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9679-DEEB-4980-AD0B-9D5BB8286DE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768F-C100-4B20-BB7D-18293579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33293" y="4445644"/>
            <a:ext cx="2022586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5499" y="4454167"/>
            <a:ext cx="1394628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4018" y="4454167"/>
            <a:ext cx="2347741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359" y="4454167"/>
            <a:ext cx="960120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Objects and classes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1821531"/>
            <a:ext cx="5046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In Python, every value, whether a simple integer value like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chemeClr val="accent1"/>
                </a:solidFill>
              </a:rPr>
              <a:t> or a more complex value, such as the list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4,  5]</a:t>
            </a:r>
            <a:r>
              <a:rPr lang="en-US" sz="2000" dirty="0" smtClean="0">
                <a:solidFill>
                  <a:schemeClr val="accent1"/>
                </a:solidFill>
              </a:rPr>
              <a:t>  is stored in memory as an </a:t>
            </a:r>
            <a:r>
              <a:rPr lang="en-US" sz="2000" dirty="0" smtClean="0">
                <a:solidFill>
                  <a:srgbClr val="FF0000"/>
                </a:solidFill>
              </a:rPr>
              <a:t>object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5451" y="4887707"/>
            <a:ext cx="147696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6177" y="4896230"/>
            <a:ext cx="18308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1518" y="489623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0571" y="4896230"/>
            <a:ext cx="76163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9" y="3399336"/>
            <a:ext cx="3979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Every object has a </a:t>
            </a:r>
            <a:r>
              <a:rPr lang="en-US" sz="2000" noProof="0" dirty="0" smtClean="0">
                <a:solidFill>
                  <a:srgbClr val="FF0000"/>
                </a:solidFill>
              </a:rPr>
              <a:t>value </a:t>
            </a:r>
            <a:r>
              <a:rPr lang="en-US" sz="2000" noProof="0" dirty="0" smtClean="0">
                <a:solidFill>
                  <a:schemeClr val="accent1"/>
                </a:solidFill>
              </a:rPr>
              <a:t>and a </a:t>
            </a:r>
            <a:r>
              <a:rPr lang="en-US" sz="2000" noProof="0" dirty="0" smtClean="0">
                <a:solidFill>
                  <a:srgbClr val="FF0000"/>
                </a:solidFill>
              </a:rPr>
              <a:t>type;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3799446"/>
            <a:ext cx="5133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It is the object that has a type, not the variable!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938133" y="6257835"/>
            <a:ext cx="7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Terminology: object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of type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=  object X belongs to 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64597" y="5746176"/>
            <a:ext cx="8892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</a:rPr>
              <a:t>An object’s type determines what values it can have 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40433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1" grpId="0"/>
      <p:bldP spid="22" grpId="0" animBg="1"/>
      <p:bldP spid="24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Values of number types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121859"/>
            <a:ext cx="54246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object of type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can have, essentially, any integer number value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134017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7" y="4100387"/>
            <a:ext cx="54246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value of an </a:t>
            </a:r>
            <a:r>
              <a:rPr lang="en-US" sz="2000" noProof="0" dirty="0" smtClean="0">
                <a:solidFill>
                  <a:schemeClr val="accent1"/>
                </a:solidFill>
              </a:rPr>
              <a:t>object of type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 smtClean="0">
                <a:solidFill>
                  <a:schemeClr val="accent1"/>
                </a:solidFill>
              </a:rPr>
              <a:t> is represented in memory using 64 bits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noProof="0" dirty="0" smtClean="0">
                <a:solidFill>
                  <a:schemeClr val="accent1"/>
                </a:solidFill>
              </a:rPr>
              <a:t>i.e., 64 zeros and ones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7" y="5291600"/>
            <a:ext cx="52610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This means that only 2</a:t>
            </a:r>
            <a:r>
              <a:rPr lang="en-US" sz="2000" baseline="30000" dirty="0" smtClean="0">
                <a:solidFill>
                  <a:schemeClr val="accent1"/>
                </a:solidFill>
              </a:rPr>
              <a:t>64</a:t>
            </a:r>
            <a:r>
              <a:rPr lang="en-US" sz="2000" dirty="0" smtClean="0">
                <a:solidFill>
                  <a:schemeClr val="accent1"/>
                </a:solidFill>
              </a:rPr>
              <a:t> real number values can be represented with a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object; all other real number values are just approximated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34015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2.0**(-1075)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An object’s type determines what values it can have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</a:rPr>
              <a:t>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40511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2" grpId="1" animBg="1"/>
      <p:bldP spid="25" grpId="0"/>
      <p:bldP spid="27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Operators for number types</a:t>
            </a:r>
            <a:endParaRPr lang="en-US" sz="2000" kern="0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212708"/>
            <a:ext cx="41663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already saw the operators that are used to manipulate number types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algebraic operators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//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%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abs()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comparison operators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An object’s type determines </a:t>
            </a:r>
            <a:r>
              <a:rPr lang="en-US" sz="2000" kern="0" dirty="0" smtClean="0">
                <a:latin typeface="Calibri" pitchFamily="34" charset="0"/>
              </a:rPr>
              <a:t>what values it can have and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how it can be manipulated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6590" y="2316769"/>
          <a:ext cx="2290110" cy="4532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01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//, %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in, not in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&lt;,&gt;,&lt;=,&gt;=,==,!=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5327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5886839" y="3643264"/>
            <a:ext cx="11704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4930936" y="3320166"/>
            <a:ext cx="14057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higher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885251" y="5980912"/>
            <a:ext cx="1170475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4875707" y="5657814"/>
            <a:ext cx="14609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lower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7" y="5396468"/>
            <a:ext cx="4166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Parentheses and precedence rules determine the order in which operators are evaluated in an expression</a:t>
            </a:r>
          </a:p>
        </p:txBody>
      </p:sp>
    </p:spTree>
    <p:extLst>
      <p:ext uri="{BB962C8B-B14F-4D97-AF65-F5344CB8AC3E}">
        <p14:creationId xmlns:p14="http://schemas.microsoft.com/office/powerpoint/2010/main" val="716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Object constructors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2483250"/>
            <a:ext cx="53168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assignment statement can be used to create an integer object with value 3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type of the object is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8" y="3893934"/>
            <a:ext cx="56983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 can also be created by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explicitly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specifying the object type using a constructor function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integer constructor (default value: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7550" y="5636472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string constructor (default value: empty string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77550" y="5083962"/>
            <a:ext cx="7454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Float constructor (default value: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77550" y="6275879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: list constructor (default value: empty list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Type conversion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218" y="1698671"/>
            <a:ext cx="70148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Implicit type conversion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When evaluating an expression that contains operands of different type, operands must first be converted to the same type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Operands are converted to the type that “contains the others”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4812" y="586151"/>
            <a:ext cx="4110182" cy="1281546"/>
            <a:chOff x="4414812" y="586151"/>
            <a:chExt cx="4110182" cy="1281546"/>
          </a:xfrm>
        </p:grpSpPr>
        <p:sp>
          <p:nvSpPr>
            <p:cNvPr id="25" name="Oval 24"/>
            <p:cNvSpPr/>
            <p:nvPr/>
          </p:nvSpPr>
          <p:spPr>
            <a:xfrm>
              <a:off x="4414812" y="586151"/>
              <a:ext cx="4110182" cy="12815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67213" y="738551"/>
              <a:ext cx="3079302" cy="96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719615" y="890951"/>
              <a:ext cx="2052868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911805" y="1109631"/>
              <a:ext cx="615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bool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026425" y="1109631"/>
              <a:ext cx="5078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801631" y="1109631"/>
              <a:ext cx="7233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float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+ 0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44218" y="2988617"/>
            <a:ext cx="573000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Explicit type conversion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onstructor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 used to explicitly convert types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int(2.1)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'45.6’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16777216.0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long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 large to convert to float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str(34.5)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'34.5'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4218" y="3713122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creates an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float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by removing decimal part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represents an integer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4218" y="4667229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is not too big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if it represents a number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4218" y="5637961"/>
            <a:ext cx="5527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object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string representation of the object value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and  class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7100" y="1975419"/>
            <a:ext cx="89268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Once again: In Python, every value is stored in memory as an object, every object belongs to a class (i.e., has a type), and the object’s class determines what operations can be performed on it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17100" y="2971314"/>
            <a:ext cx="809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saw the operations that can be performed on classes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7100" y="4327522"/>
            <a:ext cx="3625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class supports: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operators such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>
                <a:solidFill>
                  <a:schemeClr val="accent1"/>
                </a:solidFill>
              </a:rPr>
              <a:t>, etc.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42678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pets.append('guinea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pig')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pets.append('dog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pets.count('dog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pets.remove('dog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pets.reverse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['dog', 'guinea pig', 'cat', 'goldfish']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55379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= ['goldfish']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*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'goldfish', 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fish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'frog' in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7100" y="5143130"/>
            <a:ext cx="362557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42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methods such as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dirty="0" smtClean="0">
                <a:solidFill>
                  <a:schemeClr val="accent1"/>
                </a:solidFill>
              </a:rPr>
              <a:t>, etc.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55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7" grpId="1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Python Standard Library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76216" y="2168307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core Python programming language comes with functions such 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 smtClean="0">
                <a:solidFill>
                  <a:schemeClr val="accent1"/>
                </a:solidFill>
              </a:rPr>
              <a:t> and classes such as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 smtClean="0">
                <a:solidFill>
                  <a:schemeClr val="accent1"/>
                </a:solidFill>
              </a:rPr>
              <a:t>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6216" y="6003125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Python Standard Library functions and classes are organized into components called </a:t>
            </a:r>
            <a:r>
              <a:rPr lang="en-US" sz="2000" dirty="0" smtClean="0">
                <a:solidFill>
                  <a:srgbClr val="FF0000"/>
                </a:solidFill>
              </a:rPr>
              <a:t>modules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76216" y="3171701"/>
            <a:ext cx="8229511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Many more functions and classes are defined in the Python Standard Library to support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Network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Web application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Graphical user interface (GUI) development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Database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Mathematical functions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Pseudorandom number generators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Media processing,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0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 flipH="1">
            <a:off x="293087" y="1832127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core Python language does not have a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square root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93087" y="2456796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square root function </a:t>
            </a:r>
            <a:r>
              <a:rPr lang="en-US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sqrt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defined in the Standard Library module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3087" y="3376079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 smtClean="0">
                <a:solidFill>
                  <a:schemeClr val="accent1"/>
                </a:solidFill>
              </a:rPr>
              <a:t>A module must be explicitly imported into the execution environment: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93087" y="4804723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prefix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math.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must be present when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sqrt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50250" y="4255379"/>
            <a:ext cx="18007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&lt;module&gt;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93087" y="5666602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 smtClean="0">
                <a:solidFill>
                  <a:srgbClr val="294171"/>
                </a:solidFill>
              </a:rPr>
              <a:t> module is a library of mathematical functions and constants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131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help(math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module math: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math.cos(0)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2.0794415416798357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6497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10" grpId="0"/>
      <p:bldP spid="11" grpId="0" animBg="1"/>
      <p:bldP spid="12" grpId="0"/>
      <p:bldP spid="13" grpId="0" animBg="1"/>
      <p:bldP spid="13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993312" y="2938174"/>
            <a:ext cx="401635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math.sqrt(3**2+4**2)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(math.sqrt(3**2+4**2) ==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*10**2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314.1592653589793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(2*5**2 &lt; 7**2)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82" y="1660901"/>
            <a:ext cx="433822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Python expression that assigns to variable </a:t>
            </a:r>
            <a:r>
              <a:rPr lang="en-US" sz="2000" dirty="0" err="1" smtClean="0">
                <a:solidFill>
                  <a:schemeClr val="accent1"/>
                </a:solidFill>
              </a:rPr>
              <a:t>c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length of the hypotenuse in a right triangle whose other two sides have lengths 3 and 4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the Boolean expression that evaluates whether the length of the above hypotenuse is 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area of a disk of radius 10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the Boolean expression that checks whether a point with coordinates (5, 5) is inside a circle with center (0,0) and radius 7.</a:t>
            </a:r>
          </a:p>
        </p:txBody>
      </p:sp>
    </p:spTree>
    <p:extLst>
      <p:ext uri="{BB962C8B-B14F-4D97-AF65-F5344CB8AC3E}">
        <p14:creationId xmlns:p14="http://schemas.microsoft.com/office/powerpoint/2010/main" val="36650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Microsoft Office PowerPoint</Application>
  <PresentationFormat>On-screen Show (4:3)</PresentationFormat>
  <Paragraphs>441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2016-01-17T22:16:53Z</dcterms:created>
  <dcterms:modified xsi:type="dcterms:W3CDTF">2016-01-17T22:17:13Z</dcterms:modified>
</cp:coreProperties>
</file>