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E0D-D3C1-43A6-A693-40F7C60068C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0FBA-E169-4693-89F4-568FCE64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1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E0D-D3C1-43A6-A693-40F7C60068C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0FBA-E169-4693-89F4-568FCE64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8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E0D-D3C1-43A6-A693-40F7C60068C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0FBA-E169-4693-89F4-568FCE64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4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E0D-D3C1-43A6-A693-40F7C60068C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0FBA-E169-4693-89F4-568FCE64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8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E0D-D3C1-43A6-A693-40F7C60068C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0FBA-E169-4693-89F4-568FCE64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8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E0D-D3C1-43A6-A693-40F7C60068C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0FBA-E169-4693-89F4-568FCE64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E0D-D3C1-43A6-A693-40F7C60068C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0FBA-E169-4693-89F4-568FCE64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E0D-D3C1-43A6-A693-40F7C60068C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0FBA-E169-4693-89F4-568FCE64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6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E0D-D3C1-43A6-A693-40F7C60068C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0FBA-E169-4693-89F4-568FCE64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E0D-D3C1-43A6-A693-40F7C60068C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0FBA-E169-4693-89F4-568FCE64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0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AE0D-D3C1-43A6-A693-40F7C60068C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0FBA-E169-4693-89F4-568FCE64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BAE0D-D3C1-43A6-A693-40F7C60068C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90FBA-E169-4693-89F4-568FCE64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Python program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57771" y="2282634"/>
            <a:ext cx="387911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Python program is a sequence of Python statements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Stored in a text file called a Python module</a:t>
            </a:r>
          </a:p>
          <a:p>
            <a:pPr marL="682625" lvl="2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en-US" dirty="0" smtClean="0"/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Executed using an IDE or “from the command line”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15" name="Alternate Process 14"/>
          <p:cNvSpPr/>
          <p:nvPr/>
        </p:nvSpPr>
        <p:spPr>
          <a:xfrm>
            <a:off x="4542021" y="2778019"/>
            <a:ext cx="4601979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</p:txBody>
      </p:sp>
      <p:cxnSp>
        <p:nvCxnSpPr>
          <p:cNvPr id="16" name="Shape 15"/>
          <p:cNvCxnSpPr>
            <a:stCxn id="25" idx="2"/>
            <a:endCxn id="15" idx="0"/>
          </p:cNvCxnSpPr>
          <p:nvPr/>
        </p:nvCxnSpPr>
        <p:spPr>
          <a:xfrm rot="5400000">
            <a:off x="6549155" y="2484159"/>
            <a:ext cx="587717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6089953" y="3631803"/>
            <a:ext cx="150611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</p:txBody>
      </p:sp>
      <p:cxnSp>
        <p:nvCxnSpPr>
          <p:cNvPr id="18" name="Elbow Connector 17"/>
          <p:cNvCxnSpPr>
            <a:stCxn id="15" idx="2"/>
            <a:endCxn id="17" idx="0"/>
          </p:cNvCxnSpPr>
          <p:nvPr/>
        </p:nvCxnSpPr>
        <p:spPr>
          <a:xfrm rot="16200000" flipH="1">
            <a:off x="6586379" y="3375169"/>
            <a:ext cx="51326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lternate Process 18"/>
          <p:cNvSpPr/>
          <p:nvPr/>
        </p:nvSpPr>
        <p:spPr>
          <a:xfrm>
            <a:off x="6089158" y="4470342"/>
            <a:ext cx="150611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cxnSp>
        <p:nvCxnSpPr>
          <p:cNvPr id="20" name="Shape 57"/>
          <p:cNvCxnSpPr>
            <a:stCxn id="17" idx="2"/>
            <a:endCxn id="19" idx="0"/>
          </p:cNvCxnSpPr>
          <p:nvPr/>
        </p:nvCxnSpPr>
        <p:spPr>
          <a:xfrm rot="5400000">
            <a:off x="6593605" y="4220935"/>
            <a:ext cx="498020" cy="7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lternate Process 24"/>
          <p:cNvSpPr/>
          <p:nvPr/>
        </p:nvSpPr>
        <p:spPr>
          <a:xfrm>
            <a:off x="4865242" y="1849783"/>
            <a:ext cx="395554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</p:txBody>
      </p:sp>
      <p:cxnSp>
        <p:nvCxnSpPr>
          <p:cNvPr id="27" name="Shape 15"/>
          <p:cNvCxnSpPr>
            <a:endCxn id="25" idx="0"/>
          </p:cNvCxnSpPr>
          <p:nvPr/>
        </p:nvCxnSpPr>
        <p:spPr>
          <a:xfrm rot="16200000" flipH="1">
            <a:off x="6663290" y="1670058"/>
            <a:ext cx="359447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 bwMode="auto">
          <a:xfrm>
            <a:off x="3818661" y="6294676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ello.py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5296200" y="5340569"/>
            <a:ext cx="3524585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57" name="TextBox 56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59" name="TextBox 58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5296200" y="5340569"/>
            <a:ext cx="3524585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Python developer…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 to the world of Python!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5296200" y="5340569"/>
            <a:ext cx="3524585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Python developer…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457771" y="2282634"/>
            <a:ext cx="387911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Python program is a sequence of Python statements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Stored in a text file called a Python module</a:t>
            </a:r>
          </a:p>
          <a:p>
            <a:pPr marL="682625" lvl="2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en-US" dirty="0" smtClean="0"/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Executed using an IDE or </a:t>
            </a:r>
            <a:r>
              <a:rPr lang="en-US" dirty="0" smtClean="0">
                <a:solidFill>
                  <a:srgbClr val="FF0000"/>
                </a:solidFill>
              </a:rPr>
              <a:t>“from the command line”</a:t>
            </a:r>
          </a:p>
        </p:txBody>
      </p:sp>
    </p:spTree>
    <p:extLst>
      <p:ext uri="{BB962C8B-B14F-4D97-AF65-F5344CB8AC3E}">
        <p14:creationId xmlns:p14="http://schemas.microsoft.com/office/powerpoint/2010/main" val="247581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5" grpId="0" animBg="1"/>
      <p:bldP spid="17" grpId="0" animBg="1"/>
      <p:bldP spid="19" grpId="0" animBg="1"/>
      <p:bldP spid="25" grpId="0" animBg="1"/>
      <p:bldP spid="54" grpId="0" animBg="1"/>
      <p:bldP spid="54" grpId="1" animBg="1"/>
      <p:bldP spid="5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57771" y="1645478"/>
            <a:ext cx="802398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Function </a:t>
            </a:r>
            <a:r>
              <a:rPr lang="en-US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sz="2000" dirty="0" smtClean="0">
                <a:solidFill>
                  <a:schemeClr val="accent1"/>
                </a:solidFill>
              </a:rPr>
              <a:t> prints its input argument to </a:t>
            </a:r>
            <a:r>
              <a:rPr lang="en-US" sz="2000" smtClean="0">
                <a:solidFill>
                  <a:schemeClr val="accent1"/>
                </a:solidFill>
              </a:rPr>
              <a:t>the output </a:t>
            </a:r>
            <a:r>
              <a:rPr lang="en-US" sz="2000" dirty="0" smtClean="0">
                <a:solidFill>
                  <a:schemeClr val="accent1"/>
                </a:solidFill>
              </a:rPr>
              <a:t>window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The argument can be any object: an integer, a float, a string, a list, …</a:t>
            </a:r>
          </a:p>
          <a:p>
            <a:pPr marL="1139825" lvl="2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Courier New"/>
              <a:buChar char="o"/>
            </a:pPr>
            <a:r>
              <a:rPr lang="en-US" dirty="0" smtClean="0"/>
              <a:t>Strings are printed without quotes  and “to be read by people”, rather than “to be interpreted by Python”, </a:t>
            </a:r>
          </a:p>
          <a:p>
            <a:pPr marL="682625" lvl="2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en-US" sz="2000" dirty="0" smtClean="0"/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The “string representation” of the object is printed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457771" y="4295913"/>
            <a:ext cx="352458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print(0.0)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print('zero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print([0, 1, 'two'])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'two']</a:t>
            </a:r>
          </a:p>
        </p:txBody>
      </p:sp>
    </p:spTree>
    <p:extLst>
      <p:ext uri="{BB962C8B-B14F-4D97-AF65-F5344CB8AC3E}">
        <p14:creationId xmlns:p14="http://schemas.microsoft.com/office/powerpoint/2010/main" val="25757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input()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309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9344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 RESTART 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first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last name: Jordan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Michael Jordan...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 to the world of Python!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900534" y="6345349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input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9344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309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182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309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9344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 RESTART 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first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last name: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 RESTART 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first name: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30978" y="1463314"/>
            <a:ext cx="802398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Function </a:t>
            </a:r>
            <a:r>
              <a:rPr lang="en-US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 smtClean="0">
                <a:solidFill>
                  <a:schemeClr val="accent1"/>
                </a:solidFill>
              </a:rPr>
              <a:t> requests and reads input from the user interactively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It’s (optional) input argument is the request message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Typically used on the right side of an assignment statement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230978" y="2778355"/>
            <a:ext cx="4258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When executed: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30978" y="2778355"/>
            <a:ext cx="4258158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When executed: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The input request message is printed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30978" y="2778355"/>
            <a:ext cx="425815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When executed: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The input request message is printed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The user enters the input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i="1" dirty="0" smtClean="0"/>
              <a:t>string </a:t>
            </a:r>
            <a:r>
              <a:rPr lang="en-US" dirty="0" smtClean="0"/>
              <a:t>typed by the user is assigned to the variable on the left side of the assignment statement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30978" y="2778355"/>
            <a:ext cx="425815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When executed: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The input request message is printed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The user enters the input</a:t>
            </a:r>
          </a:p>
        </p:txBody>
      </p:sp>
    </p:spTree>
    <p:extLst>
      <p:ext uri="{BB962C8B-B14F-4D97-AF65-F5344CB8AC3E}">
        <p14:creationId xmlns:p14="http://schemas.microsoft.com/office/powerpoint/2010/main" val="224306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7" grpId="0" animBg="1"/>
      <p:bldP spid="9" grpId="0"/>
      <p:bldP spid="12" grpId="0" animBg="1"/>
      <p:bldP spid="12" grpId="1" animBg="1"/>
      <p:bldP spid="13" grpId="0" animBg="1"/>
      <p:bldP spid="13" grpId="1" animBg="1"/>
      <p:bldP spid="11" grpId="0" animBg="1"/>
      <p:bldP spid="11" grpId="1" animBg="1"/>
      <p:bldP spid="10" grpId="0" animBg="1"/>
      <p:bldP spid="10" grpId="1" animBg="1"/>
      <p:bldP spid="16" grpId="0" animBg="1"/>
      <p:bldP spid="16" grpId="1" animBg="1"/>
      <p:bldP spid="15" grpId="0" animBg="1"/>
      <p:bldP spid="15" grpId="1" animBg="1"/>
      <p:bldP spid="14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/>
      <p:bldP spid="21" grpId="1"/>
      <p:bldP spid="22" grpId="0"/>
      <p:bldP spid="23" grpId="0"/>
      <p:bldP spid="2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eval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5896" y="2035344"/>
            <a:ext cx="473765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 smtClean="0">
                <a:solidFill>
                  <a:srgbClr val="294171"/>
                </a:solidFill>
              </a:rPr>
              <a:t>Function </a:t>
            </a:r>
            <a:r>
              <a:rPr lang="en-US" sz="2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 smtClean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 smtClean="0">
                <a:solidFill>
                  <a:srgbClr val="294171"/>
                </a:solidFill>
              </a:rPr>
              <a:t>the user enters as a string</a:t>
            </a:r>
          </a:p>
          <a:p>
            <a:pPr defTabSz="914400" fontAlgn="base">
              <a:spcBef>
                <a:spcPct val="0"/>
              </a:spcBef>
            </a:pPr>
            <a:endParaRPr lang="en-US" sz="2000" dirty="0" smtClean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r>
              <a:rPr lang="en-US" sz="2000" dirty="0" smtClean="0">
                <a:solidFill>
                  <a:srgbClr val="294171"/>
                </a:solidFill>
              </a:rPr>
              <a:t>What if we want the user to interactively enter non-string input such as a number?</a:t>
            </a:r>
          </a:p>
          <a:p>
            <a:pPr defTabSz="914400" fontAlgn="base">
              <a:spcBef>
                <a:spcPct val="0"/>
              </a:spcBef>
            </a:pPr>
            <a:endParaRPr lang="en-US" sz="2000" dirty="0" smtClean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endParaRPr lang="en-US" sz="2000" dirty="0" smtClean="0">
              <a:solidFill>
                <a:srgbClr val="294171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Solution 1: Use type conversion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 smtClean="0"/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Solution 2: Use function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682625" lvl="1" indent="-225425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 smtClean="0"/>
          </a:p>
          <a:p>
            <a:pPr marL="919163" lvl="2" indent="-238125" defTabSz="914400" fontAlgn="base">
              <a:spcBef>
                <a:spcPct val="0"/>
              </a:spcBef>
              <a:buClr>
                <a:schemeClr val="accent1"/>
              </a:buClr>
              <a:buSzPct val="50000"/>
              <a:buFont typeface="Courier New"/>
              <a:buChar char="o"/>
            </a:pPr>
            <a:r>
              <a:rPr lang="en-US" sz="2000" dirty="0" smtClean="0"/>
              <a:t>Takes a string as input and evaluates it as a Python expression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5195423" y="2241352"/>
            <a:ext cx="3948577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int(age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eval('18')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eval('age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eval('[2,3+5]')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8]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eval('x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eval('x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"&lt;string&gt;",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5208123" y="2241352"/>
            <a:ext cx="3948577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int(age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195423" y="2232806"/>
            <a:ext cx="3948577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125896" y="2035344"/>
            <a:ext cx="473765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 smtClean="0">
                <a:solidFill>
                  <a:srgbClr val="294171"/>
                </a:solidFill>
              </a:rPr>
              <a:t>Function </a:t>
            </a:r>
            <a:r>
              <a:rPr lang="en-US" sz="2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 smtClean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 smtClean="0">
                <a:solidFill>
                  <a:srgbClr val="294171"/>
                </a:solidFill>
              </a:rPr>
              <a:t>the user enters as a string</a:t>
            </a:r>
          </a:p>
          <a:p>
            <a:pPr defTabSz="914400" fontAlgn="base">
              <a:spcBef>
                <a:spcPct val="0"/>
              </a:spcBef>
            </a:pPr>
            <a:endParaRPr lang="en-US" sz="2000" dirty="0" smtClean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r>
              <a:rPr lang="en-US" sz="2000" dirty="0" smtClean="0">
                <a:solidFill>
                  <a:srgbClr val="294171"/>
                </a:solidFill>
              </a:rPr>
              <a:t>What if we want the user to interactively enter non-string input such as a number?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125896" y="2035344"/>
            <a:ext cx="4737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 smtClean="0">
                <a:solidFill>
                  <a:srgbClr val="294171"/>
                </a:solidFill>
              </a:rPr>
              <a:t>Function </a:t>
            </a:r>
            <a:r>
              <a:rPr lang="en-US" sz="2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 smtClean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 smtClean="0">
                <a:solidFill>
                  <a:srgbClr val="294171"/>
                </a:solidFill>
              </a:rPr>
              <a:t>the user enters as a string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125896" y="2035344"/>
            <a:ext cx="473765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 smtClean="0">
                <a:solidFill>
                  <a:srgbClr val="294171"/>
                </a:solidFill>
              </a:rPr>
              <a:t>Function </a:t>
            </a:r>
            <a:r>
              <a:rPr lang="en-US" sz="20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 smtClean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 smtClean="0">
                <a:solidFill>
                  <a:srgbClr val="294171"/>
                </a:solidFill>
              </a:rPr>
              <a:t>the user enters as a string</a:t>
            </a:r>
          </a:p>
          <a:p>
            <a:pPr defTabSz="914400" fontAlgn="base">
              <a:spcBef>
                <a:spcPct val="0"/>
              </a:spcBef>
            </a:pPr>
            <a:endParaRPr lang="en-US" sz="2000" dirty="0" smtClean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r>
              <a:rPr lang="en-US" sz="2000" dirty="0" smtClean="0">
                <a:solidFill>
                  <a:srgbClr val="294171"/>
                </a:solidFill>
              </a:rPr>
              <a:t>What if we want the user to interactively enter non-string input such as a number?</a:t>
            </a:r>
          </a:p>
          <a:p>
            <a:pPr defTabSz="914400" fontAlgn="base">
              <a:spcBef>
                <a:spcPct val="0"/>
              </a:spcBef>
            </a:pPr>
            <a:endParaRPr lang="en-US" sz="2000" dirty="0" smtClean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endParaRPr lang="en-US" sz="2000" dirty="0" smtClean="0">
              <a:solidFill>
                <a:srgbClr val="294171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Solution 1: Use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21144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 animBg="1"/>
      <p:bldP spid="28" grpId="0" animBg="1"/>
      <p:bldP spid="28" grpId="1" animBg="1"/>
      <p:bldP spid="29" grpId="0" animBg="1"/>
      <p:bldP spid="31" grpId="0"/>
      <p:bldP spid="31" grpId="1"/>
      <p:bldP spid="32" grpId="0"/>
      <p:bldP spid="33" grpId="0"/>
      <p:bldP spid="3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7" y="1722103"/>
            <a:ext cx="4291423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a program that:</a:t>
            </a:r>
            <a:br>
              <a:rPr lang="en-US" sz="2000" dirty="0" smtClean="0">
                <a:solidFill>
                  <a:schemeClr val="accent1"/>
                </a:solidFill>
              </a:rPr>
            </a:br>
            <a:endParaRPr lang="en-US" sz="2000" dirty="0" smtClean="0">
              <a:solidFill>
                <a:schemeClr val="accent1"/>
              </a:solidFill>
            </a:endParaRP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Requests the user’s name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Requests the user’s age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Computes the user’s age one year from now and prints the message shown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4457342"/>
            <a:ext cx="654128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int(input('Enter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= name + ', you will be ' + str(age+1) + ' next year!'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208123" y="2506189"/>
            <a:ext cx="3948577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Marie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Marie, you will be 18 next year!</a:t>
            </a:r>
          </a:p>
        </p:txBody>
      </p:sp>
    </p:spTree>
    <p:extLst>
      <p:ext uri="{BB962C8B-B14F-4D97-AF65-F5344CB8AC3E}">
        <p14:creationId xmlns:p14="http://schemas.microsoft.com/office/powerpoint/2010/main" val="205681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7" y="1531580"/>
            <a:ext cx="4109988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a program that:</a:t>
            </a:r>
            <a:br>
              <a:rPr lang="en-US" sz="2000" dirty="0" smtClean="0">
                <a:solidFill>
                  <a:schemeClr val="accent1"/>
                </a:solidFill>
              </a:rPr>
            </a:br>
            <a:endParaRPr lang="en-US" sz="2000" dirty="0" smtClean="0">
              <a:solidFill>
                <a:schemeClr val="accent1"/>
              </a:solidFill>
            </a:endParaRP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Requests the user’s name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Requests the user’s age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 smtClean="0"/>
              <a:t>Prints a message saying whether the user is eligible to vote or not</a:t>
            </a:r>
            <a:endParaRPr lang="en-US" sz="1200" dirty="0" smtClean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4953281"/>
            <a:ext cx="47713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Need a way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execute a Python statement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if a condition is true  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0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</Words>
  <Application>Microsoft Office PowerPoint</Application>
  <PresentationFormat>On-screen Show (4:3)</PresentationFormat>
  <Paragraphs>263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2</cp:revision>
  <dcterms:created xsi:type="dcterms:W3CDTF">2016-01-18T00:05:20Z</dcterms:created>
  <dcterms:modified xsi:type="dcterms:W3CDTF">2016-01-18T00:23:08Z</dcterms:modified>
</cp:coreProperties>
</file>