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F799-393D-4CA0-BF46-FD93010924A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20D0-5A0E-4646-98D2-17E3066A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7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F799-393D-4CA0-BF46-FD93010924A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20D0-5A0E-4646-98D2-17E3066A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F799-393D-4CA0-BF46-FD93010924A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20D0-5A0E-4646-98D2-17E3066A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6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F799-393D-4CA0-BF46-FD93010924A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20D0-5A0E-4646-98D2-17E3066A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3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F799-393D-4CA0-BF46-FD93010924A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20D0-5A0E-4646-98D2-17E3066A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4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F799-393D-4CA0-BF46-FD93010924A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20D0-5A0E-4646-98D2-17E3066A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1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F799-393D-4CA0-BF46-FD93010924A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20D0-5A0E-4646-98D2-17E3066A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F799-393D-4CA0-BF46-FD93010924A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20D0-5A0E-4646-98D2-17E3066A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F799-393D-4CA0-BF46-FD93010924A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20D0-5A0E-4646-98D2-17E3066A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3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F799-393D-4CA0-BF46-FD93010924A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20D0-5A0E-4646-98D2-17E3066A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4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F799-393D-4CA0-BF46-FD93010924A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20D0-5A0E-4646-98D2-17E3066A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7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2F799-393D-4CA0-BF46-FD93010924A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820D0-5A0E-4646-98D2-17E3066A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4548705" y="1883332"/>
            <a:ext cx="427876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('Be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10" idx="2"/>
            <a:endCxn id="50" idx="0"/>
          </p:cNvCxnSpPr>
          <p:nvPr/>
        </p:nvCxnSpPr>
        <p:spPr>
          <a:xfrm rot="16200000" flipH="1">
            <a:off x="3294914" y="5673464"/>
            <a:ext cx="1351803" cy="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3247453" y="4997566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3196956" y="3468255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 &gt; 86: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5345164" y="4657047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4744670" y="4232910"/>
            <a:ext cx="172714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4548705" y="5510829"/>
            <a:ext cx="38478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16200000" flipH="1">
            <a:off x="6215579" y="5253800"/>
            <a:ext cx="513263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2952950" y="6349368"/>
            <a:ext cx="2035734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'Goddbye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4972702" y="4849463"/>
            <a:ext cx="498020" cy="25017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4744668" y="3862595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3816989" y="3314429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One-way if statement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548705" y="1883332"/>
            <a:ext cx="427876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548705" y="1883332"/>
            <a:ext cx="427876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('It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69945" y="1775610"/>
            <a:ext cx="287814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69945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90.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265218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50.</a:t>
            </a:r>
          </a:p>
        </p:txBody>
      </p:sp>
    </p:spTree>
    <p:extLst>
      <p:ext uri="{BB962C8B-B14F-4D97-AF65-F5344CB8AC3E}">
        <p14:creationId xmlns:p14="http://schemas.microsoft.com/office/powerpoint/2010/main" val="310540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62" grpId="0"/>
      <p:bldP spid="62" grpId="1"/>
      <p:bldP spid="62" grpId="2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7" grpId="0" animBg="1"/>
      <p:bldP spid="17" grpId="1" animBg="1"/>
      <p:bldP spid="17" grpId="2" animBg="1"/>
      <p:bldP spid="50" grpId="0" animBg="1"/>
      <p:bldP spid="50" grpId="1" animBg="1"/>
      <p:bldP spid="50" grpId="2" animBg="1"/>
      <p:bldP spid="50" grpId="3" animBg="1"/>
      <p:bldP spid="50" grpId="4" animBg="1"/>
      <p:bldP spid="61" grpId="0"/>
      <p:bldP spid="61" grpId="1"/>
      <p:bldP spid="61" grpId="2"/>
      <p:bldP spid="22" grpId="0" animBg="1"/>
      <p:bldP spid="22" grpId="1" animBg="1"/>
      <p:bldP spid="23" grpId="0" animBg="1"/>
      <p:bldP spid="23" grpId="1" animBg="1"/>
      <p:bldP spid="21" grpId="0"/>
      <p:bldP spid="21" grpId="1"/>
      <p:bldP spid="21" grpId="2"/>
      <p:bldP spid="21" grpId="3"/>
      <p:bldP spid="24" grpId="0"/>
      <p:bldP spid="24" grpId="1"/>
      <p:bldP spid="24" grpId="2"/>
      <p:bldP spid="24" grpId="3"/>
      <p:bldP spid="24" grpId="4"/>
      <p:bldP spid="24" grpId="5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709358" y="2265218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print('It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print('It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 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freezing')</a:t>
            </a:r>
            <a:endParaRPr lang="en-US" sz="1400" kern="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Ordering of conditions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963979" y="4572000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32: # 86 &gt;=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 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freezing')</a:t>
            </a:r>
            <a:endParaRPr lang="en-US" sz="1400" kern="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470025"/>
            <a:ext cx="72234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 is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wrong with this re-implementation of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temperature()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4963979" y="2265218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86 &gt;=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print('It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print('It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 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freezing')</a:t>
            </a:r>
            <a:endParaRPr lang="en-US" sz="1400" kern="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709358" y="4572000"/>
            <a:ext cx="351777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conditions must be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mutually exclusive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either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explicitly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4572000"/>
            <a:ext cx="351777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conditions must be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mutually exclusive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either explicitly or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implicitly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1878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/>
      <p:bldP spid="34" grpId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491536" y="4213247"/>
            <a:ext cx="420958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BMI(190, 75)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BMI(140, 75)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Underweight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BMI(240, 75)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Overweight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709358" y="1470025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Write function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BMI()</a:t>
            </a:r>
            <a:r>
              <a:rPr lang="en-US" dirty="0" smtClean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takes as input a person’s height (in inches) and weight (in pounds)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computes the person’s BMI and </a:t>
            </a:r>
            <a:r>
              <a:rPr lang="en-US" i="1" dirty="0" smtClean="0">
                <a:solidFill>
                  <a:srgbClr val="000000"/>
                </a:solidFill>
              </a:rPr>
              <a:t>prints</a:t>
            </a:r>
            <a:r>
              <a:rPr lang="en-US" dirty="0" smtClean="0">
                <a:solidFill>
                  <a:srgbClr val="000000"/>
                </a:solidFill>
              </a:rPr>
              <a:t> an assessment, as shown below</a:t>
            </a:r>
            <a:endParaRPr lang="en-US" i="1" dirty="0" smtClean="0">
              <a:solidFill>
                <a:srgbClr val="000000"/>
              </a:solidFill>
            </a:endParaRP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The function does not return anything.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The Body Mass Index is the value </a:t>
            </a:r>
            <a:r>
              <a:rPr lang="en-US" dirty="0" smtClean="0">
                <a:solidFill>
                  <a:srgbClr val="000000"/>
                </a:solidFill>
              </a:rPr>
              <a:t>(weight * 703)/height</a:t>
            </a:r>
            <a:r>
              <a:rPr 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. Indexes below 18.5 or above 25.0 are assessed as underweight and overweight, respectively; indexes in between are considered normal. 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4213247"/>
            <a:ext cx="3216097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BMI(weight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'prints BMI report’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weight*703/height**2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18.5: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print('Underweight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25: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print('Normal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else: 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&gt;= 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print('Overweight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6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382109"/>
            <a:ext cx="810817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corresponding if statements:</a:t>
            </a:r>
            <a:br>
              <a:rPr lang="en-US" sz="2000" dirty="0" smtClean="0">
                <a:solidFill>
                  <a:schemeClr val="accent1"/>
                </a:solidFill>
              </a:rPr>
            </a:br>
            <a:endParaRPr lang="en-US" sz="2000" dirty="0" smtClean="0">
              <a:solidFill>
                <a:schemeClr val="accent1"/>
              </a:solidFill>
            </a:endParaRPr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If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en-US" dirty="0" smtClean="0"/>
              <a:t>is greater than 62 then print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'You can get Social Security benefits’</a:t>
            </a:r>
            <a:endParaRPr lang="en-US" dirty="0" smtClean="0"/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endParaRPr lang="en-US" dirty="0" smtClean="0"/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If string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'large bonuses' </a:t>
            </a:r>
            <a:r>
              <a:rPr lang="en-US" dirty="0" smtClean="0"/>
              <a:t>appears in string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report </a:t>
            </a:r>
            <a:r>
              <a:rPr lang="en-US" dirty="0" smtClean="0"/>
              <a:t>then print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'Vacation time!’</a:t>
            </a:r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endParaRPr lang="en-US" dirty="0" smtClean="0"/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If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hits </a:t>
            </a:r>
            <a:r>
              <a:rPr lang="en-US" dirty="0" smtClean="0"/>
              <a:t>is greater than 10 and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shield </a:t>
            </a:r>
            <a:r>
              <a:rPr lang="en-US" dirty="0" smtClean="0"/>
              <a:t>is 0 then print </a:t>
            </a:r>
            <a:r>
              <a:rPr lang="en-US" sz="12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You're dead...</a:t>
            </a:r>
            <a:r>
              <a:rPr lang="en-US" sz="12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710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692150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 (a)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797607"/>
            <a:ext cx="8108178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corresponding if statements:</a:t>
            </a:r>
            <a:br>
              <a:rPr lang="en-US" sz="2000" dirty="0" smtClean="0">
                <a:solidFill>
                  <a:schemeClr val="accent1"/>
                </a:solidFill>
              </a:rPr>
            </a:br>
            <a:endParaRPr lang="en-US" sz="2000" dirty="0" smtClean="0">
              <a:solidFill>
                <a:schemeClr val="accent1"/>
              </a:solidFill>
            </a:endParaRPr>
          </a:p>
          <a:p>
            <a:pPr marL="4540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dirty="0" smtClean="0"/>
              <a:t>If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en-US" dirty="0" smtClean="0"/>
              <a:t>is greater than 62 then print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'You can get Social Security benefits’</a:t>
            </a:r>
            <a:endParaRPr lang="en-US" dirty="0" smtClean="0"/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1600217" y="3277644"/>
            <a:ext cx="5956266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age &gt; 62: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print('You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 get Social Security benefits')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65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age &gt; 62: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print('You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 get Social Security benefits')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can get Social Security benefits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103350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Exercises (b)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659107"/>
            <a:ext cx="8108178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corresponding if statements:</a:t>
            </a:r>
            <a:br>
              <a:rPr lang="en-US" sz="2000" dirty="0" smtClean="0">
                <a:solidFill>
                  <a:schemeClr val="accent1"/>
                </a:solidFill>
              </a:rPr>
            </a:br>
            <a:endParaRPr lang="en-US" sz="2000" dirty="0" smtClean="0">
              <a:solidFill>
                <a:schemeClr val="accent1"/>
              </a:solidFill>
            </a:endParaRPr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endParaRPr lang="en-US" dirty="0" smtClean="0"/>
          </a:p>
          <a:p>
            <a:pPr marL="4540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dirty="0" smtClean="0"/>
              <a:t>If string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'large bonuses' </a:t>
            </a:r>
            <a:r>
              <a:rPr lang="en-US" dirty="0" smtClean="0"/>
              <a:t>appears in string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report </a:t>
            </a:r>
            <a:r>
              <a:rPr lang="en-US" dirty="0" smtClean="0"/>
              <a:t>then print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'Vacation time!’</a:t>
            </a:r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 bwMode="auto">
          <a:xfrm>
            <a:off x="2438970" y="3763934"/>
            <a:ext cx="4278760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report = 'no bonuses this year'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'large bonuses' in report: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print('Vacation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report = 'large bonuses this year'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'large bonuses' in report: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print('Vacation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Vacation time!</a:t>
            </a:r>
          </a:p>
        </p:txBody>
      </p:sp>
    </p:spTree>
    <p:extLst>
      <p:ext uri="{BB962C8B-B14F-4D97-AF65-F5344CB8AC3E}">
        <p14:creationId xmlns:p14="http://schemas.microsoft.com/office/powerpoint/2010/main" val="333293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Exercises (c)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951495"/>
            <a:ext cx="810817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corresponding if statements:</a:t>
            </a:r>
            <a:br>
              <a:rPr lang="en-US" sz="2000" dirty="0" smtClean="0">
                <a:solidFill>
                  <a:schemeClr val="accent1"/>
                </a:solidFill>
              </a:rPr>
            </a:br>
            <a:endParaRPr lang="en-US" dirty="0" smtClean="0"/>
          </a:p>
          <a:p>
            <a:pPr marL="4540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dirty="0" smtClean="0"/>
              <a:t>if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hits </a:t>
            </a:r>
            <a:r>
              <a:rPr lang="en-US" dirty="0" smtClean="0"/>
              <a:t>is greater than 10 and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shield </a:t>
            </a:r>
            <a:r>
              <a:rPr lang="en-US" dirty="0" smtClean="0"/>
              <a:t>is 0 then print </a:t>
            </a:r>
            <a:r>
              <a:rPr lang="en-US" sz="12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You're dead...</a:t>
            </a:r>
            <a:r>
              <a:rPr lang="en-US" sz="12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200" dirty="0" smtClean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2708318" y="3293312"/>
            <a:ext cx="374006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hits = 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shield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hits &gt; 10 and shield ==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print("You're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dead...")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You're dead...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hits, shield = 12,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hits &gt; 10 and shield ==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print("You're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dead...")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120079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5053796" y="1470025"/>
            <a:ext cx="309362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print('Drink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liquids.'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10" idx="2"/>
            <a:endCxn id="50" idx="0"/>
          </p:cNvCxnSpPr>
          <p:nvPr/>
        </p:nvCxnSpPr>
        <p:spPr>
          <a:xfrm rot="16200000" flipH="1">
            <a:off x="4906840" y="5186791"/>
            <a:ext cx="1351803" cy="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4859379" y="4510893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4808882" y="2981582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 &gt; 86: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6600610" y="4170374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6356596" y="3746237"/>
            <a:ext cx="137066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6399220" y="5024156"/>
            <a:ext cx="2688422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'Drink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liquids.'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16200000" flipH="1">
            <a:off x="7478714" y="4759438"/>
            <a:ext cx="513263" cy="161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4564876" y="5862695"/>
            <a:ext cx="2035734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'Goddbye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6414077" y="4533341"/>
            <a:ext cx="498020" cy="21606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6356594" y="3375922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5428915" y="2827756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Indentation is critical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9" name="Shape 42"/>
          <p:cNvCxnSpPr>
            <a:stCxn id="31" idx="2"/>
          </p:cNvCxnSpPr>
          <p:nvPr/>
        </p:nvCxnSpPr>
        <p:spPr>
          <a:xfrm rot="5400000">
            <a:off x="-63482" y="5684049"/>
            <a:ext cx="2347111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387110" y="4510892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1" name="Decision 30"/>
          <p:cNvSpPr/>
          <p:nvPr/>
        </p:nvSpPr>
        <p:spPr>
          <a:xfrm>
            <a:off x="336613" y="2981581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 &gt; 86: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Alternate Process 31"/>
          <p:cNvSpPr/>
          <p:nvPr/>
        </p:nvSpPr>
        <p:spPr>
          <a:xfrm>
            <a:off x="2128341" y="4170373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hape 32"/>
          <p:cNvCxnSpPr>
            <a:stCxn id="31" idx="3"/>
            <a:endCxn id="32" idx="0"/>
          </p:cNvCxnSpPr>
          <p:nvPr/>
        </p:nvCxnSpPr>
        <p:spPr>
          <a:xfrm>
            <a:off x="1884327" y="3746236"/>
            <a:ext cx="137066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lternate Process 33"/>
          <p:cNvSpPr/>
          <p:nvPr/>
        </p:nvSpPr>
        <p:spPr>
          <a:xfrm>
            <a:off x="1926951" y="5024155"/>
            <a:ext cx="2688422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'Drink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liquids.'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Elbow Connector 34"/>
          <p:cNvCxnSpPr>
            <a:stCxn id="32" idx="2"/>
            <a:endCxn id="34" idx="0"/>
          </p:cNvCxnSpPr>
          <p:nvPr/>
        </p:nvCxnSpPr>
        <p:spPr>
          <a:xfrm rot="16200000" flipH="1">
            <a:off x="3006445" y="4759437"/>
            <a:ext cx="513263" cy="161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lternate Process 35"/>
          <p:cNvSpPr/>
          <p:nvPr/>
        </p:nvSpPr>
        <p:spPr>
          <a:xfrm>
            <a:off x="2253296" y="5862694"/>
            <a:ext cx="2035734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'Goddbye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hape 57"/>
          <p:cNvCxnSpPr>
            <a:stCxn id="34" idx="2"/>
            <a:endCxn id="36" idx="0"/>
          </p:cNvCxnSpPr>
          <p:nvPr/>
        </p:nvCxnSpPr>
        <p:spPr>
          <a:xfrm rot="16200000" flipH="1">
            <a:off x="3022152" y="5613683"/>
            <a:ext cx="49802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 bwMode="auto">
          <a:xfrm>
            <a:off x="1884325" y="3375921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9" name="Shape 62"/>
          <p:cNvCxnSpPr>
            <a:endCxn id="31" idx="0"/>
          </p:cNvCxnSpPr>
          <p:nvPr/>
        </p:nvCxnSpPr>
        <p:spPr>
          <a:xfrm rot="5400000">
            <a:off x="956646" y="2827755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 bwMode="auto">
          <a:xfrm>
            <a:off x="565356" y="1470025"/>
            <a:ext cx="309362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print('Drink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5" name="Shape 42"/>
          <p:cNvCxnSpPr>
            <a:stCxn id="36" idx="2"/>
          </p:cNvCxnSpPr>
          <p:nvPr/>
        </p:nvCxnSpPr>
        <p:spPr>
          <a:xfrm rot="5400000">
            <a:off x="2027123" y="5286567"/>
            <a:ext cx="327394" cy="216068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7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0" grpId="0" animBg="1"/>
      <p:bldP spid="11" grpId="0" animBg="1"/>
      <p:bldP spid="17" grpId="0" animBg="1"/>
      <p:bldP spid="50" grpId="0" animBg="1"/>
      <p:bldP spid="61" grpId="0"/>
      <p:bldP spid="30" grpId="0"/>
      <p:bldP spid="31" grpId="0" animBg="1"/>
      <p:bldP spid="32" grpId="0" animBg="1"/>
      <p:bldP spid="34" grpId="0" animBg="1"/>
      <p:bldP spid="36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4548705" y="1560167"/>
            <a:ext cx="427876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('Be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('Bring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 jacket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Alternate Process 34"/>
          <p:cNvSpPr/>
          <p:nvPr/>
        </p:nvSpPr>
        <p:spPr>
          <a:xfrm>
            <a:off x="176799" y="4657047"/>
            <a:ext cx="2688422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hot!'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Elbow Connector 35"/>
          <p:cNvCxnSpPr>
            <a:stCxn id="35" idx="2"/>
            <a:endCxn id="37" idx="0"/>
          </p:cNvCxnSpPr>
          <p:nvPr/>
        </p:nvCxnSpPr>
        <p:spPr>
          <a:xfrm rot="5400000">
            <a:off x="1264378" y="5254196"/>
            <a:ext cx="513263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/>
          <p:cNvSpPr/>
          <p:nvPr/>
        </p:nvSpPr>
        <p:spPr>
          <a:xfrm>
            <a:off x="122405" y="5510829"/>
            <a:ext cx="27972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'Bring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jacket.'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10" idx="1"/>
            <a:endCxn id="35" idx="0"/>
          </p:cNvCxnSpPr>
          <p:nvPr/>
        </p:nvCxnSpPr>
        <p:spPr>
          <a:xfrm rot="10800000" flipV="1">
            <a:off x="1521010" y="4232909"/>
            <a:ext cx="1675946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37" idx="2"/>
            <a:endCxn id="50" idx="0"/>
          </p:cNvCxnSpPr>
          <p:nvPr/>
        </p:nvCxnSpPr>
        <p:spPr>
          <a:xfrm rot="16200000" flipH="1">
            <a:off x="2485171" y="4887183"/>
            <a:ext cx="498020" cy="24263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2503539" y="3862595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3196956" y="3468255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 &gt; 86: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5345164" y="4657047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4744670" y="4232910"/>
            <a:ext cx="172714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4548705" y="5510829"/>
            <a:ext cx="38478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16200000" flipH="1">
            <a:off x="6215579" y="5253800"/>
            <a:ext cx="513263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2932390" y="6349368"/>
            <a:ext cx="2029931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rint(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‘Goodbye.'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4960972" y="4837733"/>
            <a:ext cx="498020" cy="25252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4744668" y="3862595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3816989" y="3314429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Two-way if statement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548705" y="1560167"/>
            <a:ext cx="427876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('Bring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jacket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548705" y="1560167"/>
            <a:ext cx="427876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('It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('Bring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jacket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69945" y="1560167"/>
            <a:ext cx="3093628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 1&gt;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 2&gt;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69945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90.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265218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50.</a:t>
            </a:r>
          </a:p>
        </p:txBody>
      </p:sp>
    </p:spTree>
    <p:extLst>
      <p:ext uri="{BB962C8B-B14F-4D97-AF65-F5344CB8AC3E}">
        <p14:creationId xmlns:p14="http://schemas.microsoft.com/office/powerpoint/2010/main" val="19198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62" grpId="0"/>
      <p:bldP spid="62" grpId="1"/>
      <p:bldP spid="62" grpId="2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7" grpId="0" animBg="1"/>
      <p:bldP spid="17" grpId="1" animBg="1"/>
      <p:bldP spid="50" grpId="0" animBg="1"/>
      <p:bldP spid="50" grpId="1" animBg="1"/>
      <p:bldP spid="50" grpId="2" animBg="1"/>
      <p:bldP spid="50" grpId="3" animBg="1"/>
      <p:bldP spid="50" grpId="4" animBg="1"/>
      <p:bldP spid="61" grpId="0"/>
      <p:bldP spid="61" grpId="1"/>
      <p:bldP spid="22" grpId="0" animBg="1"/>
      <p:bldP spid="22" grpId="1" animBg="1"/>
      <p:bldP spid="23" grpId="0" animBg="1"/>
      <p:bldP spid="23" grpId="1" animBg="1"/>
      <p:bldP spid="25" grpId="0"/>
      <p:bldP spid="25" grpId="1"/>
      <p:bldP spid="26" grpId="0"/>
      <p:bldP spid="26" grpId="1"/>
      <p:bldP spid="26" grpId="2"/>
      <p:bldP spid="26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722103"/>
            <a:ext cx="4109988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a program that:</a:t>
            </a:r>
            <a:br>
              <a:rPr lang="en-US" sz="2000" dirty="0" smtClean="0">
                <a:solidFill>
                  <a:schemeClr val="accent1"/>
                </a:solidFill>
              </a:rPr>
            </a:br>
            <a:endParaRPr lang="en-US" sz="2000" dirty="0" smtClean="0">
              <a:solidFill>
                <a:schemeClr val="accent1"/>
              </a:solidFill>
            </a:endParaRP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arenR"/>
            </a:pPr>
            <a:r>
              <a:rPr lang="en-US" dirty="0" smtClean="0"/>
              <a:t>Requests the user’s name</a:t>
            </a: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arenR"/>
            </a:pPr>
            <a:r>
              <a:rPr lang="en-US" dirty="0" smtClean="0"/>
              <a:t>Requests the user’s age</a:t>
            </a: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arenR"/>
            </a:pPr>
            <a:r>
              <a:rPr lang="en-US" dirty="0" smtClean="0"/>
              <a:t>Prints a message saying whether the user is eligible to vote or not</a:t>
            </a:r>
            <a:endParaRPr lang="en-US" sz="1200" dirty="0" smtClean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756261" y="4921657"/>
            <a:ext cx="417102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eval(input('Enter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age &lt; 18: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", you can't vote.")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", you can vote.")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195423" y="2244000"/>
            <a:ext cx="3948577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Marie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Marie, you can't vote.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============RESTART================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Marie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Marie, you can vote.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68299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0" y="2112818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freezing’)</a:t>
            </a:r>
            <a:endParaRPr lang="en-US" sz="1400" kern="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48" idx="2"/>
            <a:endCxn id="50" idx="0"/>
          </p:cNvCxnSpPr>
          <p:nvPr/>
        </p:nvCxnSpPr>
        <p:spPr>
          <a:xfrm rot="5400000">
            <a:off x="4379978" y="6132181"/>
            <a:ext cx="649813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4045577" y="5043856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3930233" y="3668435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5326025" y="4857225"/>
            <a:ext cx="2253296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cool'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5477947" y="4433090"/>
            <a:ext cx="974726" cy="42413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3741407" y="6457088"/>
            <a:ext cx="192695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'Goodbye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1" idx="2"/>
            <a:endCxn id="50" idx="0"/>
          </p:cNvCxnSpPr>
          <p:nvPr/>
        </p:nvCxnSpPr>
        <p:spPr>
          <a:xfrm rot="5400000">
            <a:off x="4949107" y="4953522"/>
            <a:ext cx="1259344" cy="1747789"/>
          </a:xfrm>
          <a:prstGeom prst="bentConnector3">
            <a:avLst>
              <a:gd name="adj1" fmla="val 7567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5478994" y="4125313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stCxn id="36" idx="2"/>
            <a:endCxn id="10" idx="0"/>
          </p:cNvCxnSpPr>
          <p:nvPr/>
        </p:nvCxnSpPr>
        <p:spPr>
          <a:xfrm rot="5400000">
            <a:off x="4576193" y="3540537"/>
            <a:ext cx="255795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Multi-way if statement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6371662" y="1483220"/>
            <a:ext cx="22767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90.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6371662" y="1483220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50.</a:t>
            </a:r>
          </a:p>
        </p:txBody>
      </p:sp>
      <p:sp>
        <p:nvSpPr>
          <p:cNvPr id="36" name="Decision 35"/>
          <p:cNvSpPr/>
          <p:nvPr/>
        </p:nvSpPr>
        <p:spPr>
          <a:xfrm>
            <a:off x="3930233" y="1883330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4044778" y="3268325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8" name="Alternate Process 47"/>
          <p:cNvSpPr/>
          <p:nvPr/>
        </p:nvSpPr>
        <p:spPr>
          <a:xfrm>
            <a:off x="3315151" y="5466756"/>
            <a:ext cx="2779466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freezing'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Shape 50"/>
          <p:cNvCxnSpPr>
            <a:stCxn id="10" idx="2"/>
            <a:endCxn id="48" idx="0"/>
          </p:cNvCxnSpPr>
          <p:nvPr/>
        </p:nvCxnSpPr>
        <p:spPr>
          <a:xfrm rot="16200000" flipH="1">
            <a:off x="4569982" y="5331853"/>
            <a:ext cx="269011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Alternate Process 55"/>
          <p:cNvSpPr/>
          <p:nvPr/>
        </p:nvSpPr>
        <p:spPr>
          <a:xfrm>
            <a:off x="6714266" y="4206061"/>
            <a:ext cx="2409799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7" name="Shape 56"/>
          <p:cNvCxnSpPr>
            <a:stCxn id="36" idx="3"/>
            <a:endCxn id="56" idx="0"/>
          </p:cNvCxnSpPr>
          <p:nvPr/>
        </p:nvCxnSpPr>
        <p:spPr>
          <a:xfrm>
            <a:off x="5477947" y="2647985"/>
            <a:ext cx="2441219" cy="155807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hape 57"/>
          <p:cNvCxnSpPr>
            <a:stCxn id="56" idx="2"/>
            <a:endCxn id="50" idx="0"/>
          </p:cNvCxnSpPr>
          <p:nvPr/>
        </p:nvCxnSpPr>
        <p:spPr>
          <a:xfrm rot="5400000">
            <a:off x="5356771" y="3894693"/>
            <a:ext cx="1910508" cy="3214282"/>
          </a:xfrm>
          <a:prstGeom prst="bentConnector3">
            <a:avLst>
              <a:gd name="adj1" fmla="val 83842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 bwMode="auto">
          <a:xfrm>
            <a:off x="5478994" y="2340208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25" name="Shape 50"/>
          <p:cNvCxnSpPr>
            <a:endCxn id="36" idx="0"/>
          </p:cNvCxnSpPr>
          <p:nvPr/>
        </p:nvCxnSpPr>
        <p:spPr>
          <a:xfrm rot="16200000" flipH="1">
            <a:off x="4550901" y="1730140"/>
            <a:ext cx="305585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 bwMode="auto">
          <a:xfrm>
            <a:off x="6371662" y="1483220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20.</a:t>
            </a: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0" y="2112818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freezing’)</a:t>
            </a:r>
            <a:endParaRPr lang="en-US" sz="1400" kern="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1" name="TextBox 160"/>
          <p:cNvSpPr txBox="1"/>
          <p:nvPr/>
        </p:nvSpPr>
        <p:spPr bwMode="auto">
          <a:xfrm>
            <a:off x="0" y="2112818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freezing’)</a:t>
            </a:r>
            <a:endParaRPr lang="en-US" sz="1400" kern="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2" name="TextBox 161"/>
          <p:cNvSpPr txBox="1"/>
          <p:nvPr/>
        </p:nvSpPr>
        <p:spPr bwMode="auto">
          <a:xfrm>
            <a:off x="0" y="2112818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freezing’)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8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50" grpId="0" animBg="1"/>
      <p:bldP spid="50" grpId="1" animBg="1"/>
      <p:bldP spid="50" grpId="2" animBg="1"/>
      <p:bldP spid="50" grpId="3" animBg="1"/>
      <p:bldP spid="50" grpId="4" animBg="1"/>
      <p:bldP spid="61" grpId="0"/>
      <p:bldP spid="61" grpId="1"/>
      <p:bldP spid="61" grpId="2"/>
      <p:bldP spid="21" grpId="0"/>
      <p:bldP spid="21" grpId="1"/>
      <p:bldP spid="24" grpId="0"/>
      <p:bldP spid="24" grpId="1"/>
      <p:bldP spid="36" grpId="0" animBg="1"/>
      <p:bldP spid="36" grpId="1" animBg="1"/>
      <p:bldP spid="36" grpId="2" animBg="1"/>
      <p:bldP spid="36" grpId="3" animBg="1"/>
      <p:bldP spid="36" grpId="4" animBg="1"/>
      <p:bldP spid="38" grpId="0"/>
      <p:bldP spid="38" grpId="1"/>
      <p:bldP spid="38" grpId="2"/>
      <p:bldP spid="48" grpId="0" animBg="1"/>
      <p:bldP spid="56" grpId="0" animBg="1"/>
      <p:bldP spid="56" grpId="1" animBg="1"/>
      <p:bldP spid="56" grpId="2" animBg="1"/>
      <p:bldP spid="71" grpId="0"/>
      <p:bldP spid="71" grpId="1"/>
      <p:bldP spid="71" grpId="2"/>
      <p:bldP spid="154" grpId="0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1150</Words>
  <Application>Microsoft Office PowerPoint</Application>
  <PresentationFormat>On-screen Show (4:3)</PresentationFormat>
  <Paragraphs>256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amir_hallajpour@hotmail.com</dc:creator>
  <cp:lastModifiedBy>amir_hallajpour@hotmail.com</cp:lastModifiedBy>
  <cp:revision>2</cp:revision>
  <dcterms:created xsi:type="dcterms:W3CDTF">2016-01-18T00:07:17Z</dcterms:created>
  <dcterms:modified xsi:type="dcterms:W3CDTF">2016-01-18T00:26:34Z</dcterms:modified>
</cp:coreProperties>
</file>