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43B50-330E-41E7-A978-E3E1ED8F8185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A9539-C792-473C-A82A-4413B148B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2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6380-AEE8-4EFF-9DEB-75A7D113D2B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AA3-F9FA-44AE-AAB6-05B0BB17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6380-AEE8-4EFF-9DEB-75A7D113D2B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AA3-F9FA-44AE-AAB6-05B0BB17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6380-AEE8-4EFF-9DEB-75A7D113D2B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AA3-F9FA-44AE-AAB6-05B0BB17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6380-AEE8-4EFF-9DEB-75A7D113D2B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AA3-F9FA-44AE-AAB6-05B0BB17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4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6380-AEE8-4EFF-9DEB-75A7D113D2B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AA3-F9FA-44AE-AAB6-05B0BB17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6380-AEE8-4EFF-9DEB-75A7D113D2B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AA3-F9FA-44AE-AAB6-05B0BB17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5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6380-AEE8-4EFF-9DEB-75A7D113D2B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AA3-F9FA-44AE-AAB6-05B0BB17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6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6380-AEE8-4EFF-9DEB-75A7D113D2B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AA3-F9FA-44AE-AAB6-05B0BB17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6380-AEE8-4EFF-9DEB-75A7D113D2B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AA3-F9FA-44AE-AAB6-05B0BB17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6380-AEE8-4EFF-9DEB-75A7D113D2B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AA3-F9FA-44AE-AAB6-05B0BB17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6380-AEE8-4EFF-9DEB-75A7D113D2B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06AA3-F9FA-44AE-AAB6-05B0BB17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9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46380-AEE8-4EFF-9DEB-75A7D113D2B9}" type="datetimeFigureOut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06AA3-F9FA-44AE-AAB6-05B0BB179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16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+mj-lt"/>
                <a:ea typeface="+mj-ea"/>
                <a:cs typeface="Courier New" panose="02070309020205020404" pitchFamily="49" charset="0"/>
              </a:rPr>
              <a:t>Execution control structures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709357" y="1648705"/>
            <a:ext cx="7772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294171"/>
                </a:solidFill>
              </a:rPr>
              <a:t>The one-way and two-way if statements are examples of </a:t>
            </a:r>
            <a:r>
              <a:rPr lang="en-US" sz="2000" dirty="0" smtClean="0">
                <a:solidFill>
                  <a:srgbClr val="FF0000"/>
                </a:solidFill>
              </a:rPr>
              <a:t>execution control structures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Execution control structures </a:t>
            </a:r>
            <a:r>
              <a:rPr lang="en-US" sz="2000" dirty="0" smtClean="0">
                <a:solidFill>
                  <a:srgbClr val="294171"/>
                </a:solidFill>
              </a:rPr>
              <a:t>are 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programming language statements that control which statements are executed, i.e., the execution flow of the program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 smtClean="0">
              <a:cs typeface="Courier New" panose="02070309020205020404" pitchFamily="49" charset="0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294171"/>
                </a:solidFill>
              </a:rPr>
              <a:t>The one-way and two-way if statements are, more specifically,  </a:t>
            </a:r>
            <a:r>
              <a:rPr lang="en-US" sz="2000" dirty="0" smtClean="0">
                <a:solidFill>
                  <a:srgbClr val="FF0000"/>
                </a:solidFill>
              </a:rPr>
              <a:t>conditional structures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 smtClean="0">
              <a:solidFill>
                <a:srgbClr val="FF0000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Iteration structures </a:t>
            </a:r>
            <a:r>
              <a:rPr lang="en-US" sz="2000" dirty="0" smtClean="0">
                <a:solidFill>
                  <a:srgbClr val="294171"/>
                </a:solidFill>
              </a:rPr>
              <a:t>are execution control structures that enable the repetitive execution of a statement or a block of statements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 smtClean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 smtClean="0">
                <a:solidFill>
                  <a:schemeClr val="accent1"/>
                </a:solidFill>
              </a:rPr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for loop statement </a:t>
            </a:r>
            <a:r>
              <a:rPr lang="en-US" sz="2000" dirty="0" smtClean="0">
                <a:solidFill>
                  <a:srgbClr val="294171"/>
                </a:solidFill>
              </a:rPr>
              <a:t>is an iteration structure that executes a block of code for every item of a sequence </a:t>
            </a:r>
          </a:p>
        </p:txBody>
      </p:sp>
    </p:spTree>
    <p:extLst>
      <p:ext uri="{BB962C8B-B14F-4D97-AF65-F5344CB8AC3E}">
        <p14:creationId xmlns:p14="http://schemas.microsoft.com/office/powerpoint/2010/main" val="26667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2275" y="1577746"/>
            <a:ext cx="6858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Iterating over every item of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</a:rPr>
              <a:t>explicit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sequence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kern="0" dirty="0" smtClean="0">
              <a:solidFill>
                <a:schemeClr val="accent1"/>
              </a:solidFill>
              <a:latin typeface="Calibri" pitchFamily="34" charset="0"/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iterating over the characters of a text file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iterating over the lines of a text file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cs typeface="Courier New" panose="02070309020205020404" pitchFamily="49" charset="0"/>
              </a:rPr>
              <a:t>Iteration loop pattern</a:t>
            </a:r>
            <a:endParaRPr lang="en-US" sz="2000" kern="0" dirty="0" smtClean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102127" y="2959070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content: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end='')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102127" y="4899438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lines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infile.readlines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line in lines: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end='')</a:t>
            </a:r>
          </a:p>
        </p:txBody>
      </p:sp>
    </p:spTree>
    <p:extLst>
      <p:ext uri="{BB962C8B-B14F-4D97-AF65-F5344CB8AC3E}">
        <p14:creationId xmlns:p14="http://schemas.microsoft.com/office/powerpoint/2010/main" val="215529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Counter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 of numbers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3752273"/>
            <a:ext cx="528427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range(7, 100, 17):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7 24 41 58 75 92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5172364"/>
            <a:ext cx="528427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range(len('world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2147455"/>
            <a:ext cx="52842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319515" y="5018476"/>
            <a:ext cx="265130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This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example </a:t>
            </a: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illustrates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the most important application of the counter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94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Counter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 of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6023" y="4043387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'cat'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3784" y="6077567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'bird'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3933" y="4702874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'dog'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65875" y="5380605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'fish'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10051" y="4100477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10051" y="475996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10051" y="6134657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10051" y="5437695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42950" y="2128073"/>
            <a:ext cx="528427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['cat', 'dog', 'fish', 'bird']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2713182"/>
            <a:ext cx="3693436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animal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print(animal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dog fish bird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4729" y="4043387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79056" y="6077567"/>
            <a:ext cx="42955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49504" y="4702874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64282" y="5380605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788322" y="4100477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4788322" y="4759964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788322" y="6134657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788322" y="5437695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788322" y="2713182"/>
            <a:ext cx="3693436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range(len(pets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print(pets[i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dog fish bird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6866590" y="4100477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pets[0]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6866590" y="4759964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pets[1]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866590" y="5437695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pets[2]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6866590" y="6134657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pets[3]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</p:spTree>
    <p:extLst>
      <p:ext uri="{BB962C8B-B14F-4D97-AF65-F5344CB8AC3E}">
        <p14:creationId xmlns:p14="http://schemas.microsoft.com/office/powerpoint/2010/main" val="263096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/>
      <p:bldP spid="14" grpId="1"/>
      <p:bldP spid="15" grpId="0"/>
      <p:bldP spid="16" grpId="0"/>
      <p:bldP spid="16" grpId="1"/>
      <p:bldP spid="17" grpId="0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/>
      <p:bldP spid="28" grpId="1"/>
      <p:bldP spid="29" grpId="0"/>
      <p:bldP spid="30" grpId="0"/>
      <p:bldP spid="30" grpId="1"/>
      <p:bldP spid="31" grpId="0"/>
      <p:bldP spid="32" grpId="0" animBg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Counter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 of numbers…  But why complicate things?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1050002" y="4895273"/>
            <a:ext cx="719927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1050019" y="4895273"/>
            <a:ext cx="719928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compare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with lst[i+1]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1050019" y="4895273"/>
            <a:ext cx="719928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&lt;=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correctly ordered, continue 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incorrectly ordered, return false 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1050019" y="4895273"/>
            <a:ext cx="719927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all adjacent pairs are correctly ordered,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050002" y="4895273"/>
            <a:ext cx="71992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num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compare num with next number in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1050003" y="4895273"/>
            <a:ext cx="719927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compare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with lst[i+1]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050005" y="4895273"/>
            <a:ext cx="719927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050023" y="4895273"/>
            <a:ext cx="719927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82275" y="2131744"/>
            <a:ext cx="61465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develop function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checkSorted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that:</a:t>
            </a:r>
          </a:p>
          <a:p>
            <a:pPr marL="230188" marR="0" indent="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 </a:t>
            </a: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list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of comparable items as input</a:t>
            </a:r>
          </a:p>
          <a:p>
            <a:pPr marL="230188" marR="0" indent="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returns True if the sequence is increasing, False otherwise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1050002" y="3309733"/>
            <a:ext cx="412236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checkSorted([2, 4, 6, 8, 10])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checkSorted([2, 4, 6, 3, 10])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6107545" y="3398315"/>
            <a:ext cx="28632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Implementation idea: </a:t>
            </a:r>
            <a:r>
              <a:rPr lang="en-US" sz="2000" kern="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check that adjacent pairs are correctly ordered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3154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6" grpId="0" animBg="1"/>
      <p:bldP spid="36" grpId="1" animBg="1"/>
      <p:bldP spid="34" grpId="0" animBg="1"/>
      <p:bldP spid="34" grpId="1" animBg="1"/>
      <p:bldP spid="40" grpId="0" animBg="1"/>
      <p:bldP spid="42" grpId="0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021639" y="1593135"/>
            <a:ext cx="412236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arithmetic([3, 6, 9, 12, 15])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arithmetic([3, 6, 9, 11, 14])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arithmetic([3])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9" y="3359727"/>
            <a:ext cx="7199276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arithmetic(lst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 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diff = lst[1] -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lst[i+1] 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diff: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9" y="1470025"/>
            <a:ext cx="411664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function 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arithmetic()</a:t>
            </a:r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>
                <a:solidFill>
                  <a:schemeClr val="accent1"/>
                </a:solidFill>
              </a:rPr>
              <a:t>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takes as input a list of numbers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returns True if the numbers in the list form an arithmetic sequence, False otherwise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3359727"/>
            <a:ext cx="719927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arithmetic(lst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'''return True if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contains an arithmetic sequence,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False otherwise'''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&lt; 2: # a sequence of length &lt; 2 is arithmetic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check that the difference between successive numbers is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# equal to the difference between the first two numbers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diff = lst[1] -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lst[i+1] 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diff: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0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Accumulator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Accumulating something in every loop iteration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622" y="41538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89944" y="50682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14551" y="46110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21787" y="55254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13" y="59826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92476" y="42109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92476" y="46681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92476" y="51253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92476" y="55825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92476" y="60397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92476" y="3391703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6709" y="3334613"/>
            <a:ext cx="34261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3, 2, 7, 1, 9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330003" y="3391703"/>
            <a:ext cx="2029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330003" y="42109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3)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330003" y="6039770"/>
            <a:ext cx="4246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22)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330003" y="51253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12)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330003" y="55825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13)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330003" y="46681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5)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res +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 = res +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79583" y="236257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For example:     the sum of numbers in a list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472809" y="3791814"/>
            <a:ext cx="995858" cy="819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3221787" y="4468115"/>
            <a:ext cx="1492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accumulator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+=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6200000" flipV="1">
            <a:off x="7015398" y="2707606"/>
            <a:ext cx="819267" cy="434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866590" y="3334613"/>
            <a:ext cx="2207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shorthand notation</a:t>
            </a:r>
          </a:p>
        </p:txBody>
      </p:sp>
    </p:spTree>
    <p:extLst>
      <p:ext uri="{BB962C8B-B14F-4D97-AF65-F5344CB8AC3E}">
        <p14:creationId xmlns:p14="http://schemas.microsoft.com/office/powerpoint/2010/main" val="42962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41" grpId="0"/>
      <p:bldP spid="42" grpId="0" animBg="1"/>
      <p:bldP spid="42" grpId="1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Introduction to Computing Using Python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Accumulator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2275" y="157774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Accumulating something in every loop iteration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622" y="41538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89944" y="50682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14551" y="46110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21787" y="55254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13" y="59826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92476" y="42109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92476" y="46681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92476" y="51253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92476" y="55825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92476" y="60397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92476" y="3391703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r>
              <a:rPr lang="en-US" sz="2000" kern="0" noProof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6709" y="3334613"/>
            <a:ext cx="34261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3, 2, 7, 1, 9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330003" y="3391703"/>
            <a:ext cx="2029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330003" y="42109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*= num  (= 3)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330003" y="6039770"/>
            <a:ext cx="4246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378)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330003" y="51253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42)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330003" y="55825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42)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330003" y="46681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6)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6015" y="2208688"/>
            <a:ext cx="300568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 *= num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79583" y="2208688"/>
            <a:ext cx="55164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What if we wanted to obtain the product instead? What should </a:t>
            </a:r>
            <a:r>
              <a:rPr lang="en-US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initialized to?</a:t>
            </a:r>
          </a:p>
        </p:txBody>
      </p:sp>
    </p:spTree>
    <p:extLst>
      <p:ext uri="{BB962C8B-B14F-4D97-AF65-F5344CB8AC3E}">
        <p14:creationId xmlns:p14="http://schemas.microsoft.com/office/powerpoint/2010/main" val="364699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7" y="4021523"/>
            <a:ext cx="2060583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720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smtClean="0"/>
              <a:t>factorial()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takes a non-negative integer </a:t>
            </a:r>
            <a:r>
              <a:rPr lang="en-US" dirty="0" err="1" smtClean="0">
                <a:latin typeface="Calibri (Body)"/>
                <a:cs typeface="Calibri (Body)"/>
              </a:rPr>
              <a:t>n</a:t>
            </a:r>
            <a:r>
              <a:rPr lang="en-US" dirty="0" smtClean="0">
                <a:latin typeface="Calibri (Body)"/>
                <a:cs typeface="Calibri (Body)"/>
              </a:rPr>
              <a:t> </a:t>
            </a:r>
            <a:r>
              <a:rPr lang="en-US" dirty="0" smtClean="0"/>
              <a:t>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returns </a:t>
            </a:r>
            <a:r>
              <a:rPr lang="en-US" dirty="0" err="1" smtClean="0"/>
              <a:t>n</a:t>
            </a:r>
            <a:r>
              <a:rPr lang="en-US" dirty="0" smtClean="0"/>
              <a:t>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342024" y="4452410"/>
            <a:ext cx="413973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 for input integer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 n+1):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res *=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09358" y="2882322"/>
          <a:ext cx="5503720" cy="31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2882900" imgH="165100" progId="Equation.3">
                  <p:embed/>
                </p:oleObj>
              </mc:Choice>
              <mc:Fallback>
                <p:oleObj name="Equation" r:id="rId3" imgW="28829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58" y="2882322"/>
                        <a:ext cx="5503720" cy="315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709357" y="3240088"/>
          <a:ext cx="6064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5" imgW="317500" imgH="139700" progId="Equation.3">
                  <p:embed/>
                </p:oleObj>
              </mc:Choice>
              <mc:Fallback>
                <p:oleObj name="Equation" r:id="rId5" imgW="3175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57" y="3240088"/>
                        <a:ext cx="6064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6697313" y="2797403"/>
            <a:ext cx="3385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if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7052180" y="2882322"/>
          <a:ext cx="6556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7" imgW="342900" imgH="127000" progId="Equation.3">
                  <p:embed/>
                </p:oleObj>
              </mc:Choice>
              <mc:Fallback>
                <p:oleObj name="Equation" r:id="rId7" imgW="342900" imgH="1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180" y="2882322"/>
                        <a:ext cx="65563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2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152495" y="2677409"/>
            <a:ext cx="432926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acronym('Random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access memory')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'RAM'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acronym("GNU's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 UNIX")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'GNU'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smtClean="0"/>
              <a:t>acronym()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takes a phrase (i.e., a string)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returns the acronym for the phrase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4224688"/>
            <a:ext cx="741355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acronym(phrase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 the acronym of the input string phrase'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split phrase into a list of 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words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phrase.split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accumulate first character, as an uppercase, of every word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 = 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words: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res = res + w[0].upper()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2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152495" y="2640934"/>
            <a:ext cx="4329263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divisors(1)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divisors(6)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divisors(11)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11]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smtClean="0"/>
              <a:t>divisors()</a:t>
            </a:r>
            <a:r>
              <a:rPr lang="en-US" dirty="0" smtClean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takes a positive integer </a:t>
            </a:r>
            <a:r>
              <a:rPr lang="en-US" dirty="0" err="1" smtClean="0"/>
              <a:t>n</a:t>
            </a:r>
            <a:r>
              <a:rPr lang="en-US" dirty="0" smtClean="0"/>
              <a:t>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returns the list of positive divisors of </a:t>
            </a:r>
            <a:r>
              <a:rPr lang="en-US" dirty="0" err="1" smtClean="0"/>
              <a:t>n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4332410"/>
            <a:ext cx="7413557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divisors(n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 the list of divisors of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res = []    # accumulator initialized to an empty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range(1, n+1):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0:    #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a divisor of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res.append(i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 accumulate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154581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2358" y="41538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8680" y="50682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3287" y="46110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40523" y="55254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77349" y="5982680"/>
            <a:ext cx="53870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49472" y="42109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9472" y="46681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49472" y="51253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49472" y="55825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49472" y="60397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49472" y="339170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2081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82275" y="1639302"/>
            <a:ext cx="816986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Executes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block of code for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every item of a sequence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If sequence is a string, items are its characters (single-character strings)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04668" y="339170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0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 animBg="1"/>
      <p:bldP spid="28" grpId="0" animBg="1"/>
      <p:bldP spid="28" grpId="1" animBg="1"/>
      <p:bldP spid="2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Nested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20886" y="2348294"/>
            <a:ext cx="1607417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20886" y="2348294"/>
            <a:ext cx="551456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0 1 2 3 4 0 1 2 3 4 0 1 2 3 4 0 1 2 3 4 0 1 2 3 4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20886" y="2348294"/>
            <a:ext cx="1607417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60458" y="941239"/>
            <a:ext cx="176006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nested2(n)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918984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nested2(n):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162600" y="2748403"/>
            <a:ext cx="4924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0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162600" y="3948733"/>
            <a:ext cx="5673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3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3162600" y="3148513"/>
            <a:ext cx="5057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1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162600" y="3548623"/>
            <a:ext cx="5365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2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162600" y="4348843"/>
            <a:ext cx="59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4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918983" y="5098544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nested2(n):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range(j+1):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Nesting a loop inside another</a:t>
            </a:r>
          </a:p>
        </p:txBody>
      </p:sp>
    </p:spTree>
    <p:extLst>
      <p:ext uri="{BB962C8B-B14F-4D97-AF65-F5344CB8AC3E}">
        <p14:creationId xmlns:p14="http://schemas.microsoft.com/office/powerpoint/2010/main" val="40757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5" grpId="0" animBg="1"/>
      <p:bldP spid="5" grpId="1" animBg="1"/>
      <p:bldP spid="13" grpId="0" animBg="1"/>
      <p:bldP spid="20" grpId="0" animBg="1"/>
      <p:bldP spid="21" grpId="0" animBg="1"/>
      <p:bldP spid="21" grpId="1" animBg="1"/>
      <p:bldP spid="22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813270" y="3634574"/>
            <a:ext cx="559151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inBoth([3, 2, 5, 4, 7], [9, 0, 1, 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inBoth([2, 5, 4, 7], [9, 0, 1, 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8226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inBoth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that takes: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2 lists as input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and returns </a:t>
            </a:r>
            <a:r>
              <a:rPr lang="en-US" dirty="0" smtClean="0">
                <a:solidFill>
                  <a:srgbClr val="000000"/>
                </a:solidFill>
              </a:rPr>
              <a:t>True </a:t>
            </a:r>
            <a:r>
              <a:rPr lang="en-US" dirty="0" smtClean="0">
                <a:solidFill>
                  <a:schemeClr val="accent1"/>
                </a:solidFill>
              </a:rPr>
              <a:t>if there is an item that is common to both lists and </a:t>
            </a:r>
            <a:r>
              <a:rPr lang="en-US" dirty="0" smtClean="0">
                <a:solidFill>
                  <a:srgbClr val="000000"/>
                </a:solidFill>
              </a:rPr>
              <a:t>False </a:t>
            </a:r>
            <a:r>
              <a:rPr lang="en-US" dirty="0" smtClean="0">
                <a:solidFill>
                  <a:schemeClr val="accent1"/>
                </a:solidFill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182443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813270" y="3634575"/>
            <a:ext cx="559151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pairSum([7, 8, 5, 3, 4, 6], 11)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2 5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8226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pairSum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that takes as input: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a list of numbers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target value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and prints the indexes of all pairs of values in the list that add up to the target value </a:t>
            </a:r>
          </a:p>
        </p:txBody>
      </p:sp>
    </p:spTree>
    <p:extLst>
      <p:ext uri="{BB962C8B-B14F-4D97-AF65-F5344CB8AC3E}">
        <p14:creationId xmlns:p14="http://schemas.microsoft.com/office/powerpoint/2010/main" val="17612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Two-dimensional lists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78077" y="2198673"/>
          <a:ext cx="1804172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848520" y="1634294"/>
            <a:ext cx="6067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list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[3, 5, 7, 9]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viewed as a 1-D table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848520" y="2798838"/>
            <a:ext cx="3329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How to represent a 2-D table?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72071" y="5082178"/>
            <a:ext cx="50894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2-D table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just a list of rows (i.e., 1-D tables)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280007" y="2198673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  =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280007" y="345732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  =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80007" y="385743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  =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280007" y="425754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  =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972071" y="3488105"/>
            <a:ext cx="277814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[3, 5, 7, 9]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[0, 2, 1, 6] 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[3, 8, 3, 1] ]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90299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/>
                <a:gridCol w="451043"/>
                <a:gridCol w="451043"/>
                <a:gridCol w="451043"/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3863418" y="350349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863418" y="388821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863418" y="428832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178077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0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640694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103311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519632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247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Nested loop pattern and 2-D lists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8188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nested loop is often needed to access all objects in a 2-D list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099816" y="2561143"/>
            <a:ext cx="2992028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print2D(table)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3 5 7 9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0 2 1 6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3 8 3 1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for every row of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for every object in the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print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row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item in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print(item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row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item in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print(item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82275" y="3793738"/>
            <a:ext cx="3657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(Using the iteration loop pattern)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482275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len(t[0])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range(nrows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range(ncols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t[i][j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82275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82275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 of rows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 of columns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range(nrows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range(ncols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t[i][j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82274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for every row index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for every column index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t[i][j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6099816" y="2561143"/>
            <a:ext cx="2992028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print2D(table)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3 5 7 9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0 2 1 6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3 8 3 1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incr2D(t)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print2D(t)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4 6 8 10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1 3 2 7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4 9 4 2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482275" y="6362184"/>
            <a:ext cx="3657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(Using the counter loop pattern)</a:t>
            </a:r>
          </a:p>
        </p:txBody>
      </p:sp>
    </p:spTree>
    <p:extLst>
      <p:ext uri="{BB962C8B-B14F-4D97-AF65-F5344CB8AC3E}">
        <p14:creationId xmlns:p14="http://schemas.microsoft.com/office/powerpoint/2010/main" val="235651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5" grpId="0"/>
      <p:bldP spid="37" grpId="0" animBg="1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167983" y="3419131"/>
            <a:ext cx="714397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[[0, 156, 0, 0], [34, 0, 0, 0], [23, 123, 0, 34]] 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pixels(lst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[[123, 56, 255], [34, 0, 0], [23, 123, 0], [3, 0, 0]]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pixels(lst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8226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Implement function </a:t>
            </a:r>
            <a:r>
              <a:rPr lang="en-US" dirty="0" smtClean="0"/>
              <a:t>pixels()</a:t>
            </a:r>
            <a:r>
              <a:rPr lang="en-US" dirty="0" smtClean="0">
                <a:solidFill>
                  <a:schemeClr val="accent1"/>
                </a:solidFill>
              </a:rPr>
              <a:t> that takes as input: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a two-dimensional list of nonnegative integer entries (representing the values of pixels of an image)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and returns the number of entries that are positive (i.e., the number of pixels that are not dark). Your function should work on two-dimensional lists of any size.</a:t>
            </a:r>
          </a:p>
        </p:txBody>
      </p:sp>
    </p:spTree>
    <p:extLst>
      <p:ext uri="{BB962C8B-B14F-4D97-AF65-F5344CB8AC3E}">
        <p14:creationId xmlns:p14="http://schemas.microsoft.com/office/powerpoint/2010/main" val="18335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57"/>
          <p:cNvCxnSpPr>
            <a:stCxn id="17" idx="2"/>
            <a:endCxn id="10" idx="0"/>
          </p:cNvCxnSpPr>
          <p:nvPr/>
        </p:nvCxnSpPr>
        <p:spPr>
          <a:xfrm rot="5400000" flipH="1">
            <a:off x="5479545" y="3401042"/>
            <a:ext cx="1699570" cy="1833999"/>
          </a:xfrm>
          <a:prstGeom prst="bentConnector5">
            <a:avLst>
              <a:gd name="adj1" fmla="val -13450"/>
              <a:gd name="adj2" fmla="val -85449"/>
              <a:gd name="adj3" fmla="val 13300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4736435" y="5673461"/>
            <a:ext cx="1351803" cy="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688970" y="499756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4638473" y="3468256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7" idx="0"/>
          </p:cNvCxnSpPr>
          <p:nvPr/>
        </p:nvCxnSpPr>
        <p:spPr>
          <a:xfrm>
            <a:off x="6186187" y="4232911"/>
            <a:ext cx="1060142" cy="59439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010899" y="4827307"/>
            <a:ext cx="247085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&lt;indented code block&gt;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Alternate Process 49"/>
          <p:cNvSpPr/>
          <p:nvPr/>
        </p:nvSpPr>
        <p:spPr>
          <a:xfrm>
            <a:off x="4013740" y="634936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5738565" y="4841604"/>
            <a:ext cx="1181543" cy="1833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186185" y="3862596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090755" y="3146680"/>
            <a:ext cx="64315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while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2144942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3468255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while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Alternate Process 18"/>
          <p:cNvSpPr/>
          <p:nvPr/>
        </p:nvSpPr>
        <p:spPr>
          <a:xfrm>
            <a:off x="5035082" y="2174547"/>
            <a:ext cx="75134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hape 62"/>
          <p:cNvCxnSpPr>
            <a:endCxn id="19" idx="0"/>
          </p:cNvCxnSpPr>
          <p:nvPr/>
        </p:nvCxnSpPr>
        <p:spPr>
          <a:xfrm rot="5400000">
            <a:off x="5212081" y="1974284"/>
            <a:ext cx="398937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hape 57"/>
          <p:cNvCxnSpPr>
            <a:stCxn id="36" idx="2"/>
            <a:endCxn id="34" idx="0"/>
          </p:cNvCxnSpPr>
          <p:nvPr/>
        </p:nvCxnSpPr>
        <p:spPr>
          <a:xfrm rot="5400000" flipH="1">
            <a:off x="5479545" y="3401041"/>
            <a:ext cx="1699570" cy="1834000"/>
          </a:xfrm>
          <a:prstGeom prst="bentConnector5">
            <a:avLst>
              <a:gd name="adj1" fmla="val -13450"/>
              <a:gd name="adj2" fmla="val -85534"/>
              <a:gd name="adj3" fmla="val 133005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hape 42"/>
          <p:cNvCxnSpPr>
            <a:stCxn id="34" idx="2"/>
            <a:endCxn id="37" idx="0"/>
          </p:cNvCxnSpPr>
          <p:nvPr/>
        </p:nvCxnSpPr>
        <p:spPr>
          <a:xfrm rot="16200000" flipH="1">
            <a:off x="4735690" y="5674205"/>
            <a:ext cx="1353291" cy="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4688970" y="499756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Decision 33"/>
          <p:cNvSpPr/>
          <p:nvPr/>
        </p:nvSpPr>
        <p:spPr>
          <a:xfrm>
            <a:off x="4638473" y="3468256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&lt;= 37 ?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hape 34"/>
          <p:cNvCxnSpPr>
            <a:stCxn id="34" idx="3"/>
            <a:endCxn id="36" idx="0"/>
          </p:cNvCxnSpPr>
          <p:nvPr/>
        </p:nvCxnSpPr>
        <p:spPr>
          <a:xfrm>
            <a:off x="6186187" y="4232911"/>
            <a:ext cx="1060143" cy="59439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/>
          <p:cNvSpPr/>
          <p:nvPr/>
        </p:nvSpPr>
        <p:spPr>
          <a:xfrm>
            <a:off x="6814703" y="4827307"/>
            <a:ext cx="8632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Alternate Process 36"/>
          <p:cNvSpPr/>
          <p:nvPr/>
        </p:nvSpPr>
        <p:spPr>
          <a:xfrm>
            <a:off x="5250585" y="6350857"/>
            <a:ext cx="323512" cy="33754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6186185" y="3862596"/>
            <a:ext cx="721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0" name="Shape 62"/>
          <p:cNvCxnSpPr>
            <a:stCxn id="19" idx="2"/>
            <a:endCxn id="34" idx="0"/>
          </p:cNvCxnSpPr>
          <p:nvPr/>
        </p:nvCxnSpPr>
        <p:spPr>
          <a:xfrm rot="16200000" flipH="1">
            <a:off x="4934947" y="2990873"/>
            <a:ext cx="953190" cy="15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7246330" y="3296746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710934" y="387446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710934" y="386259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710934" y="386259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Alternate Process 79"/>
          <p:cNvSpPr/>
          <p:nvPr/>
        </p:nvSpPr>
        <p:spPr>
          <a:xfrm>
            <a:off x="5035081" y="2174547"/>
            <a:ext cx="75134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Decision 80"/>
          <p:cNvSpPr/>
          <p:nvPr/>
        </p:nvSpPr>
        <p:spPr>
          <a:xfrm>
            <a:off x="4636897" y="3468254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&lt;= 37 ?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Alternate Process 81"/>
          <p:cNvSpPr/>
          <p:nvPr/>
        </p:nvSpPr>
        <p:spPr>
          <a:xfrm>
            <a:off x="6814703" y="4827307"/>
            <a:ext cx="8632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4688981" y="4997564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4" name="Alternate Process 83"/>
          <p:cNvSpPr/>
          <p:nvPr/>
        </p:nvSpPr>
        <p:spPr>
          <a:xfrm>
            <a:off x="5248998" y="6351687"/>
            <a:ext cx="323512" cy="33754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6184611" y="3862596"/>
            <a:ext cx="721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710934" y="387446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88" name="TextBox 87"/>
          <p:cNvSpPr txBox="1"/>
          <p:nvPr/>
        </p:nvSpPr>
        <p:spPr bwMode="auto">
          <a:xfrm>
            <a:off x="709357" y="1775609"/>
            <a:ext cx="39477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Example: compute the smallest multiple of 7 greater than 37.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710934" y="2760368"/>
            <a:ext cx="39275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Idea: generate multiples of 7 until we get a number greater than 37</a:t>
            </a:r>
          </a:p>
        </p:txBody>
      </p:sp>
    </p:spTree>
    <p:extLst>
      <p:ext uri="{BB962C8B-B14F-4D97-AF65-F5344CB8AC3E}">
        <p14:creationId xmlns:p14="http://schemas.microsoft.com/office/powerpoint/2010/main" val="24212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3" grpId="0"/>
      <p:bldP spid="33" grpId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4" grpId="10" animBg="1"/>
      <p:bldP spid="34" grpId="11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7" grpId="0" animBg="1"/>
      <p:bldP spid="37" grpId="1" animBg="1"/>
      <p:bldP spid="39" grpId="0"/>
      <p:bldP spid="39" grpId="1"/>
      <p:bldP spid="39" grpId="2"/>
      <p:bldP spid="39" grpId="3"/>
      <p:bldP spid="39" grpId="4"/>
      <p:bldP spid="39" grpId="5"/>
      <p:bldP spid="39" grpId="6"/>
      <p:bldP spid="39" grpId="7"/>
      <p:bldP spid="39" grpId="8"/>
      <p:bldP spid="39" grpId="9"/>
      <p:bldP spid="65" grpId="0" animBg="1"/>
      <p:bldP spid="65" grpId="1" animBg="1"/>
      <p:bldP spid="66" grpId="0"/>
      <p:bldP spid="71" grpId="0" animBg="1"/>
      <p:bldP spid="71" grpId="1" animBg="1"/>
      <p:bldP spid="72" grpId="0" animBg="1"/>
      <p:bldP spid="73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  <p:bldP spid="80" grpId="1" animBg="1"/>
      <p:bldP spid="81" grpId="0" animBg="1"/>
      <p:bldP spid="81" grpId="1" animBg="1"/>
      <p:bldP spid="81" grpId="2" animBg="1"/>
      <p:bldP spid="81" grpId="3" animBg="1"/>
      <p:bldP spid="81" grpId="4" animBg="1"/>
      <p:bldP spid="81" grpId="5" animBg="1"/>
      <p:bldP spid="81" grpId="6" animBg="1"/>
      <p:bldP spid="81" grpId="7" animBg="1"/>
      <p:bldP spid="81" grpId="8" animBg="1"/>
      <p:bldP spid="81" grpId="9" animBg="1"/>
      <p:bldP spid="81" grpId="10" animBg="1"/>
      <p:bldP spid="81" grpId="11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2" grpId="8" animBg="1"/>
      <p:bldP spid="83" grpId="0"/>
      <p:bldP spid="84" grpId="0" animBg="1"/>
      <p:bldP spid="86" grpId="0"/>
      <p:bldP spid="87" grpId="0" animBg="1"/>
      <p:bldP spid="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322251" y="3193080"/>
            <a:ext cx="350898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1, -7, -4, 9, -2]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negative([1, 2, 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638086"/>
            <a:ext cx="6157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takes a list of numbers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returns the index of the first negative number in the list or -1 if there is no negative number in the list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iterate through list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compare each number with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Which loop pattern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shoud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use?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   # using counter loop pattern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number at index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first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negative number, so return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if for loop completes execution,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 no negative number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&lt;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</a:t>
            </a:r>
          </a:p>
        </p:txBody>
      </p:sp>
    </p:spTree>
    <p:extLst>
      <p:ext uri="{BB962C8B-B14F-4D97-AF65-F5344CB8AC3E}">
        <p14:creationId xmlns:p14="http://schemas.microsoft.com/office/powerpoint/2010/main" val="178636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Sequence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34785"/>
            <a:ext cx="60758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Generating a sequence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reaches the desired solution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5270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1726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3354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25072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59812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9221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1869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43587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78327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848575" y="2977156"/>
            <a:ext cx="4948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. .</a:t>
            </a:r>
          </a:p>
        </p:txBody>
      </p:sp>
      <p:sp>
        <p:nvSpPr>
          <p:cNvPr id="21" name="Freeform 20"/>
          <p:cNvSpPr/>
          <p:nvPr/>
        </p:nvSpPr>
        <p:spPr>
          <a:xfrm>
            <a:off x="994737" y="3371133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730649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2466561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3202473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3938385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4674297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5410209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6146121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+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2436864"/>
            <a:ext cx="2218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Fibonacci sequence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4227872"/>
            <a:ext cx="6509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Goal: the first 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Fibonnaci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number greater than some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 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93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not done yet, make current be next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current becomes previous, and new current is computed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7093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current becomes previous, and new current is computed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previous, current = current, 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previous+current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current becomes previous, and new current is computed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previous, current = current,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previous+current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</a:p>
        </p:txBody>
      </p:sp>
    </p:spTree>
    <p:extLst>
      <p:ext uri="{BB962C8B-B14F-4D97-AF65-F5344CB8AC3E}">
        <p14:creationId xmlns:p14="http://schemas.microsoft.com/office/powerpoint/2010/main" val="301771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 bwMode="auto">
          <a:xfrm>
            <a:off x="6418641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 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6303" y="4043387"/>
            <a:ext cx="113812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7477" y="6077567"/>
            <a:ext cx="90760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8190" y="4702874"/>
            <a:ext cx="158300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44523" y="5380605"/>
            <a:ext cx="108675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10051" y="410047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10051" y="4759964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613465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10051" y="5437695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526672" y="3308550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word in ['stop', 'desktop', 'post', 'top']: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'top' in word: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print(word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print('Done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6418640" y="4965105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418641" y="4965106"/>
            <a:ext cx="239230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6418640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06904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10051" y="1500802"/>
            <a:ext cx="54594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Executes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code block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every item of a sequence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Sequence can be a string, a list, …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Block of code must be indented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501836" y="2054800"/>
            <a:ext cx="330910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&lt;variable&gt; in &lt;sequence&gt;: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code block&gt;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406904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Done.</a:t>
            </a:r>
          </a:p>
        </p:txBody>
      </p:sp>
    </p:spTree>
    <p:extLst>
      <p:ext uri="{BB962C8B-B14F-4D97-AF65-F5344CB8AC3E}">
        <p14:creationId xmlns:p14="http://schemas.microsoft.com/office/powerpoint/2010/main" val="34081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43" grpId="0" animBg="1"/>
      <p:bldP spid="43" grpId="1" animBg="1"/>
      <p:bldP spid="45" grpId="0" animBg="1"/>
      <p:bldP spid="45" grpId="1" animBg="1"/>
      <p:bldP spid="44" grpId="0" animBg="1"/>
      <p:bldP spid="44" grpId="1" animBg="1"/>
      <p:bldP spid="25" grpId="0" animBg="1"/>
      <p:bldP spid="25" grpId="1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296538" y="2663854"/>
            <a:ext cx="350898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approxE(0.01) 2.7166666666666663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approxE(0.000000001) 2.7182818284467594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7385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approxE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that approximates the Euler constant as follows: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takes a number                  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returns the approximation         such that 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2908" y="3033186"/>
          <a:ext cx="4192586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01900" imgH="355600" progId="Equation.3">
                  <p:embed/>
                </p:oleObj>
              </mc:Choice>
              <mc:Fallback>
                <p:oleObj name="Equation" r:id="rId3" imgW="25019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3033186"/>
                        <a:ext cx="4192586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02908" y="3694505"/>
          <a:ext cx="1064169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635000" imgH="355600" progId="Equation.3">
                  <p:embed/>
                </p:oleObj>
              </mc:Choice>
              <mc:Fallback>
                <p:oleObj name="Equation" r:id="rId5" imgW="635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3694505"/>
                        <a:ext cx="1064169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202908" y="4289735"/>
          <a:ext cx="1490662" cy="60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876300" imgH="355600" progId="Equation.3">
                  <p:embed/>
                </p:oleObj>
              </mc:Choice>
              <mc:Fallback>
                <p:oleObj name="Equation" r:id="rId7" imgW="876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4289735"/>
                        <a:ext cx="1490662" cy="604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202908" y="4894353"/>
          <a:ext cx="2133529" cy="59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270000" imgH="355600" progId="Equation.3">
                  <p:embed/>
                </p:oleObj>
              </mc:Choice>
              <mc:Fallback>
                <p:oleObj name="Equation" r:id="rId9" imgW="12700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4894353"/>
                        <a:ext cx="2133529" cy="597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193745" y="5494358"/>
          <a:ext cx="2999649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790700" imgH="355600" progId="Equation.3">
                  <p:embed/>
                </p:oleObj>
              </mc:Choice>
              <mc:Fallback>
                <p:oleObj name="Equation" r:id="rId11" imgW="17907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45" y="5494358"/>
                        <a:ext cx="2999649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193745" y="6089588"/>
          <a:ext cx="3595855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2146300" imgH="355600" progId="Equation.3">
                  <p:embed/>
                </p:oleObj>
              </mc:Choice>
              <mc:Fallback>
                <p:oleObj name="Equation" r:id="rId13" imgW="2146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45" y="6089588"/>
                        <a:ext cx="3595855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5451534" y="2054163"/>
          <a:ext cx="1599495" cy="298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5" imgW="952500" imgH="177800" progId="Equation.3">
                  <p:embed/>
                </p:oleObj>
              </mc:Choice>
              <mc:Fallback>
                <p:oleObj name="Equation" r:id="rId15" imgW="9525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534" y="2054163"/>
                        <a:ext cx="1599495" cy="298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4040188" y="2054286"/>
          <a:ext cx="2127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17" imgW="127000" imgH="177800" progId="Equation.3">
                  <p:embed/>
                </p:oleObj>
              </mc:Choice>
              <mc:Fallback>
                <p:oleObj name="Equation" r:id="rId17" imgW="1270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2054286"/>
                        <a:ext cx="21272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2522538" y="4446588"/>
          <a:ext cx="10239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19" imgW="609600" imgH="177800" progId="Equation.3">
                  <p:embed/>
                </p:oleObj>
              </mc:Choice>
              <mc:Fallback>
                <p:oleObj name="Equation" r:id="rId19" imgW="6096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4446588"/>
                        <a:ext cx="102393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3121025" y="5049838"/>
          <a:ext cx="11318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21" imgW="673100" imgH="177800" progId="Equation.3">
                  <p:embed/>
                </p:oleObj>
              </mc:Choice>
              <mc:Fallback>
                <p:oleObj name="Equation" r:id="rId21" imgW="6731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5049838"/>
                        <a:ext cx="11318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3789600" y="5640388"/>
          <a:ext cx="151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23" imgW="901700" imgH="177800" progId="Equation.3">
                  <p:embed/>
                </p:oleObj>
              </mc:Choice>
              <mc:Fallback>
                <p:oleObj name="Equation" r:id="rId23" imgW="9017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600" y="5640388"/>
                        <a:ext cx="151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4395494" y="6232525"/>
          <a:ext cx="18557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25" imgW="1104900" imgH="177800" progId="Equation.3">
                  <p:embed/>
                </p:oleObj>
              </mc:Choice>
              <mc:Fallback>
                <p:oleObj name="Equation" r:id="rId25" imgW="11049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494" y="6232525"/>
                        <a:ext cx="18557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3121025" y="1882836"/>
          <a:ext cx="598488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27" imgW="355600" imgH="101600" progId="Equation.3">
                  <p:embed/>
                </p:oleObj>
              </mc:Choice>
              <mc:Fallback>
                <p:oleObj name="Equation" r:id="rId27" imgW="355600" imgH="10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1882836"/>
                        <a:ext cx="598488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 bwMode="auto">
          <a:xfrm>
            <a:off x="2678609" y="3675702"/>
            <a:ext cx="645269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approxE(error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      # approximation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2    # approximation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error: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compute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current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2691309" y="3694505"/>
            <a:ext cx="646539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approxE(error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      # approximation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2    # approximation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          # index of next approximation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error: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current = current, current + 1/factorial(i)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+= 1   # index of next approximation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2665909" y="3678476"/>
            <a:ext cx="646539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approxE(error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       # approximation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2    # approximation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error: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new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old current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new current is old current + 1/factorial(?)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  <a:endParaRPr lang="en-US" sz="14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4" grpId="0" animBg="1"/>
      <p:bldP spid="3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Infinite loop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34785"/>
            <a:ext cx="4925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infinite loop provides a continuous service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22058" y="4456545"/>
            <a:ext cx="657466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hello2():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'''a greeting service; it repeatedly requests the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of the user and then greets the user''’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input('What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your name?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format(name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Alex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Alex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5137727" y="2285139"/>
            <a:ext cx="2040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greeting service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137727" y="3085358"/>
            <a:ext cx="33712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server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coul</a:t>
            </a:r>
            <a:r>
              <a:rPr lang="en-US" sz="2000" kern="0" dirty="0" err="1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instead be a time server, or a web server, or a mail server, or…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026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5" grpId="1" animBg="1"/>
      <p:bldP spid="36" grpId="0" animBg="1"/>
      <p:bldP spid="36" grpId="1" animBg="1"/>
      <p:bldP spid="41" grpId="0" animBg="1"/>
      <p:bldP spid="41" grpId="1" animBg="1"/>
      <p:bldP spid="42" grpId="0" animBg="1"/>
      <p:bldP spid="44" grpId="0"/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Loop-and-a-half pattern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34785"/>
            <a:ext cx="4155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Cutting the last loop iteration “in half”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212904" y="4287958"/>
            <a:ext cx="415548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cities():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city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city !=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788850" y="4287958"/>
            <a:ext cx="415548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# repeat: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ask user to enter city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if user entered flag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# then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append city to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San Francisco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San Francisco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Hong Kong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San Francisco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 Hong Kong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['Lisbon', 'San Francisco', 'Hong Kong'] &gt;&gt;&gt;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3001818" y="5163127"/>
            <a:ext cx="2785862" cy="574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824182" y="4722092"/>
            <a:ext cx="3963498" cy="44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5972346" y="4963073"/>
            <a:ext cx="23211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accumulator pattern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4156364" y="5363184"/>
            <a:ext cx="1815982" cy="574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805932" y="5142667"/>
            <a:ext cx="2166415" cy="220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>
            <a:off x="5972346" y="5030205"/>
            <a:ext cx="270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awkward and not quite intuitive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2171129"/>
            <a:ext cx="38123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Example: a function that creates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list of cities entered by the user and returns it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3217569"/>
            <a:ext cx="36590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empty string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a “flag” that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baseline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indicates the end of the input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788850" y="4287958"/>
            <a:ext cx="415548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01817" y="5363185"/>
            <a:ext cx="2970529" cy="574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23775" y="4942612"/>
            <a:ext cx="3182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last loop iteration stops here</a:t>
            </a:r>
          </a:p>
        </p:txBody>
      </p:sp>
    </p:spTree>
    <p:extLst>
      <p:ext uri="{BB962C8B-B14F-4D97-AF65-F5344CB8AC3E}">
        <p14:creationId xmlns:p14="http://schemas.microsoft.com/office/powerpoint/2010/main" val="2129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26" grpId="0"/>
      <p:bldP spid="26" grpId="1"/>
      <p:bldP spid="29" grpId="0"/>
      <p:bldP spid="29" grpId="1"/>
      <p:bldP spid="30" grpId="0"/>
      <p:bldP spid="31" grpId="0"/>
      <p:bldP spid="38" grpId="0" animBg="1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12904" y="3521364"/>
            <a:ext cx="415548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788850" y="3521364"/>
            <a:ext cx="415548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616364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 smtClean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the statement that follows the loop body.</a:t>
            </a:r>
          </a:p>
        </p:txBody>
      </p:sp>
    </p:spTree>
    <p:extLst>
      <p:ext uri="{BB962C8B-B14F-4D97-AF65-F5344CB8AC3E}">
        <p14:creationId xmlns:p14="http://schemas.microsoft.com/office/powerpoint/2010/main" val="309578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continue</a:t>
            </a: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 statements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616364"/>
            <a:ext cx="65838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continue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 smtClean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next iteration of the loop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847470"/>
            <a:ext cx="5307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both cases, only the innermost loop is affected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4920565"/>
            <a:ext cx="363173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before0(table):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row in table: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num in row: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if num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print()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850026" y="4920565"/>
            <a:ext cx="363173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ignore0(table):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row in table: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num in row: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if num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continue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print() 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277511" y="3729182"/>
            <a:ext cx="2204247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ignore0(table)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2 3 6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3 4 5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4 5 6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3729182"/>
            <a:ext cx="216546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before0(table)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4 5 6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616364"/>
            <a:ext cx="73789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 smtClean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 smtClean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the statement that follows the loop body.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213098" y="3729182"/>
            <a:ext cx="256078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[2, 3, 0,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[0, 3, 4, 5],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[4, 5, 6, 0]]</a:t>
            </a:r>
          </a:p>
        </p:txBody>
      </p:sp>
    </p:spTree>
    <p:extLst>
      <p:ext uri="{BB962C8B-B14F-4D97-AF65-F5344CB8AC3E}">
        <p14:creationId xmlns:p14="http://schemas.microsoft.com/office/powerpoint/2010/main" val="288151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  <p:bldP spid="14" grpId="0" animBg="1"/>
      <p:bldP spid="15" grpId="0" animBg="1"/>
      <p:bldP spid="16" grpId="0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347697" y="1470025"/>
            <a:ext cx="350898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[3, 1, 7, 4, 9, 2, 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4, 5, 7, 9]</a:t>
            </a:r>
            <a:endParaRPr lang="en-US" sz="14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2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Write function </a:t>
            </a:r>
            <a:r>
              <a:rPr lang="en-US" dirty="0" err="1" smtClean="0"/>
              <a:t>bubbleSort</a:t>
            </a:r>
            <a:r>
              <a:rPr lang="en-US" dirty="0" smtClean="0"/>
              <a:t>() </a:t>
            </a:r>
            <a:r>
              <a:rPr lang="en-US" dirty="0" smtClean="0">
                <a:solidFill>
                  <a:schemeClr val="accent1"/>
                </a:solidFill>
              </a:rPr>
              <a:t>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takes a list of numbers as input and sorts the list using </a:t>
            </a:r>
            <a:r>
              <a:rPr lang="en-US" dirty="0" err="1" smtClean="0"/>
              <a:t>BubbleSort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chemeClr val="accent1"/>
                </a:solidFill>
              </a:rPr>
              <a:t>The function returns nothing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4689789"/>
            <a:ext cx="575243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range(len(lst)-1, 0, 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len(last)-1, len(lst)-2, …,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number whose final position should be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# bubbles up to position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4901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3, 1, 7, 4, 9, 2, 5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2005385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02178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1, 3, 7, 4, 9, 2, 5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828240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663818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89455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1, 3, 4, 7, 9, 2, 5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4499396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334974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89455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1, 3, 4, 7, 2, 9, 5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6170552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89455" y="3319914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1, 3, 4, 7, 2, 5, 9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979939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15517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651095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4486673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02178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1, 3, 4, 2, 7, 5, 9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5347697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02178" y="3319914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1, 3, 4, 2, 5, 7, 9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1992662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828240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663818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89455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1, 3, 2, 4, 5, 7, 9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4499396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992662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828240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576732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1, 2, 3, 4, 5, 7, 9</a:t>
            </a:r>
            <a:r>
              <a:rPr lang="en-US" sz="28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3651095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979939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815517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09358" y="4689789"/>
            <a:ext cx="575243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bubblesort(lst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range(len(lst)-1, 0, 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lst[j+1]: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lst[j+1] = lst[j+1],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lst[j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538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27" grpId="0" animBg="1"/>
      <p:bldP spid="27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899074"/>
            <a:ext cx="4109988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a “spelling” program that:</a:t>
            </a:r>
            <a:br>
              <a:rPr lang="en-US" sz="2000" dirty="0" smtClean="0">
                <a:solidFill>
                  <a:schemeClr val="accent1"/>
                </a:solidFill>
              </a:rPr>
            </a:br>
            <a:endParaRPr lang="en-US" sz="2000" dirty="0" smtClean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 smtClean="0"/>
              <a:t>Requests a word from the user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 smtClean="0"/>
              <a:t>Prints the characters in the word from left to right, one per line</a:t>
            </a:r>
            <a:endParaRPr lang="en-US" sz="1200" dirty="0" smtClean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756261" y="5029379"/>
            <a:ext cx="351410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input('Enter a word: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 word spelled out: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print(char)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195423" y="1813113"/>
            <a:ext cx="394857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============RESTART================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word: omnipotent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word spelled out: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4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 3):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 2):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+mj-lt"/>
                <a:ea typeface="+mj-ea"/>
                <a:cs typeface="Courier New" panose="02070309020205020404" pitchFamily="49" charset="0"/>
              </a:rPr>
              <a:t>Built-in function </a:t>
            </a:r>
            <a:r>
              <a:rPr lang="en-US" sz="3600" b="1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range()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192775" y="1623913"/>
            <a:ext cx="875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294171"/>
                </a:solidFill>
              </a:rPr>
              <a:t>Function range() is used to iterate over a sequence of numbers in a specified range</a:t>
            </a:r>
            <a:endParaRPr lang="en-US" sz="2000" kern="0" dirty="0" smtClean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487604" y="2298016"/>
            <a:ext cx="61460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To iterate over the </a:t>
            </a:r>
            <a:r>
              <a:rPr lang="en-US" dirty="0" err="1" smtClean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 numbers 0, 1, 2,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487604" y="3158302"/>
            <a:ext cx="61460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To iterate over the </a:t>
            </a:r>
            <a:r>
              <a:rPr lang="en-US" dirty="0" err="1" smtClean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 numbers </a:t>
            </a:r>
            <a:r>
              <a:rPr lang="en-US" dirty="0" err="1" smtClean="0"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i+1, i+2,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487604" y="4023833"/>
            <a:ext cx="63789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>
                <a:cs typeface="Courier New" panose="02070309020205020404" pitchFamily="49" charset="0"/>
              </a:rPr>
              <a:t>To iterate over the </a:t>
            </a:r>
            <a:r>
              <a:rPr lang="en-US" dirty="0" err="1" smtClean="0">
                <a:cs typeface="Courier New" panose="02070309020205020404" pitchFamily="49" charset="0"/>
              </a:rPr>
              <a:t>n</a:t>
            </a:r>
            <a:r>
              <a:rPr lang="en-US" dirty="0" smtClean="0">
                <a:cs typeface="Courier New" panose="02070309020205020404" pitchFamily="49" charset="0"/>
              </a:rPr>
              <a:t> numbers </a:t>
            </a:r>
            <a:r>
              <a:rPr lang="en-US" dirty="0" err="1" smtClean="0">
                <a:cs typeface="Courier New" panose="02070309020205020404" pitchFamily="49" charset="0"/>
              </a:rPr>
              <a:t>i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cs typeface="Courier New" panose="02070309020205020404" pitchFamily="49" charset="0"/>
              </a:rPr>
              <a:t>i+c</a:t>
            </a:r>
            <a:r>
              <a:rPr lang="en-US" dirty="0" smtClean="0">
                <a:cs typeface="Courier New" panose="02070309020205020404" pitchFamily="49" charset="0"/>
              </a:rPr>
              <a:t>, i+2c, i+3c,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 n, c):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 6):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 16, 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range(0, 16, 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range(2, 16, 10):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16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34" grpId="0" animBg="1"/>
      <p:bldP spid="34" grpId="1" animBg="1"/>
      <p:bldP spid="43" grpId="0"/>
      <p:bldP spid="45" grpId="0"/>
      <p:bldP spid="46" grpId="0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4" grpId="0" animBg="1"/>
      <p:bldP spid="54" grpId="1" animBg="1"/>
      <p:bldP spid="55" grpId="0" animBg="1"/>
      <p:bldP spid="55" grpId="1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 smtClean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767134"/>
            <a:ext cx="794278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chemeClr val="accent1"/>
                </a:solidFill>
              </a:rPr>
              <a:t>Write for loops that will print the following sequences: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chemeClr val="accent1"/>
              </a:solidFill>
            </a:endParaRP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 smtClean="0"/>
              <a:t>0, 1, 2, 3, 4, 5, 6, 7, 8 , 9, 10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 smtClean="0"/>
              <a:t>1, 2, 3, 4, 5, 6, 7, 8, 9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 smtClean="0"/>
              <a:t>0, 2, 4, 6, 8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 smtClean="0"/>
              <a:t>1, 3, 5, 7, 9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 smtClean="0"/>
              <a:t>20, 30, 40, 50, 60</a:t>
            </a:r>
          </a:p>
        </p:txBody>
      </p:sp>
    </p:spTree>
    <p:extLst>
      <p:ext uri="{BB962C8B-B14F-4D97-AF65-F5344CB8AC3E}">
        <p14:creationId xmlns:p14="http://schemas.microsoft.com/office/powerpoint/2010/main" val="225419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smtClean="0">
                <a:latin typeface="Calibri" pitchFamily="34" charset="0"/>
                <a:ea typeface="+mj-ea"/>
                <a:cs typeface="+mj-cs"/>
              </a:rPr>
              <a:t>Iteration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8" y="2701636"/>
            <a:ext cx="77724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&lt;indented code block&gt;</a:t>
            </a:r>
            <a:r>
              <a:rPr lang="en-US" sz="14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executed once for every item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endParaRPr lang="en-US" sz="14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 smtClean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If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r>
              <a:rPr lang="en-US" sz="1400" dirty="0" smtClean="0"/>
              <a:t> </a:t>
            </a:r>
            <a:r>
              <a:rPr lang="en-US" dirty="0" smtClean="0"/>
              <a:t>is a string then the items are its characters</a:t>
            </a:r>
          </a:p>
          <a:p>
            <a:pPr marL="1023938" lvl="2" indent="-446088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 smtClean="0"/>
              <a:t>(each of which is a one-character string)</a:t>
            </a:r>
          </a:p>
          <a:p>
            <a:pPr marL="1023938" lvl="2" indent="-446088" defTabSz="914400" fontAlgn="base">
              <a:spcBef>
                <a:spcPct val="0"/>
              </a:spcBef>
              <a:buClr>
                <a:schemeClr val="accent1"/>
              </a:buClr>
            </a:pPr>
            <a:endParaRPr lang="en-US" dirty="0" smtClean="0"/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 smtClean="0"/>
              <a:t>If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r>
              <a:rPr lang="en-US" dirty="0" smtClean="0"/>
              <a:t> is a list then the items are the objects in the list</a:t>
            </a: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endParaRPr lang="en-US" sz="2000" dirty="0" smtClean="0">
              <a:solidFill>
                <a:srgbClr val="294171"/>
              </a:solidFill>
            </a:endParaRP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code block&gt;</a:t>
            </a:r>
            <a:r>
              <a:rPr lang="en-US" sz="1400" dirty="0" smtClean="0"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is executed after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</a:rPr>
              <a:t>every item in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endParaRPr lang="en-US" sz="2000" kern="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rgbClr val="294171"/>
                </a:solidFill>
              </a:rPr>
              <a:t>has been processed</a:t>
            </a: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endParaRPr lang="en-US" sz="2000" dirty="0" smtClean="0">
              <a:solidFill>
                <a:srgbClr val="294171"/>
              </a:solidFill>
            </a:endParaRP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rgbClr val="294171"/>
                </a:solidFill>
              </a:rPr>
              <a:t>There are different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solidFill>
                  <a:srgbClr val="294171"/>
                </a:solidFill>
              </a:rPr>
              <a:t> loop </a:t>
            </a:r>
            <a:r>
              <a:rPr lang="en-US" sz="2000" dirty="0" smtClean="0">
                <a:solidFill>
                  <a:srgbClr val="FF0000"/>
                </a:solidFill>
              </a:rPr>
              <a:t>usage patterns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834894" y="1674336"/>
            <a:ext cx="330910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&lt;variable&gt; in &lt;sequence&gt;: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code block&gt;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731634"/>
            <a:ext cx="5459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general format of a </a:t>
            </a:r>
            <a:r>
              <a:rPr lang="en-US" sz="2000" kern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loop statement is</a:t>
            </a:r>
          </a:p>
        </p:txBody>
      </p:sp>
    </p:spTree>
    <p:extLst>
      <p:ext uri="{BB962C8B-B14F-4D97-AF65-F5344CB8AC3E}">
        <p14:creationId xmlns:p14="http://schemas.microsoft.com/office/powerpoint/2010/main" val="37589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cs typeface="Courier New" panose="02070309020205020404" pitchFamily="49" charset="0"/>
              </a:rPr>
              <a:t>Iteration loop pattern</a:t>
            </a:r>
            <a:endParaRPr lang="en-US" sz="2000" kern="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852358" y="41538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8680" y="50682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33287" y="46110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40523" y="55254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77349" y="5982680"/>
            <a:ext cx="53870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rgbClr val="2941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49472" y="42109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9472" y="46681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49472" y="51253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49472" y="55825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49472" y="60397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49472" y="339170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2081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04668" y="339170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every item of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explicit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95374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 animBg="1"/>
      <p:bldP spid="28" grpId="0" animBg="1"/>
      <p:bldP spid="28" grpId="1" animBg="1"/>
      <p:bldP spid="2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 bwMode="auto">
          <a:xfrm>
            <a:off x="6418641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 smtClean="0">
                <a:cs typeface="Courier New" panose="02070309020205020404" pitchFamily="49" charset="0"/>
              </a:rPr>
              <a:t>Iteration loop pattern</a:t>
            </a:r>
            <a:endParaRPr lang="en-US" sz="2000" kern="0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1856303" y="3586187"/>
            <a:ext cx="113812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7477" y="5620367"/>
            <a:ext cx="90760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8190" y="4245674"/>
            <a:ext cx="158300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44523" y="4923405"/>
            <a:ext cx="108675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10051" y="364327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10051" y="4302764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567745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10051" y="4980495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526670" y="2370107"/>
            <a:ext cx="528427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word in ['stop', 'desktop', 'post', 'top']: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'top' in word: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print(word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418641" y="4615628"/>
            <a:ext cx="239230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every item of an </a:t>
            </a:r>
            <a:r>
              <a:rPr lang="en-US" sz="2000" kern="0" dirty="0" smtClean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explicit </a:t>
            </a:r>
            <a:r>
              <a:rPr lang="en-US" sz="2000" kern="0" dirty="0" smtClean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4443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43" grpId="0" animBg="1"/>
      <p:bldP spid="43" grpId="1" animBg="1"/>
      <p:bldP spid="45" grpId="0" animBg="1"/>
      <p:bldP spid="45" grpId="1" animBg="1"/>
      <p:bldP spid="44" grpId="0" animBg="1"/>
      <p:bldP spid="44" grpId="1" animBg="1"/>
      <p:bldP spid="25" grpId="0" animBg="1"/>
      <p:bldP spid="25" grpId="1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5789</Words>
  <Application>Microsoft Office PowerPoint</Application>
  <PresentationFormat>On-screen Show (4:3)</PresentationFormat>
  <Paragraphs>1503</Paragraphs>
  <Slides>35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amir_hallajpour@hotmail.com</dc:creator>
  <cp:lastModifiedBy>amir_hallajpour@hotmail.com</cp:lastModifiedBy>
  <cp:revision>3</cp:revision>
  <dcterms:created xsi:type="dcterms:W3CDTF">2016-01-18T00:07:59Z</dcterms:created>
  <dcterms:modified xsi:type="dcterms:W3CDTF">2016-01-18T00:28:45Z</dcterms:modified>
</cp:coreProperties>
</file>