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4D7-95B3-48C0-8D27-3C9A4F1BCC97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FB60-082E-4370-BD0A-D8B47BD2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6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4D7-95B3-48C0-8D27-3C9A4F1BCC97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FB60-082E-4370-BD0A-D8B47BD2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4D7-95B3-48C0-8D27-3C9A4F1BCC97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FB60-082E-4370-BD0A-D8B47BD2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9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4D7-95B3-48C0-8D27-3C9A4F1BCC97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FB60-082E-4370-BD0A-D8B47BD2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9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4D7-95B3-48C0-8D27-3C9A4F1BCC97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FB60-082E-4370-BD0A-D8B47BD2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1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4D7-95B3-48C0-8D27-3C9A4F1BCC97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FB60-082E-4370-BD0A-D8B47BD2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8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4D7-95B3-48C0-8D27-3C9A4F1BCC97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FB60-082E-4370-BD0A-D8B47BD2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7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4D7-95B3-48C0-8D27-3C9A4F1BCC97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FB60-082E-4370-BD0A-D8B47BD2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3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4D7-95B3-48C0-8D27-3C9A4F1BCC97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FB60-082E-4370-BD0A-D8B47BD2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1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4D7-95B3-48C0-8D27-3C9A4F1BCC97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FB60-082E-4370-BD0A-D8B47BD2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4D7-95B3-48C0-8D27-3C9A4F1BCC97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FB60-082E-4370-BD0A-D8B47BD2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8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FC4D7-95B3-48C0-8D27-3C9A4F1BCC97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9FB60-082E-4370-BD0A-D8B47BD2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1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Assignment statement: a second look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991312" y="3248082"/>
            <a:ext cx="316538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385" y="31060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0585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9627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5089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52358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90585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79627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852358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c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225089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6" name="Straight Arrow Connector 15"/>
          <p:cNvCxnSpPr>
            <a:endCxn id="6" idx="0"/>
          </p:cNvCxnSpPr>
          <p:nvPr/>
        </p:nvCxnSpPr>
        <p:spPr>
          <a:xfrm rot="5400000">
            <a:off x="631276" y="2467241"/>
            <a:ext cx="869482" cy="40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56585" y="3487013"/>
            <a:ext cx="74546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 rot="16200000" flipH="1">
            <a:off x="1217708" y="2675405"/>
            <a:ext cx="1250484" cy="372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07396" y="3334614"/>
            <a:ext cx="11753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2029316" y="2236532"/>
            <a:ext cx="1365766" cy="1098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2402047" y="2236530"/>
            <a:ext cx="2550233" cy="869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auto">
          <a:xfrm>
            <a:off x="5991313" y="3248081"/>
            <a:ext cx="316538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991313" y="3248081"/>
            <a:ext cx="316538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 + 1.3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991313" y="3273978"/>
            <a:ext cx="3165387" cy="265176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 + 1.3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 = 'three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991313" y="3248081"/>
            <a:ext cx="316538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 + 1.3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 2] + [3]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3559972" y="1656945"/>
            <a:ext cx="4862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variable does not exist before it is assigned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1989" y="5379433"/>
            <a:ext cx="526322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2763" indent="-280988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 </a:t>
            </a:r>
            <a:r>
              <a:rPr lang="en-US" sz="2000" dirty="0" smtClean="0"/>
              <a:t>is evaluated and its value put into an object of appropriate type</a:t>
            </a:r>
          </a:p>
          <a:p>
            <a:pPr marL="512763" indent="-280988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sz="2000" dirty="0" smtClean="0"/>
              <a:t>The object is assigned name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&lt;variable&gt;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479627" y="4774499"/>
            <a:ext cx="3101974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 = &lt;expression&gt;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1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 animBg="1"/>
      <p:bldP spid="23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41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Mutable and immutable 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types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385" y="31060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0585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9627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5089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52358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90585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79627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852358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c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225089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6" name="Straight Arrow Connector 15"/>
          <p:cNvCxnSpPr>
            <a:endCxn id="6" idx="0"/>
          </p:cNvCxnSpPr>
          <p:nvPr/>
        </p:nvCxnSpPr>
        <p:spPr>
          <a:xfrm rot="5400000">
            <a:off x="631276" y="2467241"/>
            <a:ext cx="869482" cy="40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56585" y="3487013"/>
            <a:ext cx="74546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 rot="16200000" flipH="1">
            <a:off x="1217708" y="2675405"/>
            <a:ext cx="1250484" cy="372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07396" y="3334614"/>
            <a:ext cx="11753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2029316" y="2236532"/>
            <a:ext cx="1365766" cy="1098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978613" y="2820828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1449" y="37918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 rot="5400000">
            <a:off x="492408" y="3014172"/>
            <a:ext cx="155528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 bwMode="auto">
          <a:xfrm>
            <a:off x="5991313" y="2820828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479064" y="4433680"/>
            <a:ext cx="523615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object (3) referred to by variable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does not change; instead,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refers to a new object (6)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Integers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immutable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5991313" y="2820828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386150" y="5792747"/>
            <a:ext cx="5329066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object ([1, 2, 3]) referred to by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changes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Lists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are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mutable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2402047" y="2236530"/>
            <a:ext cx="2550233" cy="869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5991313" y="2820828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d[1] = 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</a:p>
        </p:txBody>
      </p:sp>
    </p:spTree>
    <p:extLst>
      <p:ext uri="{BB962C8B-B14F-4D97-AF65-F5344CB8AC3E}">
        <p14:creationId xmlns:p14="http://schemas.microsoft.com/office/powerpoint/2010/main" val="186116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0" grpId="0" animBg="1"/>
      <p:bldP spid="56" grpId="0"/>
      <p:bldP spid="58" grpId="0" animBg="1"/>
      <p:bldP spid="58" grpId="1" animBg="1"/>
      <p:bldP spid="59" grpId="0"/>
      <p:bldP spid="61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 bwMode="auto">
          <a:xfrm>
            <a:off x="338951" y="5621814"/>
            <a:ext cx="881775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The list that </a:t>
            </a: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refers to changes;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refers to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same list object, so it changes too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90563" lvl="2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Because lists are mutable, a change to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 affects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kern="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Assignment and mutability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385" y="31060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0585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9627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5089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52358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90585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79627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852358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c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225089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56585" y="3487013"/>
            <a:ext cx="74546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 rot="16200000" flipH="1">
            <a:off x="1217708" y="2675405"/>
            <a:ext cx="1250484" cy="372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07396" y="3334614"/>
            <a:ext cx="11753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2029316" y="2236532"/>
            <a:ext cx="1365766" cy="1098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960083" y="1636109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1449" y="37918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 rot="5400000">
            <a:off x="492410" y="3014174"/>
            <a:ext cx="155528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0" idx="0"/>
          </p:cNvCxnSpPr>
          <p:nvPr/>
        </p:nvCxnSpPr>
        <p:spPr>
          <a:xfrm rot="5400000">
            <a:off x="685678" y="2820908"/>
            <a:ext cx="1555278" cy="386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76185" y="2236532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6" idx="3"/>
          </p:cNvCxnSpPr>
          <p:nvPr/>
        </p:nvCxnSpPr>
        <p:spPr>
          <a:xfrm rot="10800000" flipV="1">
            <a:off x="633385" y="2236528"/>
            <a:ext cx="636664" cy="22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5978613" y="1636109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978613" y="1636108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978613" y="1636108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5978613" y="1636108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d[2]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7, 9]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7, 9]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2402047" y="2236530"/>
            <a:ext cx="2550233" cy="869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7" idx="0"/>
          </p:cNvCxnSpPr>
          <p:nvPr/>
        </p:nvCxnSpPr>
        <p:spPr>
          <a:xfrm>
            <a:off x="2029316" y="2236528"/>
            <a:ext cx="2922964" cy="869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338950" y="4775430"/>
            <a:ext cx="43597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refer to the same integer object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338950" y="5621814"/>
            <a:ext cx="851816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now refers to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new object (9);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still refers to the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old object (6)</a:t>
            </a:r>
          </a:p>
          <a:p>
            <a:pPr marL="457200" lvl="2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Because integers are immutable, a change to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 does not affect the value of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338951" y="4775430"/>
            <a:ext cx="39434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refer to the same list object</a:t>
            </a:r>
          </a:p>
        </p:txBody>
      </p:sp>
    </p:spTree>
    <p:extLst>
      <p:ext uri="{BB962C8B-B14F-4D97-AF65-F5344CB8AC3E}">
        <p14:creationId xmlns:p14="http://schemas.microsoft.com/office/powerpoint/2010/main" val="406633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/>
      <p:bldP spid="41" grpId="1"/>
      <p:bldP spid="43" grpId="0"/>
      <p:bldP spid="43" grpId="1"/>
      <p:bldP spid="44" grpId="0"/>
      <p:bldP spid="4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652189" y="4073323"/>
            <a:ext cx="2530832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Swapping values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6951" y="3022910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5551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4593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40055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505551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894593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453704" y="1629203"/>
            <a:ext cx="7266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alibri" pitchFamily="34" charset="0"/>
                <a:ea typeface="+mj-ea"/>
                <a:cs typeface="+mj-cs"/>
              </a:rPr>
              <a:t>tmp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9" name="Straight Arrow Connector 18"/>
          <p:cNvCxnSpPr>
            <a:endCxn id="6" idx="0"/>
          </p:cNvCxnSpPr>
          <p:nvPr/>
        </p:nvCxnSpPr>
        <p:spPr>
          <a:xfrm rot="5400000">
            <a:off x="1202092" y="2533086"/>
            <a:ext cx="793284" cy="186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71552" y="302290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 rot="16200000" flipH="1">
            <a:off x="1789212" y="2511968"/>
            <a:ext cx="79328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0" idx="0"/>
          </p:cNvCxnSpPr>
          <p:nvPr/>
        </p:nvCxnSpPr>
        <p:spPr>
          <a:xfrm rot="5400000">
            <a:off x="2170097" y="2359682"/>
            <a:ext cx="793281" cy="533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" idx="0"/>
          </p:cNvCxnSpPr>
          <p:nvPr/>
        </p:nvCxnSpPr>
        <p:spPr>
          <a:xfrm rot="5400000">
            <a:off x="1391909" y="2343266"/>
            <a:ext cx="793287" cy="566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0" idx="0"/>
          </p:cNvCxnSpPr>
          <p:nvPr/>
        </p:nvCxnSpPr>
        <p:spPr>
          <a:xfrm rot="16200000" flipH="1">
            <a:off x="1599393" y="2322148"/>
            <a:ext cx="793283" cy="608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503486" y="3022910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32086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121128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 bwMode="auto">
          <a:xfrm>
            <a:off x="5732086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6121128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298087" y="302290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8" name="Straight Arrow Connector 67"/>
          <p:cNvCxnSpPr>
            <a:endCxn id="57" idx="0"/>
          </p:cNvCxnSpPr>
          <p:nvPr/>
        </p:nvCxnSpPr>
        <p:spPr>
          <a:xfrm rot="5400000">
            <a:off x="5618444" y="2343266"/>
            <a:ext cx="793287" cy="566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5" idx="0"/>
          </p:cNvCxnSpPr>
          <p:nvPr/>
        </p:nvCxnSpPr>
        <p:spPr>
          <a:xfrm rot="16200000" flipH="1">
            <a:off x="5825928" y="2322148"/>
            <a:ext cx="793283" cy="608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 bwMode="auto">
          <a:xfrm>
            <a:off x="4678496" y="1629203"/>
            <a:ext cx="8249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Want:</a:t>
            </a:r>
          </a:p>
        </p:txBody>
      </p:sp>
      <p:sp>
        <p:nvSpPr>
          <p:cNvPr id="72" name="TextBox 71"/>
          <p:cNvSpPr txBox="1"/>
          <p:nvPr/>
        </p:nvSpPr>
        <p:spPr bwMode="auto">
          <a:xfrm>
            <a:off x="451961" y="1781603"/>
            <a:ext cx="7794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Have:</a:t>
            </a:r>
          </a:p>
        </p:txBody>
      </p:sp>
      <p:sp>
        <p:nvSpPr>
          <p:cNvPr id="73" name="TextBox 72"/>
          <p:cNvSpPr txBox="1"/>
          <p:nvPr/>
        </p:nvSpPr>
        <p:spPr bwMode="auto">
          <a:xfrm>
            <a:off x="652189" y="4073323"/>
            <a:ext cx="2530832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652189" y="4073323"/>
            <a:ext cx="2490700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649243" y="4073323"/>
            <a:ext cx="2490700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649243" y="4073323"/>
            <a:ext cx="2490700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649243" y="4073323"/>
            <a:ext cx="2490700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8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/>
      <p:bldP spid="14" grpId="1"/>
      <p:bldP spid="73" grpId="0" animBg="1"/>
      <p:bldP spid="74" grpId="0" animBg="1"/>
      <p:bldP spid="74" grpId="1" animBg="1"/>
      <p:bldP spid="75" grpId="0" animBg="1"/>
      <p:bldP spid="76" grpId="0" animBg="1"/>
      <p:bldP spid="76" grpId="1" animBg="1"/>
      <p:bldP spid="77" grpId="0" animBg="1"/>
      <p:bldP spid="7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Immutable parameter passing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6544" y="3444787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3436" y="202931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19797" y="202931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693436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119797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alibri" pitchFamily="34" charset="0"/>
                <a:ea typeface="+mj-ea"/>
                <a:cs typeface="+mj-cs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9" name="Straight Arrow Connector 18"/>
          <p:cNvCxnSpPr>
            <a:endCxn id="6" idx="0"/>
          </p:cNvCxnSpPr>
          <p:nvPr/>
        </p:nvCxnSpPr>
        <p:spPr>
          <a:xfrm rot="16200000" flipH="1">
            <a:off x="1658310" y="2447953"/>
            <a:ext cx="1216806" cy="77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39371" y="3444787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/>
          <p:cNvCxnSpPr>
            <a:endCxn id="30" idx="0"/>
          </p:cNvCxnSpPr>
          <p:nvPr/>
        </p:nvCxnSpPr>
        <p:spPr>
          <a:xfrm rot="5400000">
            <a:off x="4261705" y="2434250"/>
            <a:ext cx="1216804" cy="804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584558" y="4234938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4558" y="1629203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739071" y="1629203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 bwMode="auto">
          <a:xfrm>
            <a:off x="584558" y="2453236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155416" y="2453236"/>
            <a:ext cx="14256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g(a</a:t>
            </a: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6" idx="0"/>
          </p:cNvCxnSpPr>
          <p:nvPr/>
        </p:nvCxnSpPr>
        <p:spPr>
          <a:xfrm rot="10800000" flipV="1">
            <a:off x="2655144" y="2227981"/>
            <a:ext cx="2617098" cy="1216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5991058" y="3930564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5991058" y="3930564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g(a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5991058" y="3930564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g(a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366104" y="5281023"/>
            <a:ext cx="82569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Function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>
                <a:solidFill>
                  <a:srgbClr val="294171"/>
                </a:solidFill>
              </a:rPr>
              <a:t> did not, and cannot, modify the value of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smtClean="0">
                <a:solidFill>
                  <a:srgbClr val="294171"/>
                </a:solidFill>
              </a:rPr>
              <a:t> in the interactive shell.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This is because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smtClean="0">
                <a:solidFill>
                  <a:srgbClr val="294171"/>
                </a:solidFill>
              </a:rPr>
              <a:t> refers to an immutable object.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584558" y="4234937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g(x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584558" y="4234938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366104" y="5281023"/>
            <a:ext cx="8256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Variable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solidFill>
                  <a:srgbClr val="294171"/>
                </a:solidFill>
              </a:rPr>
              <a:t> inside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>
                <a:solidFill>
                  <a:srgbClr val="294171"/>
                </a:solidFill>
              </a:rPr>
              <a:t> refers to the object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smtClean="0">
                <a:solidFill>
                  <a:srgbClr val="294171"/>
                </a:solidFill>
              </a:rPr>
              <a:t> refers to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As if we executed </a:t>
            </a:r>
            <a:r>
              <a:rPr lang="en-US" sz="2000" kern="0" dirty="0" err="1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x</a:t>
            </a: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= a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379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/>
      <p:bldP spid="14" grpId="0"/>
      <p:bldP spid="30" grpId="0" animBg="1"/>
      <p:bldP spid="36" grpId="0" animBg="1"/>
      <p:bldP spid="40" grpId="0"/>
      <p:bldP spid="41" grpId="0" animBg="1"/>
      <p:bldP spid="49" grpId="0" animBg="1"/>
      <p:bldP spid="49" grpId="1" animBg="1"/>
      <p:bldP spid="52" grpId="0" animBg="1"/>
      <p:bldP spid="52" grpId="1" animBg="1"/>
      <p:bldP spid="53" grpId="0" animBg="1"/>
      <p:bldP spid="54" grpId="0"/>
      <p:bldP spid="56" grpId="0" animBg="1"/>
      <p:bldP spid="56" grpId="1" animBg="1"/>
      <p:bldP spid="60" grpId="0" animBg="1"/>
      <p:bldP spid="60" grpId="1" animBg="1"/>
      <p:bldP spid="63" grpId="0"/>
      <p:bldP spid="6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M</a:t>
            </a: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utable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parameter passing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6166" y="3444787"/>
            <a:ext cx="121732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[1,2,3]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3436" y="202931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19797" y="202931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336924" y="1629203"/>
            <a:ext cx="10896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980041" y="1629203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endCxn id="6" idx="0"/>
          </p:cNvCxnSpPr>
          <p:nvPr/>
        </p:nvCxnSpPr>
        <p:spPr>
          <a:xfrm rot="16200000" flipH="1">
            <a:off x="1668151" y="2438111"/>
            <a:ext cx="1216806" cy="796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584558" y="4234938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h(l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l[0] = 5  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4558" y="1629203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739071" y="1629203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 bwMode="auto">
          <a:xfrm>
            <a:off x="584558" y="2453236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060038" y="2453236"/>
            <a:ext cx="15210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h(lst</a:t>
            </a: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6" idx="0"/>
          </p:cNvCxnSpPr>
          <p:nvPr/>
        </p:nvCxnSpPr>
        <p:spPr>
          <a:xfrm rot="10800000" flipV="1">
            <a:off x="2674828" y="2227981"/>
            <a:ext cx="2597421" cy="1216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366104" y="5137421"/>
            <a:ext cx="8256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Function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>
                <a:solidFill>
                  <a:srgbClr val="294171"/>
                </a:solidFill>
              </a:rPr>
              <a:t> did modify the value of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 smtClean="0">
                <a:solidFill>
                  <a:srgbClr val="294171"/>
                </a:solidFill>
              </a:rPr>
              <a:t> in the interactive shell.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This is because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 smtClean="0">
                <a:solidFill>
                  <a:srgbClr val="294171"/>
                </a:solidFill>
              </a:rPr>
              <a:t> and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 smtClean="0">
                <a:solidFill>
                  <a:srgbClr val="294171"/>
                </a:solidFill>
              </a:rPr>
              <a:t> refer to an mutable object.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584558" y="4234937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h(l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l[0] = 5   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584558" y="4234937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h(l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l[0] = 5   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366104" y="5137421"/>
            <a:ext cx="8256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Variable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 smtClean="0">
                <a:solidFill>
                  <a:srgbClr val="294171"/>
                </a:solidFill>
              </a:rPr>
              <a:t> inside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>
                <a:solidFill>
                  <a:srgbClr val="294171"/>
                </a:solidFill>
              </a:rPr>
              <a:t> refers to the object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 smtClean="0">
                <a:solidFill>
                  <a:srgbClr val="294171"/>
                </a:solidFill>
              </a:rPr>
              <a:t> refers to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As if we executed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66166" y="3454574"/>
            <a:ext cx="121732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[5,2,3]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3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/>
      <p:bldP spid="14" grpId="0"/>
      <p:bldP spid="36" grpId="0" animBg="1"/>
      <p:bldP spid="40" grpId="0"/>
      <p:bldP spid="41" grpId="0" animBg="1"/>
      <p:bldP spid="49" grpId="0" animBg="1"/>
      <p:bldP spid="49" grpId="1" animBg="1"/>
      <p:bldP spid="52" grpId="0" animBg="1"/>
      <p:bldP spid="52" grpId="1" animBg="1"/>
      <p:bldP spid="53" grpId="0" animBg="1"/>
      <p:bldP spid="54" grpId="0"/>
      <p:bldP spid="56" grpId="0" animBg="1"/>
      <p:bldP spid="56" grpId="1" animBg="1"/>
      <p:bldP spid="60" grpId="0" animBg="1"/>
      <p:bldP spid="60" grpId="1" animBg="1"/>
      <p:bldP spid="63" grpId="0"/>
      <p:bldP spid="63" grpId="1"/>
      <p:bldP spid="38" grpId="0" animBg="1"/>
      <p:bldP spid="3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54032" y="3224864"/>
            <a:ext cx="402511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['one', 'two', 'three']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swapFS(mylst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['two', 'one', 'three']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['one']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swapFS(mylst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['one']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" name="Rectangle 6"/>
          <p:cNvSpPr/>
          <p:nvPr/>
        </p:nvSpPr>
        <p:spPr>
          <a:xfrm>
            <a:off x="709358" y="1904923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swapFS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takes a list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swaps the first and second element of the list, but only if the list has at least two elements</a:t>
            </a:r>
            <a:endParaRPr lang="en-US" dirty="0" smtClean="0">
              <a:solidFill>
                <a:schemeClr val="accent1"/>
              </a:solidFill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The function does not return anything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5770467"/>
            <a:ext cx="444893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swapFS(lst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5770467"/>
            <a:ext cx="444893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swapFS(lst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1: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5770467"/>
            <a:ext cx="444893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swapFS(lst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1: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lst[0], lst[1] = lst[1], lst[0]</a:t>
            </a:r>
          </a:p>
        </p:txBody>
      </p:sp>
    </p:spTree>
    <p:extLst>
      <p:ext uri="{BB962C8B-B14F-4D97-AF65-F5344CB8AC3E}">
        <p14:creationId xmlns:p14="http://schemas.microsoft.com/office/powerpoint/2010/main" val="317321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1049</Words>
  <Application>Microsoft Office PowerPoint</Application>
  <PresentationFormat>On-screen Show (4:3)</PresentationFormat>
  <Paragraphs>309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1</cp:revision>
  <dcterms:created xsi:type="dcterms:W3CDTF">2016-01-18T00:10:29Z</dcterms:created>
  <dcterms:modified xsi:type="dcterms:W3CDTF">2016-01-18T00:11:51Z</dcterms:modified>
</cp:coreProperties>
</file>