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81" r:id="rId4"/>
    <p:sldId id="258" r:id="rId5"/>
    <p:sldId id="264" r:id="rId6"/>
    <p:sldId id="260" r:id="rId7"/>
    <p:sldId id="265" r:id="rId8"/>
    <p:sldId id="385" r:id="rId9"/>
    <p:sldId id="420" r:id="rId10"/>
    <p:sldId id="267" r:id="rId11"/>
    <p:sldId id="261" r:id="rId12"/>
    <p:sldId id="262" r:id="rId13"/>
    <p:sldId id="421" r:id="rId14"/>
    <p:sldId id="268" r:id="rId15"/>
    <p:sldId id="422" r:id="rId16"/>
    <p:sldId id="269" r:id="rId17"/>
    <p:sldId id="423" r:id="rId18"/>
    <p:sldId id="424" r:id="rId19"/>
    <p:sldId id="425" r:id="rId20"/>
    <p:sldId id="426" r:id="rId21"/>
    <p:sldId id="427" r:id="rId22"/>
    <p:sldId id="428" r:id="rId23"/>
    <p:sldId id="263" r:id="rId24"/>
    <p:sldId id="429" r:id="rId25"/>
    <p:sldId id="430" r:id="rId26"/>
    <p:sldId id="431" r:id="rId27"/>
    <p:sldId id="433" r:id="rId28"/>
    <p:sldId id="432" r:id="rId29"/>
    <p:sldId id="434" r:id="rId30"/>
    <p:sldId id="435" r:id="rId31"/>
    <p:sldId id="436" r:id="rId32"/>
    <p:sldId id="43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FF"/>
    <a:srgbClr val="FFFFFF"/>
    <a:srgbClr val="CC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04" autoAdjust="0"/>
  </p:normalViewPr>
  <p:slideViewPr>
    <p:cSldViewPr>
      <p:cViewPr>
        <p:scale>
          <a:sx n="65" d="100"/>
          <a:sy n="65" d="100"/>
        </p:scale>
        <p:origin x="-153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E98D1-137A-4771-A961-FAC1438EFEB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125F4-9DDA-44AC-A455-8795B6A7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Torvalds pursuing master's degree in computer science at University of Helsinki. He purchased book on "Operating Systems: Design and Implementation" in which the author Andrew has described MINIX (Mini UNIX) an educational version of UNIX. The book changed Torvalds' life: he was fascinated by the clear structure of the Unix and its underlying philosophy. Since MINIX was not free OS, he decided to develop a free UNIX based OS for academic purpose. He developed Linux kernel &amp; released first version of Linux under GPL license in 1991. Once penguin took bite of Linus Torvalds in National Zoo, Australia. He liked that penguin &amp; hence decided to keep Linux logo as Penguin. Later on that Penguin was named as Tux stands for "Torvalds UNIX".</a:t>
            </a:r>
          </a:p>
          <a:p>
            <a:r>
              <a:rPr lang="en-US" dirty="0" smtClean="0"/>
              <a:t>Refer: https://en.wikipedia.org/wiki/History_of_Linux and https://en.wikipedia.org/wiki/Linus_Torvalds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125F4-9DDA-44AC-A455-8795B6A7E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125F4-9DDA-44AC-A455-8795B6A7EC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125F4-9DDA-44AC-A455-8795B6A7E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125F4-9DDA-44AC-A455-8795B6A7E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5213" cy="836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28"/>
          <p:cNvSpPr txBox="1">
            <a:spLocks/>
          </p:cNvSpPr>
          <p:nvPr/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633AFA-FA8A-4097-8A8F-CEFA605C9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ndara" panose="020E050203030302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Unix </a:t>
            </a:r>
            <a:r>
              <a:rPr lang="en-US" altLang="en-US" dirty="0" smtClean="0"/>
              <a:t>vs Linux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7376395"/>
              </p:ext>
            </p:extLst>
          </p:nvPr>
        </p:nvGraphicFramePr>
        <p:xfrm>
          <a:off x="381000" y="1219200"/>
          <a:ext cx="8534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267"/>
                <a:gridCol w="3635022"/>
                <a:gridCol w="3951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 is paid operating system. Depending upon Unix flavor, the cost structure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can be freely distributed, freely copied, freely downloaded.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 is developed</a:t>
                      </a:r>
                      <a:r>
                        <a:rPr lang="en-US" baseline="0" dirty="0" smtClean="0"/>
                        <a:t> for mainframes users and server side users.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is used by home users, server side users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 is mainly developed by AT&amp;T, few commercial vendors</a:t>
                      </a:r>
                      <a:r>
                        <a:rPr lang="en-US" baseline="0" dirty="0" smtClean="0"/>
                        <a:t> and NGOs.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is developed by open source community. Thus it is a community work.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 support Bourne shell as text mode interface. Now it also</a:t>
                      </a:r>
                      <a:r>
                        <a:rPr lang="en-US" baseline="0" dirty="0" smtClean="0"/>
                        <a:t> supports BASH, </a:t>
                      </a:r>
                      <a:r>
                        <a:rPr lang="en-US" baseline="0" dirty="0" err="1" smtClean="0"/>
                        <a:t>Korn</a:t>
                      </a:r>
                      <a:r>
                        <a:rPr lang="en-US" baseline="0" dirty="0" smtClean="0"/>
                        <a:t> &amp; 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default shell is</a:t>
                      </a:r>
                      <a:r>
                        <a:rPr lang="en-US" baseline="0" dirty="0" smtClean="0"/>
                        <a:t> BASH (Bourne Again </a:t>
                      </a:r>
                      <a:r>
                        <a:rPr lang="en-US" baseline="0" dirty="0" err="1" smtClean="0"/>
                        <a:t>SHell</a:t>
                      </a:r>
                      <a:r>
                        <a:rPr lang="en-US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 is shipped with GUI</a:t>
                      </a:r>
                      <a:r>
                        <a:rPr lang="en-US" baseline="0" dirty="0" smtClean="0"/>
                        <a:t> called CDE(Common Desktop Environment). Presently Unix also supports Gnome.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has 2 primary GUIs KDE &amp; Gnome. Apart from this,</a:t>
                      </a:r>
                      <a:r>
                        <a:rPr lang="en-US" baseline="0" dirty="0" smtClean="0"/>
                        <a:t> there are many other GUIs have been developed like </a:t>
                      </a:r>
                      <a:r>
                        <a:rPr lang="en-US" baseline="0" dirty="0" err="1" smtClean="0"/>
                        <a:t>Xfce</a:t>
                      </a:r>
                      <a:r>
                        <a:rPr lang="en-US" baseline="0" dirty="0" smtClean="0"/>
                        <a:t>, LXDE, Unity etc.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Linux, everything is a file. Even directory is also a file.</a:t>
            </a:r>
          </a:p>
          <a:p>
            <a:r>
              <a:rPr lang="en-US" dirty="0" smtClean="0"/>
              <a:t>Linux mainly supports file formats Ext3 &amp; Ext4. Apart from this, it also has support for JFS, NFS, FAT32 etc.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10" y="2627671"/>
            <a:ext cx="5574890" cy="361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58846176"/>
              </p:ext>
            </p:extLst>
          </p:nvPr>
        </p:nvGraphicFramePr>
        <p:xfrm>
          <a:off x="457200" y="1219200"/>
          <a:ext cx="8229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Essential user command binaries. For example </a:t>
                      </a:r>
                      <a:r>
                        <a:rPr lang="en-US" dirty="0" err="1" smtClean="0"/>
                        <a:t>cp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pwd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rm</a:t>
                      </a:r>
                      <a:r>
                        <a:rPr lang="en-US" dirty="0" smtClean="0"/>
                        <a:t>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files of boot</a:t>
                      </a:r>
                      <a:r>
                        <a:rPr lang="en-US" baseline="0" dirty="0" smtClean="0"/>
                        <a:t> loader.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 files</a:t>
                      </a:r>
                      <a:r>
                        <a:rPr lang="en-US" baseline="0" dirty="0" smtClean="0"/>
                        <a:t> like CD-ROM, hard disk, CPU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related configuration files. For example </a:t>
                      </a:r>
                      <a:r>
                        <a:rPr lang="en-US" dirty="0" err="1" smtClean="0"/>
                        <a:t>host.conf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httpd.conf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home directories</a:t>
                      </a:r>
                      <a:r>
                        <a:rPr lang="en-US" baseline="0" dirty="0" smtClean="0"/>
                        <a:t> like /home/</a:t>
                      </a:r>
                      <a:r>
                        <a:rPr lang="en-US" baseline="0" dirty="0" err="1" smtClean="0"/>
                        <a:t>anand</a:t>
                      </a:r>
                      <a:r>
                        <a:rPr lang="en-US" baseline="0" dirty="0" smtClean="0"/>
                        <a:t>, /home/guest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Essential shared libraries &amp; kernel modules.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point for removable media</a:t>
                      </a:r>
                      <a:r>
                        <a:rPr lang="en-US" baseline="0" dirty="0" smtClean="0"/>
                        <a:t> like /media/</a:t>
                      </a:r>
                      <a:r>
                        <a:rPr lang="en-US" baseline="0" dirty="0" err="1" smtClean="0"/>
                        <a:t>cdrom</a:t>
                      </a:r>
                      <a:r>
                        <a:rPr lang="en-US" baseline="0" dirty="0" smtClean="0"/>
                        <a:t>. The removable media is automatically mounted in /media.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mnt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point for temporarily mounted file systems. /</a:t>
                      </a:r>
                      <a:r>
                        <a:rPr lang="en-US" dirty="0" err="1" smtClean="0"/>
                        <a:t>mnt</a:t>
                      </a:r>
                      <a:r>
                        <a:rPr lang="en-US" dirty="0" smtClean="0"/>
                        <a:t> is used to manually mount the devices using</a:t>
                      </a:r>
                      <a:r>
                        <a:rPr lang="en-US" baseline="0" dirty="0" smtClean="0"/>
                        <a:t> ‘mount’ command.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third party </a:t>
                      </a:r>
                      <a:r>
                        <a:rPr lang="en-US" dirty="0" err="1" smtClean="0"/>
                        <a:t>softwares</a:t>
                      </a:r>
                      <a:r>
                        <a:rPr lang="en-US" baseline="0" dirty="0" smtClean="0"/>
                        <a:t> like Java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information about running process</a:t>
                      </a:r>
                      <a:r>
                        <a:rPr lang="en-US" baseline="0" dirty="0" smtClean="0"/>
                        <a:t> with a particular </a:t>
                      </a:r>
                      <a:r>
                        <a:rPr lang="en-US" baseline="0" dirty="0" err="1" smtClean="0"/>
                        <a:t>processId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System continued..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3449134"/>
              </p:ext>
            </p:extLst>
          </p:nvPr>
        </p:nvGraphicFramePr>
        <p:xfrm>
          <a:off x="457200" y="1219200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directory of root user.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 variable data i.e. information about the running system since last boot, e.g., currently logged-in users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binary executable programs required by</a:t>
                      </a:r>
                      <a:r>
                        <a:rPr lang="en-US" baseline="0" dirty="0" smtClean="0"/>
                        <a:t> System Administrator. For example reboot, </a:t>
                      </a:r>
                      <a:r>
                        <a:rPr lang="en-US" baseline="0" dirty="0" err="1" smtClean="0"/>
                        <a:t>iptables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ifconfig</a:t>
                      </a:r>
                      <a:r>
                        <a:rPr lang="en-US" baseline="0" dirty="0" smtClean="0"/>
                        <a:t>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server specific and service related files.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/sys stores &amp; allows modification of the devices connected to the system.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 stores the temporary</a:t>
                      </a:r>
                      <a:r>
                        <a:rPr lang="en-US" baseline="0" dirty="0" smtClean="0"/>
                        <a:t> files of the user &amp; system till next boot.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usr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Contains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executable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binaries</a:t>
                      </a:r>
                      <a:r>
                        <a:rPr lang="fr-FR" dirty="0" smtClean="0"/>
                        <a:t>, documentation, source code,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for second </a:t>
                      </a:r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program. For </a:t>
                      </a:r>
                      <a:r>
                        <a:rPr lang="fr-FR" dirty="0" err="1" smtClean="0"/>
                        <a:t>example</a:t>
                      </a:r>
                      <a:r>
                        <a:rPr lang="fr-FR" dirty="0" smtClean="0"/>
                        <a:t> /</a:t>
                      </a:r>
                      <a:r>
                        <a:rPr lang="fr-FR" dirty="0" err="1" smtClean="0"/>
                        <a:t>usr</a:t>
                      </a:r>
                      <a:r>
                        <a:rPr lang="fr-FR" dirty="0" smtClean="0"/>
                        <a:t>/bin, /</a:t>
                      </a:r>
                      <a:r>
                        <a:rPr lang="fr-FR" dirty="0" err="1" smtClean="0"/>
                        <a:t>usr</a:t>
                      </a:r>
                      <a:r>
                        <a:rPr lang="fr-FR" dirty="0" smtClean="0"/>
                        <a:t>/lib, /</a:t>
                      </a:r>
                      <a:r>
                        <a:rPr lang="fr-FR" dirty="0" err="1" smtClean="0"/>
                        <a:t>usr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src</a:t>
                      </a:r>
                      <a:r>
                        <a:rPr lang="fr-FR" dirty="0" smtClean="0"/>
                        <a:t>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contains the files that are expected to grow i.e. logs, mails</a:t>
                      </a:r>
                      <a:r>
                        <a:rPr lang="en-US" baseline="0" dirty="0" smtClean="0"/>
                        <a:t> etc.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GUI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33525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1407"/>
            <a:ext cx="1866271" cy="160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29093"/>
            <a:ext cx="1787210" cy="178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4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7" y="1752600"/>
            <a:ext cx="2581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96679"/>
            <a:ext cx="201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69" y="3124200"/>
            <a:ext cx="21145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7050"/>
            <a:ext cx="1133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6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Bash is a Unix shell and command language written by Brian Fox released in 1989</a:t>
            </a:r>
            <a:r>
              <a:rPr lang="en-US" dirty="0" smtClean="0"/>
              <a:t>.</a:t>
            </a:r>
          </a:p>
          <a:p>
            <a:r>
              <a:rPr lang="en-US" dirty="0"/>
              <a:t>The Bash command syntax is a superset of the Bourne shell command syntax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Bash commands are widely used in Linux environment.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 related BASH 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0774540"/>
              </p:ext>
            </p:extLst>
          </p:nvPr>
        </p:nvGraphicFramePr>
        <p:xfrm>
          <a:off x="457200" y="1295400"/>
          <a:ext cx="8229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871004"/>
                <a:gridCol w="5444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Concatenate and print (display) the content of files.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 Directory.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Compare two files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one or more files to another 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 a file into several parts.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and copy a file, write disk headers, boot record.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the differences between two files.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for files that meet a desired criteria.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file(s) for lines that match a given pattern.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files.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information about file(s).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new folder(s).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 related BASH 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793731"/>
              </p:ext>
            </p:extLst>
          </p:nvPr>
        </p:nvGraphicFramePr>
        <p:xfrm>
          <a:off x="457200" y="1371600"/>
          <a:ext cx="8229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02"/>
                <a:gridCol w="1392702"/>
                <a:gridCol w="5444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Compress or decompress named file(s).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Archive files with compression.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Package and compress (archive) files.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Move or rename files or directories.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Working Directory.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 between two machines.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 files.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files.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folder(s).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slocate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files.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Otutput</a:t>
                      </a:r>
                      <a:r>
                        <a:rPr lang="en-US" dirty="0" smtClean="0"/>
                        <a:t> the last part of file.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byte, word, and line counts.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operations related BASH 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5351178"/>
              </p:ext>
            </p:extLst>
          </p:nvPr>
        </p:nvGraphicFramePr>
        <p:xfrm>
          <a:off x="457200" y="1371600"/>
          <a:ext cx="8229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02"/>
                <a:gridCol w="1392702"/>
                <a:gridCol w="5444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free disk space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memory usage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or set system 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Configure a network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 a process by specifying its PID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current login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 a login shell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a file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Networking information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 a user password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58546469"/>
              </p:ext>
            </p:extLst>
          </p:nvPr>
        </p:nvGraphicFramePr>
        <p:xfrm>
          <a:off x="457200" y="1219200"/>
          <a:ext cx="82296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9809"/>
                <a:gridCol w="6639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1: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History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2:</a:t>
                      </a:r>
                      <a:endParaRPr lang="en-US" sz="1800" dirty="0" smtClean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Linux Architecture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3: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file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4: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BASH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5: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permission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operations related BASH 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96391733"/>
              </p:ext>
            </p:extLst>
          </p:nvPr>
        </p:nvGraphicFramePr>
        <p:xfrm>
          <a:off x="457200" y="1371600"/>
          <a:ext cx="8229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02"/>
                <a:gridCol w="1392702"/>
                <a:gridCol w="5444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a network connection.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Kill processes by a full or partial name.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Process status.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Reboot the system.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shutdown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Shutdown or restart </a:t>
                      </a:r>
                      <a:r>
                        <a:rPr lang="en-US" dirty="0" err="1" smtClean="0"/>
                        <a:t>linux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 for a specified time.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Substitute user identity.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a command as another user.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Unmount a device.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vmstat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virtual memory statistics.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BASH 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5311947"/>
              </p:ext>
            </p:extLst>
          </p:nvPr>
        </p:nvGraphicFramePr>
        <p:xfrm>
          <a:off x="457200" y="1371600"/>
          <a:ext cx="8229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02"/>
                <a:gridCol w="1392702"/>
                <a:gridCol w="5444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a calendar.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Clear terminal screen.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or change the date &amp; time.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message on screen.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variables.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a command.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 the shell.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an environment variable.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Evaluate expressions.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help for a built-in command.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BASH 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03724184"/>
              </p:ext>
            </p:extLst>
          </p:nvPr>
        </p:nvGraphicFramePr>
        <p:xfrm>
          <a:off x="457200" y="1371600"/>
          <a:ext cx="8229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02"/>
                <a:gridCol w="1392702"/>
                <a:gridCol w="5444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output one screen at a time.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Help manual.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output one screen at a time.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Editor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see the following output after running command ‘ll’ on console: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rw</a:t>
            </a:r>
            <a:r>
              <a:rPr lang="en-US" b="1" dirty="0">
                <a:solidFill>
                  <a:srgbClr val="FF0000"/>
                </a:solidFill>
              </a:rPr>
              <a:t>-r--r--</a:t>
            </a:r>
            <a:r>
              <a:rPr lang="en-US" b="1" dirty="0"/>
              <a:t> 1 </a:t>
            </a:r>
            <a:r>
              <a:rPr lang="en-US" b="1" dirty="0" err="1" smtClean="0">
                <a:solidFill>
                  <a:srgbClr val="FF0000"/>
                </a:solidFill>
              </a:rPr>
              <a:t>anand</a:t>
            </a:r>
            <a:r>
              <a:rPr lang="en-US" b="1" dirty="0" smtClean="0">
                <a:solidFill>
                  <a:srgbClr val="FF0000"/>
                </a:solidFill>
              </a:rPr>
              <a:t> developers </a:t>
            </a:r>
            <a:r>
              <a:rPr lang="en-US" b="1" dirty="0"/>
              <a:t>1892 Jul 10 18:30 </a:t>
            </a:r>
            <a:r>
              <a:rPr lang="en-US" b="1" dirty="0" smtClean="0"/>
              <a:t>info.txt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</a:rPr>
              <a:t>rw</a:t>
            </a:r>
            <a:r>
              <a:rPr lang="en-US" b="1" dirty="0" smtClean="0">
                <a:solidFill>
                  <a:srgbClr val="FF0000"/>
                </a:solidFill>
              </a:rPr>
              <a:t>-r--r: </a:t>
            </a:r>
            <a:r>
              <a:rPr lang="en-US" b="1" dirty="0" smtClean="0"/>
              <a:t>File permission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anand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/>
              <a:t>User name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developers: </a:t>
            </a:r>
            <a:r>
              <a:rPr lang="en-US" b="1" dirty="0"/>
              <a:t>Group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 – User can read the file contents.</a:t>
            </a:r>
          </a:p>
          <a:p>
            <a:pPr marL="0" indent="0">
              <a:buNone/>
            </a:pPr>
            <a:r>
              <a:rPr lang="en-US" b="1" dirty="0" smtClean="0"/>
              <a:t>w – User can write into the file or directory.</a:t>
            </a:r>
          </a:p>
          <a:p>
            <a:pPr marL="0" indent="0">
              <a:buNone/>
            </a:pPr>
            <a:r>
              <a:rPr lang="en-US" b="1" dirty="0" smtClean="0"/>
              <a:t>x – User can execute the file or directory.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048000"/>
            <a:ext cx="2571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 = (100)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= 4</a:t>
            </a:r>
          </a:p>
          <a:p>
            <a:r>
              <a:rPr lang="en-US" sz="3200" b="1" dirty="0" smtClean="0"/>
              <a:t>w = (010)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= 2</a:t>
            </a:r>
          </a:p>
          <a:p>
            <a:r>
              <a:rPr lang="en-US" sz="3200" b="1" dirty="0" smtClean="0"/>
              <a:t>x = (001)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=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continued…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3505200" cy="392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0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File permissions are described with a string having 10 bits: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525833"/>
            <a:ext cx="3677610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andara" panose="020E0502030303020204" pitchFamily="34" charset="0"/>
              </a:rPr>
              <a:t>Special </a:t>
            </a:r>
            <a:r>
              <a:rPr lang="en-US" sz="2600" b="1" dirty="0" smtClean="0">
                <a:latin typeface="Candara" panose="020E0502030303020204" pitchFamily="34" charset="0"/>
              </a:rPr>
              <a:t>Bit:</a:t>
            </a:r>
            <a:endParaRPr lang="en-US" sz="2600" b="1" dirty="0">
              <a:latin typeface="Candara" panose="020E0502030303020204" pitchFamily="34" charset="0"/>
            </a:endParaRPr>
          </a:p>
          <a:p>
            <a:r>
              <a:rPr lang="en-US" sz="2600" b="1" dirty="0">
                <a:latin typeface="Candara" panose="020E0502030303020204" pitchFamily="34" charset="0"/>
              </a:rPr>
              <a:t>_   No special permission</a:t>
            </a:r>
          </a:p>
          <a:p>
            <a:r>
              <a:rPr lang="en-US" sz="2600" b="1" dirty="0">
                <a:latin typeface="Candara" panose="020E0502030303020204" pitchFamily="34" charset="0"/>
              </a:rPr>
              <a:t>d  Directory</a:t>
            </a:r>
          </a:p>
          <a:p>
            <a:r>
              <a:rPr lang="en-US" sz="2600" b="1" dirty="0">
                <a:latin typeface="Candara" panose="020E0502030303020204" pitchFamily="34" charset="0"/>
              </a:rPr>
              <a:t>l   Symbolic Link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33600"/>
            <a:ext cx="55245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7" name="TextBox 6"/>
          <p:cNvSpPr txBox="1"/>
          <p:nvPr/>
        </p:nvSpPr>
        <p:spPr>
          <a:xfrm>
            <a:off x="4365868" y="4513543"/>
            <a:ext cx="4728089" cy="16927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Sticky Bit:</a:t>
            </a:r>
          </a:p>
          <a:p>
            <a:r>
              <a:rPr lang="en-US" sz="2600" b="1" dirty="0" smtClean="0"/>
              <a:t>t – File or directory having sticky</a:t>
            </a:r>
          </a:p>
          <a:p>
            <a:r>
              <a:rPr lang="en-US" sz="2600" b="1" dirty="0" smtClean="0"/>
              <a:t>bit can be deleted only by owner</a:t>
            </a:r>
          </a:p>
          <a:p>
            <a:r>
              <a:rPr lang="en-US" sz="2600" b="1" dirty="0" smtClean="0"/>
              <a:t>or by root.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8979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file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File permissions can be changed using three basic BASH commands:</a:t>
            </a:r>
          </a:p>
          <a:p>
            <a:r>
              <a:rPr lang="en-US" b="1" dirty="0" err="1"/>
              <a:t>c</a:t>
            </a:r>
            <a:r>
              <a:rPr lang="en-US" b="1" dirty="0" err="1" smtClean="0"/>
              <a:t>hmod</a:t>
            </a:r>
            <a:endParaRPr lang="en-US" b="1" dirty="0" smtClean="0"/>
          </a:p>
          <a:p>
            <a:pPr marL="274320" lvl="1" indent="0">
              <a:buNone/>
            </a:pPr>
            <a:r>
              <a:rPr lang="en-US" dirty="0"/>
              <a:t>This allows you to change the "access rights" to the file or </a:t>
            </a:r>
            <a:r>
              <a:rPr lang="en-US" dirty="0" smtClean="0"/>
              <a:t>directory.</a:t>
            </a:r>
          </a:p>
          <a:p>
            <a:r>
              <a:rPr lang="en-US" b="1" dirty="0" err="1"/>
              <a:t>c</a:t>
            </a:r>
            <a:r>
              <a:rPr lang="en-US" b="1" dirty="0" err="1" smtClean="0"/>
              <a:t>hgrp</a:t>
            </a:r>
            <a:endParaRPr lang="en-US" b="1" dirty="0" smtClean="0"/>
          </a:p>
          <a:p>
            <a:pPr marL="274320" lvl="1" indent="0">
              <a:buNone/>
            </a:pPr>
            <a:r>
              <a:rPr lang="en-US" dirty="0"/>
              <a:t>This allows you to change "Group Ownership" of a file or </a:t>
            </a:r>
            <a:r>
              <a:rPr lang="en-US" dirty="0" smtClean="0"/>
              <a:t>directory.</a:t>
            </a:r>
          </a:p>
          <a:p>
            <a:r>
              <a:rPr lang="en-US" b="1" dirty="0" err="1"/>
              <a:t>c</a:t>
            </a:r>
            <a:r>
              <a:rPr lang="en-US" b="1" dirty="0" err="1" smtClean="0"/>
              <a:t>hown</a:t>
            </a:r>
            <a:endParaRPr lang="en-US" b="1" dirty="0" smtClean="0"/>
          </a:p>
          <a:p>
            <a:pPr marL="274320" lvl="1" indent="0">
              <a:buNone/>
            </a:pPr>
            <a:r>
              <a:rPr lang="en-US" dirty="0"/>
              <a:t>This will change the ownership of the file/directory (need to be root to use)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chmod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b="1" dirty="0" err="1"/>
              <a:t>u+x</a:t>
            </a:r>
            <a:r>
              <a:rPr lang="en-US" b="1" dirty="0"/>
              <a:t> </a:t>
            </a:r>
            <a:r>
              <a:rPr lang="en-US" b="1" dirty="0" smtClean="0"/>
              <a:t>filename </a:t>
            </a:r>
          </a:p>
          <a:p>
            <a:pPr marL="0" indent="0">
              <a:buNone/>
            </a:pPr>
            <a:r>
              <a:rPr lang="en-US" dirty="0" smtClean="0"/>
              <a:t>[Adds single permission to file/directory]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b="1" dirty="0" err="1"/>
              <a:t>u+r,g+x</a:t>
            </a:r>
            <a:r>
              <a:rPr lang="en-US" b="1" dirty="0"/>
              <a:t> </a:t>
            </a:r>
            <a:r>
              <a:rPr lang="en-US" b="1" dirty="0" smtClean="0"/>
              <a:t>filename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Adds </a:t>
            </a:r>
            <a:r>
              <a:rPr lang="en-US" dirty="0" smtClean="0"/>
              <a:t>multiple permissions </a:t>
            </a:r>
            <a:r>
              <a:rPr lang="en-US" dirty="0"/>
              <a:t>to file/directory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chmod</a:t>
            </a:r>
            <a:r>
              <a:rPr lang="en-US" b="1" dirty="0"/>
              <a:t> u-</a:t>
            </a:r>
            <a:r>
              <a:rPr lang="en-US" b="1" dirty="0" err="1"/>
              <a:t>rx</a:t>
            </a:r>
            <a:r>
              <a:rPr lang="en-US" b="1" dirty="0"/>
              <a:t> </a:t>
            </a:r>
            <a:r>
              <a:rPr lang="en-US" b="1" dirty="0" smtClean="0"/>
              <a:t>filename</a:t>
            </a:r>
          </a:p>
          <a:p>
            <a:pPr marL="0" indent="0">
              <a:buNone/>
            </a:pPr>
            <a:r>
              <a:rPr lang="en-US" dirty="0"/>
              <a:t>[Remove permission from a </a:t>
            </a:r>
            <a:r>
              <a:rPr lang="en-US" dirty="0" smtClean="0"/>
              <a:t>file/directory]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b="1" dirty="0" err="1"/>
              <a:t>a+x</a:t>
            </a:r>
            <a:r>
              <a:rPr lang="en-US" b="1" dirty="0"/>
              <a:t> </a:t>
            </a:r>
            <a:r>
              <a:rPr lang="en-US" b="1" dirty="0" smtClean="0"/>
              <a:t>filename</a:t>
            </a:r>
          </a:p>
          <a:p>
            <a:pPr marL="0" indent="0">
              <a:buNone/>
            </a:pPr>
            <a:r>
              <a:rPr lang="en-US" dirty="0" smtClean="0"/>
              <a:t>[Change </a:t>
            </a:r>
            <a:r>
              <a:rPr lang="en-US" dirty="0"/>
              <a:t>permission for all roles on a </a:t>
            </a:r>
            <a:r>
              <a:rPr lang="en-US" dirty="0" smtClean="0"/>
              <a:t>file/directory]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chmod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chmod</a:t>
            </a:r>
            <a:r>
              <a:rPr lang="en-US" b="1" dirty="0"/>
              <a:t> --reference=file1 file2</a:t>
            </a:r>
          </a:p>
          <a:p>
            <a:pPr marL="0" indent="0">
              <a:buNone/>
            </a:pPr>
            <a:r>
              <a:rPr lang="en-US" dirty="0"/>
              <a:t>[Make permission for a file same as another file]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/>
              <a:t>chmod</a:t>
            </a:r>
            <a:r>
              <a:rPr lang="en-US" b="1" dirty="0"/>
              <a:t> -R 755 directory-name/</a:t>
            </a:r>
          </a:p>
          <a:p>
            <a:pPr marL="0" indent="0">
              <a:buNone/>
            </a:pPr>
            <a:r>
              <a:rPr lang="en-US" dirty="0"/>
              <a:t>[Apply the permission to all the files under a directory recursively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b="1" dirty="0" err="1"/>
              <a:t>u+X</a:t>
            </a:r>
            <a:r>
              <a:rPr lang="en-US" b="1" dirty="0"/>
              <a:t> *</a:t>
            </a:r>
          </a:p>
          <a:p>
            <a:pPr marL="0" indent="0">
              <a:buNone/>
            </a:pPr>
            <a:r>
              <a:rPr lang="en-US" dirty="0"/>
              <a:t>[Change execute permission only on the </a:t>
            </a:r>
            <a:r>
              <a:rPr lang="en-US" dirty="0" smtClean="0"/>
              <a:t>directories (files are ignored</a:t>
            </a:r>
            <a:r>
              <a:rPr lang="en-US" dirty="0" smtClean="0"/>
              <a:t>).]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+t filename</a:t>
            </a:r>
          </a:p>
          <a:p>
            <a:pPr marL="0" indent="0">
              <a:buNone/>
            </a:pPr>
            <a:r>
              <a:rPr lang="en-US" dirty="0" smtClean="0"/>
              <a:t>[Adds sticky bit to the file or folder]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1</a:t>
            </a:r>
            <a:r>
              <a:rPr lang="en-US" dirty="0"/>
              <a:t>: History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943600" cy="4937760"/>
          </a:xfrm>
        </p:spPr>
        <p:txBody>
          <a:bodyPr/>
          <a:lstStyle/>
          <a:p>
            <a:r>
              <a:rPr lang="en-US" dirty="0" smtClean="0"/>
              <a:t>Linus Torvalds developed Linux kernel in 1991.</a:t>
            </a:r>
          </a:p>
          <a:p>
            <a:r>
              <a:rPr lang="en-US" dirty="0" smtClean="0"/>
              <a:t>The motive behind developing Linux was to release free academic version of Unix.</a:t>
            </a:r>
          </a:p>
          <a:p>
            <a:r>
              <a:rPr lang="en-US" dirty="0" smtClean="0"/>
              <a:t>Linux was released under GPL (General Public License)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</a:t>
            </a:fld>
            <a:endParaRPr lang="en-US"/>
          </a:p>
        </p:txBody>
      </p:sp>
      <p:sp>
        <p:nvSpPr>
          <p:cNvPr id="6" name="AutoShape 2" descr="Image result for linus torval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96809"/>
            <a:ext cx="2395000" cy="18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0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chgrp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chgrp</a:t>
            </a:r>
            <a:r>
              <a:rPr lang="en-US" b="1" dirty="0" smtClean="0"/>
              <a:t> </a:t>
            </a:r>
            <a:r>
              <a:rPr lang="en-US" b="1" dirty="0" err="1" smtClean="0"/>
              <a:t>sysadmin</a:t>
            </a:r>
            <a:r>
              <a:rPr lang="en-US" b="1" dirty="0" smtClean="0"/>
              <a:t> readme.txt</a:t>
            </a:r>
          </a:p>
          <a:p>
            <a:pPr marL="0" indent="0">
              <a:buNone/>
            </a:pPr>
            <a:r>
              <a:rPr lang="en-US" dirty="0" smtClean="0"/>
              <a:t>[Changes the group ownership of the file to ‘</a:t>
            </a:r>
            <a:r>
              <a:rPr lang="en-US" dirty="0" err="1" smtClean="0"/>
              <a:t>sysadmin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chgrp</a:t>
            </a:r>
            <a:r>
              <a:rPr lang="en-US" b="1" dirty="0" smtClean="0"/>
              <a:t> </a:t>
            </a:r>
            <a:r>
              <a:rPr lang="en-US" b="1" dirty="0" err="1" smtClean="0"/>
              <a:t>sysadmin</a:t>
            </a:r>
            <a:r>
              <a:rPr lang="en-US" b="1" dirty="0" smtClean="0"/>
              <a:t> </a:t>
            </a:r>
            <a:r>
              <a:rPr lang="en-US" b="1" dirty="0" err="1" smtClean="0"/>
              <a:t>mydir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[Changes the group ownership of the </a:t>
            </a:r>
            <a:r>
              <a:rPr lang="en-US" dirty="0" smtClean="0"/>
              <a:t>directory </a:t>
            </a:r>
            <a:r>
              <a:rPr lang="en-US" dirty="0"/>
              <a:t>to ‘</a:t>
            </a:r>
            <a:r>
              <a:rPr lang="en-US" dirty="0" err="1"/>
              <a:t>sysadmin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chgrp</a:t>
            </a:r>
            <a:r>
              <a:rPr lang="en-US" b="1" dirty="0" smtClean="0"/>
              <a:t> –R </a:t>
            </a:r>
            <a:r>
              <a:rPr lang="en-US" b="1" dirty="0" err="1" smtClean="0"/>
              <a:t>sysadmin</a:t>
            </a:r>
            <a:r>
              <a:rPr lang="en-US" b="1" dirty="0" smtClean="0"/>
              <a:t> </a:t>
            </a:r>
            <a:r>
              <a:rPr lang="en-US" b="1" dirty="0" err="1" smtClean="0"/>
              <a:t>mydir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[Changes the group ownership </a:t>
            </a:r>
            <a:r>
              <a:rPr lang="en-US" dirty="0" smtClean="0"/>
              <a:t>recursively of </a:t>
            </a:r>
            <a:r>
              <a:rPr lang="en-US" dirty="0"/>
              <a:t>the </a:t>
            </a:r>
            <a:r>
              <a:rPr lang="en-US" dirty="0" smtClean="0"/>
              <a:t>directory </a:t>
            </a:r>
            <a:r>
              <a:rPr lang="en-US" dirty="0"/>
              <a:t>to ‘</a:t>
            </a:r>
            <a:r>
              <a:rPr lang="en-US" dirty="0" err="1"/>
              <a:t>sysadmin</a:t>
            </a:r>
            <a:r>
              <a:rPr lang="en-US" dirty="0" smtClean="0"/>
              <a:t>’ including its sub-directories]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chown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chown</a:t>
            </a:r>
            <a:r>
              <a:rPr lang="en-US" b="1" dirty="0" smtClean="0"/>
              <a:t> </a:t>
            </a:r>
            <a:r>
              <a:rPr lang="en-US" b="1" dirty="0" err="1" smtClean="0"/>
              <a:t>anand</a:t>
            </a:r>
            <a:r>
              <a:rPr lang="en-US" b="1" dirty="0" smtClean="0"/>
              <a:t> readme.txt</a:t>
            </a:r>
          </a:p>
          <a:p>
            <a:pPr marL="0" indent="0">
              <a:buNone/>
            </a:pPr>
            <a:r>
              <a:rPr lang="en-US" dirty="0" smtClean="0"/>
              <a:t>[Changes file ownership to ‘</a:t>
            </a:r>
            <a:r>
              <a:rPr lang="en-US" dirty="0" err="1" smtClean="0"/>
              <a:t>anand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chown</a:t>
            </a:r>
            <a:r>
              <a:rPr lang="en-US" b="1" dirty="0" smtClean="0"/>
              <a:t> </a:t>
            </a:r>
            <a:r>
              <a:rPr lang="en-US" b="1" dirty="0" err="1" smtClean="0"/>
              <a:t>anand:developers</a:t>
            </a:r>
            <a:r>
              <a:rPr lang="en-US" b="1" dirty="0" smtClean="0"/>
              <a:t> readme.txt</a:t>
            </a:r>
          </a:p>
          <a:p>
            <a:pPr marL="0" indent="0">
              <a:buNone/>
            </a:pPr>
            <a:r>
              <a:rPr lang="en-US" dirty="0" smtClean="0"/>
              <a:t>[Changes file ownership to user ‘</a:t>
            </a:r>
            <a:r>
              <a:rPr lang="en-US" dirty="0" err="1" smtClean="0"/>
              <a:t>anand</a:t>
            </a:r>
            <a:r>
              <a:rPr lang="en-US" dirty="0" smtClean="0"/>
              <a:t>’ &amp; group ‘developers’]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chown</a:t>
            </a:r>
            <a:r>
              <a:rPr lang="en-US" b="1" dirty="0" smtClean="0"/>
              <a:t> :</a:t>
            </a:r>
            <a:r>
              <a:rPr lang="en-US" b="1" dirty="0" err="1" smtClean="0"/>
              <a:t>sysadmins</a:t>
            </a:r>
            <a:r>
              <a:rPr lang="en-US" b="1" dirty="0" smtClean="0"/>
              <a:t> readme.txt</a:t>
            </a:r>
          </a:p>
          <a:p>
            <a:pPr marL="0" indent="0">
              <a:buNone/>
            </a:pPr>
            <a:r>
              <a:rPr lang="en-US" dirty="0" smtClean="0"/>
              <a:t>[Changes file ownership to the group ‘</a:t>
            </a:r>
            <a:r>
              <a:rPr lang="en-US" dirty="0" err="1" smtClean="0"/>
              <a:t>sysadmins</a:t>
            </a:r>
            <a:r>
              <a:rPr lang="en-US" dirty="0" smtClean="0"/>
              <a:t>’]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chown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chown</a:t>
            </a:r>
            <a:r>
              <a:rPr lang="en-US" b="1" dirty="0"/>
              <a:t> </a:t>
            </a:r>
            <a:r>
              <a:rPr lang="en-US" b="1" dirty="0" err="1"/>
              <a:t>root:developers</a:t>
            </a:r>
            <a:r>
              <a:rPr lang="en-US" b="1" dirty="0"/>
              <a:t> </a:t>
            </a:r>
            <a:r>
              <a:rPr lang="en-US" b="1" dirty="0" err="1" smtClean="0"/>
              <a:t>mydir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Changes directory ownership to ‘root’ user &amp; ‘developers’ group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chown</a:t>
            </a:r>
            <a:r>
              <a:rPr lang="en-US" b="1" dirty="0"/>
              <a:t> –R root </a:t>
            </a:r>
            <a:r>
              <a:rPr lang="en-US" b="1" dirty="0" err="1" smtClean="0"/>
              <a:t>mydir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[Recursively changes file ownership to the directory ‘</a:t>
            </a:r>
            <a:r>
              <a:rPr lang="en-US" dirty="0" err="1"/>
              <a:t>mydir</a:t>
            </a:r>
            <a:r>
              <a:rPr lang="en-US" dirty="0"/>
              <a:t>’ including all sub directories.]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8229600" cy="74676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US" sz="3200" b="1" dirty="0" smtClean="0"/>
              <a:t>TUX (Torvalds Unix)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</a:t>
            </a:fld>
            <a:endParaRPr lang="en-US"/>
          </a:p>
        </p:txBody>
      </p:sp>
      <p:sp>
        <p:nvSpPr>
          <p:cNvPr id="7" name="AutoShape 2" descr="Image result for T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3000"/>
            <a:ext cx="3505199" cy="40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1774723"/>
            <a:ext cx="331943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2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Linux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Hardware Controllers</a:t>
            </a:r>
          </a:p>
          <a:p>
            <a:pPr marL="274320" lvl="1" indent="0">
              <a:buNone/>
            </a:pPr>
            <a:r>
              <a:rPr lang="en-US" dirty="0" smtClean="0"/>
              <a:t>Hardware controllers comprises all physical devices like CPU, hard disk, RAM, network hardware etc.</a:t>
            </a:r>
          </a:p>
          <a:p>
            <a:r>
              <a:rPr lang="en-US" b="1" dirty="0" smtClean="0"/>
              <a:t>Linux Kernel</a:t>
            </a:r>
          </a:p>
          <a:p>
            <a:pPr marL="274320" lvl="1" indent="0">
              <a:buNone/>
            </a:pPr>
            <a:r>
              <a:rPr lang="en-US" dirty="0" smtClean="0"/>
              <a:t>Linux Kernel mediates access to the hardware resources. Kernel is a heart of every OS.</a:t>
            </a:r>
          </a:p>
          <a:p>
            <a:r>
              <a:rPr lang="en-US" b="1" dirty="0" smtClean="0"/>
              <a:t>O/S Services</a:t>
            </a:r>
          </a:p>
          <a:p>
            <a:pPr marL="274320" lvl="1" indent="0">
              <a:buNone/>
            </a:pPr>
            <a:r>
              <a:rPr lang="en-US" dirty="0" smtClean="0"/>
              <a:t>OS Services is a programming interface to the kernel. It includes compiler tool, libraries, shell etc.</a:t>
            </a:r>
          </a:p>
          <a:p>
            <a:r>
              <a:rPr lang="en-US" b="1" dirty="0" smtClean="0"/>
              <a:t>User Applications</a:t>
            </a:r>
          </a:p>
          <a:p>
            <a:pPr marL="274320" lvl="1" indent="0">
              <a:buNone/>
            </a:pPr>
            <a:r>
              <a:rPr lang="en-US" dirty="0" smtClean="0"/>
              <a:t>User applications include the applications used by end user. For example editors, word processors, web browsers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58" y="1524000"/>
            <a:ext cx="60960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2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Linux Kernel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b="1" dirty="0" smtClean="0"/>
              <a:t>Process Scheduler</a:t>
            </a:r>
          </a:p>
          <a:p>
            <a:pPr marL="274320" lvl="1" indent="0">
              <a:buNone/>
            </a:pPr>
            <a:r>
              <a:rPr lang="en-US" dirty="0" smtClean="0"/>
              <a:t>Process Scheduler controls the process access to the CPU &amp; ensures that every process will have access to the CPU.</a:t>
            </a:r>
          </a:p>
          <a:p>
            <a:r>
              <a:rPr lang="en-US" b="1" dirty="0" smtClean="0"/>
              <a:t>Memory Manager</a:t>
            </a:r>
          </a:p>
          <a:p>
            <a:pPr marL="274320" lvl="1" indent="0">
              <a:buNone/>
            </a:pPr>
            <a:r>
              <a:rPr lang="en-US" dirty="0" smtClean="0"/>
              <a:t>Memory manager permits multiple processes to securely share the machine’s main memory system.</a:t>
            </a:r>
          </a:p>
          <a:p>
            <a:r>
              <a:rPr lang="en-US" b="1" dirty="0" smtClean="0"/>
              <a:t>Virtual File System (VFS)</a:t>
            </a:r>
          </a:p>
          <a:p>
            <a:pPr marL="274320" lvl="1" indent="0">
              <a:buNone/>
            </a:pPr>
            <a:r>
              <a:rPr lang="en-US" dirty="0"/>
              <a:t>VFS is an abstraction layer on top of a more concrete file system. VFS allows client application to access different types of files in uniform way. For example local file &amp; network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Linux Kernel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b="1" dirty="0" smtClean="0"/>
              <a:t>Network Interface</a:t>
            </a:r>
          </a:p>
          <a:p>
            <a:pPr marL="274320" lvl="1" indent="0">
              <a:buNone/>
            </a:pPr>
            <a:r>
              <a:rPr lang="en-US" dirty="0" smtClean="0"/>
              <a:t>Network Interface provides us access to variety of network protocols &amp; different network hardware.</a:t>
            </a:r>
          </a:p>
          <a:p>
            <a:r>
              <a:rPr lang="en-US" b="1" dirty="0" smtClean="0"/>
              <a:t>Inter-process Communication (IPC)</a:t>
            </a:r>
          </a:p>
          <a:p>
            <a:pPr marL="274320" lvl="1" indent="0">
              <a:buNone/>
            </a:pPr>
            <a:r>
              <a:rPr lang="en-US" dirty="0" smtClean="0"/>
              <a:t>IPC establishes communication among several processes on a Linux system.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Xoriant-PPT-Templete</Template>
  <TotalTime>4690</TotalTime>
  <Words>2241</Words>
  <Application>Microsoft Office PowerPoint</Application>
  <PresentationFormat>On-screen Show (4:3)</PresentationFormat>
  <Paragraphs>460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Origin</vt:lpstr>
      <vt:lpstr>Linux</vt:lpstr>
      <vt:lpstr>Table of Content</vt:lpstr>
      <vt:lpstr>Module 1: History of Linux</vt:lpstr>
      <vt:lpstr>Linux logo</vt:lpstr>
      <vt:lpstr>Linux Architecture</vt:lpstr>
      <vt:lpstr>Linux Architecture</vt:lpstr>
      <vt:lpstr>Linux Kernel Architecture</vt:lpstr>
      <vt:lpstr>Linux Kernel Architecture</vt:lpstr>
      <vt:lpstr>Linux Kernel Architecture</vt:lpstr>
      <vt:lpstr>Unix vs Linux</vt:lpstr>
      <vt:lpstr>Linux File System</vt:lpstr>
      <vt:lpstr>Linux File System</vt:lpstr>
      <vt:lpstr>Linux File System continued..</vt:lpstr>
      <vt:lpstr>Linux GUI</vt:lpstr>
      <vt:lpstr>Linux Distributions</vt:lpstr>
      <vt:lpstr>BASH commands</vt:lpstr>
      <vt:lpstr>File operation related BASH commands</vt:lpstr>
      <vt:lpstr>File operation related BASH commands</vt:lpstr>
      <vt:lpstr>System operations related BASH commands</vt:lpstr>
      <vt:lpstr>System operations related BASH commands</vt:lpstr>
      <vt:lpstr>Miscellaneous BASH commands</vt:lpstr>
      <vt:lpstr>Miscellaneous BASH commands</vt:lpstr>
      <vt:lpstr>File Permissions</vt:lpstr>
      <vt:lpstr>File Permissions continued…</vt:lpstr>
      <vt:lpstr>File Permissions continued…</vt:lpstr>
      <vt:lpstr>Special bits</vt:lpstr>
      <vt:lpstr>Changing file permission</vt:lpstr>
      <vt:lpstr>‘chmod’</vt:lpstr>
      <vt:lpstr>‘chmod’</vt:lpstr>
      <vt:lpstr>‘chgrp’</vt:lpstr>
      <vt:lpstr>‘chown’</vt:lpstr>
      <vt:lpstr>‘chown’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RDBMS &amp; Oracle SQL</dc:title>
  <dc:creator>Onkar Deshpande Mumbai</dc:creator>
  <cp:lastModifiedBy>Anand Kulkarni</cp:lastModifiedBy>
  <cp:revision>476</cp:revision>
  <dcterms:created xsi:type="dcterms:W3CDTF">2014-07-08T06:00:17Z</dcterms:created>
  <dcterms:modified xsi:type="dcterms:W3CDTF">2015-10-16T05:29:12Z</dcterms:modified>
</cp:coreProperties>
</file>