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5"/>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57" r:id="rId22"/>
    <p:sldId id="258" r:id="rId23"/>
    <p:sldId id="259" r:id="rId24"/>
    <p:sldId id="260" r:id="rId25"/>
    <p:sldId id="261" r:id="rId26"/>
    <p:sldId id="262" r:id="rId27"/>
    <p:sldId id="263" r:id="rId28"/>
    <p:sldId id="264" r:id="rId29"/>
    <p:sldId id="265" r:id="rId30"/>
    <p:sldId id="266" r:id="rId31"/>
    <p:sldId id="267" r:id="rId32"/>
    <p:sldId id="319" r:id="rId33"/>
    <p:sldId id="320" r:id="rId34"/>
    <p:sldId id="268" r:id="rId35"/>
    <p:sldId id="303" r:id="rId36"/>
    <p:sldId id="304" r:id="rId37"/>
    <p:sldId id="305" r:id="rId38"/>
    <p:sldId id="306" r:id="rId39"/>
    <p:sldId id="307" r:id="rId40"/>
    <p:sldId id="317" r:id="rId41"/>
    <p:sldId id="321" r:id="rId42"/>
    <p:sldId id="322" r:id="rId43"/>
    <p:sldId id="323" r:id="rId44"/>
    <p:sldId id="324"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308" r:id="rId60"/>
    <p:sldId id="309" r:id="rId61"/>
    <p:sldId id="310" r:id="rId62"/>
    <p:sldId id="311" r:id="rId63"/>
    <p:sldId id="312" r:id="rId64"/>
    <p:sldId id="313" r:id="rId65"/>
    <p:sldId id="314" r:id="rId66"/>
    <p:sldId id="316" r:id="rId67"/>
    <p:sldId id="318" r:id="rId68"/>
    <p:sldId id="325" r:id="rId69"/>
    <p:sldId id="326" r:id="rId70"/>
    <p:sldId id="327" r:id="rId71"/>
    <p:sldId id="328" r:id="rId72"/>
    <p:sldId id="329" r:id="rId73"/>
    <p:sldId id="330" r:id="rId74"/>
    <p:sldId id="331" r:id="rId75"/>
    <p:sldId id="332" r:id="rId76"/>
    <p:sldId id="333" r:id="rId77"/>
    <p:sldId id="334" r:id="rId78"/>
    <p:sldId id="336" r:id="rId79"/>
    <p:sldId id="337" r:id="rId80"/>
    <p:sldId id="335" r:id="rId81"/>
    <p:sldId id="338" r:id="rId82"/>
    <p:sldId id="339" r:id="rId83"/>
    <p:sldId id="34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FFFFFF"/>
    <a:srgbClr val="CC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4" autoAdjust="0"/>
  </p:normalViewPr>
  <p:slideViewPr>
    <p:cSldViewPr>
      <p:cViewPr>
        <p:scale>
          <a:sx n="65" d="100"/>
          <a:sy n="65" d="100"/>
        </p:scale>
        <p:origin x="-1536" y="138"/>
      </p:cViewPr>
      <p:guideLst>
        <p:guide orient="horz" pos="2160"/>
        <p:guide pos="2880"/>
      </p:guideLst>
    </p:cSldViewPr>
  </p:slideViewPr>
  <p:notesTextViewPr>
    <p:cViewPr>
      <p:scale>
        <a:sx n="1" d="1"/>
        <a:sy n="1" d="1"/>
      </p:scale>
      <p:origin x="0" y="774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E98D1-137A-4771-A961-FAC1438EFEB8}" type="datetimeFigureOut">
              <a:rPr lang="en-US" smtClean="0"/>
              <a:t>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125F4-9DDA-44AC-A455-8795B6A7ECE4}" type="slidenum">
              <a:rPr lang="en-US" smtClean="0"/>
              <a:t>‹#›</a:t>
            </a:fld>
            <a:endParaRPr lang="en-US"/>
          </a:p>
        </p:txBody>
      </p:sp>
    </p:spTree>
    <p:extLst>
      <p:ext uri="{BB962C8B-B14F-4D97-AF65-F5344CB8AC3E}">
        <p14:creationId xmlns:p14="http://schemas.microsoft.com/office/powerpoint/2010/main" val="22057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2</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r>
              <a:rPr lang="en-US" dirty="0" err="1" smtClean="0"/>
              <a:t>db.logs.insert</a:t>
            </a:r>
            <a:r>
              <a:rPr lang="en-US" dirty="0" smtClean="0"/>
              <a:t>({level: "info", </a:t>
            </a:r>
            <a:r>
              <a:rPr lang="en-US" dirty="0" err="1" smtClean="0"/>
              <a:t>desc</a:t>
            </a:r>
            <a:r>
              <a:rPr lang="en-US" dirty="0" smtClean="0"/>
              <a:t>: “Apple is a fruit"})</a:t>
            </a:r>
          </a:p>
          <a:p>
            <a:r>
              <a:rPr lang="en-US" dirty="0" err="1" smtClean="0"/>
              <a:t>db.logs.insert</a:t>
            </a:r>
            <a:r>
              <a:rPr lang="en-US" dirty="0" smtClean="0"/>
              <a:t>({level: "debug", </a:t>
            </a:r>
            <a:r>
              <a:rPr lang="en-US" dirty="0" err="1" smtClean="0"/>
              <a:t>desc</a:t>
            </a:r>
            <a:r>
              <a:rPr lang="en-US" dirty="0" smtClean="0"/>
              <a:t>: “Banana is a fruit"})</a:t>
            </a:r>
          </a:p>
          <a:p>
            <a:r>
              <a:rPr lang="en-US" dirty="0" err="1" smtClean="0"/>
              <a:t>db.logs.insert</a:t>
            </a:r>
            <a:r>
              <a:rPr lang="en-US" dirty="0" smtClean="0"/>
              <a:t>({level: "debug", </a:t>
            </a:r>
            <a:r>
              <a:rPr lang="en-US" dirty="0" err="1" smtClean="0"/>
              <a:t>desc</a:t>
            </a:r>
            <a:r>
              <a:rPr lang="en-US" dirty="0" smtClean="0"/>
              <a:t>: “Orange is a fruit"})</a:t>
            </a:r>
          </a:p>
          <a:p>
            <a:r>
              <a:rPr lang="en-US" dirty="0" err="1" smtClean="0"/>
              <a:t>db.logs.insert</a:t>
            </a:r>
            <a:r>
              <a:rPr lang="en-US" dirty="0" smtClean="0"/>
              <a:t>({level: "info", </a:t>
            </a:r>
            <a:r>
              <a:rPr lang="en-US" dirty="0" err="1" smtClean="0"/>
              <a:t>desc</a:t>
            </a:r>
            <a:r>
              <a:rPr lang="en-US" dirty="0" smtClean="0"/>
              <a:t>: “Watermelon is a fruit"})</a:t>
            </a:r>
          </a:p>
          <a:p>
            <a:r>
              <a:rPr lang="en-US" dirty="0" err="1" smtClean="0"/>
              <a:t>db.logs.find</a:t>
            </a:r>
            <a:r>
              <a:rPr lang="en-US" dirty="0" smtClean="0"/>
              <a:t>().pretty()</a:t>
            </a:r>
          </a:p>
          <a:p>
            <a:r>
              <a:rPr lang="en-US" dirty="0" err="1" smtClean="0"/>
              <a:t>db.logs.createIndex</a:t>
            </a:r>
            <a:r>
              <a:rPr lang="en-US" dirty="0" smtClean="0"/>
              <a:t>({"</a:t>
            </a:r>
            <a:r>
              <a:rPr lang="en-US" dirty="0" err="1" smtClean="0"/>
              <a:t>desc</a:t>
            </a:r>
            <a:r>
              <a:rPr lang="en-US" dirty="0" smtClean="0"/>
              <a:t>": "text"})</a:t>
            </a:r>
          </a:p>
          <a:p>
            <a:r>
              <a:rPr lang="en-US" dirty="0" err="1" smtClean="0"/>
              <a:t>db.logs.find</a:t>
            </a:r>
            <a:r>
              <a:rPr lang="en-US" dirty="0" smtClean="0"/>
              <a:t>({$text: {$search: “Apple"} })</a:t>
            </a:r>
          </a:p>
          <a:p>
            <a:r>
              <a:rPr lang="en-US" dirty="0" err="1" smtClean="0"/>
              <a:t>db.logs.aggregate</a:t>
            </a:r>
            <a:r>
              <a:rPr lang="en-US" dirty="0" smtClean="0"/>
              <a:t>([{$match: {$text: {$search: “Apple"}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41</a:t>
            </a:fld>
            <a:endParaRPr lang="en-US"/>
          </a:p>
        </p:txBody>
      </p:sp>
    </p:spTree>
    <p:extLst>
      <p:ext uri="{BB962C8B-B14F-4D97-AF65-F5344CB8AC3E}">
        <p14:creationId xmlns:p14="http://schemas.microsoft.com/office/powerpoint/2010/main" val="359561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42</a:t>
            </a:fld>
            <a:endParaRPr lang="en-US"/>
          </a:p>
        </p:txBody>
      </p:sp>
    </p:spTree>
    <p:extLst>
      <p:ext uri="{BB962C8B-B14F-4D97-AF65-F5344CB8AC3E}">
        <p14:creationId xmlns:p14="http://schemas.microsoft.com/office/powerpoint/2010/main" val="97111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43</a:t>
            </a:fld>
            <a:endParaRPr lang="en-US"/>
          </a:p>
        </p:txBody>
      </p:sp>
    </p:spTree>
    <p:extLst>
      <p:ext uri="{BB962C8B-B14F-4D97-AF65-F5344CB8AC3E}">
        <p14:creationId xmlns:p14="http://schemas.microsoft.com/office/powerpoint/2010/main" val="422520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db.feedback.insert</a:t>
            </a:r>
            <a:r>
              <a:rPr lang="en-US" dirty="0" smtClean="0"/>
              <a:t>({ description: "You performed well in first line\</a:t>
            </a:r>
            <a:r>
              <a:rPr lang="en-US" dirty="0" err="1" smtClean="0"/>
              <a:t>nYo</a:t>
            </a:r>
            <a:r>
              <a:rPr lang="en-US" dirty="0" smtClean="0"/>
              <a:t> </a:t>
            </a:r>
            <a:r>
              <a:rPr lang="en-US" dirty="0" err="1" smtClean="0"/>
              <a:t>yo</a:t>
            </a:r>
            <a:r>
              <a:rPr lang="en-US" dirty="0" smtClean="0"/>
              <a:t>.. </a:t>
            </a:r>
            <a:r>
              <a:rPr lang="en-US" dirty="0" err="1" smtClean="0"/>
              <a:t>Hahaha</a:t>
            </a:r>
            <a:r>
              <a:rPr lang="en-US" dirty="0" smtClean="0"/>
              <a:t>!!"})</a:t>
            </a:r>
          </a:p>
          <a:p>
            <a:r>
              <a:rPr lang="en-US" dirty="0" err="1" smtClean="0"/>
              <a:t>db.feedback.insert</a:t>
            </a:r>
            <a:r>
              <a:rPr lang="en-US" dirty="0" smtClean="0"/>
              <a:t>({ description: "You took initiative\</a:t>
            </a:r>
            <a:r>
              <a:rPr lang="en-US" dirty="0" err="1" smtClean="0"/>
              <a:t>nYou</a:t>
            </a:r>
            <a:r>
              <a:rPr lang="en-US" dirty="0" smtClean="0"/>
              <a:t> are great!!"})</a:t>
            </a:r>
          </a:p>
          <a:p>
            <a:r>
              <a:rPr lang="en-US" dirty="0" err="1" smtClean="0"/>
              <a:t>db.feedback.insert</a:t>
            </a:r>
            <a:r>
              <a:rPr lang="en-US" dirty="0" smtClean="0"/>
              <a:t>({ description: "This is my feedback\</a:t>
            </a:r>
            <a:r>
              <a:rPr lang="en-US" dirty="0" err="1" smtClean="0"/>
              <a:t>nYou</a:t>
            </a:r>
            <a:r>
              <a:rPr lang="en-US" dirty="0" smtClean="0"/>
              <a:t> are welcome"})</a:t>
            </a:r>
          </a:p>
          <a:p>
            <a:r>
              <a:rPr lang="en-US" dirty="0" err="1" smtClean="0"/>
              <a:t>db.feedback.insert</a:t>
            </a:r>
            <a:r>
              <a:rPr lang="en-US" dirty="0" smtClean="0"/>
              <a:t>({ description: "This is our feedback\</a:t>
            </a:r>
            <a:r>
              <a:rPr lang="en-US" dirty="0" err="1" smtClean="0"/>
              <a:t>nYo</a:t>
            </a:r>
            <a:r>
              <a:rPr lang="en-US" dirty="0" smtClean="0"/>
              <a:t> </a:t>
            </a:r>
            <a:r>
              <a:rPr lang="en-US" dirty="0" err="1" smtClean="0"/>
              <a:t>yo</a:t>
            </a:r>
            <a:r>
              <a:rPr lang="en-US" dirty="0" smtClean="0"/>
              <a:t> are welcome"})</a:t>
            </a:r>
          </a:p>
          <a:p>
            <a:r>
              <a:rPr lang="en-US" dirty="0" err="1" smtClean="0"/>
              <a:t>db.feedback.insert</a:t>
            </a:r>
            <a:r>
              <a:rPr lang="en-US" dirty="0" smtClean="0"/>
              <a:t>({ description: "I am writing feedback\</a:t>
            </a:r>
            <a:r>
              <a:rPr lang="en-US" dirty="0" err="1" smtClean="0"/>
              <a:t>nYo</a:t>
            </a:r>
            <a:r>
              <a:rPr lang="en-US" dirty="0" smtClean="0"/>
              <a:t> u r session was nice"})</a:t>
            </a:r>
          </a:p>
          <a:p>
            <a:endParaRPr lang="en-US" dirty="0" smtClean="0"/>
          </a:p>
          <a:p>
            <a:r>
              <a:rPr lang="en-US" dirty="0" err="1" smtClean="0"/>
              <a:t>db.feedback.find</a:t>
            </a:r>
            <a:r>
              <a:rPr lang="en-US" dirty="0" smtClean="0"/>
              <a:t>( { description: { $regex: /^</a:t>
            </a:r>
            <a:r>
              <a:rPr lang="en-US" dirty="0" err="1" smtClean="0"/>
              <a:t>yo</a:t>
            </a:r>
            <a:r>
              <a:rPr lang="en-US" dirty="0" smtClean="0"/>
              <a:t>/</a:t>
            </a:r>
            <a:r>
              <a:rPr lang="en-US" dirty="0" err="1" smtClean="0"/>
              <a:t>i</a:t>
            </a:r>
            <a:r>
              <a:rPr lang="en-US" dirty="0" smtClean="0"/>
              <a:t> } } )</a:t>
            </a:r>
          </a:p>
          <a:p>
            <a:r>
              <a:rPr lang="en-US" dirty="0" err="1" smtClean="0"/>
              <a:t>db.feedback.find</a:t>
            </a:r>
            <a:r>
              <a:rPr lang="en-US" dirty="0" smtClean="0"/>
              <a:t>( { description: { $regex: /^You/, $options: "m" } } )</a:t>
            </a:r>
          </a:p>
          <a:p>
            <a:r>
              <a:rPr lang="en-US" dirty="0" err="1" smtClean="0"/>
              <a:t>db.feedback.find</a:t>
            </a:r>
            <a:r>
              <a:rPr lang="en-US" dirty="0" smtClean="0"/>
              <a:t>( { description: { $regex: /^You/, $options: "</a:t>
            </a:r>
            <a:r>
              <a:rPr lang="en-US" dirty="0" err="1" smtClean="0"/>
              <a:t>i</a:t>
            </a:r>
            <a:r>
              <a:rPr lang="en-US" dirty="0" smtClean="0"/>
              <a:t>" } } )</a:t>
            </a:r>
          </a:p>
          <a:p>
            <a:r>
              <a:rPr lang="en-US" dirty="0" err="1" smtClean="0"/>
              <a:t>db.feedback.find</a:t>
            </a:r>
            <a:r>
              <a:rPr lang="en-US" smtClean="0"/>
              <a:t>( { description: { $regex: /^You/, $options: "ix" }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44</a:t>
            </a:fld>
            <a:endParaRPr lang="en-US"/>
          </a:p>
        </p:txBody>
      </p:sp>
    </p:spTree>
    <p:extLst>
      <p:ext uri="{BB962C8B-B14F-4D97-AF65-F5344CB8AC3E}">
        <p14:creationId xmlns:p14="http://schemas.microsoft.com/office/powerpoint/2010/main" val="30469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if two simultaneous operations are reading the same document then there is no lock. However if one operation between them is writing/updating</a:t>
            </a:r>
            <a:r>
              <a:rPr lang="en-US" baseline="0" dirty="0" smtClean="0"/>
              <a:t> the document &amp; another is reading the same document then there would be document level locking applied by MongoDB.</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67</a:t>
            </a:fld>
            <a:endParaRPr lang="en-US"/>
          </a:p>
        </p:txBody>
      </p:sp>
    </p:spTree>
    <p:extLst>
      <p:ext uri="{BB962C8B-B14F-4D97-AF65-F5344CB8AC3E}">
        <p14:creationId xmlns:p14="http://schemas.microsoft.com/office/powerpoint/2010/main" val="177724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81</a:t>
            </a:fld>
            <a:endParaRPr lang="en-US"/>
          </a:p>
        </p:txBody>
      </p:sp>
    </p:spTree>
    <p:extLst>
      <p:ext uri="{BB962C8B-B14F-4D97-AF65-F5344CB8AC3E}">
        <p14:creationId xmlns:p14="http://schemas.microsoft.com/office/powerpoint/2010/main" val="131978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mkdir</a:t>
            </a:r>
            <a:r>
              <a:rPr lang="en-US" dirty="0" smtClean="0"/>
              <a:t> c:\data\shard1\node1</a:t>
            </a:r>
          </a:p>
          <a:p>
            <a:r>
              <a:rPr lang="en-US" dirty="0" err="1" smtClean="0"/>
              <a:t>mkdir</a:t>
            </a:r>
            <a:r>
              <a:rPr lang="en-US" dirty="0" smtClean="0"/>
              <a:t> c:\data\shard1\node2</a:t>
            </a:r>
          </a:p>
          <a:p>
            <a:r>
              <a:rPr lang="en-US" dirty="0" err="1" smtClean="0"/>
              <a:t>mkdir</a:t>
            </a:r>
            <a:r>
              <a:rPr lang="en-US" dirty="0" smtClean="0"/>
              <a:t> c:\data\shard2\node1</a:t>
            </a:r>
          </a:p>
          <a:p>
            <a:r>
              <a:rPr lang="en-US" dirty="0" err="1" smtClean="0"/>
              <a:t>mkdir</a:t>
            </a:r>
            <a:r>
              <a:rPr lang="en-US" dirty="0" smtClean="0"/>
              <a:t> c:\data\shard2\node2</a:t>
            </a:r>
          </a:p>
          <a:p>
            <a:r>
              <a:rPr lang="en-US" dirty="0" err="1" smtClean="0"/>
              <a:t>mkdir</a:t>
            </a:r>
            <a:r>
              <a:rPr lang="en-US" dirty="0" smtClean="0"/>
              <a:t> c:\data\cfg1</a:t>
            </a:r>
          </a:p>
          <a:p>
            <a:r>
              <a:rPr lang="en-US" dirty="0" err="1" smtClean="0"/>
              <a:t>mkdir</a:t>
            </a:r>
            <a:r>
              <a:rPr lang="en-US" dirty="0" smtClean="0"/>
              <a:t> c:\data\cfg2</a:t>
            </a:r>
          </a:p>
          <a:p>
            <a:endParaRPr lang="en-US" dirty="0" smtClean="0"/>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RS_1 --</a:t>
            </a:r>
            <a:r>
              <a:rPr lang="en-US" dirty="0" err="1" smtClean="0"/>
              <a:t>logpath</a:t>
            </a:r>
            <a:r>
              <a:rPr lang="en-US" dirty="0" smtClean="0"/>
              <a:t> "shard_1_1.log" --</a:t>
            </a:r>
            <a:r>
              <a:rPr lang="en-US" dirty="0" err="1" smtClean="0"/>
              <a:t>dbpath</a:t>
            </a:r>
            <a:r>
              <a:rPr lang="en-US" dirty="0" smtClean="0"/>
              <a:t> c:\data\shard1\node1 --port 27001 --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RS_1 --</a:t>
            </a:r>
            <a:r>
              <a:rPr lang="en-US" dirty="0" err="1" smtClean="0"/>
              <a:t>logpath</a:t>
            </a:r>
            <a:r>
              <a:rPr lang="en-US" dirty="0" smtClean="0"/>
              <a:t> "shard_1_2.log" --</a:t>
            </a:r>
            <a:r>
              <a:rPr lang="en-US" dirty="0" err="1" smtClean="0"/>
              <a:t>dbpath</a:t>
            </a:r>
            <a:r>
              <a:rPr lang="en-US" dirty="0" smtClean="0"/>
              <a:t> c:\data\shard1\node2 --port 27002 --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RS_2 --</a:t>
            </a:r>
            <a:r>
              <a:rPr lang="en-US" dirty="0" err="1" smtClean="0"/>
              <a:t>logpath</a:t>
            </a:r>
            <a:r>
              <a:rPr lang="en-US" dirty="0" smtClean="0"/>
              <a:t> "shard_2_1.log" --</a:t>
            </a:r>
            <a:r>
              <a:rPr lang="en-US" dirty="0" err="1" smtClean="0"/>
              <a:t>dbpath</a:t>
            </a:r>
            <a:r>
              <a:rPr lang="en-US" dirty="0" smtClean="0"/>
              <a:t> c:\data\shard2\node1 --port 27003 --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RS_2 --</a:t>
            </a:r>
            <a:r>
              <a:rPr lang="en-US" dirty="0" err="1" smtClean="0"/>
              <a:t>logpath</a:t>
            </a:r>
            <a:r>
              <a:rPr lang="en-US" dirty="0" smtClean="0"/>
              <a:t> "shard_2_2.log" --</a:t>
            </a:r>
            <a:r>
              <a:rPr lang="en-US" dirty="0" err="1" smtClean="0"/>
              <a:t>dbpath</a:t>
            </a:r>
            <a:r>
              <a:rPr lang="en-US" dirty="0" smtClean="0"/>
              <a:t> c:\data\shard2\node2 --port 27004 --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endParaRPr lang="en-US" dirty="0" smtClean="0"/>
          </a:p>
          <a:p>
            <a:endParaRPr lang="en-US" dirty="0" smtClean="0"/>
          </a:p>
          <a:p>
            <a:endParaRPr lang="en-US" dirty="0" smtClean="0"/>
          </a:p>
          <a:p>
            <a:r>
              <a:rPr lang="en-US" dirty="0" smtClean="0"/>
              <a:t>start mongo --port 27001</a:t>
            </a:r>
          </a:p>
          <a:p>
            <a:endParaRPr lang="en-US" dirty="0" smtClean="0"/>
          </a:p>
          <a:p>
            <a:r>
              <a:rPr lang="en-US" dirty="0" smtClean="0"/>
              <a:t>rs_1_conf = {</a:t>
            </a:r>
          </a:p>
          <a:p>
            <a:r>
              <a:rPr lang="en-US" dirty="0" smtClean="0"/>
              <a:t>           _id: "RS_1",</a:t>
            </a:r>
          </a:p>
          <a:p>
            <a:r>
              <a:rPr lang="en-US" dirty="0" smtClean="0"/>
              <a:t>           members: [</a:t>
            </a:r>
          </a:p>
          <a:p>
            <a:r>
              <a:rPr lang="en-US" dirty="0" smtClean="0"/>
              <a:t>                      {</a:t>
            </a:r>
          </a:p>
          <a:p>
            <a:r>
              <a:rPr lang="en-US" dirty="0" smtClean="0"/>
              <a:t>                       _id: 0,</a:t>
            </a:r>
          </a:p>
          <a:p>
            <a:r>
              <a:rPr lang="en-US" dirty="0" smtClean="0"/>
              <a:t>                       host: "COMP-12:27001"</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(rs_1_conf)</a:t>
            </a:r>
          </a:p>
          <a:p>
            <a:r>
              <a:rPr lang="en-US" dirty="0" err="1" smtClean="0"/>
              <a:t>rs.conf</a:t>
            </a:r>
            <a:r>
              <a:rPr lang="en-US" dirty="0" smtClean="0"/>
              <a:t>()</a:t>
            </a:r>
          </a:p>
          <a:p>
            <a:endParaRPr lang="en-US" dirty="0" smtClean="0"/>
          </a:p>
          <a:p>
            <a:r>
              <a:rPr lang="en-US" dirty="0" err="1" smtClean="0"/>
              <a:t>rs.add</a:t>
            </a:r>
            <a:r>
              <a:rPr lang="en-US" dirty="0" smtClean="0"/>
              <a:t>("COMP-12:27002")</a:t>
            </a:r>
          </a:p>
          <a:p>
            <a:endParaRPr lang="en-US" dirty="0" smtClean="0"/>
          </a:p>
          <a:p>
            <a:r>
              <a:rPr lang="en-US" dirty="0" smtClean="0"/>
              <a:t>start mongo --port 27002</a:t>
            </a:r>
          </a:p>
          <a:p>
            <a:r>
              <a:rPr lang="en-US" dirty="0" err="1" smtClean="0"/>
              <a:t>db.getMongo</a:t>
            </a:r>
            <a:r>
              <a:rPr lang="en-US" dirty="0" smtClean="0"/>
              <a:t>().</a:t>
            </a:r>
            <a:r>
              <a:rPr lang="en-US" dirty="0" err="1" smtClean="0"/>
              <a:t>setReadPref</a:t>
            </a:r>
            <a:r>
              <a:rPr lang="en-US" dirty="0" smtClean="0"/>
              <a:t>('secondary')</a:t>
            </a:r>
          </a:p>
          <a:p>
            <a:endParaRPr lang="en-US" dirty="0" smtClean="0"/>
          </a:p>
          <a:p>
            <a:endParaRPr lang="en-US" dirty="0" smtClean="0"/>
          </a:p>
          <a:p>
            <a:endParaRPr lang="en-US" dirty="0" smtClean="0"/>
          </a:p>
          <a:p>
            <a:endParaRPr lang="en-US" dirty="0" smtClean="0"/>
          </a:p>
          <a:p>
            <a:r>
              <a:rPr lang="en-US" dirty="0" smtClean="0"/>
              <a:t>start mongo --port 27003</a:t>
            </a:r>
          </a:p>
          <a:p>
            <a:endParaRPr lang="en-US" dirty="0" smtClean="0"/>
          </a:p>
          <a:p>
            <a:r>
              <a:rPr lang="en-US" dirty="0" smtClean="0"/>
              <a:t>rs_2_conf = {</a:t>
            </a:r>
          </a:p>
          <a:p>
            <a:r>
              <a:rPr lang="en-US" dirty="0" smtClean="0"/>
              <a:t>           _id: "RS_2",</a:t>
            </a:r>
          </a:p>
          <a:p>
            <a:r>
              <a:rPr lang="en-US" dirty="0" smtClean="0"/>
              <a:t>           members: [</a:t>
            </a:r>
          </a:p>
          <a:p>
            <a:r>
              <a:rPr lang="en-US" dirty="0" smtClean="0"/>
              <a:t>                      {</a:t>
            </a:r>
          </a:p>
          <a:p>
            <a:r>
              <a:rPr lang="en-US" dirty="0" smtClean="0"/>
              <a:t>                       _id: 0,</a:t>
            </a:r>
          </a:p>
          <a:p>
            <a:r>
              <a:rPr lang="en-US" dirty="0" smtClean="0"/>
              <a:t>                       host: "COMP-12:27003"</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(rs_2_conf)</a:t>
            </a:r>
          </a:p>
          <a:p>
            <a:r>
              <a:rPr lang="en-US" dirty="0" err="1" smtClean="0"/>
              <a:t>rs.conf</a:t>
            </a:r>
            <a:r>
              <a:rPr lang="en-US" dirty="0" smtClean="0"/>
              <a:t>()</a:t>
            </a:r>
          </a:p>
          <a:p>
            <a:endParaRPr lang="en-US" dirty="0" smtClean="0"/>
          </a:p>
          <a:p>
            <a:r>
              <a:rPr lang="en-US" dirty="0" err="1" smtClean="0"/>
              <a:t>rs.add</a:t>
            </a:r>
            <a:r>
              <a:rPr lang="en-US" dirty="0" smtClean="0"/>
              <a:t>("COMP-12:27004")</a:t>
            </a:r>
          </a:p>
          <a:p>
            <a:endParaRPr lang="en-US" dirty="0" smtClean="0"/>
          </a:p>
          <a:p>
            <a:r>
              <a:rPr lang="en-US" dirty="0" smtClean="0"/>
              <a:t>start mongo --port 27004</a:t>
            </a:r>
          </a:p>
          <a:p>
            <a:r>
              <a:rPr lang="en-US" dirty="0" err="1" smtClean="0"/>
              <a:t>db.getMongo</a:t>
            </a:r>
            <a:r>
              <a:rPr lang="en-US" dirty="0" smtClean="0"/>
              <a:t>().</a:t>
            </a:r>
            <a:r>
              <a:rPr lang="en-US" dirty="0" err="1" smtClean="0"/>
              <a:t>setReadPref</a:t>
            </a:r>
            <a:r>
              <a:rPr lang="en-US" dirty="0" smtClean="0"/>
              <a:t>('secondary')</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start </a:t>
            </a:r>
            <a:r>
              <a:rPr lang="en-US" dirty="0" err="1" smtClean="0"/>
              <a:t>mongod</a:t>
            </a:r>
            <a:r>
              <a:rPr lang="en-US" dirty="0" smtClean="0"/>
              <a:t> --</a:t>
            </a:r>
            <a:r>
              <a:rPr lang="en-US" dirty="0" err="1" smtClean="0"/>
              <a:t>configsvr</a:t>
            </a:r>
            <a:r>
              <a:rPr lang="en-US" dirty="0" smtClean="0"/>
              <a:t> --</a:t>
            </a:r>
            <a:r>
              <a:rPr lang="en-US" dirty="0" err="1" smtClean="0"/>
              <a:t>replSet</a:t>
            </a:r>
            <a:r>
              <a:rPr lang="en-US" dirty="0" smtClean="0"/>
              <a:t> RS_CONFIG --</a:t>
            </a:r>
            <a:r>
              <a:rPr lang="en-US" dirty="0" err="1" smtClean="0"/>
              <a:t>dbpath</a:t>
            </a:r>
            <a:r>
              <a:rPr lang="en-US" dirty="0" smtClean="0"/>
              <a:t> c:\data\cfg1 --port 27011 --</a:t>
            </a:r>
            <a:r>
              <a:rPr lang="en-US" dirty="0" err="1" smtClean="0"/>
              <a:t>logpath</a:t>
            </a:r>
            <a:r>
              <a:rPr lang="en-US" dirty="0" smtClean="0"/>
              <a:t> cfg1.log --</a:t>
            </a:r>
            <a:r>
              <a:rPr lang="en-US" dirty="0" err="1" smtClean="0"/>
              <a:t>logappend</a:t>
            </a:r>
            <a:endParaRPr lang="en-US" dirty="0" smtClean="0"/>
          </a:p>
          <a:p>
            <a:r>
              <a:rPr lang="en-US" dirty="0" smtClean="0"/>
              <a:t>start </a:t>
            </a:r>
            <a:r>
              <a:rPr lang="en-US" dirty="0" err="1" smtClean="0"/>
              <a:t>mongod</a:t>
            </a:r>
            <a:r>
              <a:rPr lang="en-US" dirty="0" smtClean="0"/>
              <a:t> --</a:t>
            </a:r>
            <a:r>
              <a:rPr lang="en-US" dirty="0" err="1" smtClean="0"/>
              <a:t>configsvr</a:t>
            </a:r>
            <a:r>
              <a:rPr lang="en-US" dirty="0" smtClean="0"/>
              <a:t> --</a:t>
            </a:r>
            <a:r>
              <a:rPr lang="en-US" dirty="0" err="1" smtClean="0"/>
              <a:t>replSet</a:t>
            </a:r>
            <a:r>
              <a:rPr lang="en-US" dirty="0" smtClean="0"/>
              <a:t> RS_CONFIG --</a:t>
            </a:r>
            <a:r>
              <a:rPr lang="en-US" dirty="0" err="1" smtClean="0"/>
              <a:t>dbpath</a:t>
            </a:r>
            <a:r>
              <a:rPr lang="en-US" dirty="0" smtClean="0"/>
              <a:t> c:\data\cfg2 --port 27012 --</a:t>
            </a:r>
            <a:r>
              <a:rPr lang="en-US" dirty="0" err="1" smtClean="0"/>
              <a:t>logpath</a:t>
            </a:r>
            <a:r>
              <a:rPr lang="en-US" dirty="0" smtClean="0"/>
              <a:t> cfg2.log --</a:t>
            </a:r>
            <a:r>
              <a:rPr lang="en-US" dirty="0" err="1" smtClean="0"/>
              <a:t>logappend</a:t>
            </a:r>
            <a:endParaRPr lang="en-US" dirty="0" smtClean="0"/>
          </a:p>
          <a:p>
            <a:endParaRPr lang="en-US" dirty="0" smtClean="0"/>
          </a:p>
          <a:p>
            <a:endParaRPr lang="en-US" dirty="0" smtClean="0"/>
          </a:p>
          <a:p>
            <a:r>
              <a:rPr lang="en-US" dirty="0" smtClean="0"/>
              <a:t>start mongo --port 27011</a:t>
            </a:r>
          </a:p>
          <a:p>
            <a:endParaRPr lang="en-US" dirty="0" smtClean="0"/>
          </a:p>
          <a:p>
            <a:r>
              <a:rPr lang="en-US" dirty="0" smtClean="0"/>
              <a:t>rs_config_1_conf = {</a:t>
            </a:r>
          </a:p>
          <a:p>
            <a:r>
              <a:rPr lang="en-US" dirty="0" smtClean="0"/>
              <a:t>           _id: "RS_CONFIG",</a:t>
            </a:r>
          </a:p>
          <a:p>
            <a:r>
              <a:rPr lang="en-US" dirty="0" smtClean="0"/>
              <a:t>           members: [</a:t>
            </a:r>
          </a:p>
          <a:p>
            <a:r>
              <a:rPr lang="en-US" dirty="0" smtClean="0"/>
              <a:t>                      {</a:t>
            </a:r>
          </a:p>
          <a:p>
            <a:r>
              <a:rPr lang="en-US" dirty="0" smtClean="0"/>
              <a:t>                       _id: 0,</a:t>
            </a:r>
          </a:p>
          <a:p>
            <a:r>
              <a:rPr lang="en-US" dirty="0" smtClean="0"/>
              <a:t>                       host: "COMP-12:27011"</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(rs_config_1_conf)</a:t>
            </a:r>
          </a:p>
          <a:p>
            <a:r>
              <a:rPr lang="en-US" dirty="0" err="1" smtClean="0"/>
              <a:t>rs.conf</a:t>
            </a:r>
            <a:r>
              <a:rPr lang="en-US" dirty="0" smtClean="0"/>
              <a:t>()</a:t>
            </a:r>
          </a:p>
          <a:p>
            <a:endParaRPr lang="en-US" dirty="0" smtClean="0"/>
          </a:p>
          <a:p>
            <a:r>
              <a:rPr lang="en-US" dirty="0" err="1" smtClean="0"/>
              <a:t>rs.add</a:t>
            </a:r>
            <a:r>
              <a:rPr lang="en-US" dirty="0" smtClean="0"/>
              <a:t>("COMP-12:27012")</a:t>
            </a:r>
          </a:p>
          <a:p>
            <a:endParaRPr lang="en-US" dirty="0" smtClean="0"/>
          </a:p>
          <a:p>
            <a:endParaRPr lang="en-US" dirty="0" smtClean="0"/>
          </a:p>
          <a:p>
            <a:endParaRPr lang="en-US" dirty="0" smtClean="0"/>
          </a:p>
          <a:p>
            <a:r>
              <a:rPr lang="en-US" dirty="0" smtClean="0"/>
              <a:t>start mongos --</a:t>
            </a:r>
            <a:r>
              <a:rPr lang="en-US" dirty="0" err="1" smtClean="0"/>
              <a:t>configdb</a:t>
            </a:r>
            <a:r>
              <a:rPr lang="en-US" dirty="0" smtClean="0"/>
              <a:t> RS_CONFIG/COMP-12:27011,COMP-12:27012 --</a:t>
            </a:r>
            <a:r>
              <a:rPr lang="en-US" dirty="0" err="1" smtClean="0"/>
              <a:t>logappend</a:t>
            </a:r>
            <a:r>
              <a:rPr lang="en-US" dirty="0" smtClean="0"/>
              <a:t> --</a:t>
            </a:r>
            <a:r>
              <a:rPr lang="en-US" dirty="0" err="1" smtClean="0"/>
              <a:t>logpath</a:t>
            </a:r>
            <a:r>
              <a:rPr lang="en-US" dirty="0" smtClean="0"/>
              <a:t> mongos_1.log --port 27017</a:t>
            </a:r>
          </a:p>
          <a:p>
            <a:r>
              <a:rPr lang="en-US" dirty="0" smtClean="0"/>
              <a:t>start mongos --</a:t>
            </a:r>
            <a:r>
              <a:rPr lang="en-US" dirty="0" err="1" smtClean="0"/>
              <a:t>configdb</a:t>
            </a:r>
            <a:r>
              <a:rPr lang="en-US" dirty="0" smtClean="0"/>
              <a:t> RS_CONFIG/COMP-12:27011,COMP-12:27012 --</a:t>
            </a:r>
            <a:r>
              <a:rPr lang="en-US" dirty="0" err="1" smtClean="0"/>
              <a:t>logappend</a:t>
            </a:r>
            <a:r>
              <a:rPr lang="en-US" dirty="0" smtClean="0"/>
              <a:t> --</a:t>
            </a:r>
            <a:r>
              <a:rPr lang="en-US" dirty="0" err="1" smtClean="0"/>
              <a:t>logpath</a:t>
            </a:r>
            <a:r>
              <a:rPr lang="en-US" dirty="0" smtClean="0"/>
              <a:t> mongos_2.log --port 27018</a:t>
            </a:r>
          </a:p>
          <a:p>
            <a:endParaRPr lang="en-US" dirty="0" smtClean="0"/>
          </a:p>
          <a:p>
            <a:endParaRPr lang="en-US" dirty="0" smtClean="0"/>
          </a:p>
          <a:p>
            <a:endParaRPr lang="en-US" dirty="0" smtClean="0"/>
          </a:p>
          <a:p>
            <a:r>
              <a:rPr lang="en-US" dirty="0" smtClean="0"/>
              <a:t>//Connect to default mongos</a:t>
            </a:r>
          </a:p>
          <a:p>
            <a:r>
              <a:rPr lang="en-US" dirty="0" smtClean="0"/>
              <a:t>start mongo --port 27017</a:t>
            </a:r>
          </a:p>
          <a:p>
            <a:endParaRPr lang="en-US" dirty="0" smtClean="0"/>
          </a:p>
          <a:p>
            <a:r>
              <a:rPr lang="en-US" dirty="0" smtClean="0"/>
              <a:t>use </a:t>
            </a:r>
            <a:r>
              <a:rPr lang="en-US" dirty="0" err="1" smtClean="0"/>
              <a:t>config</a:t>
            </a:r>
            <a:endParaRPr lang="en-US" dirty="0" smtClean="0"/>
          </a:p>
          <a:p>
            <a:r>
              <a:rPr lang="en-US" dirty="0" smtClean="0"/>
              <a:t>show collections</a:t>
            </a:r>
          </a:p>
          <a:p>
            <a:r>
              <a:rPr lang="en-US" dirty="0" err="1" smtClean="0"/>
              <a:t>db.chunks.find</a:t>
            </a:r>
            <a:r>
              <a:rPr lang="en-US" dirty="0" smtClean="0"/>
              <a:t>()</a:t>
            </a:r>
          </a:p>
          <a:p>
            <a:r>
              <a:rPr lang="en-US" dirty="0" err="1" smtClean="0"/>
              <a:t>db.databases.find</a:t>
            </a:r>
            <a:r>
              <a:rPr lang="en-US" dirty="0" smtClean="0"/>
              <a:t>()</a:t>
            </a:r>
          </a:p>
          <a:p>
            <a:r>
              <a:rPr lang="en-US" dirty="0" err="1" smtClean="0"/>
              <a:t>db.shards.find</a:t>
            </a:r>
            <a:r>
              <a:rPr lang="en-US" dirty="0" smtClean="0"/>
              <a:t>()</a:t>
            </a:r>
          </a:p>
          <a:p>
            <a:endParaRPr lang="en-US" dirty="0" smtClean="0"/>
          </a:p>
          <a:p>
            <a:r>
              <a:rPr lang="en-US" dirty="0" smtClean="0"/>
              <a:t>mongos&gt;</a:t>
            </a:r>
            <a:r>
              <a:rPr lang="en-US" dirty="0" err="1" smtClean="0"/>
              <a:t>sh.help</a:t>
            </a:r>
            <a:r>
              <a:rPr lang="en-US" dirty="0" smtClean="0"/>
              <a:t>()</a:t>
            </a:r>
          </a:p>
          <a:p>
            <a:r>
              <a:rPr lang="en-US" dirty="0" smtClean="0"/>
              <a:t>mongos&gt;</a:t>
            </a:r>
            <a:r>
              <a:rPr lang="en-US" dirty="0" err="1" smtClean="0"/>
              <a:t>sh.addShard</a:t>
            </a:r>
            <a:r>
              <a:rPr lang="en-US" dirty="0" smtClean="0"/>
              <a:t>("RS_1/COMP-12:27001")  //any one node is fine.</a:t>
            </a:r>
          </a:p>
          <a:p>
            <a:r>
              <a:rPr lang="en-US" dirty="0" smtClean="0"/>
              <a:t>mongos&gt;</a:t>
            </a:r>
            <a:r>
              <a:rPr lang="en-US" dirty="0" err="1" smtClean="0"/>
              <a:t>sh.addShard</a:t>
            </a:r>
            <a:r>
              <a:rPr lang="en-US" dirty="0" smtClean="0"/>
              <a:t>("RS_2/COMP-12:27003")  //any one node is fine.</a:t>
            </a:r>
          </a:p>
          <a:p>
            <a:r>
              <a:rPr lang="en-US" dirty="0" smtClean="0"/>
              <a:t>mongos&gt;</a:t>
            </a:r>
            <a:r>
              <a:rPr lang="en-US" dirty="0" err="1" smtClean="0"/>
              <a:t>sh.status</a:t>
            </a:r>
            <a:r>
              <a:rPr lang="en-US" dirty="0" smtClean="0"/>
              <a:t>()</a:t>
            </a:r>
          </a:p>
          <a:p>
            <a:endParaRPr lang="en-US" dirty="0" smtClean="0"/>
          </a:p>
          <a:p>
            <a:r>
              <a:rPr lang="en-US" dirty="0" smtClean="0"/>
              <a:t>mongos&gt;use </a:t>
            </a:r>
            <a:r>
              <a:rPr lang="en-US" dirty="0" err="1" smtClean="0"/>
              <a:t>config</a:t>
            </a:r>
            <a:endParaRPr lang="en-US" dirty="0" smtClean="0"/>
          </a:p>
          <a:p>
            <a:r>
              <a:rPr lang="en-US" dirty="0" smtClean="0"/>
              <a:t>mongos&gt;show collections</a:t>
            </a:r>
          </a:p>
          <a:p>
            <a:r>
              <a:rPr lang="en-US" dirty="0" smtClean="0"/>
              <a:t>mongos&gt;</a:t>
            </a:r>
            <a:r>
              <a:rPr lang="en-US" dirty="0" err="1" smtClean="0"/>
              <a:t>db.shards.find</a:t>
            </a:r>
            <a:r>
              <a:rPr lang="en-US" dirty="0" smtClean="0"/>
              <a:t>() //you should get list of all shards configured.</a:t>
            </a:r>
          </a:p>
          <a:p>
            <a:endParaRPr lang="en-US" dirty="0" smtClean="0"/>
          </a:p>
          <a:p>
            <a:r>
              <a:rPr lang="en-US" dirty="0" smtClean="0"/>
              <a:t>//Lets shard collections now</a:t>
            </a:r>
          </a:p>
          <a:p>
            <a:endParaRPr lang="en-US" dirty="0" smtClean="0"/>
          </a:p>
          <a:p>
            <a:r>
              <a:rPr lang="en-US" dirty="0" smtClean="0"/>
              <a:t>mongos&gt;</a:t>
            </a:r>
            <a:r>
              <a:rPr lang="en-US" dirty="0" err="1" smtClean="0"/>
              <a:t>sh.help</a:t>
            </a:r>
            <a:r>
              <a:rPr lang="en-US" dirty="0" smtClean="0"/>
              <a:t>()</a:t>
            </a:r>
          </a:p>
          <a:p>
            <a:r>
              <a:rPr lang="en-US" dirty="0" smtClean="0"/>
              <a:t>mongos&gt;</a:t>
            </a:r>
            <a:r>
              <a:rPr lang="en-US" dirty="0" err="1" smtClean="0"/>
              <a:t>db</a:t>
            </a:r>
            <a:endParaRPr lang="en-US" dirty="0" smtClean="0"/>
          </a:p>
          <a:p>
            <a:r>
              <a:rPr lang="en-US" dirty="0" smtClean="0"/>
              <a:t>mongos&gt;</a:t>
            </a:r>
            <a:r>
              <a:rPr lang="en-US" dirty="0" err="1" smtClean="0"/>
              <a:t>sh.enableSharding</a:t>
            </a:r>
            <a:r>
              <a:rPr lang="en-US" dirty="0" smtClean="0"/>
              <a:t>("</a:t>
            </a:r>
            <a:r>
              <a:rPr lang="en-US" dirty="0" err="1" smtClean="0"/>
              <a:t>xordb</a:t>
            </a:r>
            <a:r>
              <a:rPr lang="en-US" dirty="0" smtClean="0"/>
              <a:t>")</a:t>
            </a:r>
          </a:p>
          <a:p>
            <a:r>
              <a:rPr lang="en-US" dirty="0" smtClean="0"/>
              <a:t>mongos&gt;</a:t>
            </a:r>
            <a:r>
              <a:rPr lang="en-US" dirty="0" err="1" smtClean="0"/>
              <a:t>sh.shardCollection</a:t>
            </a:r>
            <a:r>
              <a:rPr lang="en-US" dirty="0" smtClean="0"/>
              <a:t>("</a:t>
            </a:r>
            <a:r>
              <a:rPr lang="en-US" dirty="0" err="1" smtClean="0"/>
              <a:t>xordb.users</a:t>
            </a:r>
            <a:r>
              <a:rPr lang="en-US" dirty="0" smtClean="0"/>
              <a:t>", {_id: 1}, true)</a:t>
            </a:r>
          </a:p>
          <a:p>
            <a:r>
              <a:rPr lang="en-US" dirty="0" smtClean="0"/>
              <a:t>mongos&gt;</a:t>
            </a:r>
            <a:r>
              <a:rPr lang="en-US" dirty="0" err="1" smtClean="0"/>
              <a:t>sh.status</a:t>
            </a:r>
            <a:r>
              <a:rPr lang="en-US" dirty="0" smtClean="0"/>
              <a:t>() //You can find the users collection is </a:t>
            </a:r>
            <a:r>
              <a:rPr lang="en-US" dirty="0" err="1" smtClean="0"/>
              <a:t>sharded</a:t>
            </a:r>
            <a:endParaRPr lang="en-US" dirty="0" smtClean="0"/>
          </a:p>
          <a:p>
            <a:r>
              <a:rPr lang="en-US" dirty="0" smtClean="0"/>
              <a:t>mongos&gt;for(</a:t>
            </a:r>
            <a:r>
              <a:rPr lang="en-US" dirty="0" err="1" smtClean="0"/>
              <a:t>var</a:t>
            </a:r>
            <a:r>
              <a:rPr lang="en-US" dirty="0" smtClean="0"/>
              <a:t> </a:t>
            </a:r>
            <a:r>
              <a:rPr lang="en-US" dirty="0" err="1" smtClean="0"/>
              <a:t>i</a:t>
            </a:r>
            <a:r>
              <a:rPr lang="en-US" dirty="0" smtClean="0"/>
              <a:t>=0;i&lt;20000;i++) {</a:t>
            </a:r>
          </a:p>
          <a:p>
            <a:r>
              <a:rPr lang="en-US" dirty="0" smtClean="0"/>
              <a:t>	</a:t>
            </a:r>
            <a:r>
              <a:rPr lang="en-US" dirty="0" err="1" smtClean="0"/>
              <a:t>db.xordb.users.insert</a:t>
            </a:r>
            <a:r>
              <a:rPr lang="en-US" dirty="0" smtClean="0"/>
              <a:t>({x: </a:t>
            </a:r>
            <a:r>
              <a:rPr lang="en-US" dirty="0" err="1" smtClean="0"/>
              <a:t>i</a:t>
            </a:r>
            <a:r>
              <a:rPr lang="en-US" dirty="0" smtClean="0"/>
              <a:t>, y: 3, z: "test         test"});</a:t>
            </a:r>
          </a:p>
          <a:p>
            <a:r>
              <a:rPr lang="en-US" dirty="0" smtClean="0"/>
              <a:t>	}</a:t>
            </a:r>
          </a:p>
          <a:p>
            <a:r>
              <a:rPr lang="en-US" dirty="0" smtClean="0"/>
              <a:t>mongos&gt;</a:t>
            </a:r>
            <a:r>
              <a:rPr lang="en-US" dirty="0" err="1" smtClean="0"/>
              <a:t>sh.status</a:t>
            </a:r>
            <a:r>
              <a:rPr lang="en-US" dirty="0" smtClean="0"/>
              <a:t>() //Notice chunks distribution across shards. ("</a:t>
            </a:r>
            <a:r>
              <a:rPr lang="en-US" dirty="0" err="1" smtClean="0"/>
              <a:t>xordb.users</a:t>
            </a:r>
            <a:r>
              <a:rPr lang="en-US" dirty="0" smtClean="0"/>
              <a:t> chunks:")</a:t>
            </a:r>
          </a:p>
          <a:p>
            <a:endParaRPr lang="en-US" dirty="0" smtClean="0"/>
          </a:p>
          <a:p>
            <a:r>
              <a:rPr lang="en-US" dirty="0" smtClean="0"/>
              <a:t>//Try with hashed partitioning</a:t>
            </a:r>
          </a:p>
          <a:p>
            <a:r>
              <a:rPr lang="en-US" dirty="0" smtClean="0"/>
              <a:t>mongos&gt;</a:t>
            </a:r>
            <a:r>
              <a:rPr lang="en-US" dirty="0" err="1" smtClean="0"/>
              <a:t>sh.shardCollection</a:t>
            </a:r>
            <a:r>
              <a:rPr lang="en-US" dirty="0" smtClean="0"/>
              <a:t>( "</a:t>
            </a:r>
            <a:r>
              <a:rPr lang="en-US" dirty="0" err="1" smtClean="0"/>
              <a:t>xordb.contacts</a:t>
            </a:r>
            <a:r>
              <a:rPr lang="en-US" dirty="0" smtClean="0"/>
              <a:t>", { name: "hashed" } )</a:t>
            </a:r>
          </a:p>
          <a:p>
            <a:r>
              <a:rPr lang="en-US" dirty="0" smtClean="0"/>
              <a:t>mongos&gt;for(</a:t>
            </a:r>
            <a:r>
              <a:rPr lang="en-US" dirty="0" err="1" smtClean="0"/>
              <a:t>var</a:t>
            </a:r>
            <a:r>
              <a:rPr lang="en-US" dirty="0" smtClean="0"/>
              <a:t> </a:t>
            </a:r>
            <a:r>
              <a:rPr lang="en-US" dirty="0" err="1" smtClean="0"/>
              <a:t>i</a:t>
            </a:r>
            <a:r>
              <a:rPr lang="en-US" dirty="0" smtClean="0"/>
              <a:t>=0;i&lt;1000;i++) {</a:t>
            </a:r>
          </a:p>
          <a:p>
            <a:r>
              <a:rPr lang="en-US" dirty="0" smtClean="0"/>
              <a:t>	</a:t>
            </a:r>
            <a:r>
              <a:rPr lang="en-US" dirty="0" err="1" smtClean="0"/>
              <a:t>db.xordb.contacts.insert</a:t>
            </a:r>
            <a:r>
              <a:rPr lang="en-US" dirty="0" smtClean="0"/>
              <a:t>({x: </a:t>
            </a:r>
            <a:r>
              <a:rPr lang="en-US" dirty="0" err="1" smtClean="0"/>
              <a:t>i</a:t>
            </a:r>
            <a:r>
              <a:rPr lang="en-US" dirty="0" smtClean="0"/>
              <a:t>, y: 3, z: "test         test"});</a:t>
            </a:r>
          </a:p>
          <a:p>
            <a:r>
              <a:rPr lang="en-US" dirty="0" smtClean="0"/>
              <a:t>	}</a:t>
            </a:r>
          </a:p>
          <a:p>
            <a:r>
              <a:rPr lang="en-US" dirty="0" smtClean="0"/>
              <a:t>mongos&gt;</a:t>
            </a:r>
            <a:r>
              <a:rPr lang="en-US" dirty="0" err="1" smtClean="0"/>
              <a:t>sh.status</a:t>
            </a:r>
            <a:r>
              <a:rPr lang="en-US" dirty="0" smtClean="0"/>
              <a:t>() //Notice chunks distribution across shards. ("</a:t>
            </a:r>
            <a:r>
              <a:rPr lang="en-US" dirty="0" err="1" smtClean="0"/>
              <a:t>xordb.contacts</a:t>
            </a:r>
            <a:r>
              <a:rPr lang="en-US" dirty="0" smtClean="0"/>
              <a:t> chunks:")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82</a:t>
            </a:fld>
            <a:endParaRPr lang="en-US"/>
          </a:p>
        </p:txBody>
      </p:sp>
    </p:spTree>
    <p:extLst>
      <p:ext uri="{BB962C8B-B14F-4D97-AF65-F5344CB8AC3E}">
        <p14:creationId xmlns:p14="http://schemas.microsoft.com/office/powerpoint/2010/main" val="54721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3</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4</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5</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6</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26054EDF-1871-43A9-96EA-7BA8CD6876D3}" type="slidenum">
              <a:rPr lang="en-GB" sz="1200"/>
              <a:pPr eaLnBrk="1" hangingPunct="1"/>
              <a:t>7</a:t>
            </a:fld>
            <a:endParaRPr lang="en-GB" sz="1200"/>
          </a:p>
        </p:txBody>
      </p:sp>
      <p:sp>
        <p:nvSpPr>
          <p:cNvPr id="54275" name="Rectangle 2"/>
          <p:cNvSpPr>
            <a:spLocks noGrp="1" noRot="1" noChangeAspect="1" noChangeArrowheads="1" noTextEdit="1"/>
          </p:cNvSpPr>
          <p:nvPr>
            <p:ph type="sldImg"/>
          </p:nvPr>
        </p:nvSpPr>
        <p:spPr>
          <a:xfrm>
            <a:off x="1143000" y="685800"/>
            <a:ext cx="4572000" cy="3429000"/>
          </a:xfrm>
          <a:ln/>
        </p:spPr>
      </p:sp>
      <p:sp>
        <p:nvSpPr>
          <p:cNvPr id="5427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8</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9</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Prove that if we add index then mongo</a:t>
            </a:r>
            <a:r>
              <a:rPr lang="en-US" baseline="0" dirty="0" smtClean="0"/>
              <a:t> scans less number of documents. Steps:</a:t>
            </a:r>
          </a:p>
          <a:p>
            <a:pPr marL="228600" indent="-228600">
              <a:buAutoNum type="arabicParenR"/>
            </a:pPr>
            <a:r>
              <a:rPr lang="en-US" baseline="0" dirty="0" smtClean="0"/>
              <a:t>for(</a:t>
            </a:r>
            <a:r>
              <a:rPr lang="en-US" baseline="0" dirty="0" err="1" smtClean="0"/>
              <a:t>i</a:t>
            </a:r>
            <a:r>
              <a:rPr lang="en-US" baseline="0" dirty="0" smtClean="0"/>
              <a:t>=0;i&lt;1000;i++)    </a:t>
            </a:r>
            <a:r>
              <a:rPr lang="en-US" baseline="0" dirty="0" err="1" smtClean="0"/>
              <a:t>db.orders.insert</a:t>
            </a:r>
            <a:r>
              <a:rPr lang="en-US" baseline="0" dirty="0" smtClean="0"/>
              <a:t>({price: </a:t>
            </a:r>
            <a:r>
              <a:rPr lang="en-US" baseline="0" dirty="0" err="1" smtClean="0"/>
              <a:t>i</a:t>
            </a:r>
            <a:r>
              <a:rPr lang="en-US" baseline="0" dirty="0" smtClean="0"/>
              <a:t>, quantity: </a:t>
            </a:r>
            <a:r>
              <a:rPr lang="en-US" baseline="0" dirty="0" err="1" smtClean="0"/>
              <a:t>i</a:t>
            </a:r>
            <a:r>
              <a:rPr lang="en-US" baseline="0" dirty="0" smtClean="0"/>
              <a:t>})</a:t>
            </a:r>
          </a:p>
          <a:p>
            <a:pPr marL="228600" indent="-228600">
              <a:buAutoNum type="arabicParenR"/>
            </a:pPr>
            <a:r>
              <a:rPr lang="en-US" baseline="0" dirty="0" err="1" smtClean="0"/>
              <a:t>db.orders.find</a:t>
            </a:r>
            <a:r>
              <a:rPr lang="en-US" baseline="0" dirty="0" smtClean="0"/>
              <a:t>({price: 500}).pretty().explain("</a:t>
            </a:r>
            <a:r>
              <a:rPr lang="en-US" baseline="0" dirty="0" err="1" smtClean="0"/>
              <a:t>executionStats</a:t>
            </a:r>
            <a:r>
              <a:rPr lang="en-US" baseline="0" dirty="0" smtClean="0"/>
              <a:t>"): It will show "</a:t>
            </a:r>
            <a:r>
              <a:rPr lang="en-US" baseline="0" dirty="0" err="1" smtClean="0"/>
              <a:t>totalDocsExamined</a:t>
            </a:r>
            <a:r>
              <a:rPr lang="en-US" baseline="0" dirty="0" smtClean="0"/>
              <a:t>" : 1000</a:t>
            </a:r>
          </a:p>
          <a:p>
            <a:pPr marL="228600" indent="-228600">
              <a:buAutoNum type="arabicParenR"/>
            </a:pPr>
            <a:r>
              <a:rPr lang="en-US" baseline="0" dirty="0" smtClean="0"/>
              <a:t>Now add index price field: </a:t>
            </a:r>
            <a:r>
              <a:rPr lang="en-US" baseline="0" dirty="0" err="1" smtClean="0"/>
              <a:t>db.orders.createIndex</a:t>
            </a:r>
            <a:r>
              <a:rPr lang="en-US" baseline="0" dirty="0" smtClean="0"/>
              <a:t>({price: 1})</a:t>
            </a:r>
          </a:p>
          <a:p>
            <a:pPr marL="228600" indent="-228600">
              <a:buAutoNum type="arabicParenR"/>
            </a:pPr>
            <a:r>
              <a:rPr lang="en-US" baseline="0" dirty="0" smtClean="0"/>
              <a:t>Run the same query again: </a:t>
            </a:r>
            <a:r>
              <a:rPr lang="en-US" baseline="0" dirty="0" err="1" smtClean="0"/>
              <a:t>db.orders.find</a:t>
            </a:r>
            <a:r>
              <a:rPr lang="en-US" baseline="0" dirty="0" smtClean="0"/>
              <a:t>({price: 500}).pretty().explain("</a:t>
            </a:r>
            <a:r>
              <a:rPr lang="en-US" baseline="0" dirty="0" err="1" smtClean="0"/>
              <a:t>executionStats</a:t>
            </a:r>
            <a:r>
              <a:rPr lang="en-US" baseline="0" dirty="0" smtClean="0"/>
              <a:t>"): It will show "</a:t>
            </a:r>
            <a:r>
              <a:rPr lang="en-US" baseline="0" dirty="0" err="1" smtClean="0"/>
              <a:t>totalDocsExamined</a:t>
            </a:r>
            <a:r>
              <a:rPr lang="en-US" baseline="0" dirty="0" smtClean="0"/>
              <a:t>" : 1</a:t>
            </a:r>
          </a:p>
          <a:p>
            <a:pPr marL="0" indent="0">
              <a:buNone/>
            </a:pPr>
            <a:r>
              <a:rPr lang="en-US" baseline="0" dirty="0" smtClean="0"/>
              <a:t>This proves that adding index improves the efficiency.</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37</a:t>
            </a:fld>
            <a:endParaRPr lang="en-US"/>
          </a:p>
        </p:txBody>
      </p:sp>
    </p:spTree>
    <p:extLst>
      <p:ext uri="{BB962C8B-B14F-4D97-AF65-F5344CB8AC3E}">
        <p14:creationId xmlns:p14="http://schemas.microsoft.com/office/powerpoint/2010/main" val="1451255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1E218C5A-AA56-4136-94E6-BAA98D2AAD9B}"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ongodb.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ockmongo.com/" TargetMode="External"/><Relationship Id="rId2" Type="http://schemas.openxmlformats.org/officeDocument/2006/relationships/hyperlink" Target="http://robomongo.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ongodb.org/manual/reference/operator/aggregation/" TargetMode="External"/><Relationship Id="rId2" Type="http://schemas.openxmlformats.org/officeDocument/2006/relationships/hyperlink" Target="https://docs.mongodb.org/manual/reference/sql-aggregation-comparis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MongoDB  3.x</a:t>
            </a:r>
            <a:endParaRPr lang="en-US" dirty="0"/>
          </a:p>
        </p:txBody>
      </p:sp>
    </p:spTree>
    <p:extLst>
      <p:ext uri="{BB962C8B-B14F-4D97-AF65-F5344CB8AC3E}">
        <p14:creationId xmlns:p14="http://schemas.microsoft.com/office/powerpoint/2010/main" val="1628748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84498" y="1634679"/>
            <a:ext cx="6709906" cy="1399966"/>
          </a:xfrm>
        </p:spPr>
        <p:txBody>
          <a:bodyPr>
            <a:noAutofit/>
          </a:bodyPr>
          <a:lstStyle/>
          <a:p>
            <a:pPr>
              <a:buFont typeface="Wingdings" pitchFamily="2" charset="2"/>
              <a:buChar char="ü"/>
            </a:pPr>
            <a:r>
              <a:rPr lang="en-US" sz="2800" dirty="0" err="1"/>
              <a:t>NoSQL</a:t>
            </a:r>
            <a:r>
              <a:rPr lang="en-US" sz="2800" dirty="0"/>
              <a:t> is a non-relational database management system, different from traditional RDBMS in some significant ways</a:t>
            </a:r>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p:txBody>
      </p:sp>
      <p:pic>
        <p:nvPicPr>
          <p:cNvPr id="4" name="Picture 2" descr="[My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5894" y="3034645"/>
            <a:ext cx="1916106"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904163" y="3465314"/>
            <a:ext cx="5206622" cy="2677656"/>
          </a:xfrm>
          <a:prstGeom prst="rect">
            <a:avLst/>
          </a:prstGeom>
        </p:spPr>
        <p:txBody>
          <a:bodyPr wrap="square">
            <a:spAutoFit/>
          </a:bodyPr>
          <a:lstStyle/>
          <a:p>
            <a:pPr marL="457200" indent="-457200">
              <a:buFont typeface="Wingdings" pitchFamily="2" charset="2"/>
              <a:buChar char="ü"/>
            </a:pPr>
            <a:r>
              <a:rPr lang="en-US" sz="2800" b="1" dirty="0">
                <a:solidFill>
                  <a:srgbClr val="FF0000"/>
                </a:solidFill>
                <a:latin typeface="+mj-lt"/>
              </a:rPr>
              <a:t>Carlo</a:t>
            </a:r>
            <a:r>
              <a:rPr lang="en-US" sz="2800" dirty="0">
                <a:latin typeface="+mj-lt"/>
              </a:rPr>
              <a:t> </a:t>
            </a:r>
            <a:r>
              <a:rPr lang="en-US" sz="2800" dirty="0" err="1">
                <a:latin typeface="+mj-lt"/>
              </a:rPr>
              <a:t>Strozzi</a:t>
            </a:r>
            <a:r>
              <a:rPr lang="en-US" sz="2800" dirty="0">
                <a:latin typeface="+mj-lt"/>
              </a:rPr>
              <a:t> used the term </a:t>
            </a:r>
            <a:r>
              <a:rPr lang="en-US" sz="2800" dirty="0" err="1">
                <a:latin typeface="+mj-lt"/>
              </a:rPr>
              <a:t>NoSQL</a:t>
            </a:r>
            <a:r>
              <a:rPr lang="en-US" sz="2800" dirty="0">
                <a:latin typeface="+mj-lt"/>
              </a:rPr>
              <a:t> in 1998 to name his lightweight, open-source relational database that did not expose the standard SQL interface</a:t>
            </a:r>
          </a:p>
        </p:txBody>
      </p:sp>
    </p:spTree>
    <p:extLst>
      <p:ext uri="{BB962C8B-B14F-4D97-AF65-F5344CB8AC3E}">
        <p14:creationId xmlns:p14="http://schemas.microsoft.com/office/powerpoint/2010/main" val="39827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00694" y="1600200"/>
            <a:ext cx="5546625" cy="1140658"/>
          </a:xfrm>
        </p:spPr>
        <p:txBody>
          <a:bodyPr>
            <a:noAutofit/>
          </a:bodyPr>
          <a:lstStyle/>
          <a:p>
            <a:pPr>
              <a:buFont typeface="Wingdings" pitchFamily="2" charset="2"/>
              <a:buChar char="ü"/>
            </a:pPr>
            <a:r>
              <a:rPr lang="en-US" sz="3200" dirty="0"/>
              <a:t>In 2009, </a:t>
            </a:r>
            <a:r>
              <a:rPr lang="en-US" sz="3200" b="1" dirty="0">
                <a:solidFill>
                  <a:srgbClr val="FF0000"/>
                </a:solidFill>
              </a:rPr>
              <a:t>Eric</a:t>
            </a:r>
            <a:r>
              <a:rPr lang="en-US" sz="3200" dirty="0"/>
              <a:t> Evans reused the term to refer databases which are non-relational, distributed, and does not conform to </a:t>
            </a:r>
            <a:r>
              <a:rPr lang="en-US" sz="3200" dirty="0" smtClean="0"/>
              <a:t>ACID</a:t>
            </a:r>
            <a:endParaRPr lang="en-US" sz="3200" dirty="0"/>
          </a:p>
        </p:txBody>
      </p:sp>
      <p:sp>
        <p:nvSpPr>
          <p:cNvPr id="4" name="Rectangle 3"/>
          <p:cNvSpPr/>
          <p:nvPr/>
        </p:nvSpPr>
        <p:spPr>
          <a:xfrm>
            <a:off x="986050" y="4043487"/>
            <a:ext cx="5175914" cy="2339102"/>
          </a:xfrm>
          <a:prstGeom prst="rect">
            <a:avLst/>
          </a:prstGeom>
        </p:spPr>
        <p:txBody>
          <a:bodyPr wrap="square">
            <a:spAutoFit/>
          </a:bodyPr>
          <a:lstStyle/>
          <a:p>
            <a:endParaRPr lang="en-US" dirty="0"/>
          </a:p>
          <a:p>
            <a:pPr marL="457200" indent="-457200">
              <a:buFont typeface="Wingdings" pitchFamily="2" charset="2"/>
              <a:buChar char="ü"/>
            </a:pPr>
            <a:r>
              <a:rPr lang="en-US" sz="3200" dirty="0">
                <a:latin typeface="+mj-lt"/>
                <a:ea typeface="+mj-ea"/>
                <a:cs typeface="+mj-cs"/>
              </a:rPr>
              <a:t>The </a:t>
            </a:r>
            <a:r>
              <a:rPr lang="en-US" sz="3200" dirty="0" err="1">
                <a:latin typeface="+mj-lt"/>
                <a:ea typeface="+mj-ea"/>
                <a:cs typeface="+mj-cs"/>
              </a:rPr>
              <a:t>NoSQL</a:t>
            </a:r>
            <a:r>
              <a:rPr lang="en-US" sz="3200" dirty="0">
                <a:latin typeface="+mj-lt"/>
                <a:ea typeface="+mj-ea"/>
                <a:cs typeface="+mj-cs"/>
              </a:rPr>
              <a:t> term should be used </a:t>
            </a:r>
            <a:r>
              <a:rPr lang="en-US" sz="3200" dirty="0" smtClean="0">
                <a:latin typeface="+mj-lt"/>
                <a:ea typeface="+mj-ea"/>
                <a:cs typeface="+mj-cs"/>
              </a:rPr>
              <a:t>as </a:t>
            </a:r>
            <a:r>
              <a:rPr lang="en-US" sz="3200" dirty="0">
                <a:latin typeface="+mj-lt"/>
                <a:ea typeface="+mj-ea"/>
                <a:cs typeface="+mj-cs"/>
              </a:rPr>
              <a:t>in the Not-Only-SQL and </a:t>
            </a:r>
            <a:r>
              <a:rPr lang="en-US" sz="3200" dirty="0" smtClean="0">
                <a:latin typeface="+mj-lt"/>
                <a:ea typeface="+mj-ea"/>
                <a:cs typeface="+mj-cs"/>
              </a:rPr>
              <a:t>not </a:t>
            </a:r>
            <a:r>
              <a:rPr lang="en-US" sz="3200" dirty="0">
                <a:latin typeface="+mj-lt"/>
                <a:ea typeface="+mj-ea"/>
                <a:cs typeface="+mj-cs"/>
              </a:rPr>
              <a:t>as No to SQL or Never SQL</a:t>
            </a:r>
          </a:p>
        </p:txBody>
      </p:sp>
      <p:pic>
        <p:nvPicPr>
          <p:cNvPr id="5" name="Picture 2" descr="Eric Ev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175" y="2377405"/>
            <a:ext cx="1951025"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46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When to use NoSQL</a:t>
            </a:r>
            <a:endParaRPr lang="en-US" dirty="0">
              <a:solidFill>
                <a:schemeClr val="tx1"/>
              </a:solidFill>
            </a:endParaRPr>
          </a:p>
        </p:txBody>
      </p:sp>
      <p:sp>
        <p:nvSpPr>
          <p:cNvPr id="3" name="Content Placeholder 2"/>
          <p:cNvSpPr>
            <a:spLocks noGrp="1"/>
          </p:cNvSpPr>
          <p:nvPr>
            <p:ph idx="1"/>
          </p:nvPr>
        </p:nvSpPr>
        <p:spPr>
          <a:xfrm>
            <a:off x="786540" y="1466066"/>
            <a:ext cx="7443059" cy="4195481"/>
          </a:xfrm>
        </p:spPr>
        <p:txBody>
          <a:bodyPr>
            <a:normAutofit/>
          </a:bodyPr>
          <a:lstStyle/>
          <a:p>
            <a:pPr marL="457200" indent="-457200">
              <a:buFont typeface="+mj-lt"/>
              <a:buAutoNum type="arabicPeriod"/>
            </a:pPr>
            <a:r>
              <a:rPr lang="en-US" sz="2800" dirty="0" smtClean="0"/>
              <a:t>You need to handle extremely large data sets.</a:t>
            </a:r>
            <a:endParaRPr lang="en-US" sz="2800" dirty="0"/>
          </a:p>
          <a:p>
            <a:pPr marL="457200" indent="-457200">
              <a:buFont typeface="+mj-lt"/>
              <a:buAutoNum type="arabicPeriod"/>
            </a:pPr>
            <a:r>
              <a:rPr lang="en-US" sz="2800" dirty="0" smtClean="0"/>
              <a:t>You need extremely </a:t>
            </a:r>
            <a:r>
              <a:rPr lang="en-US" sz="2800" dirty="0"/>
              <a:t>fast in-memory </a:t>
            </a:r>
            <a:r>
              <a:rPr lang="en-US" sz="2800" dirty="0" smtClean="0"/>
              <a:t>data.</a:t>
            </a:r>
            <a:endParaRPr lang="en-US" sz="2800" dirty="0"/>
          </a:p>
          <a:p>
            <a:pPr marL="457200" indent="-457200">
              <a:buFont typeface="+mj-lt"/>
              <a:buAutoNum type="arabicPeriod"/>
            </a:pPr>
            <a:r>
              <a:rPr lang="en-US" sz="2800" dirty="0" smtClean="0"/>
              <a:t>You need Schema less </a:t>
            </a:r>
            <a:r>
              <a:rPr lang="en-US" sz="2800" dirty="0"/>
              <a:t>&amp; </a:t>
            </a:r>
            <a:r>
              <a:rPr lang="en-US" sz="2800" dirty="0" smtClean="0"/>
              <a:t>de-normalized database.</a:t>
            </a:r>
            <a:endParaRPr lang="en-US" sz="2800" dirty="0"/>
          </a:p>
          <a:p>
            <a:pPr marL="457200" indent="-457200">
              <a:buFont typeface="+mj-lt"/>
              <a:buAutoNum type="arabicPeriod"/>
            </a:pPr>
            <a:r>
              <a:rPr lang="en-US" sz="2800" dirty="0" smtClean="0"/>
              <a:t>You want to handle database in Object </a:t>
            </a:r>
            <a:r>
              <a:rPr lang="en-US" sz="2800" dirty="0"/>
              <a:t>oriented </a:t>
            </a:r>
            <a:r>
              <a:rPr lang="en-US" sz="2800" dirty="0" smtClean="0"/>
              <a:t>fashion.</a:t>
            </a:r>
            <a:endParaRPr lang="en-US" sz="2800" dirty="0"/>
          </a:p>
        </p:txBody>
      </p:sp>
    </p:spTree>
    <p:extLst>
      <p:ext uri="{BB962C8B-B14F-4D97-AF65-F5344CB8AC3E}">
        <p14:creationId xmlns:p14="http://schemas.microsoft.com/office/powerpoint/2010/main" val="74385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solidFill>
                  <a:schemeClr val="tx1"/>
                </a:solidFill>
              </a:rPr>
              <a:t>NoSQL</a:t>
            </a:r>
            <a:r>
              <a:rPr lang="en-US" dirty="0" smtClean="0">
                <a:solidFill>
                  <a:schemeClr val="tx1"/>
                </a:solidFill>
              </a:rPr>
              <a:t> (Not only SQL)</a:t>
            </a:r>
            <a:endParaRPr lang="en-US" dirty="0">
              <a:solidFill>
                <a:schemeClr val="tx1"/>
              </a:solidFill>
            </a:endParaRPr>
          </a:p>
        </p:txBody>
      </p:sp>
      <p:sp>
        <p:nvSpPr>
          <p:cNvPr id="5" name="Content Placeholder 4"/>
          <p:cNvSpPr>
            <a:spLocks noGrp="1"/>
          </p:cNvSpPr>
          <p:nvPr>
            <p:ph idx="1"/>
          </p:nvPr>
        </p:nvSpPr>
        <p:spPr>
          <a:xfrm>
            <a:off x="754814" y="1436984"/>
            <a:ext cx="7446649" cy="4195481"/>
          </a:xfrm>
        </p:spPr>
        <p:txBody>
          <a:bodyPr>
            <a:noAutofit/>
          </a:bodyPr>
          <a:lstStyle/>
          <a:p>
            <a:r>
              <a:rPr lang="en-US" sz="2800" b="1" dirty="0"/>
              <a:t>Document DBs</a:t>
            </a:r>
          </a:p>
          <a:p>
            <a:pPr lvl="1"/>
            <a:r>
              <a:rPr lang="en-US" sz="2400" dirty="0" err="1" smtClean="0"/>
              <a:t>MongoDB</a:t>
            </a:r>
            <a:r>
              <a:rPr lang="en-US" sz="2400" dirty="0"/>
              <a:t>, </a:t>
            </a:r>
            <a:r>
              <a:rPr lang="en-US" sz="2400" dirty="0" err="1"/>
              <a:t>CouchDB</a:t>
            </a:r>
            <a:r>
              <a:rPr lang="en-US" sz="2400" dirty="0"/>
              <a:t>, </a:t>
            </a:r>
            <a:r>
              <a:rPr lang="en-US" sz="2400" dirty="0" smtClean="0"/>
              <a:t> …</a:t>
            </a:r>
            <a:endParaRPr lang="en-US" sz="2400" dirty="0"/>
          </a:p>
          <a:p>
            <a:r>
              <a:rPr lang="en-US" sz="2800" b="1" dirty="0" smtClean="0"/>
              <a:t>Graph </a:t>
            </a:r>
            <a:r>
              <a:rPr lang="en-US" sz="2800" b="1" dirty="0"/>
              <a:t>DBs</a:t>
            </a:r>
          </a:p>
          <a:p>
            <a:pPr lvl="1"/>
            <a:r>
              <a:rPr lang="en-US" sz="2400" dirty="0" smtClean="0"/>
              <a:t>Neo4j</a:t>
            </a:r>
            <a:r>
              <a:rPr lang="en-US" sz="2400" dirty="0"/>
              <a:t>, </a:t>
            </a:r>
            <a:r>
              <a:rPr lang="en-US" sz="2400" dirty="0" err="1"/>
              <a:t>FlockDB</a:t>
            </a:r>
            <a:r>
              <a:rPr lang="en-US" sz="2400" dirty="0" smtClean="0"/>
              <a:t>…</a:t>
            </a:r>
            <a:endParaRPr lang="en-US" sz="2400" dirty="0"/>
          </a:p>
          <a:p>
            <a:r>
              <a:rPr lang="en-US" sz="2800" b="1" dirty="0" smtClean="0"/>
              <a:t>Column </a:t>
            </a:r>
            <a:r>
              <a:rPr lang="en-US" sz="2800" b="1" dirty="0"/>
              <a:t>oriented DBs</a:t>
            </a:r>
          </a:p>
          <a:p>
            <a:pPr lvl="1"/>
            <a:r>
              <a:rPr lang="en-US" sz="2400" dirty="0" err="1" smtClean="0"/>
              <a:t>HBase</a:t>
            </a:r>
            <a:r>
              <a:rPr lang="en-US" sz="2400" dirty="0"/>
              <a:t>, Cassandra, </a:t>
            </a:r>
            <a:r>
              <a:rPr lang="en-US" sz="2400" dirty="0" err="1"/>
              <a:t>BigTable</a:t>
            </a:r>
            <a:r>
              <a:rPr lang="en-US" sz="2400" dirty="0" smtClean="0"/>
              <a:t>…</a:t>
            </a:r>
            <a:endParaRPr lang="en-US" sz="2400" dirty="0"/>
          </a:p>
          <a:p>
            <a:r>
              <a:rPr lang="en-US" sz="2800" b="1" dirty="0" smtClean="0"/>
              <a:t>Key-Value </a:t>
            </a:r>
            <a:r>
              <a:rPr lang="en-US" sz="2800" b="1" dirty="0"/>
              <a:t>DBs</a:t>
            </a:r>
          </a:p>
          <a:p>
            <a:pPr lvl="1"/>
            <a:r>
              <a:rPr lang="en-US" sz="2400" dirty="0" err="1" smtClean="0"/>
              <a:t>Memcache</a:t>
            </a:r>
            <a:r>
              <a:rPr lang="en-US" sz="2400" dirty="0"/>
              <a:t>, </a:t>
            </a:r>
            <a:r>
              <a:rPr lang="en-US" sz="2400" dirty="0" err="1"/>
              <a:t>MemcacheDB</a:t>
            </a:r>
            <a:r>
              <a:rPr lang="en-US" sz="2400" dirty="0"/>
              <a:t>, </a:t>
            </a:r>
            <a:r>
              <a:rPr lang="en-US" sz="2800" b="1" dirty="0">
                <a:solidFill>
                  <a:srgbClr val="FF0000"/>
                </a:solidFill>
              </a:rPr>
              <a:t>Redis</a:t>
            </a:r>
            <a:r>
              <a:rPr lang="en-US" sz="2400" dirty="0"/>
              <a:t>, </a:t>
            </a:r>
            <a:endParaRPr lang="en-US" sz="2400" dirty="0" smtClean="0"/>
          </a:p>
          <a:p>
            <a:pPr marL="274320" lvl="1" indent="0">
              <a:buNone/>
            </a:pPr>
            <a:r>
              <a:rPr lang="en-US" sz="2400" dirty="0" smtClean="0"/>
              <a:t>Voldemort</a:t>
            </a:r>
            <a:r>
              <a:rPr lang="en-US" sz="2400" dirty="0"/>
              <a:t>, Dynamo…</a:t>
            </a:r>
          </a:p>
        </p:txBody>
      </p:sp>
      <p:grpSp>
        <p:nvGrpSpPr>
          <p:cNvPr id="3" name="Group 2"/>
          <p:cNvGrpSpPr/>
          <p:nvPr/>
        </p:nvGrpSpPr>
        <p:grpSpPr>
          <a:xfrm>
            <a:off x="6104682" y="1519054"/>
            <a:ext cx="2860180" cy="4441632"/>
            <a:chOff x="8139575" y="1519054"/>
            <a:chExt cx="3813573" cy="4441632"/>
          </a:xfrm>
        </p:grpSpPr>
        <p:pic>
          <p:nvPicPr>
            <p:cNvPr id="1036" name="Picture 12" descr="http://hbase.apache.org/images/hbas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600" y="3288477"/>
              <a:ext cx="1992373" cy="49249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8139575" y="1519054"/>
              <a:ext cx="3813573" cy="4441632"/>
              <a:chOff x="8139575" y="1519054"/>
              <a:chExt cx="3813573" cy="4441632"/>
            </a:xfrm>
          </p:grpSpPr>
          <p:pic>
            <p:nvPicPr>
              <p:cNvPr id="1046" name="Picture 22" descr="http://opentodo.net/wp-content/uploads/2014/05/redis-300d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605" y="4782174"/>
                <a:ext cx="3533543" cy="1178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jstricks.com/wp-content/uploads/2014/10/mongodb-gui-too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9575" y="1519054"/>
                <a:ext cx="1226972" cy="1437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uchdbblog.files.wordpress.com/2014/06/cropped-cou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7797" y="1591299"/>
                <a:ext cx="1526982" cy="10450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vatars2.githubusercontent.com/u/916372?v=3&amp;s=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085" y="2894119"/>
                <a:ext cx="1109354" cy="11093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en/8/8e/Riak_distributed_NoSQL_key-value_data_store_logo.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6451" y="2695703"/>
                <a:ext cx="1574923" cy="4968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upload.wikimedia.org/wikipedia/commons/thumb/5/5e/Cassandra_logo.svg/2000px-Cassandra_logo.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2404" y="3709726"/>
                <a:ext cx="1717035" cy="11512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serkanceylan.com/wp-content/uploads/2014/11/memcached_link_12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5831" y="3873944"/>
                <a:ext cx="1058304" cy="10583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project-voldemort.com/voldemort/images/voldemort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7885" y="3991598"/>
                <a:ext cx="857250" cy="7905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7875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66482"/>
          </a:xfrm>
        </p:spPr>
        <p:txBody>
          <a:bodyPr/>
          <a:lstStyle/>
          <a:p>
            <a:r>
              <a:rPr lang="en-US" dirty="0" smtClean="0">
                <a:solidFill>
                  <a:schemeClr val="tx1"/>
                </a:solidFill>
              </a:rPr>
              <a:t>Document based DBs</a:t>
            </a:r>
            <a:endParaRPr lang="en-US" dirty="0">
              <a:solidFill>
                <a:schemeClr val="tx1"/>
              </a:solidFill>
            </a:endParaRPr>
          </a:p>
        </p:txBody>
      </p:sp>
      <p:sp>
        <p:nvSpPr>
          <p:cNvPr id="3" name="Content Placeholder 2"/>
          <p:cNvSpPr>
            <a:spLocks noGrp="1"/>
          </p:cNvSpPr>
          <p:nvPr>
            <p:ph idx="1"/>
          </p:nvPr>
        </p:nvSpPr>
        <p:spPr>
          <a:xfrm>
            <a:off x="786541" y="1466066"/>
            <a:ext cx="7555653" cy="4195481"/>
          </a:xfrm>
        </p:spPr>
        <p:txBody>
          <a:bodyPr>
            <a:normAutofit/>
          </a:bodyPr>
          <a:lstStyle/>
          <a:p>
            <a:pPr marL="0" indent="0">
              <a:buNone/>
            </a:pPr>
            <a:r>
              <a:rPr lang="en-US" sz="2800" dirty="0"/>
              <a:t>The data which is a collection of key value pairs is compressed as a document store quite </a:t>
            </a:r>
            <a:r>
              <a:rPr lang="en-US" sz="2800" dirty="0" smtClean="0"/>
              <a:t>similar </a:t>
            </a:r>
            <a:r>
              <a:rPr lang="en-US" sz="2800" dirty="0"/>
              <a:t>to a key-value store. However, the only difference is that the values stored </a:t>
            </a:r>
            <a:r>
              <a:rPr lang="en-US" sz="2800" dirty="0" smtClean="0"/>
              <a:t>(</a:t>
            </a:r>
            <a:r>
              <a:rPr lang="en-US" sz="2800" dirty="0"/>
              <a:t>referred </a:t>
            </a:r>
            <a:r>
              <a:rPr lang="en-US" sz="2800" dirty="0" smtClean="0"/>
              <a:t>as “documents</a:t>
            </a:r>
            <a:r>
              <a:rPr lang="en-US" sz="2800" dirty="0"/>
              <a:t>”) provide some structure and encoding of the managed data. XML, </a:t>
            </a:r>
            <a:r>
              <a:rPr lang="en-US" sz="2800" dirty="0" smtClean="0"/>
              <a:t>JSON</a:t>
            </a:r>
            <a:r>
              <a:rPr lang="en-US" sz="2800" dirty="0"/>
              <a:t>, BSON (Binary JSON) are some common standard encodings.</a:t>
            </a:r>
          </a:p>
        </p:txBody>
      </p:sp>
    </p:spTree>
    <p:extLst>
      <p:ext uri="{BB962C8B-B14F-4D97-AF65-F5344CB8AC3E}">
        <p14:creationId xmlns:p14="http://schemas.microsoft.com/office/powerpoint/2010/main" val="17792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Document based DBs continue…</a:t>
            </a:r>
            <a:endParaRPr lang="en-US" dirty="0">
              <a:solidFill>
                <a:schemeClr val="tx1"/>
              </a:solidFill>
            </a:endParaRPr>
          </a:p>
        </p:txBody>
      </p:sp>
      <p:pic>
        <p:nvPicPr>
          <p:cNvPr id="2050" name="Picture 2" descr="http://changeaas.files.wordpress.com/2014/09/nosql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71" y="1700876"/>
            <a:ext cx="7171085" cy="33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7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Graph based DBs</a:t>
            </a:r>
            <a:endParaRPr lang="en-US" dirty="0">
              <a:solidFill>
                <a:schemeClr val="tx1"/>
              </a:solidFill>
            </a:endParaRPr>
          </a:p>
        </p:txBody>
      </p:sp>
      <p:sp>
        <p:nvSpPr>
          <p:cNvPr id="3" name="Content Placeholder 2"/>
          <p:cNvSpPr>
            <a:spLocks noGrp="1"/>
          </p:cNvSpPr>
          <p:nvPr>
            <p:ph idx="1"/>
          </p:nvPr>
        </p:nvSpPr>
        <p:spPr>
          <a:xfrm>
            <a:off x="583442" y="1315940"/>
            <a:ext cx="8103358" cy="4757314"/>
          </a:xfrm>
        </p:spPr>
        <p:txBody>
          <a:bodyPr>
            <a:noAutofit/>
          </a:bodyPr>
          <a:lstStyle/>
          <a:p>
            <a:pPr marL="0" indent="0">
              <a:buNone/>
            </a:pPr>
            <a:r>
              <a:rPr lang="en-US" sz="2400" dirty="0"/>
              <a:t>In Graph based databases, data is stored using flexible graph based representation. It </a:t>
            </a:r>
            <a:r>
              <a:rPr lang="en-US" sz="2400" dirty="0" smtClean="0"/>
              <a:t>uses </a:t>
            </a:r>
            <a:r>
              <a:rPr lang="en-US" sz="2400" dirty="0"/>
              <a:t>the following </a:t>
            </a:r>
            <a:r>
              <a:rPr lang="en-US" sz="2400" dirty="0" smtClean="0"/>
              <a:t>terms:</a:t>
            </a:r>
            <a:endParaRPr lang="en-US" sz="2400" dirty="0"/>
          </a:p>
          <a:p>
            <a:pPr marL="0" indent="0">
              <a:buNone/>
            </a:pPr>
            <a:r>
              <a:rPr lang="en-US" sz="2400" b="1" dirty="0"/>
              <a:t>Node:</a:t>
            </a:r>
            <a:r>
              <a:rPr lang="en-US" sz="2400" dirty="0"/>
              <a:t> Nodes represent entities such as people, businesses, accounts, or any other item you </a:t>
            </a:r>
            <a:r>
              <a:rPr lang="en-US" sz="2400" dirty="0" smtClean="0"/>
              <a:t>might </a:t>
            </a:r>
            <a:r>
              <a:rPr lang="en-US" sz="2400" dirty="0"/>
              <a:t>want to keep track of.</a:t>
            </a:r>
          </a:p>
          <a:p>
            <a:pPr marL="0" indent="0">
              <a:buNone/>
            </a:pPr>
            <a:r>
              <a:rPr lang="en-US" sz="2400" b="1" dirty="0"/>
              <a:t>Properties:</a:t>
            </a:r>
            <a:r>
              <a:rPr lang="en-US" sz="2400" dirty="0"/>
              <a:t> Properties are pertinent information that relate to nodes. For instance, if </a:t>
            </a:r>
            <a:r>
              <a:rPr lang="en-US" sz="2400" dirty="0" smtClean="0"/>
              <a:t>"</a:t>
            </a:r>
            <a:r>
              <a:rPr lang="en-US" sz="2400" dirty="0"/>
              <a:t>Account" were one of the nodes, one might have it tied to properties such as "</a:t>
            </a:r>
            <a:r>
              <a:rPr lang="en-US" sz="2400" dirty="0" err="1"/>
              <a:t>accno</a:t>
            </a:r>
            <a:r>
              <a:rPr lang="en-US" sz="2400" dirty="0"/>
              <a:t>", </a:t>
            </a:r>
            <a:r>
              <a:rPr lang="en-US" sz="2400" dirty="0" smtClean="0"/>
              <a:t>"</a:t>
            </a:r>
            <a:r>
              <a:rPr lang="en-US" sz="2400" dirty="0" err="1"/>
              <a:t>acc_name</a:t>
            </a:r>
            <a:r>
              <a:rPr lang="en-US" sz="2400" dirty="0"/>
              <a:t>".</a:t>
            </a:r>
          </a:p>
          <a:p>
            <a:pPr marL="0" indent="0">
              <a:buNone/>
            </a:pPr>
            <a:r>
              <a:rPr lang="en-US" sz="2400" b="1" dirty="0"/>
              <a:t>Edges:</a:t>
            </a:r>
            <a:r>
              <a:rPr lang="en-US" sz="2400" dirty="0"/>
              <a:t> Edges are the lines that connect nodes to nodes or nodes to properties and they </a:t>
            </a:r>
            <a:r>
              <a:rPr lang="en-US" sz="2400" dirty="0" smtClean="0"/>
              <a:t>represent </a:t>
            </a:r>
            <a:r>
              <a:rPr lang="en-US" sz="2400" dirty="0"/>
              <a:t>the relationship between the two.</a:t>
            </a:r>
          </a:p>
        </p:txBody>
      </p:sp>
    </p:spTree>
    <p:extLst>
      <p:ext uri="{BB962C8B-B14F-4D97-AF65-F5344CB8AC3E}">
        <p14:creationId xmlns:p14="http://schemas.microsoft.com/office/powerpoint/2010/main" val="319958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Graph based DBs continue…</a:t>
            </a:r>
            <a:endParaRPr lang="en-US" dirty="0">
              <a:solidFill>
                <a:schemeClr val="tx1"/>
              </a:solidFill>
            </a:endParaRP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91" y="1509711"/>
            <a:ext cx="5242020" cy="482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Column based DBs</a:t>
            </a:r>
            <a:endParaRPr lang="en-US" dirty="0">
              <a:solidFill>
                <a:schemeClr val="tx1"/>
              </a:solidFill>
            </a:endParaRPr>
          </a:p>
        </p:txBody>
      </p:sp>
      <p:sp>
        <p:nvSpPr>
          <p:cNvPr id="3" name="Content Placeholder 2"/>
          <p:cNvSpPr>
            <a:spLocks noGrp="1"/>
          </p:cNvSpPr>
          <p:nvPr>
            <p:ph idx="1"/>
          </p:nvPr>
        </p:nvSpPr>
        <p:spPr>
          <a:xfrm>
            <a:off x="786541" y="1466066"/>
            <a:ext cx="7565889" cy="4195481"/>
          </a:xfrm>
        </p:spPr>
        <p:txBody>
          <a:bodyPr>
            <a:normAutofit/>
          </a:bodyPr>
          <a:lstStyle/>
          <a:p>
            <a:pPr marL="0" indent="0">
              <a:buNone/>
            </a:pPr>
            <a:r>
              <a:rPr lang="en-US" sz="2800" dirty="0"/>
              <a:t>In column-oriented NoSQL database, data is stored in cells grouped in columns of data </a:t>
            </a:r>
            <a:r>
              <a:rPr lang="en-US" sz="2800" dirty="0" smtClean="0"/>
              <a:t>rather </a:t>
            </a:r>
            <a:r>
              <a:rPr lang="en-US" sz="2800" dirty="0"/>
              <a:t>than as rows of data. Columns are logically grouped into column families. Column </a:t>
            </a:r>
            <a:r>
              <a:rPr lang="en-US" sz="2800" dirty="0" smtClean="0"/>
              <a:t>families </a:t>
            </a:r>
            <a:r>
              <a:rPr lang="en-US" sz="2800" dirty="0"/>
              <a:t>can contain a virtually unlimited number of columns that can be created at </a:t>
            </a:r>
            <a:r>
              <a:rPr lang="en-US" sz="2800" dirty="0" smtClean="0"/>
              <a:t>runtime </a:t>
            </a:r>
            <a:r>
              <a:rPr lang="en-US" sz="2800" dirty="0"/>
              <a:t>or the definition of the schema. Read and write is done using columns rather than </a:t>
            </a:r>
            <a:r>
              <a:rPr lang="en-US" sz="2800" dirty="0" smtClean="0"/>
              <a:t>rows</a:t>
            </a:r>
            <a:r>
              <a:rPr lang="en-US" sz="2800" dirty="0"/>
              <a:t>.</a:t>
            </a:r>
          </a:p>
        </p:txBody>
      </p:sp>
    </p:spTree>
    <p:extLst>
      <p:ext uri="{BB962C8B-B14F-4D97-AF65-F5344CB8AC3E}">
        <p14:creationId xmlns:p14="http://schemas.microsoft.com/office/powerpoint/2010/main" val="407786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Column based DBs continue..</a:t>
            </a:r>
            <a:endParaRPr lang="en-US" dirty="0">
              <a:solidFill>
                <a:schemeClr val="tx1"/>
              </a:solidFill>
            </a:endParaRPr>
          </a:p>
        </p:txBody>
      </p:sp>
      <p:pic>
        <p:nvPicPr>
          <p:cNvPr id="1026" name="Picture 2" descr="http://saphanatutorial.com/wp-content/uploads/2013/09/Difference-between-Column-based-and-Row-based-T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517" y="1242468"/>
            <a:ext cx="5646087" cy="52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smtClean="0">
                <a:solidFill>
                  <a:schemeClr val="tx1"/>
                </a:solidFill>
              </a:rPr>
              <a:t>ACID</a:t>
            </a:r>
            <a:endParaRPr lang="lv-LV" dirty="0" smtClean="0">
              <a:solidFill>
                <a:schemeClr val="tx1"/>
              </a:solidFill>
            </a:endParaRPr>
          </a:p>
        </p:txBody>
      </p:sp>
      <p:sp>
        <p:nvSpPr>
          <p:cNvPr id="7171" name="Rectangle 3"/>
          <p:cNvSpPr>
            <a:spLocks noGrp="1" noChangeArrowheads="1"/>
          </p:cNvSpPr>
          <p:nvPr>
            <p:ph type="body" idx="1"/>
          </p:nvPr>
        </p:nvSpPr>
        <p:spPr>
          <a:xfrm>
            <a:off x="646181" y="1665733"/>
            <a:ext cx="8258175" cy="4810125"/>
          </a:xfrm>
        </p:spPr>
        <p:txBody>
          <a:bodyPr/>
          <a:lstStyle/>
          <a:p>
            <a:pPr eaLnBrk="1" hangingPunct="1">
              <a:lnSpc>
                <a:spcPct val="90000"/>
              </a:lnSpc>
            </a:pPr>
            <a:r>
              <a:rPr lang="en-US" sz="2800" b="1" dirty="0" smtClean="0"/>
              <a:t>Atomicity</a:t>
            </a:r>
          </a:p>
          <a:p>
            <a:pPr lvl="1" eaLnBrk="1" hangingPunct="1">
              <a:lnSpc>
                <a:spcPct val="90000"/>
              </a:lnSpc>
            </a:pPr>
            <a:r>
              <a:rPr lang="en-US" sz="2800" dirty="0" smtClean="0"/>
              <a:t>"</a:t>
            </a:r>
            <a:r>
              <a:rPr lang="en-US" sz="2800" b="1" dirty="0" smtClean="0">
                <a:solidFill>
                  <a:srgbClr val="FF0000"/>
                </a:solidFill>
              </a:rPr>
              <a:t>all or nothing</a:t>
            </a:r>
            <a:r>
              <a:rPr lang="en-US" sz="2800" dirty="0" smtClean="0"/>
              <a:t>": if one part of the transaction fails, the entire transaction fails, and the database state is left unchanged</a:t>
            </a:r>
          </a:p>
          <a:p>
            <a:pPr eaLnBrk="1" hangingPunct="1">
              <a:lnSpc>
                <a:spcPct val="90000"/>
              </a:lnSpc>
            </a:pPr>
            <a:endParaRPr lang="en-US" sz="800" dirty="0" smtClean="0"/>
          </a:p>
          <a:p>
            <a:pPr eaLnBrk="1" hangingPunct="1">
              <a:lnSpc>
                <a:spcPct val="90000"/>
              </a:lnSpc>
            </a:pPr>
            <a:r>
              <a:rPr lang="lv-LV" sz="2800" b="1" dirty="0"/>
              <a:t>Consistency</a:t>
            </a:r>
            <a:endParaRPr lang="en-US" sz="2800" b="1" dirty="0"/>
          </a:p>
          <a:p>
            <a:pPr lvl="1" eaLnBrk="1" hangingPunct="1">
              <a:lnSpc>
                <a:spcPct val="90000"/>
              </a:lnSpc>
            </a:pPr>
            <a:r>
              <a:rPr lang="en-US" sz="2800" dirty="0" smtClean="0"/>
              <a:t>Ensures that any transaction will bring the database from one valid state to another. Any data written to the database must be valid according to all defined rules (constraints, cascades, triggers </a:t>
            </a:r>
            <a:r>
              <a:rPr lang="en-US" sz="2800" dirty="0" err="1" smtClean="0"/>
              <a:t>etc</a:t>
            </a:r>
            <a:r>
              <a:rPr lang="en-US" sz="2800" dirty="0" smtClean="0"/>
              <a:t>).</a:t>
            </a:r>
            <a:endParaRPr lang="lv-LV" dirty="0" smtClean="0"/>
          </a:p>
        </p:txBody>
      </p:sp>
    </p:spTree>
    <p:extLst>
      <p:ext uri="{BB962C8B-B14F-4D97-AF65-F5344CB8AC3E}">
        <p14:creationId xmlns:p14="http://schemas.microsoft.com/office/powerpoint/2010/main" val="5118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Key-value based DBs</a:t>
            </a:r>
            <a:endParaRPr lang="en-US" dirty="0">
              <a:solidFill>
                <a:schemeClr val="tx1"/>
              </a:solidFill>
            </a:endParaRPr>
          </a:p>
        </p:txBody>
      </p:sp>
      <p:sp>
        <p:nvSpPr>
          <p:cNvPr id="3" name="Content Placeholder 2"/>
          <p:cNvSpPr>
            <a:spLocks noGrp="1"/>
          </p:cNvSpPr>
          <p:nvPr>
            <p:ph idx="1"/>
          </p:nvPr>
        </p:nvSpPr>
        <p:spPr>
          <a:xfrm>
            <a:off x="762000" y="1295400"/>
            <a:ext cx="6709906" cy="4195481"/>
          </a:xfrm>
        </p:spPr>
        <p:txBody>
          <a:bodyPr>
            <a:normAutofit/>
          </a:bodyPr>
          <a:lstStyle/>
          <a:p>
            <a:pPr marL="0" indent="0">
              <a:buNone/>
            </a:pPr>
            <a:r>
              <a:rPr lang="en-US" sz="2800" dirty="0"/>
              <a:t>The key-value NoSQL database uses a hash table in which there exists a unique key and a </a:t>
            </a:r>
            <a:r>
              <a:rPr lang="en-US" sz="2800" dirty="0" smtClean="0"/>
              <a:t>pointer </a:t>
            </a:r>
            <a:r>
              <a:rPr lang="en-US" sz="2800" dirty="0"/>
              <a:t>to a particular item of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215" y="2667000"/>
            <a:ext cx="2748158" cy="363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30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MongoDB</a:t>
            </a:r>
            <a:endParaRPr lang="en-IN" dirty="0"/>
          </a:p>
        </p:txBody>
      </p:sp>
      <p:sp>
        <p:nvSpPr>
          <p:cNvPr id="3" name="Content Placeholder 2"/>
          <p:cNvSpPr>
            <a:spLocks noGrp="1"/>
          </p:cNvSpPr>
          <p:nvPr>
            <p:ph idx="1"/>
          </p:nvPr>
        </p:nvSpPr>
        <p:spPr/>
        <p:txBody>
          <a:bodyPr/>
          <a:lstStyle/>
          <a:p>
            <a:r>
              <a:rPr lang="en-IN" dirty="0" err="1" smtClean="0"/>
              <a:t>MongoDB</a:t>
            </a:r>
            <a:r>
              <a:rPr lang="en-IN" dirty="0" smtClean="0"/>
              <a:t> was developed in 2007 by a New York based organization '10gen' which is now called as </a:t>
            </a:r>
            <a:r>
              <a:rPr lang="en-IN" dirty="0" err="1" smtClean="0"/>
              <a:t>MongoDB</a:t>
            </a:r>
            <a:r>
              <a:rPr lang="en-IN" dirty="0" smtClean="0"/>
              <a:t> Inc.</a:t>
            </a:r>
          </a:p>
          <a:p>
            <a:r>
              <a:rPr lang="en-IN" dirty="0" smtClean="0"/>
              <a:t>The word Mongo is derived from the word Humongous means very large.</a:t>
            </a:r>
          </a:p>
          <a:p>
            <a:r>
              <a:rPr lang="en-IN" dirty="0" smtClean="0"/>
              <a:t>MongoDB is developed using C++ &amp; JavaScript programming languages.</a:t>
            </a:r>
          </a:p>
          <a:p>
            <a:r>
              <a:rPr lang="en-IN" dirty="0" smtClean="0"/>
              <a:t>Download MongoDB &amp; refer its documentation at </a:t>
            </a:r>
            <a:r>
              <a:rPr lang="en-IN" dirty="0" smtClean="0">
                <a:hlinkClick r:id="rId2"/>
              </a:rPr>
              <a:t>https://www.mongodb.org/</a:t>
            </a:r>
            <a:endParaRPr lang="en-IN" dirty="0" smtClean="0"/>
          </a:p>
          <a:p>
            <a:r>
              <a:rPr lang="en-IN" dirty="0" smtClean="0"/>
              <a:t>Mongo works on default port 27017.</a:t>
            </a:r>
            <a:endParaRPr lang="en-IN" dirty="0"/>
          </a:p>
        </p:txBody>
      </p:sp>
    </p:spTree>
    <p:extLst>
      <p:ext uri="{BB962C8B-B14F-4D97-AF65-F5344CB8AC3E}">
        <p14:creationId xmlns:p14="http://schemas.microsoft.com/office/powerpoint/2010/main" val="313288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a:t>
            </a:r>
            <a:r>
              <a:rPr lang="en-IN" dirty="0" err="1" smtClean="0"/>
              <a:t>MongoDB</a:t>
            </a:r>
            <a:endParaRPr lang="en-IN" dirty="0"/>
          </a:p>
        </p:txBody>
      </p:sp>
      <p:sp>
        <p:nvSpPr>
          <p:cNvPr id="3" name="Content Placeholder 2"/>
          <p:cNvSpPr>
            <a:spLocks noGrp="1"/>
          </p:cNvSpPr>
          <p:nvPr>
            <p:ph idx="1"/>
          </p:nvPr>
        </p:nvSpPr>
        <p:spPr>
          <a:xfrm>
            <a:off x="628650" y="1447800"/>
            <a:ext cx="8134350" cy="5181600"/>
          </a:xfrm>
        </p:spPr>
        <p:txBody>
          <a:bodyPr>
            <a:normAutofit fontScale="85000" lnSpcReduction="20000"/>
          </a:bodyPr>
          <a:lstStyle/>
          <a:p>
            <a:r>
              <a:rPr lang="en-IN" b="1" dirty="0" smtClean="0"/>
              <a:t>Simplicity</a:t>
            </a:r>
          </a:p>
          <a:p>
            <a:pPr marL="457200" lvl="1" indent="0">
              <a:buNone/>
            </a:pPr>
            <a:r>
              <a:rPr lang="en-IN" dirty="0" smtClean="0"/>
              <a:t>Mongo adopts storage in JSON format makes it simple database rather than adding complexities that come with relational databases.</a:t>
            </a:r>
          </a:p>
          <a:p>
            <a:r>
              <a:rPr lang="en-IN" b="1" dirty="0" smtClean="0"/>
              <a:t>Data Replication and Reliability</a:t>
            </a:r>
          </a:p>
          <a:p>
            <a:pPr marL="457200" lvl="1" indent="0">
              <a:buNone/>
            </a:pPr>
            <a:r>
              <a:rPr lang="en-IN" dirty="0" smtClean="0"/>
              <a:t>MongoDB allow users to replicate data on multiple mirrored servers which ensures data reliability. In case a server crashes, its mirror is still available and database processing remains unaltered.</a:t>
            </a:r>
          </a:p>
          <a:p>
            <a:r>
              <a:rPr lang="en-IN" b="1" dirty="0" err="1" smtClean="0"/>
              <a:t>NoSQL</a:t>
            </a:r>
            <a:r>
              <a:rPr lang="en-IN" b="1" dirty="0" smtClean="0"/>
              <a:t> Queries</a:t>
            </a:r>
          </a:p>
          <a:p>
            <a:pPr marL="457200" lvl="1" indent="0">
              <a:buNone/>
            </a:pPr>
            <a:r>
              <a:rPr lang="en-IN" dirty="0" smtClean="0"/>
              <a:t>Mongo JSON Based document oriented queries are extremely fast as compared to traditional </a:t>
            </a:r>
            <a:r>
              <a:rPr lang="en-IN" dirty="0" err="1" smtClean="0"/>
              <a:t>sql</a:t>
            </a:r>
            <a:r>
              <a:rPr lang="en-IN" dirty="0" smtClean="0"/>
              <a:t> queries.</a:t>
            </a:r>
          </a:p>
          <a:p>
            <a:r>
              <a:rPr lang="en-IN" b="1" dirty="0" smtClean="0"/>
              <a:t>Schema Free Migrations</a:t>
            </a:r>
          </a:p>
          <a:p>
            <a:pPr marL="457200" lvl="1" indent="0">
              <a:buNone/>
            </a:pPr>
            <a:r>
              <a:rPr lang="en-IN" dirty="0" smtClean="0"/>
              <a:t>In </a:t>
            </a:r>
            <a:r>
              <a:rPr lang="en-IN" dirty="0" err="1" smtClean="0"/>
              <a:t>MongoDB</a:t>
            </a:r>
            <a:r>
              <a:rPr lang="en-IN" dirty="0" smtClean="0"/>
              <a:t>, schema is defined by the code. Hence, in case of database migrations, no schema compatibility issue arises.</a:t>
            </a:r>
          </a:p>
          <a:p>
            <a:r>
              <a:rPr lang="en-IN" b="1" dirty="0" smtClean="0"/>
              <a:t>Open Source</a:t>
            </a:r>
          </a:p>
          <a:p>
            <a:pPr marL="457200" lvl="1" indent="0">
              <a:buNone/>
            </a:pPr>
            <a:r>
              <a:rPr lang="en-IN" dirty="0" err="1" smtClean="0"/>
              <a:t>MongoDB</a:t>
            </a:r>
            <a:r>
              <a:rPr lang="en-IN" dirty="0" smtClean="0"/>
              <a:t> is a database server that is open source and customizable according to the requirements of the organization.</a:t>
            </a:r>
            <a:endParaRPr lang="en-IN" dirty="0"/>
          </a:p>
        </p:txBody>
      </p:sp>
    </p:spTree>
    <p:extLst>
      <p:ext uri="{BB962C8B-B14F-4D97-AF65-F5344CB8AC3E}">
        <p14:creationId xmlns:p14="http://schemas.microsoft.com/office/powerpoint/2010/main" val="13127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installation</a:t>
            </a:r>
            <a:endParaRPr lang="en-IN" dirty="0"/>
          </a:p>
        </p:txBody>
      </p:sp>
      <p:sp>
        <p:nvSpPr>
          <p:cNvPr id="3" name="Content Placeholder 2"/>
          <p:cNvSpPr>
            <a:spLocks noGrp="1"/>
          </p:cNvSpPr>
          <p:nvPr>
            <p:ph idx="1"/>
          </p:nvPr>
        </p:nvSpPr>
        <p:spPr>
          <a:xfrm>
            <a:off x="609600" y="1600200"/>
            <a:ext cx="7886700" cy="4587875"/>
          </a:xfrm>
        </p:spPr>
        <p:txBody>
          <a:bodyPr>
            <a:normAutofit fontScale="85000" lnSpcReduction="10000"/>
          </a:bodyPr>
          <a:lstStyle/>
          <a:p>
            <a:r>
              <a:rPr lang="en-IN" dirty="0" smtClean="0"/>
              <a:t>Download </a:t>
            </a:r>
            <a:r>
              <a:rPr lang="en-IN" dirty="0" err="1" smtClean="0"/>
              <a:t>MongoDB</a:t>
            </a:r>
            <a:r>
              <a:rPr lang="en-IN" dirty="0" smtClean="0"/>
              <a:t> from </a:t>
            </a:r>
            <a:r>
              <a:rPr lang="en-IN" dirty="0" smtClean="0">
                <a:hlinkClick r:id="rId2"/>
              </a:rPr>
              <a:t>https://www.mongodb.org/downloads</a:t>
            </a:r>
            <a:endParaRPr lang="en-IN" dirty="0" smtClean="0"/>
          </a:p>
          <a:p>
            <a:r>
              <a:rPr lang="en-IN" dirty="0" smtClean="0"/>
              <a:t>Install the .</a:t>
            </a:r>
            <a:r>
              <a:rPr lang="en-IN" dirty="0" err="1" smtClean="0"/>
              <a:t>msi</a:t>
            </a:r>
            <a:r>
              <a:rPr lang="en-IN" dirty="0" smtClean="0"/>
              <a:t> file. Note that Mongo goes not support windows XP.</a:t>
            </a:r>
          </a:p>
          <a:p>
            <a:r>
              <a:rPr lang="en-IN" dirty="0" smtClean="0"/>
              <a:t>Create a directory c:\data\db since </a:t>
            </a:r>
            <a:r>
              <a:rPr lang="en-IN" dirty="0" err="1" smtClean="0"/>
              <a:t>MongoDB’s</a:t>
            </a:r>
            <a:r>
              <a:rPr lang="en-IN" dirty="0" smtClean="0"/>
              <a:t> default data directory is located there.</a:t>
            </a:r>
          </a:p>
          <a:p>
            <a:r>
              <a:rPr lang="en-IN" dirty="0" smtClean="0"/>
              <a:t>You may override the default directory using following command:</a:t>
            </a:r>
          </a:p>
          <a:p>
            <a:pPr marL="457200" lvl="1" indent="0">
              <a:buNone/>
            </a:pPr>
            <a:r>
              <a:rPr lang="en-IN" dirty="0" smtClean="0"/>
              <a:t>%MONGO_HOME%\bin&gt;mongod.exe –</a:t>
            </a:r>
            <a:r>
              <a:rPr lang="en-IN" dirty="0" err="1" smtClean="0"/>
              <a:t>dbpath</a:t>
            </a:r>
            <a:r>
              <a:rPr lang="en-IN" dirty="0" smtClean="0"/>
              <a:t> c:\mongodb\db</a:t>
            </a:r>
          </a:p>
          <a:p>
            <a:r>
              <a:rPr lang="en-IN" dirty="0" smtClean="0"/>
              <a:t>In order to start </a:t>
            </a:r>
            <a:r>
              <a:rPr lang="en-IN" dirty="0" err="1" smtClean="0"/>
              <a:t>mongodb</a:t>
            </a:r>
            <a:r>
              <a:rPr lang="en-IN" dirty="0" smtClean="0"/>
              <a:t>, use the command mongod.exe.</a:t>
            </a:r>
          </a:p>
          <a:p>
            <a:r>
              <a:rPr lang="en-IN" dirty="0" smtClean="0"/>
              <a:t>In order to fire queries, use the command mongo.exe</a:t>
            </a:r>
          </a:p>
          <a:p>
            <a:r>
              <a:rPr lang="en-IN" dirty="0" smtClean="0"/>
              <a:t>More info at https://docs.mongodb.org/manual/tutorial/install-mongodb-on-windows/</a:t>
            </a:r>
            <a:endParaRPr lang="en-IN" dirty="0"/>
          </a:p>
        </p:txBody>
      </p:sp>
    </p:spTree>
    <p:extLst>
      <p:ext uri="{BB962C8B-B14F-4D97-AF65-F5344CB8AC3E}">
        <p14:creationId xmlns:p14="http://schemas.microsoft.com/office/powerpoint/2010/main" val="33132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GUI clients</a:t>
            </a:r>
            <a:endParaRPr lang="en-IN" dirty="0"/>
          </a:p>
        </p:txBody>
      </p:sp>
      <p:sp>
        <p:nvSpPr>
          <p:cNvPr id="3" name="Content Placeholder 2"/>
          <p:cNvSpPr>
            <a:spLocks noGrp="1"/>
          </p:cNvSpPr>
          <p:nvPr>
            <p:ph idx="1"/>
          </p:nvPr>
        </p:nvSpPr>
        <p:spPr/>
        <p:txBody>
          <a:bodyPr/>
          <a:lstStyle/>
          <a:p>
            <a:r>
              <a:rPr lang="en-IN" dirty="0" err="1" smtClean="0"/>
              <a:t>MongoVUE</a:t>
            </a:r>
            <a:r>
              <a:rPr lang="en-IN" dirty="0" smtClean="0"/>
              <a:t> (http://www.mongovue.com/)</a:t>
            </a:r>
          </a:p>
          <a:p>
            <a:r>
              <a:rPr lang="en-IN" dirty="0" err="1" smtClean="0"/>
              <a:t>Robomongo</a:t>
            </a:r>
            <a:r>
              <a:rPr lang="en-IN" dirty="0" smtClean="0"/>
              <a:t> (</a:t>
            </a:r>
            <a:r>
              <a:rPr lang="en-IN" dirty="0" smtClean="0">
                <a:hlinkClick r:id="rId2"/>
              </a:rPr>
              <a:t>http://robomongo.org/</a:t>
            </a:r>
            <a:r>
              <a:rPr lang="en-IN" dirty="0" smtClean="0"/>
              <a:t>)</a:t>
            </a:r>
          </a:p>
          <a:p>
            <a:r>
              <a:rPr lang="en-IN" dirty="0" err="1" smtClean="0"/>
              <a:t>RockMongo</a:t>
            </a:r>
            <a:r>
              <a:rPr lang="en-IN" dirty="0" smtClean="0"/>
              <a:t> (</a:t>
            </a:r>
            <a:r>
              <a:rPr lang="en-IN" dirty="0" smtClean="0">
                <a:hlinkClick r:id="rId3"/>
              </a:rPr>
              <a:t>http://rockmongo.com/</a:t>
            </a:r>
            <a:r>
              <a:rPr lang="en-IN" dirty="0" smtClean="0"/>
              <a:t>)</a:t>
            </a:r>
          </a:p>
          <a:p>
            <a:endParaRPr lang="en-IN" dirty="0"/>
          </a:p>
        </p:txBody>
      </p:sp>
    </p:spTree>
    <p:extLst>
      <p:ext uri="{BB962C8B-B14F-4D97-AF65-F5344CB8AC3E}">
        <p14:creationId xmlns:p14="http://schemas.microsoft.com/office/powerpoint/2010/main" val="973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Terminologies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99306"/>
              </p:ext>
            </p:extLst>
          </p:nvPr>
        </p:nvGraphicFramePr>
        <p:xfrm>
          <a:off x="1771650" y="1838325"/>
          <a:ext cx="5467350" cy="2865120"/>
        </p:xfrm>
        <a:graphic>
          <a:graphicData uri="http://schemas.openxmlformats.org/drawingml/2006/table">
            <a:tbl>
              <a:tblPr firstRow="1" bandRow="1">
                <a:tableStyleId>{5C22544A-7EE6-4342-B048-85BDC9FD1C3A}</a:tableStyleId>
              </a:tblPr>
              <a:tblGrid>
                <a:gridCol w="2733675"/>
                <a:gridCol w="2733675"/>
              </a:tblGrid>
              <a:tr h="370840">
                <a:tc>
                  <a:txBody>
                    <a:bodyPr/>
                    <a:lstStyle/>
                    <a:p>
                      <a:pPr algn="ctr"/>
                      <a:r>
                        <a:rPr lang="en-IN" dirty="0" smtClean="0"/>
                        <a:t>RDBMS</a:t>
                      </a:r>
                      <a:endParaRPr lang="en-IN" dirty="0"/>
                    </a:p>
                  </a:txBody>
                  <a:tcPr marL="68580" marR="68580"/>
                </a:tc>
                <a:tc>
                  <a:txBody>
                    <a:bodyPr/>
                    <a:lstStyle/>
                    <a:p>
                      <a:pPr algn="ctr"/>
                      <a:r>
                        <a:rPr lang="en-IN" dirty="0" err="1" smtClean="0"/>
                        <a:t>MongoDB</a:t>
                      </a:r>
                      <a:endParaRPr lang="en-IN" dirty="0"/>
                    </a:p>
                  </a:txBody>
                  <a:tcPr marL="68580" marR="68580"/>
                </a:tc>
              </a:tr>
              <a:tr h="370840">
                <a:tc>
                  <a:txBody>
                    <a:bodyPr/>
                    <a:lstStyle/>
                    <a:p>
                      <a:pPr algn="ctr"/>
                      <a:r>
                        <a:rPr lang="en-IN" dirty="0" smtClean="0"/>
                        <a:t>Database</a:t>
                      </a:r>
                      <a:endParaRPr lang="en-IN" dirty="0"/>
                    </a:p>
                  </a:txBody>
                  <a:tcPr marL="68580" marR="68580"/>
                </a:tc>
                <a:tc>
                  <a:txBody>
                    <a:bodyPr/>
                    <a:lstStyle/>
                    <a:p>
                      <a:pPr algn="ctr"/>
                      <a:r>
                        <a:rPr lang="en-IN" dirty="0" smtClean="0"/>
                        <a:t>Database</a:t>
                      </a:r>
                      <a:endParaRPr lang="en-IN" dirty="0"/>
                    </a:p>
                  </a:txBody>
                  <a:tcPr marL="68580" marR="68580"/>
                </a:tc>
              </a:tr>
              <a:tr h="370840">
                <a:tc>
                  <a:txBody>
                    <a:bodyPr/>
                    <a:lstStyle/>
                    <a:p>
                      <a:pPr algn="ctr"/>
                      <a:r>
                        <a:rPr lang="en-IN" dirty="0" smtClean="0"/>
                        <a:t>Table</a:t>
                      </a:r>
                      <a:endParaRPr lang="en-IN" dirty="0"/>
                    </a:p>
                  </a:txBody>
                  <a:tcPr marL="68580" marR="68580"/>
                </a:tc>
                <a:tc>
                  <a:txBody>
                    <a:bodyPr/>
                    <a:lstStyle/>
                    <a:p>
                      <a:pPr algn="ctr"/>
                      <a:r>
                        <a:rPr lang="en-IN" dirty="0" smtClean="0"/>
                        <a:t>Collection</a:t>
                      </a:r>
                      <a:endParaRPr lang="en-IN" dirty="0"/>
                    </a:p>
                  </a:txBody>
                  <a:tcPr marL="68580" marR="68580"/>
                </a:tc>
              </a:tr>
              <a:tr h="370840">
                <a:tc>
                  <a:txBody>
                    <a:bodyPr/>
                    <a:lstStyle/>
                    <a:p>
                      <a:pPr algn="ctr"/>
                      <a:r>
                        <a:rPr lang="en-IN" dirty="0" smtClean="0"/>
                        <a:t>Tuple/Row</a:t>
                      </a:r>
                      <a:endParaRPr lang="en-IN" dirty="0"/>
                    </a:p>
                  </a:txBody>
                  <a:tcPr marL="68580" marR="68580"/>
                </a:tc>
                <a:tc>
                  <a:txBody>
                    <a:bodyPr/>
                    <a:lstStyle/>
                    <a:p>
                      <a:pPr algn="ctr"/>
                      <a:r>
                        <a:rPr lang="en-IN" dirty="0" smtClean="0"/>
                        <a:t>Document</a:t>
                      </a:r>
                      <a:endParaRPr lang="en-IN" dirty="0"/>
                    </a:p>
                  </a:txBody>
                  <a:tcPr marL="68580" marR="68580"/>
                </a:tc>
              </a:tr>
              <a:tr h="370840">
                <a:tc>
                  <a:txBody>
                    <a:bodyPr/>
                    <a:lstStyle/>
                    <a:p>
                      <a:pPr algn="ctr"/>
                      <a:r>
                        <a:rPr lang="en-IN" dirty="0" smtClean="0"/>
                        <a:t>Column</a:t>
                      </a:r>
                      <a:endParaRPr lang="en-IN" dirty="0"/>
                    </a:p>
                  </a:txBody>
                  <a:tcPr marL="68580" marR="68580"/>
                </a:tc>
                <a:tc>
                  <a:txBody>
                    <a:bodyPr/>
                    <a:lstStyle/>
                    <a:p>
                      <a:pPr algn="ctr"/>
                      <a:r>
                        <a:rPr lang="en-IN" dirty="0" smtClean="0"/>
                        <a:t>Field</a:t>
                      </a:r>
                      <a:endParaRPr lang="en-IN" dirty="0"/>
                    </a:p>
                  </a:txBody>
                  <a:tcPr marL="68580" marR="68580"/>
                </a:tc>
              </a:tr>
              <a:tr h="370840">
                <a:tc>
                  <a:txBody>
                    <a:bodyPr/>
                    <a:lstStyle/>
                    <a:p>
                      <a:pPr algn="ctr"/>
                      <a:r>
                        <a:rPr lang="en-IN" dirty="0" smtClean="0"/>
                        <a:t>Table Join</a:t>
                      </a:r>
                      <a:endParaRPr lang="en-IN" dirty="0"/>
                    </a:p>
                  </a:txBody>
                  <a:tcPr marL="68580" marR="68580"/>
                </a:tc>
                <a:tc>
                  <a:txBody>
                    <a:bodyPr/>
                    <a:lstStyle/>
                    <a:p>
                      <a:pPr algn="ctr"/>
                      <a:r>
                        <a:rPr lang="en-IN" dirty="0" smtClean="0"/>
                        <a:t>Embedded documents</a:t>
                      </a:r>
                      <a:endParaRPr lang="en-IN" dirty="0"/>
                    </a:p>
                  </a:txBody>
                  <a:tcPr marL="68580" marR="68580"/>
                </a:tc>
              </a:tr>
              <a:tr h="370840">
                <a:tc>
                  <a:txBody>
                    <a:bodyPr/>
                    <a:lstStyle/>
                    <a:p>
                      <a:pPr algn="ctr"/>
                      <a:r>
                        <a:rPr lang="en-IN" dirty="0" smtClean="0"/>
                        <a:t>Primary key</a:t>
                      </a:r>
                      <a:endParaRPr lang="en-IN" dirty="0"/>
                    </a:p>
                  </a:txBody>
                  <a:tcPr marL="68580" marR="68580"/>
                </a:tc>
                <a:tc>
                  <a:txBody>
                    <a:bodyPr/>
                    <a:lstStyle/>
                    <a:p>
                      <a:pPr algn="ctr"/>
                      <a:r>
                        <a:rPr lang="en-IN" dirty="0" smtClean="0"/>
                        <a:t>Primary key supplied by </a:t>
                      </a:r>
                      <a:r>
                        <a:rPr lang="en-IN" dirty="0" err="1" smtClean="0"/>
                        <a:t>MongoDB</a:t>
                      </a:r>
                      <a:r>
                        <a:rPr lang="en-IN" dirty="0" smtClean="0"/>
                        <a:t> itself</a:t>
                      </a:r>
                      <a:endParaRPr lang="en-IN" dirty="0"/>
                    </a:p>
                  </a:txBody>
                  <a:tcPr marL="68580" marR="68580"/>
                </a:tc>
              </a:tr>
            </a:tbl>
          </a:graphicData>
        </a:graphic>
      </p:graphicFrame>
    </p:spTree>
    <p:extLst>
      <p:ext uri="{BB962C8B-B14F-4D97-AF65-F5344CB8AC3E}">
        <p14:creationId xmlns:p14="http://schemas.microsoft.com/office/powerpoint/2010/main" val="2266678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a:t>
            </a:r>
            <a:r>
              <a:rPr lang="en-IN" dirty="0" err="1" smtClean="0"/>
              <a:t>datatypes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Double</a:t>
            </a:r>
          </a:p>
          <a:p>
            <a:pPr marL="0" indent="0">
              <a:buNone/>
            </a:pPr>
            <a:r>
              <a:rPr lang="en-IN" dirty="0" smtClean="0"/>
              <a:t>String</a:t>
            </a:r>
          </a:p>
          <a:p>
            <a:pPr marL="0" indent="0">
              <a:buNone/>
            </a:pPr>
            <a:r>
              <a:rPr lang="en-IN" dirty="0" smtClean="0"/>
              <a:t>Object</a:t>
            </a:r>
          </a:p>
          <a:p>
            <a:pPr marL="0" indent="0">
              <a:buNone/>
            </a:pPr>
            <a:r>
              <a:rPr lang="en-IN" dirty="0" smtClean="0"/>
              <a:t>Array</a:t>
            </a:r>
          </a:p>
          <a:p>
            <a:pPr marL="0" indent="0">
              <a:buNone/>
            </a:pPr>
            <a:r>
              <a:rPr lang="en-IN" dirty="0" smtClean="0"/>
              <a:t>Binary Data</a:t>
            </a:r>
          </a:p>
          <a:p>
            <a:pPr marL="0" indent="0">
              <a:buNone/>
            </a:pPr>
            <a:r>
              <a:rPr lang="en-IN" dirty="0" err="1" smtClean="0"/>
              <a:t>ObjectId</a:t>
            </a:r>
            <a:endParaRPr lang="en-IN" dirty="0" smtClean="0"/>
          </a:p>
          <a:p>
            <a:pPr marL="0" indent="0">
              <a:buNone/>
            </a:pPr>
            <a:r>
              <a:rPr lang="en-IN" dirty="0" smtClean="0"/>
              <a:t>Boolean</a:t>
            </a:r>
          </a:p>
          <a:p>
            <a:pPr marL="0" indent="0">
              <a:buNone/>
            </a:pPr>
            <a:r>
              <a:rPr lang="en-IN" dirty="0" smtClean="0"/>
              <a:t>Date</a:t>
            </a:r>
          </a:p>
          <a:p>
            <a:pPr marL="0" indent="0">
              <a:buNone/>
            </a:pPr>
            <a:r>
              <a:rPr lang="en-IN" dirty="0" smtClean="0"/>
              <a:t>Null</a:t>
            </a:r>
          </a:p>
          <a:p>
            <a:pPr marL="0" indent="0">
              <a:buNone/>
            </a:pPr>
            <a:r>
              <a:rPr lang="en-IN" dirty="0" smtClean="0"/>
              <a:t>Integer</a:t>
            </a:r>
          </a:p>
          <a:p>
            <a:pPr marL="0" indent="0">
              <a:buNone/>
            </a:pPr>
            <a:r>
              <a:rPr lang="en-IN" dirty="0" smtClean="0"/>
              <a:t>Timestamp</a:t>
            </a:r>
          </a:p>
        </p:txBody>
      </p:sp>
    </p:spTree>
    <p:extLst>
      <p:ext uri="{BB962C8B-B14F-4D97-AF65-F5344CB8AC3E}">
        <p14:creationId xmlns:p14="http://schemas.microsoft.com/office/powerpoint/2010/main" val="3468835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a:t>
            </a:r>
            <a:endParaRPr lang="en-US" dirty="0"/>
          </a:p>
        </p:txBody>
      </p:sp>
      <p:sp>
        <p:nvSpPr>
          <p:cNvPr id="3" name="Content Placeholder 2"/>
          <p:cNvSpPr>
            <a:spLocks noGrp="1"/>
          </p:cNvSpPr>
          <p:nvPr>
            <p:ph idx="1"/>
          </p:nvPr>
        </p:nvSpPr>
        <p:spPr>
          <a:xfrm>
            <a:off x="628650" y="1358900"/>
            <a:ext cx="7886700" cy="4818063"/>
          </a:xfrm>
        </p:spPr>
        <p:txBody>
          <a:bodyPr/>
          <a:lstStyle/>
          <a:p>
            <a:pPr marL="514350" indent="-514350">
              <a:buFont typeface="+mj-lt"/>
              <a:buAutoNum type="arabicPeriod"/>
            </a:pPr>
            <a:r>
              <a:rPr lang="en-US" dirty="0"/>
              <a:t>Create new database: &gt;use </a:t>
            </a:r>
            <a:r>
              <a:rPr lang="en-US" dirty="0" err="1"/>
              <a:t>xordb</a:t>
            </a:r>
            <a:endParaRPr lang="en-US" dirty="0"/>
          </a:p>
          <a:p>
            <a:pPr marL="514350" indent="-514350">
              <a:buFont typeface="+mj-lt"/>
              <a:buAutoNum type="arabicPeriod"/>
            </a:pPr>
            <a:endParaRPr lang="en-US" dirty="0"/>
          </a:p>
          <a:p>
            <a:pPr marL="514350" indent="-514350">
              <a:buFont typeface="+mj-lt"/>
              <a:buAutoNum type="arabicPeriod"/>
            </a:pPr>
            <a:r>
              <a:rPr lang="en-US" dirty="0"/>
              <a:t>Find the current database: &gt;</a:t>
            </a:r>
            <a:r>
              <a:rPr lang="en-US" dirty="0" err="1"/>
              <a:t>db</a:t>
            </a:r>
            <a:endParaRPr lang="en-US" dirty="0"/>
          </a:p>
          <a:p>
            <a:pPr marL="514350" indent="-514350">
              <a:buFont typeface="+mj-lt"/>
              <a:buAutoNum type="arabicPeriod"/>
            </a:pPr>
            <a:endParaRPr lang="en-US" dirty="0"/>
          </a:p>
          <a:p>
            <a:pPr marL="514350" indent="-514350">
              <a:buFont typeface="+mj-lt"/>
              <a:buAutoNum type="arabicPeriod"/>
            </a:pPr>
            <a:r>
              <a:rPr lang="en-US" dirty="0"/>
              <a:t>List down all databases: &gt;show </a:t>
            </a:r>
            <a:r>
              <a:rPr lang="en-US" dirty="0" err="1"/>
              <a:t>dbs</a:t>
            </a:r>
            <a:endParaRPr lang="en-US" dirty="0"/>
          </a:p>
          <a:p>
            <a:pPr marL="514350" indent="-514350">
              <a:buFont typeface="+mj-lt"/>
              <a:buAutoNum type="arabicPeriod"/>
            </a:pPr>
            <a:endParaRPr lang="en-US" dirty="0"/>
          </a:p>
          <a:p>
            <a:pPr marL="514350" indent="-514350">
              <a:buFont typeface="+mj-lt"/>
              <a:buAutoNum type="arabicPeriod"/>
            </a:pPr>
            <a:r>
              <a:rPr lang="en-US" dirty="0"/>
              <a:t>Delete database: &gt;use </a:t>
            </a:r>
            <a:r>
              <a:rPr lang="en-US" dirty="0" err="1"/>
              <a:t>xordb</a:t>
            </a:r>
            <a:r>
              <a:rPr lang="en-US" dirty="0"/>
              <a:t> THEN &gt;</a:t>
            </a:r>
            <a:r>
              <a:rPr lang="en-US" dirty="0" err="1"/>
              <a:t>db.dropDatabase</a:t>
            </a:r>
            <a:r>
              <a:rPr lang="en-US" dirty="0" smtClean="0"/>
              <a:t>()</a:t>
            </a:r>
          </a:p>
          <a:p>
            <a:pPr marL="514350" indent="-514350">
              <a:buFont typeface="+mj-lt"/>
              <a:buAutoNum type="arabicPeriod"/>
            </a:pPr>
            <a:endParaRPr lang="en-US" dirty="0"/>
          </a:p>
          <a:p>
            <a:pPr marL="514350" indent="-514350">
              <a:buFont typeface="+mj-lt"/>
              <a:buAutoNum type="arabicPeriod"/>
            </a:pPr>
            <a:r>
              <a:rPr lang="en-US" dirty="0"/>
              <a:t>Create collection: &gt;</a:t>
            </a:r>
            <a:r>
              <a:rPr lang="en-US" dirty="0" err="1"/>
              <a:t>db.createCollection</a:t>
            </a:r>
            <a:r>
              <a:rPr lang="en-US" dirty="0"/>
              <a:t>("orders")</a:t>
            </a:r>
          </a:p>
        </p:txBody>
      </p:sp>
    </p:spTree>
    <p:extLst>
      <p:ext uri="{BB962C8B-B14F-4D97-AF65-F5344CB8AC3E}">
        <p14:creationId xmlns:p14="http://schemas.microsoft.com/office/powerpoint/2010/main" val="230464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lstStyle/>
          <a:p>
            <a:pPr marL="0" indent="0">
              <a:buNone/>
            </a:pPr>
            <a:r>
              <a:rPr lang="en-US" dirty="0"/>
              <a:t>List all collection from database: &gt;show collections</a:t>
            </a:r>
          </a:p>
          <a:p>
            <a:pPr marL="0" indent="0">
              <a:buNone/>
            </a:pPr>
            <a:endParaRPr lang="en-US" dirty="0"/>
          </a:p>
          <a:p>
            <a:pPr marL="0" indent="0">
              <a:buNone/>
            </a:pPr>
            <a:r>
              <a:rPr lang="en-US" dirty="0"/>
              <a:t>Drop collection: &gt;</a:t>
            </a:r>
            <a:r>
              <a:rPr lang="en-US" dirty="0" err="1"/>
              <a:t>db.COLLECTION_NAME.drop</a:t>
            </a:r>
            <a:r>
              <a:rPr lang="en-US" dirty="0"/>
              <a:t>()</a:t>
            </a:r>
          </a:p>
          <a:p>
            <a:pPr marL="0" indent="0">
              <a:buNone/>
            </a:pPr>
            <a:endParaRPr lang="en-US" dirty="0"/>
          </a:p>
          <a:p>
            <a:pPr marL="0" indent="0">
              <a:buNone/>
            </a:pPr>
            <a:r>
              <a:rPr lang="en-US" dirty="0"/>
              <a:t>Insert document: &gt;</a:t>
            </a:r>
            <a:r>
              <a:rPr lang="en-US" dirty="0" err="1"/>
              <a:t>db.COLLECTION_NAME.insert</a:t>
            </a:r>
            <a:r>
              <a:rPr lang="en-US" dirty="0"/>
              <a:t>({ name: 'Chairs', quantity: 35, price: 5000})</a:t>
            </a:r>
          </a:p>
          <a:p>
            <a:pPr marL="0" indent="0">
              <a:buNone/>
            </a:pPr>
            <a:endParaRPr lang="en-US" dirty="0"/>
          </a:p>
          <a:p>
            <a:pPr marL="0" indent="0">
              <a:buNone/>
            </a:pPr>
            <a:r>
              <a:rPr lang="en-US" dirty="0"/>
              <a:t>Display all documents within collection: &gt;</a:t>
            </a:r>
            <a:r>
              <a:rPr lang="en-US" dirty="0" err="1"/>
              <a:t>db.COLLECTION_NAME.find</a:t>
            </a:r>
            <a:r>
              <a:rPr lang="en-US" dirty="0"/>
              <a:t>().pretty()</a:t>
            </a:r>
          </a:p>
        </p:txBody>
      </p:sp>
    </p:spTree>
    <p:extLst>
      <p:ext uri="{BB962C8B-B14F-4D97-AF65-F5344CB8AC3E}">
        <p14:creationId xmlns:p14="http://schemas.microsoft.com/office/powerpoint/2010/main" val="9310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92500"/>
          </a:bodyPr>
          <a:lstStyle/>
          <a:p>
            <a:pPr marL="0" indent="0">
              <a:buNone/>
            </a:pPr>
            <a:r>
              <a:rPr lang="en-US" dirty="0"/>
              <a:t>Find documents based upon filter criteria: </a:t>
            </a:r>
          </a:p>
          <a:p>
            <a:pPr marL="0" indent="0">
              <a:buNone/>
            </a:pPr>
            <a:r>
              <a:rPr lang="en-US" dirty="0"/>
              <a:t>	&gt;</a:t>
            </a:r>
            <a:r>
              <a:rPr lang="en-US" dirty="0" err="1"/>
              <a:t>db.Orders.find</a:t>
            </a:r>
            <a:r>
              <a:rPr lang="en-US" dirty="0"/>
              <a:t>({name: 'Bag Purchase'}).pretty()</a:t>
            </a:r>
          </a:p>
          <a:p>
            <a:pPr marL="0" indent="0">
              <a:buNone/>
            </a:pPr>
            <a:endParaRPr lang="en-US" dirty="0"/>
          </a:p>
          <a:p>
            <a:pPr marL="0" indent="0">
              <a:buNone/>
            </a:pPr>
            <a:r>
              <a:rPr lang="en-US" dirty="0"/>
              <a:t>	&gt;</a:t>
            </a:r>
            <a:r>
              <a:rPr lang="en-US" dirty="0" err="1"/>
              <a:t>db.Orders.find</a:t>
            </a:r>
            <a:r>
              <a:rPr lang="en-US" dirty="0"/>
              <a:t>({price: {$</a:t>
            </a:r>
            <a:r>
              <a:rPr lang="en-US" dirty="0" err="1"/>
              <a:t>lt</a:t>
            </a:r>
            <a:r>
              <a:rPr lang="en-US" dirty="0"/>
              <a:t>: 60000}}).pretty()</a:t>
            </a:r>
          </a:p>
          <a:p>
            <a:pPr marL="0" indent="0">
              <a:buNone/>
            </a:pPr>
            <a:endParaRPr lang="en-US" dirty="0"/>
          </a:p>
          <a:p>
            <a:pPr marL="0" indent="0">
              <a:buNone/>
            </a:pPr>
            <a:r>
              <a:rPr lang="en-US" dirty="0"/>
              <a:t>	&gt;</a:t>
            </a:r>
            <a:r>
              <a:rPr lang="en-US" dirty="0" err="1"/>
              <a:t>db.Orders.find</a:t>
            </a:r>
            <a:r>
              <a:rPr lang="en-US" dirty="0"/>
              <a:t>({$or: [ { price: {$</a:t>
            </a:r>
            <a:r>
              <a:rPr lang="en-US" dirty="0" err="1"/>
              <a:t>lt</a:t>
            </a:r>
            <a:r>
              <a:rPr lang="en-US" dirty="0"/>
              <a:t>: 60000}}, {name: 'Bag Purchase'} ] }).pretty()</a:t>
            </a:r>
          </a:p>
          <a:p>
            <a:pPr marL="0" indent="0">
              <a:buNone/>
            </a:pPr>
            <a:endParaRPr lang="en-US" dirty="0"/>
          </a:p>
          <a:p>
            <a:pPr marL="0" indent="0">
              <a:buNone/>
            </a:pPr>
            <a:r>
              <a:rPr lang="en-US" dirty="0"/>
              <a:t>Update document:</a:t>
            </a:r>
          </a:p>
          <a:p>
            <a:pPr marL="0" indent="0">
              <a:buNone/>
            </a:pPr>
            <a:r>
              <a:rPr lang="en-US" dirty="0"/>
              <a:t>	&gt;</a:t>
            </a:r>
            <a:r>
              <a:rPr lang="en-US" dirty="0" err="1"/>
              <a:t>db.Orders.update</a:t>
            </a:r>
            <a:r>
              <a:rPr lang="en-US" dirty="0"/>
              <a:t>({name: 'Car Purchase'}, {$set: {name: 'Car sale' }})</a:t>
            </a:r>
          </a:p>
        </p:txBody>
      </p:sp>
    </p:spTree>
    <p:extLst>
      <p:ext uri="{BB962C8B-B14F-4D97-AF65-F5344CB8AC3E}">
        <p14:creationId xmlns:p14="http://schemas.microsoft.com/office/powerpoint/2010/main" val="22403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dirty="0" smtClean="0">
                <a:solidFill>
                  <a:schemeClr val="tx1"/>
                </a:solidFill>
              </a:rPr>
              <a:t>ACID</a:t>
            </a:r>
            <a:endParaRPr lang="lv-LV" dirty="0" smtClean="0">
              <a:solidFill>
                <a:schemeClr val="tx1"/>
              </a:solidFill>
            </a:endParaRPr>
          </a:p>
        </p:txBody>
      </p:sp>
      <p:sp>
        <p:nvSpPr>
          <p:cNvPr id="4099" name="Rectangle 3"/>
          <p:cNvSpPr>
            <a:spLocks noGrp="1" noChangeArrowheads="1"/>
          </p:cNvSpPr>
          <p:nvPr>
            <p:ph type="body" idx="1"/>
          </p:nvPr>
        </p:nvSpPr>
        <p:spPr>
          <a:xfrm>
            <a:off x="707597" y="1733973"/>
            <a:ext cx="8258175" cy="4810125"/>
          </a:xfrm>
        </p:spPr>
        <p:txBody>
          <a:bodyPr/>
          <a:lstStyle/>
          <a:p>
            <a:pPr eaLnBrk="1" hangingPunct="1">
              <a:lnSpc>
                <a:spcPct val="90000"/>
              </a:lnSpc>
              <a:defRPr/>
            </a:pPr>
            <a:r>
              <a:rPr lang="lv-LV" sz="2800" b="1" dirty="0" smtClean="0"/>
              <a:t>Isolation</a:t>
            </a:r>
            <a:endParaRPr lang="en-US" sz="2800" b="1" dirty="0" smtClean="0"/>
          </a:p>
          <a:p>
            <a:pPr lvl="1" eaLnBrk="1" hangingPunct="1">
              <a:lnSpc>
                <a:spcPct val="90000"/>
              </a:lnSpc>
              <a:defRPr/>
            </a:pPr>
            <a:r>
              <a:rPr lang="en-US" sz="2800" dirty="0"/>
              <a:t>Ensures that the concurrent execution of transactions results in a system state that could have been obtained if transactions are executed serially</a:t>
            </a:r>
            <a:endParaRPr lang="en-US" sz="2800" dirty="0" smtClean="0"/>
          </a:p>
          <a:p>
            <a:pPr marL="0" indent="0" eaLnBrk="1" hangingPunct="1">
              <a:lnSpc>
                <a:spcPct val="90000"/>
              </a:lnSpc>
              <a:buFontTx/>
              <a:buNone/>
              <a:defRPr/>
            </a:pPr>
            <a:endParaRPr lang="en-US" sz="1000" dirty="0" smtClean="0"/>
          </a:p>
          <a:p>
            <a:pPr eaLnBrk="1" hangingPunct="1">
              <a:lnSpc>
                <a:spcPct val="90000"/>
              </a:lnSpc>
              <a:defRPr/>
            </a:pPr>
            <a:r>
              <a:rPr lang="lv-LV" sz="2800" b="1" dirty="0"/>
              <a:t>Durability</a:t>
            </a:r>
            <a:endParaRPr lang="en-US" sz="2800" b="1" dirty="0"/>
          </a:p>
          <a:p>
            <a:pPr lvl="1" eaLnBrk="1" hangingPunct="1">
              <a:lnSpc>
                <a:spcPct val="90000"/>
              </a:lnSpc>
              <a:defRPr/>
            </a:pPr>
            <a:r>
              <a:rPr lang="en-US" sz="2800" dirty="0" smtClean="0"/>
              <a:t>Means </a:t>
            </a:r>
            <a:r>
              <a:rPr lang="en-US" sz="2800" dirty="0"/>
              <a:t>that once a transaction has been committed, it will remain so, even in the event of power loss, crashes, or errors</a:t>
            </a:r>
            <a:endParaRPr lang="lv-LV" sz="2800" dirty="0" smtClean="0"/>
          </a:p>
        </p:txBody>
      </p:sp>
    </p:spTree>
    <p:extLst>
      <p:ext uri="{BB962C8B-B14F-4D97-AF65-F5344CB8AC3E}">
        <p14:creationId xmlns:p14="http://schemas.microsoft.com/office/powerpoint/2010/main" val="142608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85000" lnSpcReduction="10000"/>
          </a:bodyPr>
          <a:lstStyle/>
          <a:p>
            <a:pPr marL="0" indent="0">
              <a:buNone/>
            </a:pPr>
            <a:r>
              <a:rPr lang="en-US" dirty="0"/>
              <a:t>Save document:</a:t>
            </a:r>
          </a:p>
          <a:p>
            <a:pPr marL="0" indent="0">
              <a:buNone/>
            </a:pPr>
            <a:r>
              <a:rPr lang="en-US" dirty="0"/>
              <a:t>	&gt;</a:t>
            </a:r>
            <a:r>
              <a:rPr lang="en-US" dirty="0" err="1"/>
              <a:t>db.Orders.save</a:t>
            </a:r>
            <a:r>
              <a:rPr lang="en-US" dirty="0"/>
              <a:t>({</a:t>
            </a:r>
          </a:p>
          <a:p>
            <a:pPr marL="0" indent="0">
              <a:buNone/>
            </a:pPr>
            <a:r>
              <a:rPr lang="en-US" dirty="0"/>
              <a:t>    		"_id": </a:t>
            </a:r>
            <a:r>
              <a:rPr lang="en-US" dirty="0" err="1"/>
              <a:t>ObjectId</a:t>
            </a:r>
            <a:r>
              <a:rPr lang="en-US" dirty="0"/>
              <a:t>("565bbac2c95843b6ef06c00a"), "name": "Handbag purchase", "price": 2300</a:t>
            </a:r>
          </a:p>
          <a:p>
            <a:pPr marL="0" indent="0">
              <a:buNone/>
            </a:pPr>
            <a:r>
              <a:rPr lang="en-US" dirty="0"/>
              <a:t>    		})</a:t>
            </a:r>
          </a:p>
          <a:p>
            <a:pPr marL="0" indent="0">
              <a:buNone/>
            </a:pPr>
            <a:endParaRPr lang="en-US" dirty="0"/>
          </a:p>
          <a:p>
            <a:pPr marL="0" indent="0">
              <a:buNone/>
            </a:pPr>
            <a:r>
              <a:rPr lang="en-US" dirty="0"/>
              <a:t>Delete document:</a:t>
            </a:r>
          </a:p>
          <a:p>
            <a:pPr marL="0" indent="0">
              <a:buNone/>
            </a:pPr>
            <a:r>
              <a:rPr lang="en-US" dirty="0"/>
              <a:t>	&gt;</a:t>
            </a:r>
            <a:r>
              <a:rPr lang="en-US" dirty="0" err="1"/>
              <a:t>db.Orders.remove</a:t>
            </a:r>
            <a:r>
              <a:rPr lang="en-US" dirty="0"/>
              <a:t>({ name: "Handbag purchase" })</a:t>
            </a:r>
          </a:p>
          <a:p>
            <a:pPr marL="0" indent="0">
              <a:buNone/>
            </a:pPr>
            <a:endParaRPr lang="en-US" dirty="0"/>
          </a:p>
          <a:p>
            <a:pPr marL="0" indent="0">
              <a:buNone/>
            </a:pPr>
            <a:r>
              <a:rPr lang="en-US" dirty="0"/>
              <a:t>	&gt;</a:t>
            </a:r>
            <a:r>
              <a:rPr lang="en-US" dirty="0" err="1"/>
              <a:t>db.Orders.remove</a:t>
            </a:r>
            <a:r>
              <a:rPr lang="en-US" dirty="0"/>
              <a:t>({ name: "Handbag purchase" }, 1)</a:t>
            </a:r>
          </a:p>
          <a:p>
            <a:pPr marL="0" indent="0">
              <a:buNone/>
            </a:pPr>
            <a:endParaRPr lang="en-US" dirty="0"/>
          </a:p>
          <a:p>
            <a:pPr marL="0" indent="0">
              <a:buNone/>
            </a:pPr>
            <a:r>
              <a:rPr lang="en-US" dirty="0"/>
              <a:t>	&gt;</a:t>
            </a:r>
            <a:r>
              <a:rPr lang="en-US" dirty="0" err="1"/>
              <a:t>db.Orders.remove</a:t>
            </a:r>
            <a:r>
              <a:rPr lang="en-US" dirty="0"/>
              <a:t>()</a:t>
            </a:r>
          </a:p>
        </p:txBody>
      </p:sp>
    </p:spTree>
    <p:extLst>
      <p:ext uri="{BB962C8B-B14F-4D97-AF65-F5344CB8AC3E}">
        <p14:creationId xmlns:p14="http://schemas.microsoft.com/office/powerpoint/2010/main" val="7454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92500" lnSpcReduction="10000"/>
          </a:bodyPr>
          <a:lstStyle/>
          <a:p>
            <a:pPr marL="0" indent="0">
              <a:buNone/>
            </a:pPr>
            <a:r>
              <a:rPr lang="en-US" dirty="0"/>
              <a:t>Projection in document:</a:t>
            </a:r>
          </a:p>
          <a:p>
            <a:pPr marL="0" indent="0">
              <a:buNone/>
            </a:pPr>
            <a:r>
              <a:rPr lang="en-US" dirty="0"/>
              <a:t>	&gt;</a:t>
            </a:r>
            <a:r>
              <a:rPr lang="en-US" dirty="0" err="1"/>
              <a:t>db.Orders.find</a:t>
            </a:r>
            <a:r>
              <a:rPr lang="en-US" dirty="0"/>
              <a:t>({name: 'Laptop Purchase'}, {price: 1}).pretty()</a:t>
            </a:r>
          </a:p>
          <a:p>
            <a:pPr marL="0" indent="0">
              <a:buNone/>
            </a:pPr>
            <a:endParaRPr lang="en-US" dirty="0"/>
          </a:p>
          <a:p>
            <a:pPr marL="0" indent="0">
              <a:buNone/>
            </a:pPr>
            <a:r>
              <a:rPr lang="en-US" dirty="0"/>
              <a:t>Limiting documents:</a:t>
            </a:r>
          </a:p>
          <a:p>
            <a:pPr marL="0" indent="0">
              <a:buNone/>
            </a:pPr>
            <a:r>
              <a:rPr lang="en-US" dirty="0"/>
              <a:t>	&gt;</a:t>
            </a:r>
            <a:r>
              <a:rPr lang="en-US" dirty="0" err="1"/>
              <a:t>db.Orders.find</a:t>
            </a:r>
            <a:r>
              <a:rPr lang="en-US" dirty="0"/>
              <a:t>().limit(2).pretty()</a:t>
            </a:r>
          </a:p>
          <a:p>
            <a:pPr marL="0" indent="0">
              <a:buNone/>
            </a:pPr>
            <a:endParaRPr lang="en-US" dirty="0"/>
          </a:p>
          <a:p>
            <a:pPr marL="0" indent="0">
              <a:buNone/>
            </a:pPr>
            <a:r>
              <a:rPr lang="en-US" dirty="0"/>
              <a:t>Skipping documents:</a:t>
            </a:r>
          </a:p>
          <a:p>
            <a:pPr marL="0" indent="0">
              <a:buNone/>
            </a:pPr>
            <a:r>
              <a:rPr lang="en-US" dirty="0"/>
              <a:t>	&gt;</a:t>
            </a:r>
            <a:r>
              <a:rPr lang="en-US" dirty="0" err="1"/>
              <a:t>db.Orders.find</a:t>
            </a:r>
            <a:r>
              <a:rPr lang="en-US" dirty="0"/>
              <a:t>().limit(1).skip(1).pretty()</a:t>
            </a:r>
          </a:p>
          <a:p>
            <a:pPr marL="0" indent="0">
              <a:buNone/>
            </a:pPr>
            <a:endParaRPr lang="en-US" dirty="0"/>
          </a:p>
          <a:p>
            <a:pPr marL="0" indent="0">
              <a:buNone/>
            </a:pPr>
            <a:r>
              <a:rPr lang="en-US" dirty="0"/>
              <a:t>Sorting documents:</a:t>
            </a:r>
          </a:p>
          <a:p>
            <a:pPr marL="0" indent="0">
              <a:buNone/>
            </a:pPr>
            <a:r>
              <a:rPr lang="en-US" dirty="0"/>
              <a:t>	&gt;</a:t>
            </a:r>
            <a:r>
              <a:rPr lang="en-US" dirty="0" err="1"/>
              <a:t>db.Orders.find</a:t>
            </a:r>
            <a:r>
              <a:rPr lang="en-US" dirty="0"/>
              <a:t>().sort({price: 1}).pretty()</a:t>
            </a:r>
          </a:p>
        </p:txBody>
      </p:sp>
    </p:spTree>
    <p:extLst>
      <p:ext uri="{BB962C8B-B14F-4D97-AF65-F5344CB8AC3E}">
        <p14:creationId xmlns:p14="http://schemas.microsoft.com/office/powerpoint/2010/main" val="12325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Capped collections</a:t>
            </a:r>
            <a:endParaRPr lang="en-US" dirty="0"/>
          </a:p>
        </p:txBody>
      </p:sp>
      <p:sp>
        <p:nvSpPr>
          <p:cNvPr id="3" name="Content Placeholder 2"/>
          <p:cNvSpPr>
            <a:spLocks noGrp="1"/>
          </p:cNvSpPr>
          <p:nvPr>
            <p:ph sz="quarter" idx="1"/>
          </p:nvPr>
        </p:nvSpPr>
        <p:spPr/>
        <p:txBody>
          <a:bodyPr>
            <a:normAutofit lnSpcReduction="10000"/>
          </a:bodyPr>
          <a:lstStyle/>
          <a:p>
            <a:r>
              <a:rPr lang="en-US" dirty="0" err="1"/>
              <a:t>db.createCollection</a:t>
            </a:r>
            <a:r>
              <a:rPr lang="en-US" dirty="0"/>
              <a:t>("logs",{</a:t>
            </a:r>
            <a:r>
              <a:rPr lang="en-US" dirty="0">
                <a:solidFill>
                  <a:srgbClr val="FF0000"/>
                </a:solidFill>
              </a:rPr>
              <a:t>capped:true,size:10000,max:1000</a:t>
            </a:r>
            <a:r>
              <a:rPr lang="en-US" dirty="0"/>
              <a:t>})</a:t>
            </a:r>
          </a:p>
          <a:p>
            <a:r>
              <a:rPr lang="en-US" dirty="0" smtClean="0"/>
              <a:t>Capped </a:t>
            </a:r>
            <a:r>
              <a:rPr lang="en-US" dirty="0"/>
              <a:t>collections are fixed-size circular collections</a:t>
            </a:r>
            <a:r>
              <a:rPr lang="en-US" dirty="0" smtClean="0"/>
              <a:t>.</a:t>
            </a:r>
          </a:p>
          <a:p>
            <a:r>
              <a:rPr lang="en-US" dirty="0"/>
              <a:t>Capped collection will start deleting the oldest document in the collection without providing any explicit </a:t>
            </a:r>
            <a:r>
              <a:rPr lang="en-US" dirty="0" smtClean="0"/>
              <a:t>command.</a:t>
            </a:r>
          </a:p>
          <a:p>
            <a:r>
              <a:rPr lang="en-US" dirty="0"/>
              <a:t>Capped collection follows FIFO(First in first out) model</a:t>
            </a:r>
            <a:r>
              <a:rPr lang="en-US" dirty="0" smtClean="0"/>
              <a:t>.</a:t>
            </a:r>
          </a:p>
          <a:p>
            <a:r>
              <a:rPr lang="en-US" dirty="0"/>
              <a:t>The aggregation pipeline operator $out cannot write results to a capped collection.</a:t>
            </a:r>
          </a:p>
          <a:p>
            <a:r>
              <a:rPr lang="en-US" dirty="0"/>
              <a:t>If the size field is less than or equal to 4096, then the collection will have a cap of 4096 bytes.</a:t>
            </a:r>
          </a:p>
          <a:p>
            <a:r>
              <a:rPr lang="en-US" dirty="0"/>
              <a:t>You cannot shard a capped collection.</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32</a:t>
            </a:fld>
            <a:endParaRPr lang="en-US"/>
          </a:p>
        </p:txBody>
      </p:sp>
    </p:spTree>
    <p:extLst>
      <p:ext uri="{BB962C8B-B14F-4D97-AF65-F5344CB8AC3E}">
        <p14:creationId xmlns:p14="http://schemas.microsoft.com/office/powerpoint/2010/main" val="18972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Capped collections continue…</a:t>
            </a:r>
            <a:endParaRPr lang="en-US" dirty="0"/>
          </a:p>
        </p:txBody>
      </p:sp>
      <p:sp>
        <p:nvSpPr>
          <p:cNvPr id="3" name="Content Placeholder 2"/>
          <p:cNvSpPr>
            <a:spLocks noGrp="1"/>
          </p:cNvSpPr>
          <p:nvPr>
            <p:ph sz="quarter" idx="1"/>
          </p:nvPr>
        </p:nvSpPr>
        <p:spPr/>
        <p:txBody>
          <a:bodyPr>
            <a:normAutofit/>
          </a:bodyPr>
          <a:lstStyle/>
          <a:p>
            <a:r>
              <a:rPr lang="en-US" dirty="0" smtClean="0"/>
              <a:t>We cannot delete a document from capped collection.</a:t>
            </a:r>
          </a:p>
          <a:p>
            <a:pPr marL="274320" lvl="1" indent="0">
              <a:buNone/>
            </a:pPr>
            <a:r>
              <a:rPr lang="en-US" dirty="0" err="1" smtClean="0"/>
              <a:t>db.logs.remove</a:t>
            </a:r>
            <a:r>
              <a:rPr lang="en-US" dirty="0" smtClean="0"/>
              <a:t>({status: ‘DONE’) </a:t>
            </a:r>
            <a:r>
              <a:rPr lang="en-US" dirty="0" smtClean="0">
                <a:solidFill>
                  <a:srgbClr val="FF0000"/>
                </a:solidFill>
              </a:rPr>
              <a:t>// Error</a:t>
            </a:r>
          </a:p>
          <a:p>
            <a:r>
              <a:rPr lang="en-US" dirty="0" smtClean="0"/>
              <a:t>Convert existing collection to capped:</a:t>
            </a:r>
          </a:p>
          <a:p>
            <a:pPr marL="274320" lvl="1" indent="0">
              <a:buNone/>
            </a:pPr>
            <a:r>
              <a:rPr lang="en-US" dirty="0" err="1"/>
              <a:t>db.runCommand</a:t>
            </a:r>
            <a:r>
              <a:rPr lang="en-US" dirty="0" smtClean="0"/>
              <a:t>({"convertToCapped":“logs",size:10000})</a:t>
            </a:r>
          </a:p>
          <a:p>
            <a:r>
              <a:rPr lang="en-US" dirty="0" smtClean="0"/>
              <a:t>Find out whether a collection is capped or not:</a:t>
            </a:r>
          </a:p>
          <a:p>
            <a:pPr marL="274320" lvl="1" indent="0">
              <a:buNone/>
            </a:pPr>
            <a:r>
              <a:rPr lang="en-US" dirty="0" err="1" smtClean="0"/>
              <a:t>db.logs.isCapped</a:t>
            </a:r>
            <a:r>
              <a:rPr lang="en-US" dirty="0" smtClean="0"/>
              <a:t>()</a:t>
            </a:r>
          </a:p>
          <a:p>
            <a:r>
              <a:rPr lang="en-US" dirty="0" smtClean="0"/>
              <a:t>Performing find() operation on capped collection gives results ordering same as the insertion order.  However, if we wish to reverse it, for example I wish to find out last 5 logs from ‘logs’ collection then use:</a:t>
            </a:r>
          </a:p>
          <a:p>
            <a:pPr marL="274320" lvl="1" indent="0">
              <a:buNone/>
            </a:pPr>
            <a:r>
              <a:rPr lang="en-US" dirty="0" err="1" smtClean="0"/>
              <a:t>db.logs.find</a:t>
            </a:r>
            <a:r>
              <a:rPr lang="en-US" dirty="0"/>
              <a:t>().sort( { $natural: -1 }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33</a:t>
            </a:fld>
            <a:endParaRPr lang="en-US"/>
          </a:p>
        </p:txBody>
      </p:sp>
    </p:spTree>
    <p:extLst>
      <p:ext uri="{BB962C8B-B14F-4D97-AF65-F5344CB8AC3E}">
        <p14:creationId xmlns:p14="http://schemas.microsoft.com/office/powerpoint/2010/main" val="13037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shell </a:t>
            </a:r>
            <a:r>
              <a:rPr lang="en-US" dirty="0" smtClean="0"/>
              <a:t>methods</a:t>
            </a:r>
            <a:endParaRPr lang="en-US" dirty="0"/>
          </a:p>
        </p:txBody>
      </p:sp>
      <p:sp>
        <p:nvSpPr>
          <p:cNvPr id="3" name="Content Placeholder 2"/>
          <p:cNvSpPr>
            <a:spLocks noGrp="1"/>
          </p:cNvSpPr>
          <p:nvPr>
            <p:ph idx="1"/>
          </p:nvPr>
        </p:nvSpPr>
        <p:spPr/>
        <p:txBody>
          <a:bodyPr/>
          <a:lstStyle/>
          <a:p>
            <a:pPr marL="0" indent="0">
              <a:buNone/>
            </a:pPr>
            <a:r>
              <a:rPr lang="en-US" dirty="0"/>
              <a:t>Mongo provides extensive support of built-in methods that helps to write complex query. You can find the complete list of methods at:</a:t>
            </a:r>
          </a:p>
          <a:p>
            <a:pPr marL="0" indent="0">
              <a:buNone/>
            </a:pPr>
            <a:endParaRPr lang="en-US" dirty="0" smtClean="0"/>
          </a:p>
          <a:p>
            <a:pPr marL="0" indent="0">
              <a:buNone/>
            </a:pPr>
            <a:r>
              <a:rPr lang="en-US" dirty="0" smtClean="0"/>
              <a:t>https</a:t>
            </a:r>
            <a:r>
              <a:rPr lang="en-US" dirty="0"/>
              <a:t>://docs.mongodb.org/manual/reference/method/</a:t>
            </a:r>
          </a:p>
        </p:txBody>
      </p:sp>
    </p:spTree>
    <p:extLst>
      <p:ext uri="{BB962C8B-B14F-4D97-AF65-F5344CB8AC3E}">
        <p14:creationId xmlns:p14="http://schemas.microsoft.com/office/powerpoint/2010/main" val="1612636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a:t>
            </a:r>
            <a:r>
              <a:rPr lang="en-US" dirty="0" smtClean="0"/>
              <a:t>Indexing</a:t>
            </a:r>
            <a:endParaRPr lang="en-US" dirty="0"/>
          </a:p>
        </p:txBody>
      </p:sp>
      <p:sp>
        <p:nvSpPr>
          <p:cNvPr id="3" name="Content Placeholder 2"/>
          <p:cNvSpPr>
            <a:spLocks noGrp="1"/>
          </p:cNvSpPr>
          <p:nvPr>
            <p:ph idx="1"/>
          </p:nvPr>
        </p:nvSpPr>
        <p:spPr>
          <a:xfrm>
            <a:off x="533400" y="4391025"/>
            <a:ext cx="8229600" cy="1965960"/>
          </a:xfrm>
        </p:spPr>
        <p:txBody>
          <a:bodyPr>
            <a:normAutofit lnSpcReduction="10000"/>
          </a:bodyPr>
          <a:lstStyle/>
          <a:p>
            <a:r>
              <a:rPr lang="en-US" dirty="0"/>
              <a:t>Indexes are special data structures that store a small portion of the collection’s data set in an easy to traverse form.</a:t>
            </a:r>
          </a:p>
          <a:p>
            <a:r>
              <a:rPr lang="en-US" dirty="0"/>
              <a:t>The index stores the value of a specific field or set of fields, ordered by the value of the field.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8103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4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Why Indexing?</a:t>
            </a:r>
            <a:endParaRPr lang="en-US" dirty="0"/>
          </a:p>
        </p:txBody>
      </p:sp>
      <p:sp>
        <p:nvSpPr>
          <p:cNvPr id="3" name="Content Placeholder 2"/>
          <p:cNvSpPr>
            <a:spLocks noGrp="1"/>
          </p:cNvSpPr>
          <p:nvPr>
            <p:ph idx="1"/>
          </p:nvPr>
        </p:nvSpPr>
        <p:spPr>
          <a:xfrm>
            <a:off x="457200" y="1447800"/>
            <a:ext cx="8229600" cy="4343400"/>
          </a:xfrm>
        </p:spPr>
        <p:txBody>
          <a:bodyPr>
            <a:normAutofit/>
          </a:bodyPr>
          <a:lstStyle/>
          <a:p>
            <a:r>
              <a:rPr lang="en-US" dirty="0"/>
              <a:t>Using indexing, mongo need not scan every document in a collection.</a:t>
            </a:r>
          </a:p>
          <a:p>
            <a:r>
              <a:rPr lang="en-US" dirty="0"/>
              <a:t>Indexing improves query execution performance.</a:t>
            </a:r>
          </a:p>
        </p:txBody>
      </p:sp>
    </p:spTree>
    <p:extLst>
      <p:ext uri="{BB962C8B-B14F-4D97-AF65-F5344CB8AC3E}">
        <p14:creationId xmlns:p14="http://schemas.microsoft.com/office/powerpoint/2010/main" val="30307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Index types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_id (default</a:t>
            </a:r>
            <a:r>
              <a:rPr lang="en-US" sz="2400" b="1" dirty="0" smtClean="0"/>
              <a:t>)</a:t>
            </a:r>
          </a:p>
          <a:p>
            <a:pPr marL="274320" lvl="1" indent="0">
              <a:buNone/>
            </a:pPr>
            <a:r>
              <a:rPr lang="en-US" sz="2400" dirty="0"/>
              <a:t>All MongoDB collections have an index on the _id field that exists by default. </a:t>
            </a:r>
          </a:p>
          <a:p>
            <a:r>
              <a:rPr lang="en-US" sz="2400" b="1" dirty="0"/>
              <a:t>Single </a:t>
            </a:r>
            <a:r>
              <a:rPr lang="en-US" sz="2400" b="1" dirty="0" smtClean="0"/>
              <a:t>Field</a:t>
            </a:r>
          </a:p>
          <a:p>
            <a:pPr marL="274320" lvl="1" indent="0">
              <a:buNone/>
            </a:pPr>
            <a:r>
              <a:rPr lang="en-US" sz="2400" dirty="0" err="1" smtClean="0"/>
              <a:t>db.users.createIndex</a:t>
            </a:r>
            <a:r>
              <a:rPr lang="en-US" sz="2400" dirty="0"/>
              <a:t>( { "name" : 1 } )</a:t>
            </a:r>
          </a:p>
          <a:p>
            <a:r>
              <a:rPr lang="en-US" sz="2400" b="1" dirty="0"/>
              <a:t>Compound </a:t>
            </a:r>
            <a:r>
              <a:rPr lang="en-US" sz="2400" b="1" dirty="0" smtClean="0"/>
              <a:t>Index</a:t>
            </a:r>
          </a:p>
          <a:p>
            <a:pPr marL="274320" lvl="1" indent="0">
              <a:buNone/>
            </a:pPr>
            <a:r>
              <a:rPr lang="en-US" sz="2400" dirty="0" err="1"/>
              <a:t>db.users.createIndex</a:t>
            </a:r>
            <a:r>
              <a:rPr lang="en-US" sz="2400" dirty="0"/>
              <a:t>( { "name" : </a:t>
            </a:r>
            <a:r>
              <a:rPr lang="en-US" sz="2400" dirty="0" smtClean="0"/>
              <a:t>1, “marks “: -1} )</a:t>
            </a:r>
            <a:endParaRPr lang="en-US" sz="2400" dirty="0"/>
          </a:p>
          <a:p>
            <a:r>
              <a:rPr lang="en-US" sz="2400" b="1" dirty="0" err="1"/>
              <a:t>Multikey</a:t>
            </a:r>
            <a:r>
              <a:rPr lang="en-US" sz="2400" b="1" dirty="0"/>
              <a:t> </a:t>
            </a:r>
            <a:r>
              <a:rPr lang="en-US" sz="2400" b="1" dirty="0" smtClean="0"/>
              <a:t>Index</a:t>
            </a:r>
          </a:p>
          <a:p>
            <a:pPr marL="274320" lvl="1" indent="0">
              <a:buNone/>
            </a:pPr>
            <a:r>
              <a:rPr lang="en-US" sz="2400" dirty="0" err="1" smtClean="0"/>
              <a:t>Multikey</a:t>
            </a:r>
            <a:r>
              <a:rPr lang="en-US" sz="2400" dirty="0" smtClean="0"/>
              <a:t> indexes are applicable for the fields that hold an array value.</a:t>
            </a:r>
          </a:p>
          <a:p>
            <a:pPr marL="274320" lvl="1" indent="0">
              <a:buNone/>
            </a:pPr>
            <a:r>
              <a:rPr lang="en-US" sz="2400" dirty="0" err="1" smtClean="0"/>
              <a:t>db.users.createIndex</a:t>
            </a:r>
            <a:r>
              <a:rPr lang="en-US" sz="2400" dirty="0" smtClean="0"/>
              <a:t>({ </a:t>
            </a:r>
            <a:r>
              <a:rPr lang="en-US" sz="2400" dirty="0" err="1" smtClean="0"/>
              <a:t>users.phones</a:t>
            </a:r>
            <a:r>
              <a:rPr lang="en-US" sz="2400" dirty="0" smtClean="0"/>
              <a:t>: 1})</a:t>
            </a:r>
            <a:endParaRPr lang="en-US" sz="2400" dirty="0"/>
          </a:p>
        </p:txBody>
      </p:sp>
    </p:spTree>
    <p:extLst>
      <p:ext uri="{BB962C8B-B14F-4D97-AF65-F5344CB8AC3E}">
        <p14:creationId xmlns:p14="http://schemas.microsoft.com/office/powerpoint/2010/main" val="33816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Index types continue…</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Geospatial Index</a:t>
            </a:r>
          </a:p>
          <a:p>
            <a:pPr marL="274320" lvl="1" indent="0">
              <a:buNone/>
            </a:pPr>
            <a:r>
              <a:rPr lang="en-US" sz="2400" dirty="0"/>
              <a:t>To execute queries on geospatial co-ordinate data, mongo provides geospatial index.</a:t>
            </a:r>
          </a:p>
          <a:p>
            <a:r>
              <a:rPr lang="en-US" sz="2400" b="1" dirty="0"/>
              <a:t>Text Indexes</a:t>
            </a:r>
          </a:p>
          <a:p>
            <a:pPr marL="274320" lvl="1" indent="0">
              <a:buNone/>
            </a:pPr>
            <a:r>
              <a:rPr lang="en-US" sz="2400" dirty="0"/>
              <a:t>MongoDB provides text indexes to support text search of string content in documents of a collection.</a:t>
            </a:r>
          </a:p>
          <a:p>
            <a:pPr marL="274320" lvl="1" indent="0">
              <a:buNone/>
            </a:pPr>
            <a:r>
              <a:rPr lang="en-US" sz="2400" dirty="0" err="1"/>
              <a:t>db.feedback.createIndex</a:t>
            </a:r>
            <a:r>
              <a:rPr lang="en-US" sz="2400" dirty="0"/>
              <a:t>( { comments: "text" } )</a:t>
            </a:r>
          </a:p>
          <a:p>
            <a:r>
              <a:rPr lang="en-US" sz="2400" b="1" dirty="0"/>
              <a:t>Hashed Indexes</a:t>
            </a:r>
          </a:p>
          <a:p>
            <a:pPr marL="274320" lvl="1" indent="0">
              <a:buNone/>
            </a:pPr>
            <a:r>
              <a:rPr lang="en-US" sz="2400" dirty="0"/>
              <a:t>Hashed index type indexes the hash of the value of a field. It is used in hash based </a:t>
            </a:r>
            <a:r>
              <a:rPr lang="en-US" sz="2400" dirty="0" err="1"/>
              <a:t>sharding</a:t>
            </a:r>
            <a:r>
              <a:rPr lang="en-US" sz="2400" dirty="0"/>
              <a:t>.</a:t>
            </a:r>
          </a:p>
          <a:p>
            <a:endParaRPr lang="en-US" sz="2400" dirty="0"/>
          </a:p>
        </p:txBody>
      </p:sp>
    </p:spTree>
    <p:extLst>
      <p:ext uri="{BB962C8B-B14F-4D97-AF65-F5344CB8AC3E}">
        <p14:creationId xmlns:p14="http://schemas.microsoft.com/office/powerpoint/2010/main" val="20627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Key points about indexes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dirty="0" smtClean="0"/>
              <a:t>You can drop a mongo index using following query:</a:t>
            </a:r>
          </a:p>
          <a:p>
            <a:pPr lvl="1"/>
            <a:r>
              <a:rPr lang="en-US" sz="2400" dirty="0" err="1"/>
              <a:t>db.users.dropIndex</a:t>
            </a:r>
            <a:r>
              <a:rPr lang="en-US" sz="2400" dirty="0"/>
              <a:t>( { “name": 1 } )</a:t>
            </a:r>
          </a:p>
          <a:p>
            <a:r>
              <a:rPr lang="en-US" sz="2400" dirty="0" smtClean="0"/>
              <a:t>You can drop all the indexes on your collection using:</a:t>
            </a:r>
          </a:p>
          <a:p>
            <a:pPr lvl="1"/>
            <a:r>
              <a:rPr lang="en-US" sz="2400" dirty="0" err="1" smtClean="0"/>
              <a:t>db.users.dropIndexes</a:t>
            </a:r>
            <a:r>
              <a:rPr lang="en-US" sz="2400" dirty="0" smtClean="0"/>
              <a:t>();</a:t>
            </a:r>
          </a:p>
          <a:p>
            <a:r>
              <a:rPr lang="en-US" sz="2400" dirty="0" smtClean="0"/>
              <a:t>You can list down all indexes applied on any collection using:</a:t>
            </a:r>
          </a:p>
          <a:p>
            <a:pPr lvl="1"/>
            <a:r>
              <a:rPr lang="en-US" sz="2400" dirty="0" err="1"/>
              <a:t>db.getCollection</a:t>
            </a:r>
            <a:r>
              <a:rPr lang="en-US" sz="2400" dirty="0"/>
              <a:t>('Orders').</a:t>
            </a:r>
            <a:r>
              <a:rPr lang="en-US" sz="2400" dirty="0" err="1"/>
              <a:t>getIndexes</a:t>
            </a:r>
            <a:r>
              <a:rPr lang="en-US" sz="2400" dirty="0" smtClean="0"/>
              <a:t>()</a:t>
            </a:r>
          </a:p>
          <a:p>
            <a:r>
              <a:rPr lang="en-US" sz="2700" dirty="0" smtClean="0"/>
              <a:t>In order to improve the query performance, no of indexes on a collection needs to be optimized. It means, no index or many indexes on collection, both will increase the query execution time.</a:t>
            </a:r>
          </a:p>
          <a:p>
            <a:r>
              <a:rPr lang="en-US" sz="2700" dirty="0" smtClean="0"/>
              <a:t>To analyze the query execution, use .explain().</a:t>
            </a:r>
            <a:endParaRPr lang="en-US" sz="2700" dirty="0"/>
          </a:p>
        </p:txBody>
      </p:sp>
    </p:spTree>
    <p:extLst>
      <p:ext uri="{BB962C8B-B14F-4D97-AF65-F5344CB8AC3E}">
        <p14:creationId xmlns:p14="http://schemas.microsoft.com/office/powerpoint/2010/main" val="96074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smtClean="0">
                <a:solidFill>
                  <a:schemeClr val="tx1"/>
                </a:solidFill>
              </a:rPr>
              <a:t>CAP Theorem</a:t>
            </a:r>
            <a:endParaRPr lang="lv-LV" dirty="0" smtClean="0">
              <a:solidFill>
                <a:schemeClr val="tx1"/>
              </a:solidFill>
            </a:endParaRPr>
          </a:p>
        </p:txBody>
      </p:sp>
      <p:sp>
        <p:nvSpPr>
          <p:cNvPr id="7171" name="Rectangle 3"/>
          <p:cNvSpPr>
            <a:spLocks noGrp="1" noChangeArrowheads="1"/>
          </p:cNvSpPr>
          <p:nvPr>
            <p:ph type="body" idx="1"/>
          </p:nvPr>
        </p:nvSpPr>
        <p:spPr>
          <a:xfrm>
            <a:off x="574530" y="1420073"/>
            <a:ext cx="8258175" cy="5008023"/>
          </a:xfrm>
        </p:spPr>
        <p:txBody>
          <a:bodyPr>
            <a:normAutofit fontScale="92500" lnSpcReduction="10000"/>
          </a:bodyPr>
          <a:lstStyle/>
          <a:p>
            <a:pPr eaLnBrk="1" hangingPunct="1">
              <a:lnSpc>
                <a:spcPct val="90000"/>
              </a:lnSpc>
            </a:pPr>
            <a:r>
              <a:rPr lang="en-US" sz="3000" b="1" dirty="0" smtClean="0"/>
              <a:t>Consistency</a:t>
            </a:r>
          </a:p>
          <a:p>
            <a:pPr marL="0" indent="0">
              <a:lnSpc>
                <a:spcPct val="90000"/>
              </a:lnSpc>
              <a:buNone/>
            </a:pPr>
            <a:r>
              <a:rPr lang="en-US" sz="2800" dirty="0"/>
              <a:t>A service that is consistent should follow the rule of ordering for updates that spread across all replicas in a cluster - “what you write is what you read”, regardless of location.</a:t>
            </a:r>
          </a:p>
          <a:p>
            <a:pPr marL="0" indent="0" eaLnBrk="1" hangingPunct="1">
              <a:lnSpc>
                <a:spcPct val="90000"/>
              </a:lnSpc>
              <a:buNone/>
            </a:pPr>
            <a:endParaRPr lang="en-US" sz="800" dirty="0" smtClean="0"/>
          </a:p>
          <a:p>
            <a:pPr eaLnBrk="1" hangingPunct="1">
              <a:lnSpc>
                <a:spcPct val="90000"/>
              </a:lnSpc>
            </a:pPr>
            <a:r>
              <a:rPr lang="en-US" sz="3000" b="1" dirty="0"/>
              <a:t>Availability</a:t>
            </a:r>
          </a:p>
          <a:p>
            <a:pPr marL="57150" indent="0">
              <a:lnSpc>
                <a:spcPct val="90000"/>
              </a:lnSpc>
              <a:buNone/>
            </a:pPr>
            <a:r>
              <a:rPr lang="en-US" sz="3000" dirty="0"/>
              <a:t>A service should be available. There should be a guarantee that every request receives a response about whether it was successful or failed</a:t>
            </a:r>
            <a:r>
              <a:rPr lang="en-US" sz="3000" dirty="0" smtClean="0"/>
              <a:t>.</a:t>
            </a:r>
          </a:p>
          <a:p>
            <a:pPr marL="514350" indent="-457200">
              <a:lnSpc>
                <a:spcPct val="90000"/>
              </a:lnSpc>
            </a:pPr>
            <a:r>
              <a:rPr lang="en-US" sz="3000" b="1" dirty="0"/>
              <a:t>Partition Tolerance</a:t>
            </a:r>
          </a:p>
          <a:p>
            <a:pPr marL="57150" indent="0">
              <a:lnSpc>
                <a:spcPct val="90000"/>
              </a:lnSpc>
              <a:buNone/>
            </a:pPr>
            <a:r>
              <a:rPr lang="en-US" sz="3000" dirty="0"/>
              <a:t>The system continues to operate despite arbitrary message loss or failure of part of the system.</a:t>
            </a:r>
          </a:p>
          <a:p>
            <a:pPr marL="57150" indent="0">
              <a:lnSpc>
                <a:spcPct val="90000"/>
              </a:lnSpc>
              <a:buNone/>
            </a:pPr>
            <a:endParaRPr lang="lv-LV" dirty="0" smtClean="0"/>
          </a:p>
        </p:txBody>
      </p:sp>
    </p:spTree>
    <p:extLst>
      <p:ext uri="{BB962C8B-B14F-4D97-AF65-F5344CB8AC3E}">
        <p14:creationId xmlns:p14="http://schemas.microsoft.com/office/powerpoint/2010/main" val="289652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wipe(down)">
                                      <p:cBhvr>
                                        <p:cTn id="23" dur="500"/>
                                        <p:tgtEl>
                                          <p:spTgt spid="7171">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171">
                                            <p:txEl>
                                              <p:pRg st="6" end="6"/>
                                            </p:txEl>
                                          </p:spTgt>
                                        </p:tgtEl>
                                        <p:attrNameLst>
                                          <p:attrName>style.visibility</p:attrName>
                                        </p:attrNameLst>
                                      </p:cBhvr>
                                      <p:to>
                                        <p:strVal val="visible"/>
                                      </p:to>
                                    </p:set>
                                    <p:animEffect transition="in" filter="wipe(down)">
                                      <p:cBhvr>
                                        <p:cTn id="26"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queries</a:t>
            </a:r>
            <a:endParaRPr lang="en-US" dirty="0"/>
          </a:p>
        </p:txBody>
      </p:sp>
      <p:sp>
        <p:nvSpPr>
          <p:cNvPr id="3" name="Content Placeholder 2"/>
          <p:cNvSpPr>
            <a:spLocks noGrp="1"/>
          </p:cNvSpPr>
          <p:nvPr>
            <p:ph sz="quarter" idx="1"/>
          </p:nvPr>
        </p:nvSpPr>
        <p:spPr/>
        <p:txBody>
          <a:bodyPr/>
          <a:lstStyle/>
          <a:p>
            <a:pPr marL="0" indent="0">
              <a:buNone/>
            </a:pPr>
            <a:r>
              <a:rPr lang="en-US" dirty="0"/>
              <a:t>Indexes improve the efficiency of read operations by reducing the amount of data that query operations need to process</a:t>
            </a:r>
            <a:r>
              <a:rPr lang="en-US" dirty="0" smtClean="0"/>
              <a:t>. Hence it is recommended to index the fields which are mentioned in your query.</a:t>
            </a:r>
          </a:p>
          <a:p>
            <a:pPr marL="0" indent="0">
              <a:buNone/>
            </a:pPr>
            <a:r>
              <a:rPr lang="en-US" dirty="0" smtClean="0"/>
              <a:t>A query is called as ‘Covered Query’ if:</a:t>
            </a:r>
          </a:p>
          <a:p>
            <a:pPr lvl="1"/>
            <a:r>
              <a:rPr lang="en-US" dirty="0"/>
              <a:t>all the fields in the query are part of an index, and</a:t>
            </a:r>
          </a:p>
          <a:p>
            <a:pPr lvl="1"/>
            <a:r>
              <a:rPr lang="en-US" dirty="0"/>
              <a:t>all the fields returned in the results are in </a:t>
            </a:r>
            <a:r>
              <a:rPr lang="en-US" dirty="0" smtClean="0"/>
              <a:t>the </a:t>
            </a:r>
            <a:r>
              <a:rPr lang="en-US" dirty="0"/>
              <a:t>same index</a:t>
            </a:r>
            <a:r>
              <a:rPr lang="en-US" dirty="0" smtClean="0"/>
              <a:t>.</a:t>
            </a:r>
          </a:p>
          <a:p>
            <a:pPr marL="0" indent="0">
              <a:buNone/>
            </a:pPr>
            <a:r>
              <a:rPr lang="en-US" dirty="0" smtClean="0"/>
              <a:t>For example:</a:t>
            </a:r>
          </a:p>
          <a:p>
            <a:pPr marL="0" lvl="1" indent="0">
              <a:spcBef>
                <a:spcPts val="600"/>
              </a:spcBef>
              <a:buClr>
                <a:schemeClr val="accent1"/>
              </a:buClr>
              <a:buNone/>
            </a:pPr>
            <a:r>
              <a:rPr lang="en-US" sz="2400" dirty="0" err="1"/>
              <a:t>db.users.createIndex</a:t>
            </a:r>
            <a:r>
              <a:rPr lang="en-US" sz="2400" dirty="0"/>
              <a:t>( { "name" : 1, “marks “: -1} )</a:t>
            </a:r>
          </a:p>
          <a:p>
            <a:pPr marL="0" indent="0">
              <a:buNone/>
            </a:pPr>
            <a:r>
              <a:rPr lang="en-US" dirty="0" err="1" smtClean="0"/>
              <a:t>db.users.find</a:t>
            </a:r>
            <a:r>
              <a:rPr lang="en-US" dirty="0" smtClean="0"/>
              <a:t>({marks: 75}, {name: 1})</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40</a:t>
            </a:fld>
            <a:endParaRPr lang="en-US"/>
          </a:p>
        </p:txBody>
      </p:sp>
    </p:spTree>
    <p:extLst>
      <p:ext uri="{BB962C8B-B14F-4D97-AF65-F5344CB8AC3E}">
        <p14:creationId xmlns:p14="http://schemas.microsoft.com/office/powerpoint/2010/main" val="1235194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Text Search</a:t>
            </a:r>
            <a:endParaRPr lang="en-US" dirty="0"/>
          </a:p>
        </p:txBody>
      </p:sp>
      <p:sp>
        <p:nvSpPr>
          <p:cNvPr id="3" name="Content Placeholder 2"/>
          <p:cNvSpPr>
            <a:spLocks noGrp="1"/>
          </p:cNvSpPr>
          <p:nvPr>
            <p:ph sz="quarter" idx="1"/>
          </p:nvPr>
        </p:nvSpPr>
        <p:spPr/>
        <p:txBody>
          <a:bodyPr>
            <a:normAutofit/>
          </a:bodyPr>
          <a:lstStyle/>
          <a:p>
            <a:r>
              <a:rPr lang="en-US" dirty="0"/>
              <a:t>Using "text indexes", we can achieve text search in mongo documents. For example:</a:t>
            </a:r>
          </a:p>
          <a:p>
            <a:pPr lvl="1"/>
            <a:r>
              <a:rPr lang="en-US" dirty="0" err="1"/>
              <a:t>db.logs.createIndex</a:t>
            </a:r>
            <a:r>
              <a:rPr lang="en-US" dirty="0"/>
              <a:t>( { description: "text" } </a:t>
            </a:r>
            <a:r>
              <a:rPr lang="en-US" dirty="0">
                <a:solidFill>
                  <a:srgbClr val="FF0000"/>
                </a:solidFill>
              </a:rPr>
              <a:t>//text index on description field</a:t>
            </a:r>
          </a:p>
          <a:p>
            <a:pPr lvl="1"/>
            <a:r>
              <a:rPr lang="en-US" dirty="0" err="1"/>
              <a:t>db.logs.createIndex</a:t>
            </a:r>
            <a:r>
              <a:rPr lang="en-US" dirty="0"/>
              <a:t>( { "$**": "text" } </a:t>
            </a:r>
            <a:r>
              <a:rPr lang="en-US" dirty="0">
                <a:solidFill>
                  <a:srgbClr val="FF0000"/>
                </a:solidFill>
              </a:rPr>
              <a:t>//wildcard index: text index on all string based fields within "logs" collection</a:t>
            </a:r>
          </a:p>
          <a:p>
            <a:r>
              <a:rPr lang="en-US" dirty="0"/>
              <a:t>"text indexes" can include any field whose value is string or array of string elements</a:t>
            </a:r>
            <a:r>
              <a:rPr lang="en-US" dirty="0" smtClean="0"/>
              <a:t>.</a:t>
            </a:r>
          </a:p>
          <a:p>
            <a:r>
              <a:rPr lang="en-US" dirty="0"/>
              <a:t>We can use $text operator to search text through mongo query</a:t>
            </a:r>
            <a:r>
              <a:rPr lang="en-US" dirty="0" smtClean="0"/>
              <a:t>.</a:t>
            </a:r>
          </a:p>
          <a:p>
            <a:r>
              <a:rPr lang="en-US" dirty="0"/>
              <a:t>$text operator searches the whole word only.</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41</a:t>
            </a:fld>
            <a:endParaRPr lang="en-US"/>
          </a:p>
        </p:txBody>
      </p:sp>
    </p:spTree>
    <p:extLst>
      <p:ext uri="{BB962C8B-B14F-4D97-AF65-F5344CB8AC3E}">
        <p14:creationId xmlns:p14="http://schemas.microsoft.com/office/powerpoint/2010/main" val="175066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Text Search</a:t>
            </a:r>
            <a:endParaRPr lang="en-US" dirty="0"/>
          </a:p>
        </p:txBody>
      </p:sp>
      <p:sp>
        <p:nvSpPr>
          <p:cNvPr id="3" name="Content Placeholder 2"/>
          <p:cNvSpPr>
            <a:spLocks noGrp="1"/>
          </p:cNvSpPr>
          <p:nvPr>
            <p:ph sz="quarter" idx="1"/>
          </p:nvPr>
        </p:nvSpPr>
        <p:spPr/>
        <p:txBody>
          <a:bodyPr>
            <a:normAutofit/>
          </a:bodyPr>
          <a:lstStyle/>
          <a:p>
            <a:r>
              <a:rPr lang="en-US" dirty="0"/>
              <a:t>Using $text operator inside find() method:</a:t>
            </a:r>
          </a:p>
          <a:p>
            <a:pPr lvl="1"/>
            <a:r>
              <a:rPr lang="en-US" dirty="0" err="1"/>
              <a:t>db.logs.find</a:t>
            </a:r>
            <a:r>
              <a:rPr lang="en-US" dirty="0"/>
              <a:t>({$text: {$search: "apple"} })</a:t>
            </a:r>
          </a:p>
          <a:p>
            <a:r>
              <a:rPr lang="en-US" dirty="0"/>
              <a:t>Using $text operator in aggregation pipeline:</a:t>
            </a:r>
          </a:p>
          <a:p>
            <a:pPr lvl="1"/>
            <a:r>
              <a:rPr lang="en-US" dirty="0" err="1"/>
              <a:t>db.logs.aggregate</a:t>
            </a:r>
            <a:r>
              <a:rPr lang="en-US" dirty="0"/>
              <a:t>([{$match: {$text: {$search: "apple"} } }])</a:t>
            </a:r>
          </a:p>
          <a:p>
            <a:r>
              <a:rPr lang="en-US" dirty="0"/>
              <a:t>In order to search the string anywhere within a field:</a:t>
            </a:r>
          </a:p>
          <a:p>
            <a:pPr lvl="1"/>
            <a:r>
              <a:rPr lang="en-US" dirty="0" err="1"/>
              <a:t>db.logs.find</a:t>
            </a:r>
            <a:r>
              <a:rPr lang="en-US" dirty="0"/>
              <a:t>({"</a:t>
            </a:r>
            <a:r>
              <a:rPr lang="en-US" dirty="0" err="1"/>
              <a:t>desc</a:t>
            </a:r>
            <a:r>
              <a:rPr lang="en-US" dirty="0"/>
              <a:t>": /</a:t>
            </a:r>
            <a:r>
              <a:rPr lang="en-US" dirty="0" err="1"/>
              <a:t>appple</a:t>
            </a:r>
            <a:r>
              <a:rPr lang="en-US" dirty="0"/>
              <a:t>/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42</a:t>
            </a:fld>
            <a:endParaRPr lang="en-US"/>
          </a:p>
        </p:txBody>
      </p:sp>
    </p:spTree>
    <p:extLst>
      <p:ext uri="{BB962C8B-B14F-4D97-AF65-F5344CB8AC3E}">
        <p14:creationId xmlns:p14="http://schemas.microsoft.com/office/powerpoint/2010/main" val="20317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Regular Expression ($regex)</a:t>
            </a:r>
            <a:endParaRPr lang="en-US" dirty="0"/>
          </a:p>
        </p:txBody>
      </p:sp>
      <p:sp>
        <p:nvSpPr>
          <p:cNvPr id="3" name="Content Placeholder 2"/>
          <p:cNvSpPr>
            <a:spLocks noGrp="1"/>
          </p:cNvSpPr>
          <p:nvPr>
            <p:ph sz="quarter" idx="1"/>
          </p:nvPr>
        </p:nvSpPr>
        <p:spPr/>
        <p:txBody>
          <a:bodyPr/>
          <a:lstStyle/>
          <a:p>
            <a:r>
              <a:rPr lang="en-US" dirty="0"/>
              <a:t>$regex operator </a:t>
            </a:r>
            <a:r>
              <a:rPr lang="en-US" dirty="0" smtClean="0"/>
              <a:t>provides regular </a:t>
            </a:r>
            <a:r>
              <a:rPr lang="en-US" dirty="0"/>
              <a:t>expression capabilities for pattern matching strings in queries</a:t>
            </a:r>
            <a:r>
              <a:rPr lang="en-US" dirty="0" smtClean="0"/>
              <a:t>. The basic syntax is:</a:t>
            </a:r>
          </a:p>
          <a:p>
            <a:pPr lvl="1"/>
            <a:r>
              <a:rPr lang="en-US" dirty="0"/>
              <a:t>{ &lt;field&gt;: { </a:t>
            </a:r>
            <a:r>
              <a:rPr lang="en-US" dirty="0">
                <a:solidFill>
                  <a:srgbClr val="FF0000"/>
                </a:solidFill>
              </a:rPr>
              <a:t>$regex</a:t>
            </a:r>
            <a:r>
              <a:rPr lang="en-US" dirty="0"/>
              <a:t>: 'pattern', </a:t>
            </a:r>
            <a:r>
              <a:rPr lang="en-US" dirty="0">
                <a:solidFill>
                  <a:srgbClr val="FF0000"/>
                </a:solidFill>
              </a:rPr>
              <a:t>$options</a:t>
            </a:r>
            <a:r>
              <a:rPr lang="en-US" dirty="0"/>
              <a:t>: '&lt;options&gt;' } </a:t>
            </a:r>
            <a:r>
              <a:rPr lang="en-US" dirty="0" smtClean="0"/>
              <a:t>} OR</a:t>
            </a:r>
            <a:endParaRPr lang="en-US" dirty="0"/>
          </a:p>
          <a:p>
            <a:pPr lvl="1"/>
            <a:r>
              <a:rPr lang="en-US" dirty="0"/>
              <a:t>{ &lt;field&gt;: { </a:t>
            </a:r>
            <a:r>
              <a:rPr lang="en-US" dirty="0">
                <a:solidFill>
                  <a:srgbClr val="FF0000"/>
                </a:solidFill>
              </a:rPr>
              <a:t>$regex</a:t>
            </a:r>
            <a:r>
              <a:rPr lang="en-US" dirty="0"/>
              <a:t>: /pattern/&lt;</a:t>
            </a:r>
            <a:r>
              <a:rPr lang="en-US" dirty="0">
                <a:solidFill>
                  <a:srgbClr val="FF0000"/>
                </a:solidFill>
              </a:rPr>
              <a:t>options</a:t>
            </a:r>
            <a:r>
              <a:rPr lang="en-US" dirty="0"/>
              <a:t>&gt; } </a:t>
            </a:r>
            <a:r>
              <a:rPr lang="en-US" dirty="0" smtClean="0"/>
              <a:t>}</a:t>
            </a:r>
          </a:p>
          <a:p>
            <a:pPr lvl="1"/>
            <a:r>
              <a:rPr lang="en-US" dirty="0"/>
              <a:t>{ name: { $regex: /acme.*</a:t>
            </a:r>
            <a:r>
              <a:rPr lang="en-US" dirty="0" err="1"/>
              <a:t>corp</a:t>
            </a:r>
            <a:r>
              <a:rPr lang="en-US" dirty="0"/>
              <a:t>/, $options: "</a:t>
            </a:r>
            <a:r>
              <a:rPr lang="en-US" dirty="0" err="1"/>
              <a:t>si</a:t>
            </a:r>
            <a:r>
              <a:rPr lang="en-US" dirty="0"/>
              <a:t>" } </a:t>
            </a:r>
            <a:r>
              <a:rPr lang="en-US" dirty="0" smtClean="0"/>
              <a:t>}</a:t>
            </a:r>
          </a:p>
          <a:p>
            <a:pPr lvl="1"/>
            <a:r>
              <a:rPr lang="en-US" dirty="0" smtClean="0"/>
              <a:t>The character ‘^’ means start &amp; ‘$’ means end.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1351201"/>
              </p:ext>
            </p:extLst>
          </p:nvPr>
        </p:nvGraphicFramePr>
        <p:xfrm>
          <a:off x="228600" y="4267200"/>
          <a:ext cx="8686800" cy="1854200"/>
        </p:xfrm>
        <a:graphic>
          <a:graphicData uri="http://schemas.openxmlformats.org/drawingml/2006/table">
            <a:tbl>
              <a:tblPr firstRow="1" bandRow="1">
                <a:tableStyleId>{5C22544A-7EE6-4342-B048-85BDC9FD1C3A}</a:tableStyleId>
              </a:tblPr>
              <a:tblGrid>
                <a:gridCol w="1303020"/>
                <a:gridCol w="7383780"/>
              </a:tblGrid>
              <a:tr h="370840">
                <a:tc>
                  <a:txBody>
                    <a:bodyPr/>
                    <a:lstStyle/>
                    <a:p>
                      <a:r>
                        <a:rPr lang="en-US" dirty="0" smtClean="0"/>
                        <a:t>Option</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i</a:t>
                      </a:r>
                      <a:endParaRPr lang="en-US" dirty="0"/>
                    </a:p>
                  </a:txBody>
                  <a:tcPr/>
                </a:tc>
                <a:tc>
                  <a:txBody>
                    <a:bodyPr/>
                    <a:lstStyle/>
                    <a:p>
                      <a:r>
                        <a:rPr lang="en-US" dirty="0" smtClean="0"/>
                        <a:t>Case insensitive pattern match</a:t>
                      </a:r>
                      <a:endParaRPr lang="en-US" dirty="0"/>
                    </a:p>
                  </a:txBody>
                  <a:tcPr/>
                </a:tc>
              </a:tr>
              <a:tr h="370840">
                <a:tc>
                  <a:txBody>
                    <a:bodyPr/>
                    <a:lstStyle/>
                    <a:p>
                      <a:r>
                        <a:rPr lang="en-US" dirty="0" smtClean="0"/>
                        <a:t>m</a:t>
                      </a:r>
                      <a:endParaRPr lang="en-US" dirty="0"/>
                    </a:p>
                  </a:txBody>
                  <a:tcPr/>
                </a:tc>
                <a:tc>
                  <a:txBody>
                    <a:bodyPr/>
                    <a:lstStyle/>
                    <a:p>
                      <a:r>
                        <a:rPr lang="en-US" dirty="0" smtClean="0"/>
                        <a:t>Indicates multiline match</a:t>
                      </a:r>
                      <a:endParaRPr lang="en-US" dirty="0"/>
                    </a:p>
                  </a:txBody>
                  <a:tcPr/>
                </a:tc>
              </a:tr>
              <a:tr h="370840">
                <a:tc>
                  <a:txBody>
                    <a:bodyPr/>
                    <a:lstStyle/>
                    <a:p>
                      <a:r>
                        <a:rPr lang="en-US" dirty="0" smtClean="0"/>
                        <a:t>x</a:t>
                      </a:r>
                      <a:endParaRPr lang="en-US" dirty="0"/>
                    </a:p>
                  </a:txBody>
                  <a:tcPr/>
                </a:tc>
                <a:tc>
                  <a:txBody>
                    <a:bodyPr/>
                    <a:lstStyle/>
                    <a:p>
                      <a:r>
                        <a:rPr lang="en-US" dirty="0" smtClean="0"/>
                        <a:t>Extended capability to ignore all white spaces in $regex pattern.</a:t>
                      </a:r>
                      <a:endParaRPr lang="en-US" dirty="0"/>
                    </a:p>
                  </a:txBody>
                  <a:tcPr/>
                </a:tc>
              </a:tr>
              <a:tr h="370840">
                <a:tc>
                  <a:txBody>
                    <a:bodyPr/>
                    <a:lstStyle/>
                    <a:p>
                      <a:r>
                        <a:rPr lang="en-US" dirty="0" smtClean="0"/>
                        <a:t>s</a:t>
                      </a:r>
                      <a:endParaRPr lang="en-US" dirty="0"/>
                    </a:p>
                  </a:txBody>
                  <a:tcPr/>
                </a:tc>
                <a:tc>
                  <a:txBody>
                    <a:bodyPr/>
                    <a:lstStyle/>
                    <a:p>
                      <a:r>
                        <a:rPr lang="en-US" dirty="0" smtClean="0"/>
                        <a:t>Allows</a:t>
                      </a:r>
                      <a:r>
                        <a:rPr lang="en-US" baseline="0" dirty="0" smtClean="0"/>
                        <a:t> dot character(.) to match all characters including newline characters.</a:t>
                      </a:r>
                      <a:endParaRPr lang="en-US" dirty="0"/>
                    </a:p>
                  </a:txBody>
                  <a:tcPr/>
                </a:tc>
              </a:tr>
            </a:tbl>
          </a:graphicData>
        </a:graphic>
      </p:graphicFrame>
    </p:spTree>
    <p:extLst>
      <p:ext uri="{BB962C8B-B14F-4D97-AF65-F5344CB8AC3E}">
        <p14:creationId xmlns:p14="http://schemas.microsoft.com/office/powerpoint/2010/main" val="257992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examples</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a:bodyPr>
          <a:lstStyle/>
          <a:p>
            <a:r>
              <a:rPr lang="en-US" dirty="0" smtClean="0"/>
              <a:t>Find documents where country starts with ‘Al’ in case insensitive manner:</a:t>
            </a:r>
          </a:p>
          <a:p>
            <a:pPr lvl="1"/>
            <a:r>
              <a:rPr lang="en-US" dirty="0" err="1" smtClean="0"/>
              <a:t>db.worldinfo.find</a:t>
            </a:r>
            <a:r>
              <a:rPr lang="en-US" dirty="0" smtClean="0"/>
              <a:t>( { country: { $regex: </a:t>
            </a:r>
            <a:r>
              <a:rPr lang="en-US" dirty="0" smtClean="0">
                <a:solidFill>
                  <a:srgbClr val="FF0000"/>
                </a:solidFill>
              </a:rPr>
              <a:t>/^AI/</a:t>
            </a:r>
            <a:r>
              <a:rPr lang="en-US" dirty="0" err="1" smtClean="0">
                <a:solidFill>
                  <a:srgbClr val="FF0000"/>
                </a:solidFill>
              </a:rPr>
              <a:t>i</a:t>
            </a:r>
            <a:r>
              <a:rPr lang="en-US" dirty="0" smtClean="0"/>
              <a:t> } } )</a:t>
            </a:r>
          </a:p>
          <a:p>
            <a:r>
              <a:rPr lang="en-US" dirty="0" smtClean="0"/>
              <a:t>Find the multi line feedbacks starting with word ‘You’:</a:t>
            </a:r>
          </a:p>
          <a:p>
            <a:pPr lvl="1"/>
            <a:r>
              <a:rPr lang="en-US" dirty="0" err="1" smtClean="0"/>
              <a:t>db.feedback.find</a:t>
            </a:r>
            <a:r>
              <a:rPr lang="en-US" dirty="0" smtClean="0"/>
              <a:t>( { description: { $regex: </a:t>
            </a:r>
            <a:r>
              <a:rPr lang="en-US" dirty="0" smtClean="0">
                <a:solidFill>
                  <a:srgbClr val="FF0000"/>
                </a:solidFill>
              </a:rPr>
              <a:t>/^You/</a:t>
            </a:r>
            <a:r>
              <a:rPr lang="en-US" dirty="0" smtClean="0"/>
              <a:t>, $options: </a:t>
            </a:r>
            <a:r>
              <a:rPr lang="en-US" dirty="0" smtClean="0">
                <a:solidFill>
                  <a:srgbClr val="FF0000"/>
                </a:solidFill>
              </a:rPr>
              <a:t>“m”</a:t>
            </a:r>
            <a:r>
              <a:rPr lang="en-US" dirty="0" smtClean="0"/>
              <a:t> } } )</a:t>
            </a:r>
          </a:p>
          <a:p>
            <a:r>
              <a:rPr lang="en-US" dirty="0"/>
              <a:t>Find </a:t>
            </a:r>
            <a:r>
              <a:rPr lang="en-US" dirty="0" smtClean="0"/>
              <a:t>feedbacks </a:t>
            </a:r>
            <a:r>
              <a:rPr lang="en-US" dirty="0"/>
              <a:t>starting with word ‘You</a:t>
            </a:r>
            <a:r>
              <a:rPr lang="en-US" dirty="0" smtClean="0"/>
              <a:t>’ &amp; ignore white spaces, comments (#) &amp; \n:</a:t>
            </a:r>
            <a:endParaRPr lang="en-US" dirty="0"/>
          </a:p>
          <a:p>
            <a:pPr lvl="1"/>
            <a:r>
              <a:rPr lang="en-US" dirty="0" err="1"/>
              <a:t>db.feedback.find</a:t>
            </a:r>
            <a:r>
              <a:rPr lang="en-US" dirty="0"/>
              <a:t>( { description: { $regex: </a:t>
            </a:r>
            <a:r>
              <a:rPr lang="en-US" dirty="0" smtClean="0">
                <a:solidFill>
                  <a:srgbClr val="FF0000"/>
                </a:solidFill>
              </a:rPr>
              <a:t>/^</a:t>
            </a:r>
            <a:r>
              <a:rPr lang="en-US" dirty="0">
                <a:solidFill>
                  <a:srgbClr val="FF0000"/>
                </a:solidFill>
              </a:rPr>
              <a:t>You</a:t>
            </a:r>
            <a:r>
              <a:rPr lang="en-US" dirty="0" smtClean="0">
                <a:solidFill>
                  <a:srgbClr val="FF0000"/>
                </a:solidFill>
              </a:rPr>
              <a:t>/</a:t>
            </a:r>
            <a:r>
              <a:rPr lang="en-US" dirty="0" smtClean="0"/>
              <a:t>, </a:t>
            </a:r>
            <a:r>
              <a:rPr lang="en-US" dirty="0"/>
              <a:t>$options: </a:t>
            </a:r>
            <a:r>
              <a:rPr lang="en-US" dirty="0" smtClean="0">
                <a:solidFill>
                  <a:srgbClr val="FF0000"/>
                </a:solidFill>
              </a:rPr>
              <a:t>“x”</a:t>
            </a:r>
            <a:r>
              <a:rPr lang="en-US" dirty="0" smtClean="0"/>
              <a:t> </a:t>
            </a:r>
            <a:r>
              <a:rPr lang="en-US" dirty="0"/>
              <a:t>} } )</a:t>
            </a:r>
            <a:endParaRPr lang="en-US" dirty="0" smtClean="0"/>
          </a:p>
          <a:p>
            <a:r>
              <a:rPr lang="en-US" dirty="0" smtClean="0"/>
              <a:t>Match all characters including new line as well as case insensitive search.</a:t>
            </a:r>
          </a:p>
          <a:p>
            <a:pPr lvl="1"/>
            <a:r>
              <a:rPr lang="en-US" dirty="0" err="1" smtClean="0"/>
              <a:t>db.feedback.find</a:t>
            </a:r>
            <a:r>
              <a:rPr lang="en-US" dirty="0"/>
              <a:t>( { description: { $regex: </a:t>
            </a:r>
            <a:r>
              <a:rPr lang="en-US" dirty="0">
                <a:solidFill>
                  <a:srgbClr val="FF0000"/>
                </a:solidFill>
              </a:rPr>
              <a:t>/m.*line/</a:t>
            </a:r>
            <a:r>
              <a:rPr lang="en-US" dirty="0"/>
              <a:t>, $options: </a:t>
            </a:r>
            <a:r>
              <a:rPr lang="en-US" dirty="0" smtClean="0">
                <a:solidFill>
                  <a:srgbClr val="FF0000"/>
                </a:solidFill>
              </a:rPr>
              <a:t>“</a:t>
            </a:r>
            <a:r>
              <a:rPr lang="en-US" dirty="0" err="1" smtClean="0">
                <a:solidFill>
                  <a:srgbClr val="FF0000"/>
                </a:solidFill>
              </a:rPr>
              <a:t>si</a:t>
            </a:r>
            <a:r>
              <a:rPr lang="en-US" dirty="0" smtClean="0">
                <a:solidFill>
                  <a:srgbClr val="FF0000"/>
                </a:solidFill>
              </a:rPr>
              <a:t>”</a:t>
            </a:r>
            <a:r>
              <a:rPr lang="en-US" dirty="0" smtClean="0"/>
              <a:t> </a:t>
            </a:r>
            <a:r>
              <a:rPr lang="en-US" dirty="0"/>
              <a:t>} }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44</a:t>
            </a:fld>
            <a:endParaRPr lang="en-US"/>
          </a:p>
        </p:txBody>
      </p:sp>
    </p:spTree>
    <p:extLst>
      <p:ext uri="{BB962C8B-B14F-4D97-AF65-F5344CB8AC3E}">
        <p14:creationId xmlns:p14="http://schemas.microsoft.com/office/powerpoint/2010/main" val="32560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 Aggregation Framework</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Sometimes Mongo developer wants to analyze and crunch it in interesting ways. Here we can use aggregation facility provided by Mongo.</a:t>
            </a:r>
          </a:p>
          <a:p>
            <a:pPr marL="0" indent="0">
              <a:buNone/>
            </a:pPr>
            <a:r>
              <a:rPr lang="en-US" dirty="0" smtClean="0"/>
              <a:t>Aggregation groups </a:t>
            </a:r>
            <a:r>
              <a:rPr lang="en-US" dirty="0"/>
              <a:t>values from multiple documents together, and can perform a variety of operations on the grouped data to return a single result</a:t>
            </a:r>
            <a:r>
              <a:rPr lang="en-US" dirty="0" smtClean="0"/>
              <a:t>.</a:t>
            </a:r>
          </a:p>
        </p:txBody>
      </p:sp>
    </p:spTree>
    <p:extLst>
      <p:ext uri="{BB962C8B-B14F-4D97-AF65-F5344CB8AC3E}">
        <p14:creationId xmlns:p14="http://schemas.microsoft.com/office/powerpoint/2010/main" val="93080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Framework</a:t>
            </a:r>
            <a:endParaRPr lang="en-IN" dirty="0"/>
          </a:p>
        </p:txBody>
      </p:sp>
      <p:sp>
        <p:nvSpPr>
          <p:cNvPr id="3" name="Content Placeholder 2"/>
          <p:cNvSpPr>
            <a:spLocks noGrp="1"/>
          </p:cNvSpPr>
          <p:nvPr>
            <p:ph idx="1"/>
          </p:nvPr>
        </p:nvSpPr>
        <p:spPr>
          <a:xfrm>
            <a:off x="628650" y="1447800"/>
            <a:ext cx="7886700" cy="5016500"/>
          </a:xfrm>
        </p:spPr>
        <p:txBody>
          <a:bodyPr>
            <a:normAutofit fontScale="92500" lnSpcReduction="10000"/>
          </a:bodyPr>
          <a:lstStyle/>
          <a:p>
            <a:pPr marL="0" indent="0">
              <a:buNone/>
            </a:pPr>
            <a:r>
              <a:rPr lang="en-US" dirty="0"/>
              <a:t>The aggregation framework lets you transform and combine documents in a </a:t>
            </a:r>
            <a:r>
              <a:rPr lang="en-US" dirty="0" smtClean="0"/>
              <a:t>collection. Basically</a:t>
            </a:r>
            <a:r>
              <a:rPr lang="en-US" dirty="0"/>
              <a:t>, you build a pipeline that processes a stream of documents through </a:t>
            </a:r>
            <a:r>
              <a:rPr lang="en-US" dirty="0" smtClean="0"/>
              <a:t>several building </a:t>
            </a:r>
            <a:r>
              <a:rPr lang="en-US" dirty="0"/>
              <a:t>blocks: filtering, projecting, grouping, sorting, limiting, and </a:t>
            </a:r>
            <a:r>
              <a:rPr lang="en-US" dirty="0" smtClean="0"/>
              <a:t>skipping.</a:t>
            </a:r>
          </a:p>
          <a:p>
            <a:pPr marL="0" indent="0">
              <a:buNone/>
            </a:pPr>
            <a:r>
              <a:rPr lang="en-US" dirty="0" smtClean="0"/>
              <a:t>Take an example of collection ‘Magazine’ having following fields:</a:t>
            </a:r>
          </a:p>
          <a:p>
            <a:pPr marL="0" indent="0">
              <a:buNone/>
            </a:pPr>
            <a:r>
              <a:rPr lang="en-US" i="1" dirty="0"/>
              <a:t>{</a:t>
            </a:r>
          </a:p>
          <a:p>
            <a:pPr marL="0" indent="0">
              <a:buNone/>
            </a:pPr>
            <a:r>
              <a:rPr lang="en-US" i="1" dirty="0"/>
              <a:t>    "_id" : </a:t>
            </a:r>
            <a:r>
              <a:rPr lang="en-US" i="1" dirty="0" err="1"/>
              <a:t>ObjectId</a:t>
            </a:r>
            <a:r>
              <a:rPr lang="en-US" i="1" dirty="0"/>
              <a:t>("565c22ba95c0b732f6f6eede"),</a:t>
            </a:r>
          </a:p>
          <a:p>
            <a:pPr marL="0" indent="0">
              <a:buNone/>
            </a:pPr>
            <a:r>
              <a:rPr lang="en-US" i="1" dirty="0"/>
              <a:t>    "name" : "India Today",</a:t>
            </a:r>
          </a:p>
          <a:p>
            <a:pPr marL="0" indent="0">
              <a:buNone/>
            </a:pPr>
            <a:r>
              <a:rPr lang="en-US" i="1" dirty="0"/>
              <a:t>    "price" : </a:t>
            </a:r>
            <a:r>
              <a:rPr lang="en-US" i="1" dirty="0" smtClean="0"/>
              <a:t>150,</a:t>
            </a:r>
            <a:endParaRPr lang="en-US" i="1" dirty="0"/>
          </a:p>
          <a:p>
            <a:pPr marL="0" indent="0">
              <a:buNone/>
            </a:pPr>
            <a:r>
              <a:rPr lang="en-US" i="1" dirty="0"/>
              <a:t>    "author" : </a:t>
            </a:r>
            <a:r>
              <a:rPr lang="en-US" i="1" dirty="0" smtClean="0"/>
              <a:t>“Ivan"</a:t>
            </a:r>
            <a:endParaRPr lang="en-US" i="1" dirty="0"/>
          </a:p>
          <a:p>
            <a:pPr marL="0" indent="0">
              <a:buNone/>
            </a:pPr>
            <a:r>
              <a:rPr lang="en-US" i="1" dirty="0"/>
              <a:t>}</a:t>
            </a:r>
            <a:endParaRPr lang="en-IN" i="1" dirty="0"/>
          </a:p>
        </p:txBody>
      </p:sp>
    </p:spTree>
    <p:extLst>
      <p:ext uri="{BB962C8B-B14F-4D97-AF65-F5344CB8AC3E}">
        <p14:creationId xmlns:p14="http://schemas.microsoft.com/office/powerpoint/2010/main" val="31191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example</a:t>
            </a:r>
            <a:endParaRPr lang="en-IN" dirty="0"/>
          </a:p>
        </p:txBody>
      </p:sp>
      <p:sp>
        <p:nvSpPr>
          <p:cNvPr id="3" name="Content Placeholder 2"/>
          <p:cNvSpPr>
            <a:spLocks noGrp="1"/>
          </p:cNvSpPr>
          <p:nvPr>
            <p:ph idx="1"/>
          </p:nvPr>
        </p:nvSpPr>
        <p:spPr>
          <a:xfrm>
            <a:off x="609600" y="1524000"/>
            <a:ext cx="7886700" cy="4587875"/>
          </a:xfrm>
        </p:spPr>
        <p:txBody>
          <a:bodyPr>
            <a:normAutofit/>
          </a:bodyPr>
          <a:lstStyle/>
          <a:p>
            <a:pPr marL="0" indent="0">
              <a:buNone/>
            </a:pPr>
            <a:r>
              <a:rPr lang="en-IN" dirty="0" smtClean="0"/>
              <a:t>List down the first 3 authors based upon number of magazines they have published. In order to write Mongo query for this, lets first categorize the steps:</a:t>
            </a:r>
          </a:p>
          <a:p>
            <a:r>
              <a:rPr lang="en-US" dirty="0"/>
              <a:t>Project the authors out of each </a:t>
            </a:r>
            <a:r>
              <a:rPr lang="en-US" dirty="0" smtClean="0"/>
              <a:t>magazine </a:t>
            </a:r>
            <a:r>
              <a:rPr lang="en-US" dirty="0"/>
              <a:t>document.</a:t>
            </a:r>
          </a:p>
          <a:p>
            <a:r>
              <a:rPr lang="en-US" dirty="0"/>
              <a:t>Group the authors by name, counting the number of occurrences.</a:t>
            </a:r>
          </a:p>
          <a:p>
            <a:r>
              <a:rPr lang="en-US" dirty="0"/>
              <a:t>Sort the authors by the occurrence count, descending.</a:t>
            </a:r>
          </a:p>
          <a:p>
            <a:r>
              <a:rPr lang="en-US" dirty="0"/>
              <a:t>Limit results to the first </a:t>
            </a:r>
            <a:r>
              <a:rPr lang="en-US" dirty="0" smtClean="0"/>
              <a:t>three.</a:t>
            </a:r>
            <a:endParaRPr lang="en-IN" dirty="0"/>
          </a:p>
        </p:txBody>
      </p:sp>
    </p:spTree>
    <p:extLst>
      <p:ext uri="{BB962C8B-B14F-4D97-AF65-F5344CB8AC3E}">
        <p14:creationId xmlns:p14="http://schemas.microsoft.com/office/powerpoint/2010/main" val="1146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Query example continued…</a:t>
            </a:r>
            <a:endParaRPr lang="en-IN" dirty="0"/>
          </a:p>
        </p:txBody>
      </p:sp>
      <p:sp>
        <p:nvSpPr>
          <p:cNvPr id="3" name="Content Placeholder 2"/>
          <p:cNvSpPr>
            <a:spLocks noGrp="1"/>
          </p:cNvSpPr>
          <p:nvPr>
            <p:ph idx="1"/>
          </p:nvPr>
        </p:nvSpPr>
        <p:spPr>
          <a:xfrm>
            <a:off x="609600" y="1371600"/>
            <a:ext cx="7886700" cy="4876799"/>
          </a:xfrm>
        </p:spPr>
        <p:txBody>
          <a:bodyPr>
            <a:normAutofit/>
          </a:bodyPr>
          <a:lstStyle/>
          <a:p>
            <a:r>
              <a:rPr lang="en-IN" dirty="0" smtClean="0"/>
              <a:t>In order to project the author from magazine, we use $project operator:</a:t>
            </a:r>
          </a:p>
          <a:p>
            <a:pPr marL="457200" lvl="1" indent="0">
              <a:buNone/>
            </a:pPr>
            <a:r>
              <a:rPr lang="en-IN" dirty="0"/>
              <a:t>{"$project" : {"author" : 1}}</a:t>
            </a:r>
            <a:endParaRPr lang="en-IN" dirty="0" smtClean="0"/>
          </a:p>
          <a:p>
            <a:r>
              <a:rPr lang="en-IN" dirty="0" smtClean="0"/>
              <a:t>Grouping by author name &amp; count number of authors within collection, we use $group operator:</a:t>
            </a:r>
          </a:p>
          <a:p>
            <a:pPr marL="457200" lvl="1" indent="0">
              <a:buNone/>
            </a:pPr>
            <a:r>
              <a:rPr lang="en-US" dirty="0"/>
              <a:t>{"$group" : {"_id" : "$author", "count" : {"$sum" : 1}}}</a:t>
            </a:r>
            <a:endParaRPr lang="en-IN" dirty="0" smtClean="0"/>
          </a:p>
          <a:p>
            <a:r>
              <a:rPr lang="en-IN" dirty="0" smtClean="0"/>
              <a:t>Sorting based number of upon magazines published by an author, we use $sort:</a:t>
            </a:r>
          </a:p>
          <a:p>
            <a:pPr marL="457200" lvl="1" indent="0">
              <a:buNone/>
            </a:pPr>
            <a:r>
              <a:rPr lang="en-IN" dirty="0"/>
              <a:t>{"$sort" : {"count" : -1}}</a:t>
            </a:r>
            <a:endParaRPr lang="en-IN" dirty="0" smtClean="0"/>
          </a:p>
          <a:p>
            <a:r>
              <a:rPr lang="en-IN" dirty="0" smtClean="0"/>
              <a:t>Show only limited number of records, use $limit:</a:t>
            </a:r>
          </a:p>
          <a:p>
            <a:pPr marL="457200" lvl="1" indent="0">
              <a:buNone/>
            </a:pPr>
            <a:r>
              <a:rPr lang="en-IN" dirty="0"/>
              <a:t>{"$limit" : </a:t>
            </a:r>
            <a:r>
              <a:rPr lang="en-IN" dirty="0" smtClean="0"/>
              <a:t>3}</a:t>
            </a:r>
            <a:endParaRPr lang="en-IN" dirty="0"/>
          </a:p>
        </p:txBody>
      </p:sp>
    </p:spTree>
    <p:extLst>
      <p:ext uri="{BB962C8B-B14F-4D97-AF65-F5344CB8AC3E}">
        <p14:creationId xmlns:p14="http://schemas.microsoft.com/office/powerpoint/2010/main" val="8077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Query example continued…</a:t>
            </a:r>
            <a:endParaRPr lang="en-IN" dirty="0"/>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b="1" dirty="0" smtClean="0"/>
              <a:t>Final query:</a:t>
            </a:r>
          </a:p>
          <a:p>
            <a:pPr marL="0" indent="0">
              <a:buNone/>
            </a:pPr>
            <a:endParaRPr lang="en-IN" dirty="0" smtClean="0"/>
          </a:p>
          <a:p>
            <a:pPr marL="0" indent="0">
              <a:buNone/>
            </a:pPr>
            <a:r>
              <a:rPr lang="en-IN" dirty="0" err="1" smtClean="0"/>
              <a:t>db.magazine.</a:t>
            </a:r>
            <a:r>
              <a:rPr lang="en-IN" b="1" dirty="0" err="1" smtClean="0">
                <a:solidFill>
                  <a:srgbClr val="FF0000"/>
                </a:solidFill>
              </a:rPr>
              <a:t>aggregate</a:t>
            </a:r>
            <a:r>
              <a:rPr lang="en-IN" dirty="0" smtClean="0"/>
              <a:t>(</a:t>
            </a:r>
          </a:p>
          <a:p>
            <a:pPr marL="0" indent="0">
              <a:buNone/>
            </a:pPr>
            <a:r>
              <a:rPr lang="en-IN" dirty="0"/>
              <a:t>	</a:t>
            </a:r>
            <a:r>
              <a:rPr lang="en-IN" dirty="0" smtClean="0"/>
              <a:t>{"$</a:t>
            </a:r>
            <a:r>
              <a:rPr lang="en-IN" dirty="0"/>
              <a:t>project" : {"author" : 1}},</a:t>
            </a:r>
          </a:p>
          <a:p>
            <a:pPr marL="0" indent="0">
              <a:buNone/>
            </a:pPr>
            <a:r>
              <a:rPr lang="en-IN" dirty="0" smtClean="0"/>
              <a:t>	{"$</a:t>
            </a:r>
            <a:r>
              <a:rPr lang="en-IN" dirty="0"/>
              <a:t>group" : {"_id" : "$author", "count" : {"$sum" : 1}}},</a:t>
            </a:r>
          </a:p>
          <a:p>
            <a:pPr marL="0" indent="0">
              <a:buNone/>
            </a:pPr>
            <a:r>
              <a:rPr lang="en-IN" dirty="0" smtClean="0"/>
              <a:t>	{"$</a:t>
            </a:r>
            <a:r>
              <a:rPr lang="en-IN" dirty="0"/>
              <a:t>sort" : {"count" : -1}},</a:t>
            </a:r>
          </a:p>
          <a:p>
            <a:pPr marL="0" indent="0">
              <a:buNone/>
            </a:pPr>
            <a:r>
              <a:rPr lang="en-IN" dirty="0" smtClean="0"/>
              <a:t>	{"$</a:t>
            </a:r>
            <a:r>
              <a:rPr lang="en-IN" dirty="0"/>
              <a:t>limit" : 2</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147712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4584" y="452718"/>
            <a:ext cx="7053542" cy="690282"/>
          </a:xfrm>
        </p:spPr>
        <p:txBody>
          <a:bodyPr>
            <a:normAutofit/>
          </a:bodyPr>
          <a:lstStyle/>
          <a:p>
            <a:pPr eaLnBrk="1" hangingPunct="1"/>
            <a:r>
              <a:rPr lang="en-US" dirty="0" smtClean="0">
                <a:solidFill>
                  <a:schemeClr val="tx1"/>
                </a:solidFill>
              </a:rPr>
              <a:t>CAP Theorem continued…</a:t>
            </a:r>
            <a:endParaRPr lang="lv-LV" dirty="0" smtClean="0">
              <a:solidFill>
                <a:schemeClr val="tx1"/>
              </a:solidFill>
            </a:endParaRPr>
          </a:p>
        </p:txBody>
      </p:sp>
      <p:sp>
        <p:nvSpPr>
          <p:cNvPr id="7171" name="Rectangle 3"/>
          <p:cNvSpPr>
            <a:spLocks noGrp="1" noChangeArrowheads="1"/>
          </p:cNvSpPr>
          <p:nvPr>
            <p:ph type="body" idx="1"/>
          </p:nvPr>
        </p:nvSpPr>
        <p:spPr>
          <a:xfrm>
            <a:off x="533400" y="1905000"/>
            <a:ext cx="8258175" cy="2387653"/>
          </a:xfrm>
        </p:spPr>
        <p:txBody>
          <a:bodyPr>
            <a:normAutofit fontScale="92500"/>
          </a:bodyPr>
          <a:lstStyle/>
          <a:p>
            <a:pPr marL="57150" indent="0">
              <a:lnSpc>
                <a:spcPct val="150000"/>
              </a:lnSpc>
              <a:buNone/>
            </a:pPr>
            <a:r>
              <a:rPr lang="en-US" sz="2800" i="1" dirty="0"/>
              <a:t>Though its desirable to have Consistency, High-Availability and Partition-tolerance in every system, unfortunately no system can achieve all three at the same time.</a:t>
            </a:r>
            <a:endParaRPr lang="lv-LV" sz="2800" i="1" dirty="0" smtClean="0"/>
          </a:p>
        </p:txBody>
      </p:sp>
    </p:spTree>
    <p:extLst>
      <p:ext uri="{BB962C8B-B14F-4D97-AF65-F5344CB8AC3E}">
        <p14:creationId xmlns:p14="http://schemas.microsoft.com/office/powerpoint/2010/main" val="55549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Pipeline operations</a:t>
            </a:r>
            <a:endParaRPr lang="en-IN" dirty="0"/>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dirty="0" smtClean="0"/>
              <a:t>The aggregation framework extensively uses pipeline operations. Here one operator generate document &amp; it becomes input to another operator &amp; so on.. Finally the last operator returns the result to the client.</a:t>
            </a:r>
          </a:p>
          <a:p>
            <a:pPr marL="0" indent="0">
              <a:buNone/>
            </a:pPr>
            <a:r>
              <a:rPr lang="en-IN" dirty="0" smtClean="0"/>
              <a:t>The operators can be combined in any order &amp; repeated many times as necessary.</a:t>
            </a:r>
            <a:endParaRPr lang="en-IN" dirty="0"/>
          </a:p>
        </p:txBody>
      </p:sp>
    </p:spTree>
    <p:extLst>
      <p:ext uri="{BB962C8B-B14F-4D97-AF65-F5344CB8AC3E}">
        <p14:creationId xmlns:p14="http://schemas.microsoft.com/office/powerpoint/2010/main" val="162537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Pipeline operators</a:t>
            </a:r>
            <a:endParaRPr lang="en-IN" dirty="0"/>
          </a:p>
        </p:txBody>
      </p:sp>
      <p:sp>
        <p:nvSpPr>
          <p:cNvPr id="3" name="Content Placeholder 2"/>
          <p:cNvSpPr>
            <a:spLocks noGrp="1"/>
          </p:cNvSpPr>
          <p:nvPr>
            <p:ph idx="1"/>
          </p:nvPr>
        </p:nvSpPr>
        <p:spPr>
          <a:xfrm>
            <a:off x="676275" y="1384300"/>
            <a:ext cx="7886700" cy="5156200"/>
          </a:xfrm>
        </p:spPr>
        <p:txBody>
          <a:bodyPr>
            <a:normAutofit fontScale="92500" lnSpcReduction="20000"/>
          </a:bodyPr>
          <a:lstStyle/>
          <a:p>
            <a:pPr marL="0" indent="0">
              <a:buNone/>
            </a:pPr>
            <a:r>
              <a:rPr lang="en-IN" dirty="0" smtClean="0"/>
              <a:t>$project</a:t>
            </a:r>
          </a:p>
          <a:p>
            <a:pPr marL="457200" lvl="1" indent="0">
              <a:buNone/>
            </a:pPr>
            <a:r>
              <a:rPr lang="en-IN" dirty="0"/>
              <a:t>{ "$project" : {"author" : "$author"} }</a:t>
            </a:r>
            <a:endParaRPr lang="en-IN" dirty="0" smtClean="0"/>
          </a:p>
          <a:p>
            <a:pPr marL="0" indent="0">
              <a:buNone/>
            </a:pPr>
            <a:r>
              <a:rPr lang="en-IN" dirty="0" smtClean="0"/>
              <a:t>$group</a:t>
            </a:r>
          </a:p>
          <a:p>
            <a:pPr marL="457200" lvl="1" indent="0">
              <a:buNone/>
            </a:pPr>
            <a:r>
              <a:rPr lang="en-US" dirty="0"/>
              <a:t>{ "$group": { "_id": "$author", "count": {"$sum": 1} } }</a:t>
            </a:r>
            <a:endParaRPr lang="en-IN" dirty="0" smtClean="0"/>
          </a:p>
          <a:p>
            <a:pPr marL="0" indent="0">
              <a:buNone/>
            </a:pPr>
            <a:r>
              <a:rPr lang="en-IN" dirty="0" smtClean="0"/>
              <a:t>$sort</a:t>
            </a:r>
          </a:p>
          <a:p>
            <a:pPr marL="457200" lvl="1" indent="0">
              <a:buNone/>
            </a:pPr>
            <a:r>
              <a:rPr lang="en-IN" dirty="0" smtClean="0"/>
              <a:t>{ </a:t>
            </a:r>
            <a:r>
              <a:rPr lang="en-IN" dirty="0"/>
              <a:t>"$sort": {count: -1 } }</a:t>
            </a:r>
            <a:endParaRPr lang="en-IN" dirty="0" smtClean="0"/>
          </a:p>
          <a:p>
            <a:pPr marL="0" indent="0">
              <a:buNone/>
            </a:pPr>
            <a:r>
              <a:rPr lang="en-IN" dirty="0" smtClean="0"/>
              <a:t>$limit</a:t>
            </a:r>
          </a:p>
          <a:p>
            <a:pPr marL="457200" lvl="1" indent="0">
              <a:buNone/>
            </a:pPr>
            <a:r>
              <a:rPr lang="en-IN" dirty="0"/>
              <a:t>{ "$limit": 2 }</a:t>
            </a:r>
            <a:endParaRPr lang="en-IN" dirty="0" smtClean="0"/>
          </a:p>
          <a:p>
            <a:pPr marL="0" indent="0">
              <a:buNone/>
            </a:pPr>
            <a:r>
              <a:rPr lang="en-IN" dirty="0" smtClean="0"/>
              <a:t>$skip</a:t>
            </a:r>
          </a:p>
          <a:p>
            <a:pPr marL="457200" lvl="1" indent="0">
              <a:buNone/>
            </a:pPr>
            <a:r>
              <a:rPr lang="en-US" dirty="0"/>
              <a:t>{ $skip : 5 }</a:t>
            </a:r>
            <a:endParaRPr lang="en-IN" dirty="0" smtClean="0"/>
          </a:p>
          <a:p>
            <a:pPr marL="0" indent="0">
              <a:buNone/>
            </a:pPr>
            <a:r>
              <a:rPr lang="en-IN" dirty="0" smtClean="0"/>
              <a:t>$match</a:t>
            </a:r>
          </a:p>
          <a:p>
            <a:pPr marL="457200" lvl="1" indent="0">
              <a:buNone/>
            </a:pPr>
            <a:r>
              <a:rPr lang="en-US" dirty="0"/>
              <a:t>{ $match : { author : </a:t>
            </a:r>
            <a:r>
              <a:rPr lang="en-US" dirty="0" smtClean="0"/>
              <a:t>“Ivan" </a:t>
            </a:r>
            <a:r>
              <a:rPr lang="en-US" dirty="0"/>
              <a:t>} }</a:t>
            </a:r>
            <a:endParaRPr lang="en-IN" dirty="0" smtClean="0"/>
          </a:p>
          <a:p>
            <a:pPr marL="0" indent="0">
              <a:buNone/>
            </a:pPr>
            <a:r>
              <a:rPr lang="en-IN" dirty="0" smtClean="0"/>
              <a:t>$unwind</a:t>
            </a:r>
          </a:p>
          <a:p>
            <a:pPr marL="457200" lvl="1" indent="0">
              <a:buNone/>
            </a:pPr>
            <a:r>
              <a:rPr lang="en-US" dirty="0"/>
              <a:t>{ $unwind : </a:t>
            </a:r>
            <a:r>
              <a:rPr lang="en-US" dirty="0" smtClean="0"/>
              <a:t>"$prices" </a:t>
            </a:r>
            <a:r>
              <a:rPr lang="en-US" dirty="0"/>
              <a:t>}</a:t>
            </a:r>
            <a:endParaRPr lang="en-IN" dirty="0" smtClean="0"/>
          </a:p>
          <a:p>
            <a:pPr marL="0" indent="0">
              <a:buNone/>
            </a:pPr>
            <a:endParaRPr lang="en-IN" dirty="0"/>
          </a:p>
        </p:txBody>
      </p:sp>
    </p:spTree>
    <p:extLst>
      <p:ext uri="{BB962C8B-B14F-4D97-AF65-F5344CB8AC3E}">
        <p14:creationId xmlns:p14="http://schemas.microsoft.com/office/powerpoint/2010/main" val="29840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wipe(down)">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down)">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smtClean="0"/>
              <a:t>$group operators</a:t>
            </a:r>
            <a:endParaRPr lang="en-US" dirty="0"/>
          </a:p>
        </p:txBody>
      </p:sp>
      <p:sp>
        <p:nvSpPr>
          <p:cNvPr id="3" name="Content Placeholder 2"/>
          <p:cNvSpPr>
            <a:spLocks noGrp="1"/>
          </p:cNvSpPr>
          <p:nvPr>
            <p:ph idx="1"/>
          </p:nvPr>
        </p:nvSpPr>
        <p:spPr>
          <a:xfrm>
            <a:off x="628650" y="1346200"/>
            <a:ext cx="7886700" cy="4978400"/>
          </a:xfrm>
        </p:spPr>
        <p:txBody>
          <a:bodyPr>
            <a:normAutofit fontScale="92500" lnSpcReduction="20000"/>
          </a:bodyPr>
          <a:lstStyle/>
          <a:p>
            <a:pPr marL="0" indent="0">
              <a:buNone/>
            </a:pPr>
            <a:r>
              <a:rPr lang="en-US" dirty="0" smtClean="0"/>
              <a:t>$sum</a:t>
            </a:r>
          </a:p>
          <a:p>
            <a:pPr marL="457200" lvl="1" indent="0">
              <a:buNone/>
            </a:pPr>
            <a:r>
              <a:rPr lang="en-US" dirty="0"/>
              <a:t>"$group" : { </a:t>
            </a:r>
            <a:r>
              <a:rPr lang="en-US" dirty="0" smtClean="0"/>
              <a:t>"</a:t>
            </a:r>
            <a:r>
              <a:rPr lang="en-US" dirty="0" err="1"/>
              <a:t>totalRevenue</a:t>
            </a:r>
            <a:r>
              <a:rPr lang="en-US" dirty="0"/>
              <a:t>" : {"</a:t>
            </a:r>
            <a:r>
              <a:rPr lang="en-US" b="1" dirty="0">
                <a:solidFill>
                  <a:srgbClr val="FF0000"/>
                </a:solidFill>
              </a:rPr>
              <a:t>$sum</a:t>
            </a:r>
            <a:r>
              <a:rPr lang="en-US" dirty="0"/>
              <a:t>" : "$revenue</a:t>
            </a:r>
            <a:r>
              <a:rPr lang="en-US" dirty="0" smtClean="0"/>
              <a:t>"} }</a:t>
            </a:r>
          </a:p>
          <a:p>
            <a:pPr marL="0" indent="0">
              <a:buNone/>
            </a:pPr>
            <a:r>
              <a:rPr lang="en-US" dirty="0" smtClean="0"/>
              <a:t>$</a:t>
            </a:r>
            <a:r>
              <a:rPr lang="en-US" dirty="0" err="1" smtClean="0"/>
              <a:t>avg</a:t>
            </a:r>
            <a:endParaRPr lang="en-US" dirty="0" smtClean="0"/>
          </a:p>
          <a:p>
            <a:pPr marL="457200" lvl="1" indent="0">
              <a:buNone/>
            </a:pPr>
            <a:r>
              <a:rPr lang="en-US" dirty="0"/>
              <a:t>"$group" : </a:t>
            </a:r>
            <a:r>
              <a:rPr lang="en-US" dirty="0" smtClean="0"/>
              <a:t>{“</a:t>
            </a:r>
            <a:r>
              <a:rPr lang="en-US" dirty="0" err="1" smtClean="0"/>
              <a:t>averageRevenue</a:t>
            </a:r>
            <a:r>
              <a:rPr lang="en-US" dirty="0"/>
              <a:t>" : {"</a:t>
            </a:r>
            <a:r>
              <a:rPr lang="en-US" b="1" dirty="0">
                <a:solidFill>
                  <a:srgbClr val="FF0000"/>
                </a:solidFill>
              </a:rPr>
              <a:t>$</a:t>
            </a:r>
            <a:r>
              <a:rPr lang="en-US" b="1" dirty="0" err="1" smtClean="0">
                <a:solidFill>
                  <a:srgbClr val="FF0000"/>
                </a:solidFill>
              </a:rPr>
              <a:t>avg</a:t>
            </a:r>
            <a:r>
              <a:rPr lang="en-US" dirty="0" smtClean="0"/>
              <a:t>" </a:t>
            </a:r>
            <a:r>
              <a:rPr lang="en-US" dirty="0"/>
              <a:t>: "$revenue</a:t>
            </a:r>
            <a:r>
              <a:rPr lang="en-US" dirty="0" smtClean="0"/>
              <a:t>"}}</a:t>
            </a:r>
          </a:p>
          <a:p>
            <a:pPr marL="0" indent="0">
              <a:buNone/>
            </a:pPr>
            <a:r>
              <a:rPr lang="en-US" dirty="0" smtClean="0"/>
              <a:t>$max, $min</a:t>
            </a:r>
          </a:p>
          <a:p>
            <a:pPr marL="457200" lvl="1" indent="0">
              <a:buNone/>
            </a:pPr>
            <a:r>
              <a:rPr lang="en-US" dirty="0"/>
              <a:t>"$group" : { </a:t>
            </a:r>
            <a:r>
              <a:rPr lang="en-US" dirty="0" smtClean="0"/>
              <a:t>“</a:t>
            </a:r>
            <a:r>
              <a:rPr lang="en-US" dirty="0" err="1" smtClean="0"/>
              <a:t>costlyBook</a:t>
            </a:r>
            <a:r>
              <a:rPr lang="en-US" dirty="0" smtClean="0"/>
              <a:t>”: {“</a:t>
            </a:r>
            <a:r>
              <a:rPr lang="en-US" b="1" dirty="0" smtClean="0">
                <a:solidFill>
                  <a:srgbClr val="FF0000"/>
                </a:solidFill>
              </a:rPr>
              <a:t>$max</a:t>
            </a:r>
            <a:r>
              <a:rPr lang="en-US" dirty="0" smtClean="0"/>
              <a:t>”: “$</a:t>
            </a:r>
            <a:r>
              <a:rPr lang="en-US" dirty="0" err="1" smtClean="0"/>
              <a:t>bookPrice</a:t>
            </a:r>
            <a:r>
              <a:rPr lang="en-US" dirty="0" smtClean="0"/>
              <a:t>”} }</a:t>
            </a:r>
          </a:p>
          <a:p>
            <a:pPr marL="0" indent="0">
              <a:buNone/>
            </a:pPr>
            <a:r>
              <a:rPr lang="en-US" dirty="0" smtClean="0"/>
              <a:t>$first, $last</a:t>
            </a:r>
          </a:p>
          <a:p>
            <a:pPr marL="457200" lvl="1" indent="0">
              <a:buNone/>
            </a:pPr>
            <a:r>
              <a:rPr lang="en-US" dirty="0"/>
              <a:t>$group: { _id: "$item", </a:t>
            </a:r>
            <a:r>
              <a:rPr lang="en-US" dirty="0" err="1"/>
              <a:t>firstSalesDate</a:t>
            </a:r>
            <a:r>
              <a:rPr lang="en-US" dirty="0"/>
              <a:t>: { </a:t>
            </a:r>
            <a:r>
              <a:rPr lang="en-US" b="1" dirty="0">
                <a:solidFill>
                  <a:srgbClr val="FF0000"/>
                </a:solidFill>
              </a:rPr>
              <a:t>$first</a:t>
            </a:r>
            <a:r>
              <a:rPr lang="en-US" dirty="0"/>
              <a:t>: "$date" } } }</a:t>
            </a:r>
            <a:endParaRPr lang="en-US" dirty="0" smtClean="0"/>
          </a:p>
          <a:p>
            <a:pPr marL="0" indent="0">
              <a:buNone/>
            </a:pPr>
            <a:r>
              <a:rPr lang="en-US" dirty="0" smtClean="0"/>
              <a:t>$</a:t>
            </a:r>
            <a:r>
              <a:rPr lang="en-US" dirty="0" err="1" smtClean="0"/>
              <a:t>addToSet</a:t>
            </a:r>
            <a:endParaRPr lang="en-US" dirty="0" smtClean="0"/>
          </a:p>
          <a:p>
            <a:pPr marL="457200" lvl="1" indent="0">
              <a:buNone/>
            </a:pPr>
            <a:r>
              <a:rPr lang="en-US" dirty="0"/>
              <a:t>$group: { _id: { day: { $</a:t>
            </a:r>
            <a:r>
              <a:rPr lang="en-US" dirty="0" err="1"/>
              <a:t>dayOfYear</a:t>
            </a:r>
            <a:r>
              <a:rPr lang="en-US" dirty="0"/>
              <a:t>: "$date</a:t>
            </a:r>
            <a:r>
              <a:rPr lang="en-US" dirty="0" smtClean="0"/>
              <a:t>"}, </a:t>
            </a:r>
            <a:r>
              <a:rPr lang="en-US" dirty="0" err="1"/>
              <a:t>itemsSold</a:t>
            </a:r>
            <a:r>
              <a:rPr lang="en-US" dirty="0"/>
              <a:t>: { </a:t>
            </a:r>
            <a:r>
              <a:rPr lang="en-US" b="1" dirty="0">
                <a:solidFill>
                  <a:srgbClr val="FF0000"/>
                </a:solidFill>
              </a:rPr>
              <a:t>$</a:t>
            </a:r>
            <a:r>
              <a:rPr lang="en-US" b="1" dirty="0" err="1">
                <a:solidFill>
                  <a:srgbClr val="FF0000"/>
                </a:solidFill>
              </a:rPr>
              <a:t>addToSet</a:t>
            </a:r>
            <a:r>
              <a:rPr lang="en-US" dirty="0"/>
              <a:t>: "$item" } } }</a:t>
            </a:r>
            <a:endParaRPr lang="en-US" dirty="0" smtClean="0"/>
          </a:p>
          <a:p>
            <a:pPr marL="0" indent="0">
              <a:buNone/>
            </a:pPr>
            <a:r>
              <a:rPr lang="en-US" dirty="0" smtClean="0"/>
              <a:t>$push</a:t>
            </a:r>
          </a:p>
          <a:p>
            <a:pPr marL="457200" lvl="1" indent="0">
              <a:buNone/>
            </a:pPr>
            <a:r>
              <a:rPr lang="en-US" dirty="0"/>
              <a:t>$group: { _id: { day: { $</a:t>
            </a:r>
            <a:r>
              <a:rPr lang="en-US" dirty="0" err="1"/>
              <a:t>dayOfYear</a:t>
            </a:r>
            <a:r>
              <a:rPr lang="en-US" dirty="0"/>
              <a:t>: "$date</a:t>
            </a:r>
            <a:r>
              <a:rPr lang="en-US" dirty="0" smtClean="0"/>
              <a:t>"}, </a:t>
            </a:r>
            <a:r>
              <a:rPr lang="en-US" dirty="0" err="1"/>
              <a:t>itemsSold</a:t>
            </a:r>
            <a:r>
              <a:rPr lang="en-US" dirty="0"/>
              <a:t>: { </a:t>
            </a:r>
            <a:r>
              <a:rPr lang="en-US" b="1" dirty="0">
                <a:solidFill>
                  <a:srgbClr val="FF0000"/>
                </a:solidFill>
              </a:rPr>
              <a:t>$push</a:t>
            </a:r>
            <a:r>
              <a:rPr lang="en-US" dirty="0"/>
              <a:t>: { item: "$item", quantity: "$quantity" } } } }</a:t>
            </a:r>
          </a:p>
        </p:txBody>
      </p:sp>
    </p:spTree>
    <p:extLst>
      <p:ext uri="{BB962C8B-B14F-4D97-AF65-F5344CB8AC3E}">
        <p14:creationId xmlns:p14="http://schemas.microsoft.com/office/powerpoint/2010/main" val="4287706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Pipeline expressions</a:t>
            </a:r>
            <a:endParaRPr lang="en-US" dirty="0"/>
          </a:p>
        </p:txBody>
      </p:sp>
      <p:sp>
        <p:nvSpPr>
          <p:cNvPr id="3" name="Content Placeholder 2"/>
          <p:cNvSpPr>
            <a:spLocks noGrp="1"/>
          </p:cNvSpPr>
          <p:nvPr>
            <p:ph idx="1"/>
          </p:nvPr>
        </p:nvSpPr>
        <p:spPr>
          <a:xfrm>
            <a:off x="628650" y="1422401"/>
            <a:ext cx="7886700" cy="4754563"/>
          </a:xfrm>
        </p:spPr>
        <p:txBody>
          <a:bodyPr/>
          <a:lstStyle/>
          <a:p>
            <a:pPr marL="0" indent="0">
              <a:buNone/>
            </a:pPr>
            <a:r>
              <a:rPr lang="en-US" dirty="0" smtClean="0"/>
              <a:t>Pipeline expressions allow us to perform more powerful operations in aggregation framework like manipulating numeric values, playing with date fields, performing operations on strings, adding various logical conditions etc.</a:t>
            </a:r>
          </a:p>
          <a:p>
            <a:pPr marL="0" indent="0">
              <a:buNone/>
            </a:pPr>
            <a:r>
              <a:rPr lang="en-US" dirty="0" smtClean="0"/>
              <a:t>Pipeline expressions are divided into following types:</a:t>
            </a:r>
          </a:p>
          <a:p>
            <a:r>
              <a:rPr lang="en-US" dirty="0" smtClean="0"/>
              <a:t>Mathematical expressions</a:t>
            </a:r>
          </a:p>
          <a:p>
            <a:r>
              <a:rPr lang="en-US" dirty="0" smtClean="0"/>
              <a:t>Date expressions</a:t>
            </a:r>
          </a:p>
          <a:p>
            <a:r>
              <a:rPr lang="en-US" dirty="0" smtClean="0"/>
              <a:t>String expressions</a:t>
            </a:r>
          </a:p>
          <a:p>
            <a:r>
              <a:rPr lang="en-US" dirty="0" smtClean="0"/>
              <a:t>Logical expressions</a:t>
            </a:r>
            <a:endParaRPr lang="en-US" dirty="0"/>
          </a:p>
        </p:txBody>
      </p:sp>
    </p:spTree>
    <p:extLst>
      <p:ext uri="{BB962C8B-B14F-4D97-AF65-F5344CB8AC3E}">
        <p14:creationId xmlns:p14="http://schemas.microsoft.com/office/powerpoint/2010/main" val="21819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Mathematical expressions</a:t>
            </a:r>
            <a:endParaRPr lang="en-US" dirty="0"/>
          </a:p>
        </p:txBody>
      </p:sp>
      <p:sp>
        <p:nvSpPr>
          <p:cNvPr id="3" name="Content Placeholder 2"/>
          <p:cNvSpPr>
            <a:spLocks noGrp="1"/>
          </p:cNvSpPr>
          <p:nvPr>
            <p:ph idx="1"/>
          </p:nvPr>
        </p:nvSpPr>
        <p:spPr>
          <a:xfrm>
            <a:off x="628650" y="1422401"/>
            <a:ext cx="7886700" cy="4754563"/>
          </a:xfrm>
        </p:spPr>
        <p:txBody>
          <a:bodyPr>
            <a:normAutofit fontScale="92500" lnSpcReduction="20000"/>
          </a:bodyPr>
          <a:lstStyle/>
          <a:p>
            <a:pPr marL="0" indent="0">
              <a:buNone/>
            </a:pPr>
            <a:r>
              <a:rPr lang="en-US" dirty="0" smtClean="0"/>
              <a:t>Mathematical expressions let you to manipulate numeric values.</a:t>
            </a:r>
          </a:p>
          <a:p>
            <a:pPr marL="0" indent="0">
              <a:buNone/>
            </a:pPr>
            <a:r>
              <a:rPr lang="en-US" dirty="0" smtClean="0"/>
              <a:t>$add</a:t>
            </a:r>
          </a:p>
          <a:p>
            <a:pPr marL="457200" lvl="1" indent="0">
              <a:buNone/>
            </a:pPr>
            <a:r>
              <a:rPr lang="en-US" dirty="0"/>
              <a:t>{ $project: { item: 1, total: { </a:t>
            </a:r>
            <a:r>
              <a:rPr lang="en-US" dirty="0">
                <a:solidFill>
                  <a:srgbClr val="FF0000"/>
                </a:solidFill>
              </a:rPr>
              <a:t>$add</a:t>
            </a:r>
            <a:r>
              <a:rPr lang="en-US" dirty="0"/>
              <a:t>: [ "$price", "$fee" ] } } }</a:t>
            </a:r>
            <a:endParaRPr lang="en-US" dirty="0" smtClean="0"/>
          </a:p>
          <a:p>
            <a:pPr marL="0" indent="0">
              <a:buNone/>
            </a:pPr>
            <a:r>
              <a:rPr lang="en-US" dirty="0" smtClean="0"/>
              <a:t>$subtract</a:t>
            </a:r>
          </a:p>
          <a:p>
            <a:pPr marL="457200" lvl="1" indent="0">
              <a:buNone/>
            </a:pPr>
            <a:r>
              <a:rPr lang="en-US" dirty="0"/>
              <a:t>{ $project: { item: 1, </a:t>
            </a:r>
            <a:r>
              <a:rPr lang="en-US" dirty="0" err="1"/>
              <a:t>dateDifference</a:t>
            </a:r>
            <a:r>
              <a:rPr lang="en-US" dirty="0"/>
              <a:t>: { </a:t>
            </a:r>
            <a:r>
              <a:rPr lang="en-US" dirty="0">
                <a:solidFill>
                  <a:srgbClr val="FF0000"/>
                </a:solidFill>
              </a:rPr>
              <a:t>$subtract</a:t>
            </a:r>
            <a:r>
              <a:rPr lang="en-US" dirty="0"/>
              <a:t>: [ "$date", 5 * 60 * 1000 ] } } }</a:t>
            </a:r>
            <a:endParaRPr lang="en-US" dirty="0" smtClean="0"/>
          </a:p>
          <a:p>
            <a:pPr marL="0" indent="0">
              <a:buNone/>
            </a:pPr>
            <a:r>
              <a:rPr lang="en-US" dirty="0" smtClean="0"/>
              <a:t>$multiply</a:t>
            </a:r>
          </a:p>
          <a:p>
            <a:pPr marL="457200" lvl="1" indent="0">
              <a:buNone/>
            </a:pPr>
            <a:r>
              <a:rPr lang="en-US" dirty="0"/>
              <a:t>{ $project: { date: 1, item: 1, total: { </a:t>
            </a:r>
            <a:r>
              <a:rPr lang="en-US" dirty="0">
                <a:solidFill>
                  <a:srgbClr val="FF0000"/>
                </a:solidFill>
              </a:rPr>
              <a:t>$multiply</a:t>
            </a:r>
            <a:r>
              <a:rPr lang="en-US" dirty="0"/>
              <a:t>: [ "$price", "$quantity" ] } </a:t>
            </a:r>
            <a:r>
              <a:rPr lang="en-US" dirty="0" smtClean="0"/>
              <a:t>} }</a:t>
            </a:r>
          </a:p>
          <a:p>
            <a:pPr marL="0" indent="0">
              <a:buNone/>
            </a:pPr>
            <a:r>
              <a:rPr lang="en-US" dirty="0" smtClean="0"/>
              <a:t>$divide</a:t>
            </a:r>
          </a:p>
          <a:p>
            <a:pPr marL="457200" lvl="1" indent="0">
              <a:buNone/>
            </a:pPr>
            <a:r>
              <a:rPr lang="en-US" dirty="0"/>
              <a:t>{ $project: { name: 1, workdays: { </a:t>
            </a:r>
            <a:r>
              <a:rPr lang="en-US" dirty="0">
                <a:solidFill>
                  <a:srgbClr val="FF0000"/>
                </a:solidFill>
              </a:rPr>
              <a:t>$divide</a:t>
            </a:r>
            <a:r>
              <a:rPr lang="en-US" dirty="0"/>
              <a:t>: [ "$hours", 8 ] } } }</a:t>
            </a:r>
            <a:endParaRPr lang="en-US" dirty="0" smtClean="0"/>
          </a:p>
          <a:p>
            <a:pPr marL="0" indent="0">
              <a:buNone/>
            </a:pPr>
            <a:r>
              <a:rPr lang="en-US" dirty="0" smtClean="0"/>
              <a:t>$mod</a:t>
            </a:r>
          </a:p>
          <a:p>
            <a:pPr marL="457200" lvl="1" indent="0">
              <a:buNone/>
            </a:pPr>
            <a:r>
              <a:rPr lang="en-US" dirty="0"/>
              <a:t>{ $project: { remainder: { </a:t>
            </a:r>
            <a:r>
              <a:rPr lang="en-US" dirty="0">
                <a:solidFill>
                  <a:srgbClr val="FF0000"/>
                </a:solidFill>
              </a:rPr>
              <a:t>$mod</a:t>
            </a:r>
            <a:r>
              <a:rPr lang="en-US" dirty="0"/>
              <a:t>: [ "$hours", "$tasks" ] } } }</a:t>
            </a:r>
            <a:endParaRPr lang="en-US" dirty="0" smtClean="0"/>
          </a:p>
        </p:txBody>
      </p:sp>
    </p:spTree>
    <p:extLst>
      <p:ext uri="{BB962C8B-B14F-4D97-AF65-F5344CB8AC3E}">
        <p14:creationId xmlns:p14="http://schemas.microsoft.com/office/powerpoint/2010/main" val="25641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6775"/>
          </a:xfrm>
        </p:spPr>
        <p:txBody>
          <a:bodyPr/>
          <a:lstStyle/>
          <a:p>
            <a:r>
              <a:rPr lang="en-US" dirty="0" smtClean="0"/>
              <a:t>Date expressions</a:t>
            </a:r>
            <a:endParaRPr lang="en-US" dirty="0"/>
          </a:p>
        </p:txBody>
      </p:sp>
      <p:sp>
        <p:nvSpPr>
          <p:cNvPr id="3" name="Content Placeholder 2"/>
          <p:cNvSpPr>
            <a:spLocks noGrp="1"/>
          </p:cNvSpPr>
          <p:nvPr>
            <p:ph idx="1"/>
          </p:nvPr>
        </p:nvSpPr>
        <p:spPr>
          <a:xfrm>
            <a:off x="628650" y="1308100"/>
            <a:ext cx="7886700" cy="5245100"/>
          </a:xfrm>
        </p:spPr>
        <p:txBody>
          <a:bodyPr>
            <a:normAutofit fontScale="85000" lnSpcReduction="10000"/>
          </a:bodyPr>
          <a:lstStyle/>
          <a:p>
            <a:pPr marL="0" indent="0">
              <a:buNone/>
            </a:pPr>
            <a:r>
              <a:rPr lang="en-US" dirty="0" smtClean="0"/>
              <a:t>Using date expressions, we can perform several operations on date field. For example, in order to find month for a date:</a:t>
            </a:r>
          </a:p>
          <a:p>
            <a:pPr marL="457200" lvl="1" indent="0">
              <a:buNone/>
            </a:pPr>
            <a:r>
              <a:rPr lang="en-US" dirty="0" smtClean="0"/>
              <a:t>month</a:t>
            </a:r>
            <a:r>
              <a:rPr lang="en-US" dirty="0"/>
              <a:t>: { </a:t>
            </a:r>
            <a:r>
              <a:rPr lang="en-US" b="1" dirty="0">
                <a:solidFill>
                  <a:srgbClr val="FF0000"/>
                </a:solidFill>
              </a:rPr>
              <a:t>$month</a:t>
            </a:r>
            <a:r>
              <a:rPr lang="en-US" dirty="0"/>
              <a:t>: "$date" }</a:t>
            </a:r>
            <a:endParaRPr lang="en-US" dirty="0" smtClean="0"/>
          </a:p>
          <a:p>
            <a:pPr marL="0" indent="0">
              <a:buNone/>
            </a:pPr>
            <a:r>
              <a:rPr lang="en-US" dirty="0" smtClean="0"/>
              <a:t>$</a:t>
            </a:r>
            <a:r>
              <a:rPr lang="en-US" dirty="0" err="1" smtClean="0"/>
              <a:t>dayOfYear</a:t>
            </a:r>
            <a:endParaRPr lang="en-US" dirty="0" smtClean="0"/>
          </a:p>
          <a:p>
            <a:pPr marL="0" indent="0">
              <a:buNone/>
            </a:pPr>
            <a:r>
              <a:rPr lang="en-US" dirty="0" smtClean="0"/>
              <a:t>$</a:t>
            </a:r>
            <a:r>
              <a:rPr lang="en-US" dirty="0" err="1" smtClean="0"/>
              <a:t>dayOfMonth</a:t>
            </a:r>
            <a:endParaRPr lang="en-US" dirty="0"/>
          </a:p>
          <a:p>
            <a:pPr marL="0" indent="0">
              <a:buNone/>
            </a:pPr>
            <a:r>
              <a:rPr lang="en-US" dirty="0" smtClean="0"/>
              <a:t>$</a:t>
            </a:r>
            <a:r>
              <a:rPr lang="en-US" dirty="0" err="1" smtClean="0"/>
              <a:t>dayOfWeek</a:t>
            </a:r>
            <a:endParaRPr lang="en-US" dirty="0"/>
          </a:p>
          <a:p>
            <a:pPr marL="0" indent="0">
              <a:buNone/>
            </a:pPr>
            <a:r>
              <a:rPr lang="en-US" dirty="0" smtClean="0"/>
              <a:t>$year</a:t>
            </a:r>
          </a:p>
          <a:p>
            <a:pPr marL="0" indent="0">
              <a:buNone/>
            </a:pPr>
            <a:r>
              <a:rPr lang="en-US" dirty="0" smtClean="0"/>
              <a:t>$month</a:t>
            </a:r>
          </a:p>
          <a:p>
            <a:pPr marL="0" indent="0">
              <a:buNone/>
            </a:pPr>
            <a:r>
              <a:rPr lang="en-US" dirty="0" smtClean="0"/>
              <a:t>$week</a:t>
            </a:r>
          </a:p>
          <a:p>
            <a:pPr marL="0" indent="0">
              <a:buNone/>
            </a:pPr>
            <a:r>
              <a:rPr lang="en-US" dirty="0" smtClean="0"/>
              <a:t>$hour</a:t>
            </a:r>
          </a:p>
          <a:p>
            <a:pPr marL="0" indent="0">
              <a:buNone/>
            </a:pPr>
            <a:r>
              <a:rPr lang="en-US" dirty="0" smtClean="0"/>
              <a:t>$minute</a:t>
            </a:r>
          </a:p>
          <a:p>
            <a:pPr marL="0" indent="0">
              <a:buNone/>
            </a:pPr>
            <a:r>
              <a:rPr lang="en-US" dirty="0" smtClean="0"/>
              <a:t>$second</a:t>
            </a:r>
          </a:p>
          <a:p>
            <a:pPr marL="0" indent="0">
              <a:buNone/>
            </a:pPr>
            <a:r>
              <a:rPr lang="en-US" dirty="0" smtClean="0"/>
              <a:t>$</a:t>
            </a:r>
            <a:r>
              <a:rPr lang="en-US" dirty="0" err="1" smtClean="0"/>
              <a:t>milisecond</a:t>
            </a:r>
            <a:endParaRPr lang="en-US" dirty="0" smtClean="0"/>
          </a:p>
          <a:p>
            <a:pPr marL="0" indent="0">
              <a:buNone/>
            </a:pPr>
            <a:r>
              <a:rPr lang="en-US" dirty="0" smtClean="0"/>
              <a:t>$</a:t>
            </a:r>
            <a:r>
              <a:rPr lang="en-US" dirty="0" err="1" smtClean="0"/>
              <a:t>dateToString</a:t>
            </a:r>
            <a:endParaRPr lang="en-US" dirty="0"/>
          </a:p>
        </p:txBody>
      </p:sp>
    </p:spTree>
    <p:extLst>
      <p:ext uri="{BB962C8B-B14F-4D97-AF65-F5344CB8AC3E}">
        <p14:creationId xmlns:p14="http://schemas.microsoft.com/office/powerpoint/2010/main" val="1111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smtClean="0"/>
              <a:t>String expressions</a:t>
            </a:r>
            <a:endParaRPr lang="en-US" dirty="0"/>
          </a:p>
        </p:txBody>
      </p:sp>
      <p:sp>
        <p:nvSpPr>
          <p:cNvPr id="3" name="Content Placeholder 2"/>
          <p:cNvSpPr>
            <a:spLocks noGrp="1"/>
          </p:cNvSpPr>
          <p:nvPr>
            <p:ph idx="1"/>
          </p:nvPr>
        </p:nvSpPr>
        <p:spPr>
          <a:xfrm>
            <a:off x="628650" y="1397000"/>
            <a:ext cx="7886700" cy="4779963"/>
          </a:xfrm>
        </p:spPr>
        <p:txBody>
          <a:bodyPr/>
          <a:lstStyle/>
          <a:p>
            <a:pPr marL="0" indent="0">
              <a:buNone/>
            </a:pPr>
            <a:r>
              <a:rPr lang="en-US" dirty="0" smtClean="0"/>
              <a:t>Spring expressions can be used to perform basic operations on string.</a:t>
            </a:r>
          </a:p>
          <a:p>
            <a:pPr marL="0" indent="0">
              <a:buNone/>
            </a:pPr>
            <a:r>
              <a:rPr lang="en-US" dirty="0"/>
              <a:t>$</a:t>
            </a:r>
            <a:r>
              <a:rPr lang="en-US" dirty="0" err="1" smtClean="0"/>
              <a:t>substr</a:t>
            </a:r>
            <a:endParaRPr lang="en-US" dirty="0" smtClean="0"/>
          </a:p>
          <a:p>
            <a:pPr marL="457200" lvl="1" indent="0">
              <a:buNone/>
            </a:pPr>
            <a:r>
              <a:rPr lang="en-US" dirty="0"/>
              <a:t>{"$</a:t>
            </a:r>
            <a:r>
              <a:rPr lang="en-US" dirty="0" err="1"/>
              <a:t>substr</a:t>
            </a:r>
            <a:r>
              <a:rPr lang="en-US" dirty="0"/>
              <a:t>" : ["$</a:t>
            </a:r>
            <a:r>
              <a:rPr lang="en-US" dirty="0" err="1"/>
              <a:t>firstName</a:t>
            </a:r>
            <a:r>
              <a:rPr lang="en-US" dirty="0"/>
              <a:t>", 0, 1</a:t>
            </a:r>
            <a:r>
              <a:rPr lang="en-US" dirty="0" smtClean="0"/>
              <a:t>]}</a:t>
            </a:r>
          </a:p>
          <a:p>
            <a:pPr marL="0" indent="0">
              <a:buNone/>
            </a:pPr>
            <a:r>
              <a:rPr lang="en-US" dirty="0"/>
              <a:t>$</a:t>
            </a:r>
            <a:r>
              <a:rPr lang="en-US" dirty="0" err="1" smtClean="0"/>
              <a:t>concat</a:t>
            </a:r>
            <a:endParaRPr lang="en-US" dirty="0" smtClean="0"/>
          </a:p>
          <a:p>
            <a:pPr marL="457200" lvl="1" indent="0">
              <a:buNone/>
            </a:pPr>
            <a:r>
              <a:rPr lang="en-US" dirty="0" smtClean="0"/>
              <a:t>{“$</a:t>
            </a:r>
            <a:r>
              <a:rPr lang="en-US" dirty="0" err="1" smtClean="0"/>
              <a:t>concat</a:t>
            </a:r>
            <a:r>
              <a:rPr lang="en-US" dirty="0" smtClean="0"/>
              <a:t>”: [ “$</a:t>
            </a:r>
            <a:r>
              <a:rPr lang="en-US" dirty="0" err="1" smtClean="0"/>
              <a:t>firstName</a:t>
            </a:r>
            <a:r>
              <a:rPr lang="en-US" dirty="0" smtClean="0"/>
              <a:t>”, “$</a:t>
            </a:r>
            <a:r>
              <a:rPr lang="en-US" dirty="0" err="1" smtClean="0"/>
              <a:t>lastName</a:t>
            </a:r>
            <a:r>
              <a:rPr lang="en-US" dirty="0" smtClean="0"/>
              <a:t>” ] }</a:t>
            </a:r>
          </a:p>
          <a:p>
            <a:pPr marL="0" indent="0">
              <a:buNone/>
            </a:pPr>
            <a:r>
              <a:rPr lang="en-US" dirty="0"/>
              <a:t>$</a:t>
            </a:r>
            <a:r>
              <a:rPr lang="en-US" dirty="0" err="1" smtClean="0"/>
              <a:t>toLower</a:t>
            </a:r>
            <a:endParaRPr lang="en-US" dirty="0" smtClean="0"/>
          </a:p>
          <a:p>
            <a:pPr marL="457200" lvl="1" indent="0">
              <a:buNone/>
            </a:pPr>
            <a:r>
              <a:rPr lang="en-US" dirty="0" smtClean="0"/>
              <a:t>{“$</a:t>
            </a:r>
            <a:r>
              <a:rPr lang="en-US" dirty="0" err="1" smtClean="0"/>
              <a:t>toLower</a:t>
            </a:r>
            <a:r>
              <a:rPr lang="en-US" dirty="0" smtClean="0"/>
              <a:t>”: “$</a:t>
            </a:r>
            <a:r>
              <a:rPr lang="en-US" dirty="0" err="1" smtClean="0"/>
              <a:t>firstName</a:t>
            </a:r>
            <a:r>
              <a:rPr lang="en-US" dirty="0" smtClean="0"/>
              <a:t>” }</a:t>
            </a:r>
          </a:p>
          <a:p>
            <a:pPr marL="0" indent="0">
              <a:buNone/>
            </a:pPr>
            <a:r>
              <a:rPr lang="en-US" dirty="0"/>
              <a:t>$</a:t>
            </a:r>
            <a:r>
              <a:rPr lang="en-US" dirty="0" err="1" smtClean="0"/>
              <a:t>toUpper</a:t>
            </a:r>
            <a:endParaRPr lang="en-US" dirty="0" smtClean="0"/>
          </a:p>
          <a:p>
            <a:pPr marL="457200" lvl="1" indent="0">
              <a:buNone/>
            </a:pPr>
            <a:r>
              <a:rPr lang="en-US" dirty="0"/>
              <a:t>{“$</a:t>
            </a:r>
            <a:r>
              <a:rPr lang="en-US" dirty="0" err="1" smtClean="0"/>
              <a:t>toUpper</a:t>
            </a:r>
            <a:r>
              <a:rPr lang="en-US" dirty="0" smtClean="0"/>
              <a:t>”: </a:t>
            </a:r>
            <a:r>
              <a:rPr lang="en-US" dirty="0"/>
              <a:t>“$</a:t>
            </a:r>
            <a:r>
              <a:rPr lang="en-US" dirty="0" err="1"/>
              <a:t>firstName</a:t>
            </a:r>
            <a:r>
              <a:rPr lang="en-US" dirty="0"/>
              <a:t>” }</a:t>
            </a:r>
          </a:p>
          <a:p>
            <a:pPr marL="457200" lvl="1" indent="0">
              <a:buNone/>
            </a:pPr>
            <a:endParaRPr lang="en-US" dirty="0"/>
          </a:p>
        </p:txBody>
      </p:sp>
    </p:spTree>
    <p:extLst>
      <p:ext uri="{BB962C8B-B14F-4D97-AF65-F5344CB8AC3E}">
        <p14:creationId xmlns:p14="http://schemas.microsoft.com/office/powerpoint/2010/main" val="19701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0575"/>
          </a:xfrm>
        </p:spPr>
        <p:txBody>
          <a:bodyPr/>
          <a:lstStyle/>
          <a:p>
            <a:r>
              <a:rPr lang="en-US" dirty="0" smtClean="0"/>
              <a:t>Logical expressions</a:t>
            </a:r>
            <a:endParaRPr lang="en-US" dirty="0"/>
          </a:p>
        </p:txBody>
      </p:sp>
      <p:sp>
        <p:nvSpPr>
          <p:cNvPr id="3" name="Content Placeholder 2"/>
          <p:cNvSpPr>
            <a:spLocks noGrp="1"/>
          </p:cNvSpPr>
          <p:nvPr>
            <p:ph idx="1"/>
          </p:nvPr>
        </p:nvSpPr>
        <p:spPr>
          <a:xfrm>
            <a:off x="628650" y="1257300"/>
            <a:ext cx="7886700" cy="4919663"/>
          </a:xfrm>
        </p:spPr>
        <p:txBody>
          <a:bodyPr>
            <a:normAutofit fontScale="77500" lnSpcReduction="20000"/>
          </a:bodyPr>
          <a:lstStyle/>
          <a:p>
            <a:pPr marL="0" indent="0">
              <a:buNone/>
            </a:pPr>
            <a:r>
              <a:rPr lang="en-US" dirty="0" smtClean="0"/>
              <a:t>Logical expressions are used to perform conditional operations.</a:t>
            </a:r>
          </a:p>
          <a:p>
            <a:pPr marL="0" indent="0">
              <a:buNone/>
            </a:pPr>
            <a:r>
              <a:rPr lang="en-US" dirty="0"/>
              <a:t>$</a:t>
            </a:r>
            <a:r>
              <a:rPr lang="en-US" dirty="0" err="1" smtClean="0"/>
              <a:t>cmp</a:t>
            </a:r>
            <a:endParaRPr lang="en-US" dirty="0" smtClean="0"/>
          </a:p>
          <a:p>
            <a:pPr marL="457200" lvl="1" indent="0">
              <a:buNone/>
            </a:pPr>
            <a:r>
              <a:rPr lang="en-US" dirty="0" err="1" smtClean="0"/>
              <a:t>isHighQuantity</a:t>
            </a:r>
            <a:r>
              <a:rPr lang="en-US" dirty="0" smtClean="0"/>
              <a:t>: </a:t>
            </a:r>
            <a:r>
              <a:rPr lang="en-US" dirty="0"/>
              <a:t>{ </a:t>
            </a:r>
            <a:r>
              <a:rPr lang="en-US" b="1" dirty="0">
                <a:solidFill>
                  <a:srgbClr val="FF0000"/>
                </a:solidFill>
              </a:rPr>
              <a:t>$</a:t>
            </a:r>
            <a:r>
              <a:rPr lang="en-US" b="1" dirty="0" err="1">
                <a:solidFill>
                  <a:srgbClr val="FF0000"/>
                </a:solidFill>
              </a:rPr>
              <a:t>cmp</a:t>
            </a:r>
            <a:r>
              <a:rPr lang="en-US" dirty="0"/>
              <a:t>: [ "$</a:t>
            </a:r>
            <a:r>
              <a:rPr lang="en-US" dirty="0" err="1"/>
              <a:t>qty</a:t>
            </a:r>
            <a:r>
              <a:rPr lang="en-US" dirty="0"/>
              <a:t>", 250 ] }</a:t>
            </a:r>
            <a:endParaRPr lang="en-US" dirty="0" smtClean="0"/>
          </a:p>
          <a:p>
            <a:pPr marL="0" indent="0">
              <a:buNone/>
            </a:pPr>
            <a:r>
              <a:rPr lang="en-US" dirty="0"/>
              <a:t>$</a:t>
            </a:r>
            <a:r>
              <a:rPr lang="en-US" dirty="0" err="1" smtClean="0"/>
              <a:t>strcasecmp</a:t>
            </a:r>
            <a:endParaRPr lang="en-US" dirty="0" smtClean="0"/>
          </a:p>
          <a:p>
            <a:pPr marL="457200" lvl="1" indent="0">
              <a:buNone/>
            </a:pPr>
            <a:r>
              <a:rPr lang="en-US" dirty="0" err="1" smtClean="0"/>
              <a:t>isNameMatching</a:t>
            </a:r>
            <a:r>
              <a:rPr lang="en-US" dirty="0" smtClean="0"/>
              <a:t>: </a:t>
            </a:r>
            <a:r>
              <a:rPr lang="en-US" dirty="0"/>
              <a:t>{ $</a:t>
            </a:r>
            <a:r>
              <a:rPr lang="en-US" dirty="0" err="1"/>
              <a:t>strcasecmp</a:t>
            </a:r>
            <a:r>
              <a:rPr lang="en-US" dirty="0"/>
              <a:t>: [ </a:t>
            </a:r>
            <a:r>
              <a:rPr lang="en-US" dirty="0" smtClean="0"/>
              <a:t>"$</a:t>
            </a:r>
            <a:r>
              <a:rPr lang="en-US" dirty="0" err="1" smtClean="0"/>
              <a:t>firstName</a:t>
            </a:r>
            <a:r>
              <a:rPr lang="en-US" dirty="0" smtClean="0"/>
              <a:t>", “TOM" </a:t>
            </a:r>
            <a:r>
              <a:rPr lang="en-US" dirty="0"/>
              <a:t>] }</a:t>
            </a:r>
            <a:endParaRPr lang="en-US" dirty="0" smtClean="0"/>
          </a:p>
          <a:p>
            <a:pPr marL="0" indent="0">
              <a:buNone/>
            </a:pPr>
            <a:r>
              <a:rPr lang="fr-FR" dirty="0"/>
              <a:t>$</a:t>
            </a:r>
            <a:r>
              <a:rPr lang="fr-FR" dirty="0" err="1" smtClean="0"/>
              <a:t>eq</a:t>
            </a:r>
            <a:r>
              <a:rPr lang="fr-FR" dirty="0" smtClean="0"/>
              <a:t>, $ne, $gt, $</a:t>
            </a:r>
            <a:r>
              <a:rPr lang="fr-FR" dirty="0" err="1" smtClean="0"/>
              <a:t>gte</a:t>
            </a:r>
            <a:r>
              <a:rPr lang="fr-FR" dirty="0" smtClean="0"/>
              <a:t>, $</a:t>
            </a:r>
            <a:r>
              <a:rPr lang="fr-FR" dirty="0" err="1" smtClean="0"/>
              <a:t>lt</a:t>
            </a:r>
            <a:r>
              <a:rPr lang="fr-FR" dirty="0" smtClean="0"/>
              <a:t>, $</a:t>
            </a:r>
            <a:r>
              <a:rPr lang="fr-FR" dirty="0" err="1" smtClean="0"/>
              <a:t>lte</a:t>
            </a:r>
            <a:endParaRPr lang="fr-FR" dirty="0" smtClean="0"/>
          </a:p>
          <a:p>
            <a:pPr marL="457200" lvl="1" indent="0">
              <a:buNone/>
            </a:pPr>
            <a:r>
              <a:rPr lang="en-US" dirty="0" smtClean="0"/>
              <a:t>isQuantity250: </a:t>
            </a:r>
            <a:r>
              <a:rPr lang="en-US" dirty="0"/>
              <a:t>{ </a:t>
            </a:r>
            <a:r>
              <a:rPr lang="en-US" b="1" dirty="0">
                <a:solidFill>
                  <a:srgbClr val="FF0000"/>
                </a:solidFill>
              </a:rPr>
              <a:t>$</a:t>
            </a:r>
            <a:r>
              <a:rPr lang="en-US" b="1" dirty="0" err="1">
                <a:solidFill>
                  <a:srgbClr val="FF0000"/>
                </a:solidFill>
              </a:rPr>
              <a:t>eq</a:t>
            </a:r>
            <a:r>
              <a:rPr lang="en-US" dirty="0"/>
              <a:t>: [ "$</a:t>
            </a:r>
            <a:r>
              <a:rPr lang="en-US" dirty="0" err="1"/>
              <a:t>qty</a:t>
            </a:r>
            <a:r>
              <a:rPr lang="en-US" dirty="0"/>
              <a:t>", 250 ] }</a:t>
            </a:r>
            <a:endParaRPr lang="fr-FR" dirty="0" smtClean="0"/>
          </a:p>
          <a:p>
            <a:pPr marL="0" indent="0">
              <a:buNone/>
            </a:pPr>
            <a:r>
              <a:rPr lang="en-US" dirty="0"/>
              <a:t>$</a:t>
            </a:r>
            <a:r>
              <a:rPr lang="en-US" dirty="0" smtClean="0"/>
              <a:t>and, $or</a:t>
            </a:r>
          </a:p>
          <a:p>
            <a:pPr marL="457200" lvl="1" indent="0">
              <a:buNone/>
            </a:pPr>
            <a:r>
              <a:rPr lang="en-US" dirty="0"/>
              <a:t>result: { </a:t>
            </a:r>
            <a:r>
              <a:rPr lang="en-US" b="1" dirty="0">
                <a:solidFill>
                  <a:srgbClr val="FF0000"/>
                </a:solidFill>
              </a:rPr>
              <a:t>$or</a:t>
            </a:r>
            <a:r>
              <a:rPr lang="en-US" dirty="0"/>
              <a:t>: [ { $</a:t>
            </a:r>
            <a:r>
              <a:rPr lang="en-US" dirty="0" err="1"/>
              <a:t>gt</a:t>
            </a:r>
            <a:r>
              <a:rPr lang="en-US" dirty="0"/>
              <a:t>: [ "$</a:t>
            </a:r>
            <a:r>
              <a:rPr lang="en-US" dirty="0" err="1"/>
              <a:t>qty</a:t>
            </a:r>
            <a:r>
              <a:rPr lang="en-US" dirty="0"/>
              <a:t>", 250 ] }, { $</a:t>
            </a:r>
            <a:r>
              <a:rPr lang="en-US" dirty="0" err="1"/>
              <a:t>lt</a:t>
            </a:r>
            <a:r>
              <a:rPr lang="en-US" dirty="0"/>
              <a:t>: [ "$</a:t>
            </a:r>
            <a:r>
              <a:rPr lang="en-US" dirty="0" err="1"/>
              <a:t>qty</a:t>
            </a:r>
            <a:r>
              <a:rPr lang="en-US" dirty="0"/>
              <a:t>", 200 ] } ] }</a:t>
            </a:r>
            <a:endParaRPr lang="en-US" dirty="0" smtClean="0"/>
          </a:p>
          <a:p>
            <a:pPr marL="0" indent="0">
              <a:buNone/>
            </a:pPr>
            <a:r>
              <a:rPr lang="en-US" dirty="0" smtClean="0"/>
              <a:t>$not</a:t>
            </a:r>
          </a:p>
          <a:p>
            <a:pPr marL="457200" lvl="1" indent="0">
              <a:buNone/>
            </a:pPr>
            <a:r>
              <a:rPr lang="en-US" dirty="0"/>
              <a:t>result: { </a:t>
            </a:r>
            <a:r>
              <a:rPr lang="en-US" b="1" dirty="0">
                <a:solidFill>
                  <a:srgbClr val="FF0000"/>
                </a:solidFill>
              </a:rPr>
              <a:t>$not</a:t>
            </a:r>
            <a:r>
              <a:rPr lang="en-US" dirty="0"/>
              <a:t>: [ { $</a:t>
            </a:r>
            <a:r>
              <a:rPr lang="en-US" dirty="0" err="1"/>
              <a:t>gt</a:t>
            </a:r>
            <a:r>
              <a:rPr lang="en-US" dirty="0"/>
              <a:t>: [ "$</a:t>
            </a:r>
            <a:r>
              <a:rPr lang="en-US" dirty="0" err="1"/>
              <a:t>qty</a:t>
            </a:r>
            <a:r>
              <a:rPr lang="en-US" dirty="0"/>
              <a:t>", 250 ] } ] }</a:t>
            </a:r>
            <a:endParaRPr lang="en-US" dirty="0" smtClean="0"/>
          </a:p>
          <a:p>
            <a:pPr marL="0" indent="0">
              <a:buNone/>
            </a:pPr>
            <a:r>
              <a:rPr lang="en-US" dirty="0" smtClean="0"/>
              <a:t>$</a:t>
            </a:r>
            <a:r>
              <a:rPr lang="en-US" dirty="0" err="1" smtClean="0"/>
              <a:t>cond</a:t>
            </a:r>
            <a:endParaRPr lang="en-US" dirty="0" smtClean="0"/>
          </a:p>
          <a:p>
            <a:pPr marL="457200" lvl="1" indent="0">
              <a:buNone/>
            </a:pPr>
            <a:r>
              <a:rPr lang="en-US" dirty="0"/>
              <a:t>discount: { </a:t>
            </a:r>
            <a:r>
              <a:rPr lang="en-US" b="1" dirty="0">
                <a:solidFill>
                  <a:srgbClr val="FF0000"/>
                </a:solidFill>
              </a:rPr>
              <a:t>$</a:t>
            </a:r>
            <a:r>
              <a:rPr lang="en-US" b="1" dirty="0" err="1">
                <a:solidFill>
                  <a:srgbClr val="FF0000"/>
                </a:solidFill>
              </a:rPr>
              <a:t>cond</a:t>
            </a:r>
            <a:r>
              <a:rPr lang="en-US" dirty="0"/>
              <a:t>: { </a:t>
            </a:r>
            <a:r>
              <a:rPr lang="en-US" b="1" dirty="0"/>
              <a:t>if</a:t>
            </a:r>
            <a:r>
              <a:rPr lang="en-US" dirty="0"/>
              <a:t>: { $</a:t>
            </a:r>
            <a:r>
              <a:rPr lang="en-US" dirty="0" err="1"/>
              <a:t>gte</a:t>
            </a:r>
            <a:r>
              <a:rPr lang="en-US" dirty="0"/>
              <a:t>: [ "$</a:t>
            </a:r>
            <a:r>
              <a:rPr lang="en-US" dirty="0" err="1"/>
              <a:t>qty</a:t>
            </a:r>
            <a:r>
              <a:rPr lang="en-US" dirty="0"/>
              <a:t>", 250 ] }, then: 30, </a:t>
            </a:r>
            <a:r>
              <a:rPr lang="en-US" b="1" dirty="0"/>
              <a:t>else</a:t>
            </a:r>
            <a:r>
              <a:rPr lang="en-US" dirty="0"/>
              <a:t>: 20 } }</a:t>
            </a:r>
            <a:endParaRPr lang="en-US" dirty="0" smtClean="0"/>
          </a:p>
          <a:p>
            <a:pPr marL="0" indent="0">
              <a:buNone/>
            </a:pPr>
            <a:r>
              <a:rPr lang="en-US" dirty="0" smtClean="0"/>
              <a:t>$</a:t>
            </a:r>
            <a:r>
              <a:rPr lang="en-US" dirty="0" err="1" smtClean="0"/>
              <a:t>ifNull</a:t>
            </a:r>
            <a:endParaRPr lang="en-US" dirty="0" smtClean="0"/>
          </a:p>
          <a:p>
            <a:pPr marL="457200" lvl="1" indent="0">
              <a:buNone/>
            </a:pPr>
            <a:r>
              <a:rPr lang="en-US" dirty="0"/>
              <a:t>description: { </a:t>
            </a:r>
            <a:r>
              <a:rPr lang="en-US" b="1" dirty="0">
                <a:solidFill>
                  <a:srgbClr val="FF0000"/>
                </a:solidFill>
              </a:rPr>
              <a:t>$</a:t>
            </a:r>
            <a:r>
              <a:rPr lang="en-US" b="1" dirty="0" err="1">
                <a:solidFill>
                  <a:srgbClr val="FF0000"/>
                </a:solidFill>
              </a:rPr>
              <a:t>ifNull</a:t>
            </a:r>
            <a:r>
              <a:rPr lang="en-US" dirty="0"/>
              <a:t>: [ "$description", "Unspecified" ] }</a:t>
            </a:r>
          </a:p>
        </p:txBody>
      </p:sp>
    </p:spTree>
    <p:extLst>
      <p:ext uri="{BB962C8B-B14F-4D97-AF65-F5344CB8AC3E}">
        <p14:creationId xmlns:p14="http://schemas.microsoft.com/office/powerpoint/2010/main" val="8833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down)">
                                      <p:cBhvr>
                                        <p:cTn id="60" dur="500"/>
                                        <p:tgtEl>
                                          <p:spTgt spid="3">
                                            <p:txEl>
                                              <p:pRg st="13" end="13"/>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down)">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7075"/>
          </a:xfrm>
        </p:spPr>
        <p:txBody>
          <a:bodyPr/>
          <a:lstStyle/>
          <a:p>
            <a:r>
              <a:rPr lang="en-US" dirty="0" smtClean="0"/>
              <a:t>Useful links</a:t>
            </a:r>
            <a:endParaRPr lang="en-US" dirty="0"/>
          </a:p>
        </p:txBody>
      </p:sp>
      <p:sp>
        <p:nvSpPr>
          <p:cNvPr id="3" name="Content Placeholder 2"/>
          <p:cNvSpPr>
            <a:spLocks noGrp="1"/>
          </p:cNvSpPr>
          <p:nvPr>
            <p:ph idx="1"/>
          </p:nvPr>
        </p:nvSpPr>
        <p:spPr/>
        <p:txBody>
          <a:bodyPr/>
          <a:lstStyle/>
          <a:p>
            <a:pPr marL="0" indent="0">
              <a:buNone/>
            </a:pPr>
            <a:r>
              <a:rPr lang="en-US" dirty="0" smtClean="0"/>
              <a:t>SQL to aggregation mapping chart:</a:t>
            </a:r>
          </a:p>
          <a:p>
            <a:pPr marL="457200" lvl="1" indent="0">
              <a:buNone/>
            </a:pPr>
            <a:r>
              <a:rPr lang="en-US" dirty="0">
                <a:hlinkClick r:id="rId2"/>
              </a:rPr>
              <a:t>https://docs.mongodb.org/manual/reference/sql-aggregation-comparison</a:t>
            </a:r>
            <a:r>
              <a:rPr lang="en-US" dirty="0" smtClean="0">
                <a:hlinkClick r:id="rId2"/>
              </a:rPr>
              <a:t>/</a:t>
            </a:r>
            <a:endParaRPr lang="en-US" dirty="0" smtClean="0"/>
          </a:p>
          <a:p>
            <a:pPr marL="0" indent="0">
              <a:buNone/>
            </a:pPr>
            <a:r>
              <a:rPr lang="en-US" dirty="0"/>
              <a:t>Aggregation Pipeline Operators</a:t>
            </a:r>
          </a:p>
          <a:p>
            <a:pPr marL="457200" lvl="1" indent="0">
              <a:buNone/>
            </a:pPr>
            <a:r>
              <a:rPr lang="en-US" dirty="0">
                <a:hlinkClick r:id="rId3"/>
              </a:rPr>
              <a:t>https://docs.mongodb.org/manual/reference/operator/aggregation</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713535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Replication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59</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5638800" cy="474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solidFill>
                  <a:schemeClr val="tx1"/>
                </a:solidFill>
              </a:rPr>
              <a:t>BASE Model</a:t>
            </a:r>
            <a:endParaRPr lang="lv-LV" dirty="0" smtClean="0">
              <a:solidFill>
                <a:schemeClr val="tx1"/>
              </a:solidFill>
            </a:endParaRPr>
          </a:p>
        </p:txBody>
      </p:sp>
      <p:sp>
        <p:nvSpPr>
          <p:cNvPr id="4099" name="Rectangle 3"/>
          <p:cNvSpPr>
            <a:spLocks noGrp="1" noChangeArrowheads="1"/>
          </p:cNvSpPr>
          <p:nvPr>
            <p:ph type="body" idx="1"/>
          </p:nvPr>
        </p:nvSpPr>
        <p:spPr>
          <a:xfrm>
            <a:off x="502880" y="1310892"/>
            <a:ext cx="8258175" cy="5294625"/>
          </a:xfrm>
        </p:spPr>
        <p:txBody>
          <a:bodyPr>
            <a:normAutofit fontScale="85000" lnSpcReduction="20000"/>
          </a:bodyPr>
          <a:lstStyle/>
          <a:p>
            <a:pPr>
              <a:lnSpc>
                <a:spcPct val="90000"/>
              </a:lnSpc>
              <a:defRPr/>
            </a:pPr>
            <a:r>
              <a:rPr lang="lv-LV" sz="3300" b="1" dirty="0"/>
              <a:t>Basic Availability</a:t>
            </a:r>
            <a:r>
              <a:rPr lang="lv-LV" sz="3300" b="1" dirty="0" smtClean="0"/>
              <a:t>:</a:t>
            </a:r>
            <a:endParaRPr lang="en-US" sz="3300" b="1" dirty="0" smtClean="0"/>
          </a:p>
          <a:p>
            <a:pPr marL="0" indent="0">
              <a:lnSpc>
                <a:spcPct val="90000"/>
              </a:lnSpc>
              <a:buNone/>
              <a:defRPr/>
            </a:pPr>
            <a:r>
              <a:rPr lang="en-US" sz="2800" dirty="0"/>
              <a:t>Data will be available even in case of multiple failures. This is possible by spreading the data across many storage </a:t>
            </a:r>
            <a:r>
              <a:rPr lang="en-US" sz="2800" dirty="0" smtClean="0"/>
              <a:t>systems </a:t>
            </a:r>
            <a:r>
              <a:rPr lang="en-US" sz="2800" dirty="0"/>
              <a:t>with a high degree of replication</a:t>
            </a:r>
            <a:r>
              <a:rPr lang="en-US" sz="2800" dirty="0" smtClean="0"/>
              <a:t>.</a:t>
            </a:r>
          </a:p>
          <a:p>
            <a:pPr marL="0" indent="0">
              <a:lnSpc>
                <a:spcPct val="90000"/>
              </a:lnSpc>
              <a:buNone/>
              <a:defRPr/>
            </a:pPr>
            <a:endParaRPr lang="en-US" sz="1000" dirty="0" smtClean="0"/>
          </a:p>
          <a:p>
            <a:pPr>
              <a:lnSpc>
                <a:spcPct val="90000"/>
              </a:lnSpc>
              <a:defRPr/>
            </a:pPr>
            <a:r>
              <a:rPr lang="lv-LV" sz="3300" b="1" dirty="0"/>
              <a:t>Soft state:</a:t>
            </a:r>
            <a:endParaRPr lang="en-US" sz="3300" b="1" dirty="0"/>
          </a:p>
          <a:p>
            <a:pPr marL="0" indent="0">
              <a:lnSpc>
                <a:spcPct val="90000"/>
              </a:lnSpc>
              <a:buNone/>
              <a:defRPr/>
            </a:pPr>
            <a:r>
              <a:rPr lang="en-US" sz="2800" dirty="0"/>
              <a:t>The state of the system could change over time, so even during times without input there may be changes going on due to </a:t>
            </a:r>
            <a:r>
              <a:rPr lang="en-US" sz="2800" dirty="0" smtClean="0"/>
              <a:t>‘</a:t>
            </a:r>
            <a:r>
              <a:rPr lang="en-US" sz="2800" dirty="0"/>
              <a:t>eventual consistency,’ thus the state of the system is always ‘</a:t>
            </a:r>
            <a:r>
              <a:rPr lang="en-US" sz="2800" dirty="0" smtClean="0"/>
              <a:t>soft.’</a:t>
            </a:r>
          </a:p>
          <a:p>
            <a:pPr marL="0" indent="0">
              <a:lnSpc>
                <a:spcPct val="90000"/>
              </a:lnSpc>
              <a:buNone/>
              <a:defRPr/>
            </a:pPr>
            <a:endParaRPr lang="en-US" sz="2800" dirty="0" smtClean="0"/>
          </a:p>
          <a:p>
            <a:pPr>
              <a:lnSpc>
                <a:spcPct val="90000"/>
              </a:lnSpc>
              <a:defRPr/>
            </a:pPr>
            <a:r>
              <a:rPr lang="lv-LV" sz="3300" b="1" dirty="0"/>
              <a:t>Eventual consistency:</a:t>
            </a:r>
            <a:endParaRPr lang="en-US" sz="3300" b="1" dirty="0"/>
          </a:p>
          <a:p>
            <a:pPr marL="0" indent="0">
              <a:lnSpc>
                <a:spcPct val="90000"/>
              </a:lnSpc>
              <a:buNone/>
              <a:defRPr/>
            </a:pPr>
            <a:r>
              <a:rPr lang="en-US" sz="2800" dirty="0"/>
              <a:t>The system will eventually become consistent once it stops receiving input. The data will propagate to everywhere it </a:t>
            </a:r>
            <a:r>
              <a:rPr lang="en-US" sz="2800" dirty="0" smtClean="0"/>
              <a:t>should </a:t>
            </a:r>
            <a:r>
              <a:rPr lang="en-US" sz="2800" dirty="0"/>
              <a:t>sooner or later, but the system will continue to receive input and is not checking the consistency of every </a:t>
            </a:r>
            <a:r>
              <a:rPr lang="en-US" sz="2800" dirty="0" smtClean="0"/>
              <a:t>transaction </a:t>
            </a:r>
            <a:r>
              <a:rPr lang="en-US" sz="2800" dirty="0"/>
              <a:t>before it moves onto the next one.</a:t>
            </a:r>
            <a:endParaRPr lang="lv-LV" sz="2800" dirty="0" smtClean="0"/>
          </a:p>
        </p:txBody>
      </p:sp>
    </p:spTree>
    <p:extLst>
      <p:ext uri="{BB962C8B-B14F-4D97-AF65-F5344CB8AC3E}">
        <p14:creationId xmlns:p14="http://schemas.microsoft.com/office/powerpoint/2010/main" val="202966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replication continued..</a:t>
            </a:r>
            <a:endParaRPr lang="en-US" dirty="0"/>
          </a:p>
        </p:txBody>
      </p:sp>
      <p:sp>
        <p:nvSpPr>
          <p:cNvPr id="3" name="Content Placeholder 2"/>
          <p:cNvSpPr>
            <a:spLocks noGrp="1"/>
          </p:cNvSpPr>
          <p:nvPr>
            <p:ph sz="quarter" idx="1"/>
          </p:nvPr>
        </p:nvSpPr>
        <p:spPr/>
        <p:txBody>
          <a:bodyPr/>
          <a:lstStyle/>
          <a:p>
            <a:r>
              <a:rPr lang="en-US" dirty="0" smtClean="0"/>
              <a:t>What is replication?</a:t>
            </a:r>
          </a:p>
          <a:p>
            <a:pPr lvl="1"/>
            <a:r>
              <a:rPr lang="en-US" dirty="0"/>
              <a:t>Replication is the process of synchronizing data across multiple mongo servers.</a:t>
            </a:r>
          </a:p>
          <a:p>
            <a:endParaRPr lang="en-US" dirty="0" smtClean="0"/>
          </a:p>
          <a:p>
            <a:r>
              <a:rPr lang="en-US" dirty="0" smtClean="0"/>
              <a:t>Why replication?</a:t>
            </a:r>
          </a:p>
          <a:p>
            <a:pPr lvl="1"/>
            <a:r>
              <a:rPr lang="en-US" dirty="0" smtClean="0"/>
              <a:t>High availability of data</a:t>
            </a:r>
          </a:p>
          <a:p>
            <a:pPr lvl="1"/>
            <a:r>
              <a:rPr lang="en-US" dirty="0" smtClean="0"/>
              <a:t>Data safety</a:t>
            </a:r>
          </a:p>
          <a:p>
            <a:pPr lvl="1"/>
            <a:r>
              <a:rPr lang="en-US" dirty="0" smtClean="0"/>
              <a:t>Disaster recovery</a:t>
            </a:r>
          </a:p>
          <a:p>
            <a:pPr lvl="1"/>
            <a:r>
              <a:rPr lang="en-US" dirty="0" smtClean="0"/>
              <a:t>No system downtime for maintenance</a:t>
            </a:r>
          </a:p>
          <a:p>
            <a:pPr lvl="1"/>
            <a:r>
              <a:rPr lang="en-US" dirty="0" smtClean="0"/>
              <a:t>Efficient reading due to extra copies of </a:t>
            </a:r>
            <a:r>
              <a:rPr lang="en-US" dirty="0" err="1" smtClean="0"/>
              <a:t>db</a:t>
            </a:r>
            <a:r>
              <a:rPr lang="en-US" dirty="0" smtClean="0"/>
              <a:t> servers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60</a:t>
            </a:fld>
            <a:endParaRPr lang="en-US"/>
          </a:p>
        </p:txBody>
      </p:sp>
    </p:spTree>
    <p:extLst>
      <p:ext uri="{BB962C8B-B14F-4D97-AF65-F5344CB8AC3E}">
        <p14:creationId xmlns:p14="http://schemas.microsoft.com/office/powerpoint/2010/main" val="14594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concepts</a:t>
            </a:r>
            <a:endParaRPr lang="en-US" dirty="0"/>
          </a:p>
        </p:txBody>
      </p:sp>
      <p:sp>
        <p:nvSpPr>
          <p:cNvPr id="3" name="Content Placeholder 2"/>
          <p:cNvSpPr>
            <a:spLocks noGrp="1"/>
          </p:cNvSpPr>
          <p:nvPr>
            <p:ph sz="quarter" idx="1"/>
          </p:nvPr>
        </p:nvSpPr>
        <p:spPr/>
        <p:txBody>
          <a:bodyPr/>
          <a:lstStyle/>
          <a:p>
            <a:r>
              <a:rPr lang="en-US" dirty="0" smtClean="0"/>
              <a:t>The heart of replication is replica set. A replica set is a group of </a:t>
            </a:r>
            <a:r>
              <a:rPr lang="en-US" b="1" i="1" dirty="0" err="1" smtClean="0"/>
              <a:t>mongod</a:t>
            </a:r>
            <a:r>
              <a:rPr lang="en-US" dirty="0" smtClean="0"/>
              <a:t> instances that host the same data set. These </a:t>
            </a:r>
            <a:r>
              <a:rPr lang="en-US" dirty="0" err="1" smtClean="0"/>
              <a:t>mongod</a:t>
            </a:r>
            <a:r>
              <a:rPr lang="en-US" dirty="0" smtClean="0"/>
              <a:t> instances are also called as nodes.</a:t>
            </a:r>
          </a:p>
          <a:p>
            <a:r>
              <a:rPr lang="en-US" dirty="0" smtClean="0"/>
              <a:t>Every replica set should have 2 or more nodes.</a:t>
            </a:r>
          </a:p>
          <a:p>
            <a:r>
              <a:rPr lang="en-US" dirty="0" smtClean="0"/>
              <a:t>Every replica set has one &amp; only one primary node &amp; remaining secondary nodes.</a:t>
            </a:r>
          </a:p>
          <a:p>
            <a:r>
              <a:rPr lang="en-US" dirty="0" smtClean="0"/>
              <a:t>Primary node can be used to read &amp; write the data.</a:t>
            </a:r>
          </a:p>
          <a:p>
            <a:r>
              <a:rPr lang="en-US" dirty="0" smtClean="0"/>
              <a:t>Secondary node is used to only read the data.</a:t>
            </a:r>
          </a:p>
          <a:p>
            <a:r>
              <a:rPr lang="en-US" dirty="0" smtClean="0"/>
              <a:t>In case of primary node failure, election is conducted &amp; any one secondary node becomes primary node.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61</a:t>
            </a:fld>
            <a:endParaRPr lang="en-US"/>
          </a:p>
        </p:txBody>
      </p:sp>
    </p:spTree>
    <p:extLst>
      <p:ext uri="{BB962C8B-B14F-4D97-AF65-F5344CB8AC3E}">
        <p14:creationId xmlns:p14="http://schemas.microsoft.com/office/powerpoint/2010/main" val="24215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Replica set</a:t>
            </a:r>
            <a:endParaRPr lang="en-US" dirty="0"/>
          </a:p>
        </p:txBody>
      </p:sp>
      <p:sp>
        <p:nvSpPr>
          <p:cNvPr id="3" name="Content Placeholder 2"/>
          <p:cNvSpPr>
            <a:spLocks noGrp="1"/>
          </p:cNvSpPr>
          <p:nvPr>
            <p:ph sz="quarter" idx="1"/>
          </p:nvPr>
        </p:nvSpPr>
        <p:spPr/>
        <p:txBody>
          <a:bodyPr/>
          <a:lstStyle/>
          <a:p>
            <a:r>
              <a:rPr lang="en-US" dirty="0" smtClean="0"/>
              <a:t>Create 3 directories for </a:t>
            </a:r>
            <a:r>
              <a:rPr lang="en-US" dirty="0"/>
              <a:t>mongo data: c:\</a:t>
            </a:r>
            <a:r>
              <a:rPr lang="en-US" dirty="0" smtClean="0"/>
              <a:t>data\node1</a:t>
            </a:r>
            <a:r>
              <a:rPr lang="en-US" dirty="0"/>
              <a:t>, c:\</a:t>
            </a:r>
            <a:r>
              <a:rPr lang="en-US" dirty="0" smtClean="0"/>
              <a:t>data\node2</a:t>
            </a:r>
            <a:r>
              <a:rPr lang="en-US" dirty="0"/>
              <a:t>, c:\</a:t>
            </a:r>
            <a:r>
              <a:rPr lang="en-US" dirty="0" smtClean="0"/>
              <a:t>data\node3.</a:t>
            </a:r>
          </a:p>
          <a:p>
            <a:r>
              <a:rPr lang="en-US" dirty="0" smtClean="0"/>
              <a:t>Start 3 mongo instances with different port &amp; different database path:</a:t>
            </a:r>
          </a:p>
          <a:p>
            <a:pPr lvl="1"/>
            <a:r>
              <a:rPr lang="en-US" dirty="0"/>
              <a:t>start </a:t>
            </a:r>
            <a:r>
              <a:rPr lang="en-US" dirty="0" err="1"/>
              <a:t>mongod</a:t>
            </a:r>
            <a:r>
              <a:rPr lang="en-US" dirty="0"/>
              <a:t> --</a:t>
            </a:r>
            <a:r>
              <a:rPr lang="en-US" dirty="0" err="1"/>
              <a:t>replSet</a:t>
            </a:r>
            <a:r>
              <a:rPr lang="en-US" dirty="0"/>
              <a:t> </a:t>
            </a:r>
            <a:r>
              <a:rPr lang="en-US" dirty="0" err="1"/>
              <a:t>myRS</a:t>
            </a:r>
            <a:r>
              <a:rPr lang="en-US" dirty="0"/>
              <a:t> --</a:t>
            </a:r>
            <a:r>
              <a:rPr lang="en-US" dirty="0" err="1"/>
              <a:t>logpath</a:t>
            </a:r>
            <a:r>
              <a:rPr lang="en-US" dirty="0"/>
              <a:t> "1.log" --</a:t>
            </a:r>
            <a:r>
              <a:rPr lang="en-US" dirty="0" err="1"/>
              <a:t>dbpath</a:t>
            </a:r>
            <a:r>
              <a:rPr lang="en-US" dirty="0"/>
              <a:t> c:\</a:t>
            </a:r>
            <a:r>
              <a:rPr lang="en-US" dirty="0" smtClean="0"/>
              <a:t>data\node1 </a:t>
            </a:r>
            <a:r>
              <a:rPr lang="en-US" dirty="0"/>
              <a:t>--port </a:t>
            </a:r>
            <a:r>
              <a:rPr lang="en-US" dirty="0" smtClean="0"/>
              <a:t>27017</a:t>
            </a:r>
          </a:p>
          <a:p>
            <a:pPr lvl="1"/>
            <a:r>
              <a:rPr lang="en-US" dirty="0"/>
              <a:t>start </a:t>
            </a:r>
            <a:r>
              <a:rPr lang="en-US" dirty="0" err="1"/>
              <a:t>mongod</a:t>
            </a:r>
            <a:r>
              <a:rPr lang="en-US" dirty="0"/>
              <a:t> --</a:t>
            </a:r>
            <a:r>
              <a:rPr lang="en-US" dirty="0" err="1"/>
              <a:t>replSet</a:t>
            </a:r>
            <a:r>
              <a:rPr lang="en-US" dirty="0"/>
              <a:t> </a:t>
            </a:r>
            <a:r>
              <a:rPr lang="en-US" dirty="0" err="1"/>
              <a:t>myRS</a:t>
            </a:r>
            <a:r>
              <a:rPr lang="en-US" dirty="0"/>
              <a:t> --</a:t>
            </a:r>
            <a:r>
              <a:rPr lang="en-US" dirty="0" err="1"/>
              <a:t>logpath</a:t>
            </a:r>
            <a:r>
              <a:rPr lang="en-US" dirty="0"/>
              <a:t> "2.log" --</a:t>
            </a:r>
            <a:r>
              <a:rPr lang="en-US" dirty="0" err="1"/>
              <a:t>dbpath</a:t>
            </a:r>
            <a:r>
              <a:rPr lang="en-US" dirty="0"/>
              <a:t> c:\</a:t>
            </a:r>
            <a:r>
              <a:rPr lang="en-US" dirty="0" smtClean="0"/>
              <a:t>data\node2 </a:t>
            </a:r>
            <a:r>
              <a:rPr lang="en-US" dirty="0"/>
              <a:t>--port </a:t>
            </a:r>
            <a:r>
              <a:rPr lang="en-US" dirty="0" smtClean="0"/>
              <a:t>27018</a:t>
            </a:r>
          </a:p>
          <a:p>
            <a:pPr lvl="1"/>
            <a:r>
              <a:rPr lang="en-US" dirty="0"/>
              <a:t>start </a:t>
            </a:r>
            <a:r>
              <a:rPr lang="en-US" dirty="0" err="1"/>
              <a:t>mongod</a:t>
            </a:r>
            <a:r>
              <a:rPr lang="en-US" dirty="0"/>
              <a:t> --</a:t>
            </a:r>
            <a:r>
              <a:rPr lang="en-US" dirty="0" err="1"/>
              <a:t>replSet</a:t>
            </a:r>
            <a:r>
              <a:rPr lang="en-US" dirty="0"/>
              <a:t> </a:t>
            </a:r>
            <a:r>
              <a:rPr lang="en-US" dirty="0" err="1"/>
              <a:t>myRS</a:t>
            </a:r>
            <a:r>
              <a:rPr lang="en-US" dirty="0"/>
              <a:t> --</a:t>
            </a:r>
            <a:r>
              <a:rPr lang="en-US" dirty="0" err="1"/>
              <a:t>logpath</a:t>
            </a:r>
            <a:r>
              <a:rPr lang="en-US" dirty="0"/>
              <a:t> "3.log" --</a:t>
            </a:r>
            <a:r>
              <a:rPr lang="en-US" dirty="0" err="1"/>
              <a:t>dbpath</a:t>
            </a:r>
            <a:r>
              <a:rPr lang="en-US" dirty="0"/>
              <a:t> c:\</a:t>
            </a:r>
            <a:r>
              <a:rPr lang="en-US" dirty="0" smtClean="0"/>
              <a:t>data\node3 </a:t>
            </a:r>
            <a:r>
              <a:rPr lang="en-US" dirty="0"/>
              <a:t>--port </a:t>
            </a:r>
            <a:r>
              <a:rPr lang="en-US" dirty="0" smtClean="0"/>
              <a:t>27019</a:t>
            </a:r>
          </a:p>
          <a:p>
            <a:r>
              <a:rPr lang="en-US" dirty="0" smtClean="0"/>
              <a:t>Connect to mongo default port no instance.</a:t>
            </a:r>
          </a:p>
          <a:p>
            <a:pPr lvl="1"/>
            <a:r>
              <a:rPr lang="en-US" dirty="0"/>
              <a:t>mongo --port 27017</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62</a:t>
            </a:fld>
            <a:endParaRPr lang="en-US"/>
          </a:p>
        </p:txBody>
      </p:sp>
    </p:spTree>
    <p:extLst>
      <p:ext uri="{BB962C8B-B14F-4D97-AF65-F5344CB8AC3E}">
        <p14:creationId xmlns:p14="http://schemas.microsoft.com/office/powerpoint/2010/main" val="1095523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Replica set continued…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Specify the replica set configuration:</a:t>
            </a:r>
          </a:p>
          <a:p>
            <a:pPr marL="548640" lvl="2" indent="0">
              <a:buNone/>
            </a:pPr>
            <a:r>
              <a:rPr lang="en-US" dirty="0" err="1"/>
              <a:t>rsconf</a:t>
            </a:r>
            <a:r>
              <a:rPr lang="en-US" dirty="0"/>
              <a:t> = {</a:t>
            </a:r>
          </a:p>
          <a:p>
            <a:pPr marL="548640" lvl="2" indent="0">
              <a:buNone/>
            </a:pPr>
            <a:r>
              <a:rPr lang="en-US" dirty="0"/>
              <a:t>           _id: "</a:t>
            </a:r>
            <a:r>
              <a:rPr lang="en-US" dirty="0" err="1"/>
              <a:t>myRS</a:t>
            </a:r>
            <a:r>
              <a:rPr lang="en-US" dirty="0"/>
              <a:t>",</a:t>
            </a:r>
          </a:p>
          <a:p>
            <a:pPr marL="548640" lvl="2" indent="0">
              <a:buNone/>
            </a:pPr>
            <a:r>
              <a:rPr lang="en-US" dirty="0"/>
              <a:t>           members: </a:t>
            </a:r>
            <a:r>
              <a:rPr lang="en-US" dirty="0" smtClean="0"/>
              <a:t>[ { </a:t>
            </a:r>
            <a:r>
              <a:rPr lang="en-US" dirty="0"/>
              <a:t>_id: 0</a:t>
            </a:r>
            <a:r>
              <a:rPr lang="en-US" dirty="0" smtClean="0"/>
              <a:t>, </a:t>
            </a:r>
            <a:r>
              <a:rPr lang="en-US" dirty="0"/>
              <a:t>host: "Anand-KU:27017</a:t>
            </a:r>
            <a:r>
              <a:rPr lang="en-US" dirty="0" smtClean="0"/>
              <a:t>" } </a:t>
            </a:r>
            <a:r>
              <a:rPr lang="en-US" dirty="0"/>
              <a:t>]</a:t>
            </a:r>
          </a:p>
          <a:p>
            <a:pPr marL="548640" lvl="2" indent="0">
              <a:buNone/>
            </a:pPr>
            <a:r>
              <a:rPr lang="en-US" dirty="0"/>
              <a:t>         </a:t>
            </a:r>
            <a:r>
              <a:rPr lang="en-US" dirty="0" smtClean="0"/>
              <a:t>}</a:t>
            </a:r>
          </a:p>
          <a:p>
            <a:r>
              <a:rPr lang="en-US" dirty="0" smtClean="0"/>
              <a:t>Initiate the replica set configuration:</a:t>
            </a:r>
          </a:p>
          <a:p>
            <a:pPr lvl="1"/>
            <a:r>
              <a:rPr lang="en-US" dirty="0" err="1"/>
              <a:t>rs.initiate</a:t>
            </a:r>
            <a:r>
              <a:rPr lang="en-US" dirty="0"/>
              <a:t>(</a:t>
            </a:r>
            <a:r>
              <a:rPr lang="en-US" dirty="0" err="1"/>
              <a:t>rsconf</a:t>
            </a:r>
            <a:r>
              <a:rPr lang="en-US" dirty="0" smtClean="0"/>
              <a:t>)</a:t>
            </a:r>
          </a:p>
          <a:p>
            <a:r>
              <a:rPr lang="en-US" dirty="0" smtClean="0"/>
              <a:t>Configure the replica set:</a:t>
            </a:r>
          </a:p>
          <a:p>
            <a:pPr lvl="1"/>
            <a:r>
              <a:rPr lang="en-US" dirty="0" err="1" smtClean="0"/>
              <a:t>rs.conf</a:t>
            </a:r>
            <a:r>
              <a:rPr lang="en-US" dirty="0" smtClean="0"/>
              <a:t>()</a:t>
            </a:r>
          </a:p>
          <a:p>
            <a:r>
              <a:rPr lang="en-US" dirty="0" smtClean="0"/>
              <a:t>Add two secondary nodes in replica set:</a:t>
            </a:r>
          </a:p>
          <a:p>
            <a:pPr lvl="1"/>
            <a:r>
              <a:rPr lang="en-US" dirty="0" err="1"/>
              <a:t>rs.add</a:t>
            </a:r>
            <a:r>
              <a:rPr lang="en-US" dirty="0"/>
              <a:t>("Anand-KU:27018")</a:t>
            </a:r>
          </a:p>
          <a:p>
            <a:pPr lvl="1"/>
            <a:r>
              <a:rPr lang="en-US" dirty="0" err="1"/>
              <a:t>rs.add</a:t>
            </a:r>
            <a:r>
              <a:rPr lang="en-US" dirty="0"/>
              <a:t>("Anand-KU:27019")</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63</a:t>
            </a:fld>
            <a:endParaRPr lang="en-US"/>
          </a:p>
        </p:txBody>
      </p:sp>
    </p:spTree>
    <p:extLst>
      <p:ext uri="{BB962C8B-B14F-4D97-AF65-F5344CB8AC3E}">
        <p14:creationId xmlns:p14="http://schemas.microsoft.com/office/powerpoint/2010/main" val="32778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replica set</a:t>
            </a:r>
            <a:endParaRPr lang="en-US" dirty="0"/>
          </a:p>
        </p:txBody>
      </p:sp>
      <p:sp>
        <p:nvSpPr>
          <p:cNvPr id="3" name="Content Placeholder 2"/>
          <p:cNvSpPr>
            <a:spLocks noGrp="1"/>
          </p:cNvSpPr>
          <p:nvPr>
            <p:ph sz="quarter" idx="1"/>
          </p:nvPr>
        </p:nvSpPr>
        <p:spPr/>
        <p:txBody>
          <a:bodyPr/>
          <a:lstStyle/>
          <a:p>
            <a:r>
              <a:rPr lang="en-US" dirty="0" smtClean="0"/>
              <a:t>Connect to default mongo i.e. 27017</a:t>
            </a:r>
          </a:p>
          <a:p>
            <a:r>
              <a:rPr lang="en-US" dirty="0" smtClean="0"/>
              <a:t>Insert a document in ‘contact’ collection:</a:t>
            </a:r>
          </a:p>
          <a:p>
            <a:pPr lvl="1"/>
            <a:r>
              <a:rPr lang="en-US" dirty="0" err="1"/>
              <a:t>db.contact.insert</a:t>
            </a:r>
            <a:r>
              <a:rPr lang="en-US" dirty="0"/>
              <a:t>({name: </a:t>
            </a:r>
            <a:r>
              <a:rPr lang="en-US" dirty="0" smtClean="0"/>
              <a:t>“Tom", </a:t>
            </a:r>
            <a:r>
              <a:rPr lang="en-US" dirty="0"/>
              <a:t>phone: 11111</a:t>
            </a:r>
            <a:r>
              <a:rPr lang="en-US" dirty="0" smtClean="0"/>
              <a:t>})</a:t>
            </a:r>
          </a:p>
          <a:p>
            <a:r>
              <a:rPr lang="en-US" dirty="0" smtClean="0"/>
              <a:t>Connect to mongo at 27018</a:t>
            </a:r>
          </a:p>
          <a:p>
            <a:r>
              <a:rPr lang="en-US" dirty="0" smtClean="0"/>
              <a:t>Enable reading from secondary node:</a:t>
            </a:r>
          </a:p>
          <a:p>
            <a:pPr lvl="1"/>
            <a:r>
              <a:rPr lang="en-US" dirty="0" err="1"/>
              <a:t>db.getMongo</a:t>
            </a:r>
            <a:r>
              <a:rPr lang="en-US" dirty="0"/>
              <a:t>().</a:t>
            </a:r>
            <a:r>
              <a:rPr lang="en-US" dirty="0" err="1"/>
              <a:t>setReadPref</a:t>
            </a:r>
            <a:r>
              <a:rPr lang="en-US" dirty="0"/>
              <a:t>('secondary')</a:t>
            </a:r>
            <a:endParaRPr lang="en-US" dirty="0" smtClean="0"/>
          </a:p>
          <a:p>
            <a:r>
              <a:rPr lang="en-US" dirty="0" smtClean="0"/>
              <a:t>Read all documents within ‘contact’ collection:</a:t>
            </a:r>
          </a:p>
          <a:p>
            <a:pPr lvl="1"/>
            <a:r>
              <a:rPr lang="en-US" dirty="0" err="1" smtClean="0"/>
              <a:t>db.contact.find</a:t>
            </a:r>
            <a:r>
              <a:rPr lang="en-US" dirty="0"/>
              <a:t>().pretty</a:t>
            </a:r>
            <a:r>
              <a:rPr lang="en-US" dirty="0" smtClean="0"/>
              <a:t>()</a:t>
            </a:r>
          </a:p>
          <a:p>
            <a:pPr lvl="1"/>
            <a:r>
              <a:rPr lang="en-US" dirty="0" smtClean="0"/>
              <a:t>You should get the document inserted inside 27017 mongo instance. This proves that mongo data is getting replicated across all the </a:t>
            </a:r>
            <a:r>
              <a:rPr lang="en-US" dirty="0"/>
              <a:t>nodes. You can also try for </a:t>
            </a:r>
            <a:r>
              <a:rPr lang="en-US" dirty="0" smtClean="0"/>
              <a:t>27019 port.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64</a:t>
            </a:fld>
            <a:endParaRPr lang="en-US"/>
          </a:p>
        </p:txBody>
      </p:sp>
    </p:spTree>
    <p:extLst>
      <p:ext uri="{BB962C8B-B14F-4D97-AF65-F5344CB8AC3E}">
        <p14:creationId xmlns:p14="http://schemas.microsoft.com/office/powerpoint/2010/main" val="32214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data backup</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pPr marL="0" indent="0">
              <a:buNone/>
            </a:pPr>
            <a:r>
              <a:rPr lang="en-US" dirty="0"/>
              <a:t>The </a:t>
            </a:r>
            <a:r>
              <a:rPr lang="en-US" b="1" dirty="0" err="1"/>
              <a:t>mongodump</a:t>
            </a:r>
            <a:r>
              <a:rPr lang="en-US" dirty="0"/>
              <a:t> tool reads data from a MongoDB database and creates high fidelity BSON files</a:t>
            </a:r>
            <a:r>
              <a:rPr lang="en-US" dirty="0" smtClean="0"/>
              <a:t>. To run </a:t>
            </a:r>
            <a:r>
              <a:rPr lang="en-US" dirty="0" err="1" smtClean="0"/>
              <a:t>mongodump</a:t>
            </a:r>
            <a:r>
              <a:rPr lang="en-US" dirty="0" smtClean="0"/>
              <a:t>, make sure </a:t>
            </a:r>
            <a:r>
              <a:rPr lang="en-US" dirty="0" err="1" smtClean="0"/>
              <a:t>mongod</a:t>
            </a:r>
            <a:r>
              <a:rPr lang="en-US" dirty="0" smtClean="0"/>
              <a:t> is running.</a:t>
            </a:r>
          </a:p>
          <a:p>
            <a:pPr marL="0" indent="0">
              <a:buNone/>
            </a:pPr>
            <a:endParaRPr lang="en-US" dirty="0" smtClean="0"/>
          </a:p>
          <a:p>
            <a:r>
              <a:rPr lang="en-US" dirty="0" smtClean="0"/>
              <a:t>To backup complete data of default </a:t>
            </a:r>
            <a:r>
              <a:rPr lang="en-US" dirty="0" err="1" smtClean="0"/>
              <a:t>mongod</a:t>
            </a:r>
            <a:r>
              <a:rPr lang="en-US" dirty="0" smtClean="0"/>
              <a:t> instance:</a:t>
            </a:r>
          </a:p>
          <a:p>
            <a:pPr marL="274320" lvl="1" indent="0">
              <a:buNone/>
            </a:pPr>
            <a:r>
              <a:rPr lang="en-US" b="1" dirty="0" smtClean="0">
                <a:solidFill>
                  <a:srgbClr val="FF0000"/>
                </a:solidFill>
              </a:rPr>
              <a:t>&gt;</a:t>
            </a:r>
            <a:r>
              <a:rPr lang="en-US" b="1" dirty="0" err="1" smtClean="0">
                <a:solidFill>
                  <a:srgbClr val="FF0000"/>
                </a:solidFill>
              </a:rPr>
              <a:t>mongodump</a:t>
            </a:r>
            <a:endParaRPr lang="en-US" b="1" dirty="0" smtClean="0">
              <a:solidFill>
                <a:srgbClr val="FF0000"/>
              </a:solidFill>
            </a:endParaRPr>
          </a:p>
          <a:p>
            <a:r>
              <a:rPr lang="en-US" dirty="0" smtClean="0"/>
              <a:t>To backup complete data of specific </a:t>
            </a:r>
            <a:r>
              <a:rPr lang="en-US" dirty="0" err="1" smtClean="0"/>
              <a:t>mongod</a:t>
            </a:r>
            <a:r>
              <a:rPr lang="en-US" dirty="0" smtClean="0"/>
              <a:t> instance:</a:t>
            </a:r>
          </a:p>
          <a:p>
            <a:pPr marL="274320" lvl="1" indent="0">
              <a:buNone/>
            </a:pPr>
            <a:r>
              <a:rPr lang="en-US" b="1" dirty="0" smtClean="0">
                <a:solidFill>
                  <a:srgbClr val="FF0000"/>
                </a:solidFill>
              </a:rPr>
              <a:t>&gt;</a:t>
            </a:r>
            <a:r>
              <a:rPr lang="en-US" b="1" dirty="0" err="1" smtClean="0">
                <a:solidFill>
                  <a:srgbClr val="FF0000"/>
                </a:solidFill>
              </a:rPr>
              <a:t>mongodump</a:t>
            </a:r>
            <a:r>
              <a:rPr lang="en-US" b="1" dirty="0" smtClean="0">
                <a:solidFill>
                  <a:srgbClr val="FF0000"/>
                </a:solidFill>
              </a:rPr>
              <a:t> </a:t>
            </a:r>
            <a:r>
              <a:rPr lang="en-US" b="1" dirty="0">
                <a:solidFill>
                  <a:srgbClr val="FF0000"/>
                </a:solidFill>
              </a:rPr>
              <a:t>--host </a:t>
            </a:r>
            <a:r>
              <a:rPr lang="en-US" b="1" dirty="0" smtClean="0">
                <a:solidFill>
                  <a:srgbClr val="FF0000"/>
                </a:solidFill>
              </a:rPr>
              <a:t>comp-12 </a:t>
            </a:r>
            <a:r>
              <a:rPr lang="en-US" b="1" dirty="0">
                <a:solidFill>
                  <a:srgbClr val="FF0000"/>
                </a:solidFill>
              </a:rPr>
              <a:t>--port </a:t>
            </a:r>
            <a:r>
              <a:rPr lang="en-US" b="1" dirty="0" smtClean="0">
                <a:solidFill>
                  <a:srgbClr val="FF0000"/>
                </a:solidFill>
              </a:rPr>
              <a:t>27018</a:t>
            </a:r>
          </a:p>
          <a:p>
            <a:r>
              <a:rPr lang="en-US" dirty="0" smtClean="0"/>
              <a:t>To backup complete data from specified </a:t>
            </a:r>
            <a:r>
              <a:rPr lang="en-US" dirty="0" err="1" smtClean="0"/>
              <a:t>db</a:t>
            </a:r>
            <a:r>
              <a:rPr lang="en-US" dirty="0" smtClean="0"/>
              <a:t> path to specified backup directory:</a:t>
            </a:r>
          </a:p>
          <a:p>
            <a:pPr marL="274320" lvl="1" indent="0">
              <a:buNone/>
            </a:pPr>
            <a:r>
              <a:rPr lang="en-US" b="1" dirty="0" smtClean="0">
                <a:solidFill>
                  <a:srgbClr val="FF0000"/>
                </a:solidFill>
              </a:rPr>
              <a:t>&gt;</a:t>
            </a:r>
            <a:r>
              <a:rPr lang="en-US" b="1" dirty="0" err="1">
                <a:solidFill>
                  <a:srgbClr val="FF0000"/>
                </a:solidFill>
              </a:rPr>
              <a:t>mongodump</a:t>
            </a:r>
            <a:r>
              <a:rPr lang="en-US" b="1" dirty="0">
                <a:solidFill>
                  <a:srgbClr val="FF0000"/>
                </a:solidFill>
              </a:rPr>
              <a:t> --</a:t>
            </a:r>
            <a:r>
              <a:rPr lang="en-US" b="1" dirty="0" err="1">
                <a:solidFill>
                  <a:srgbClr val="FF0000"/>
                </a:solidFill>
              </a:rPr>
              <a:t>dbpath</a:t>
            </a:r>
            <a:r>
              <a:rPr lang="en-US" b="1" dirty="0">
                <a:solidFill>
                  <a:srgbClr val="FF0000"/>
                </a:solidFill>
              </a:rPr>
              <a:t> </a:t>
            </a:r>
            <a:r>
              <a:rPr lang="en-US" b="1" dirty="0" smtClean="0">
                <a:solidFill>
                  <a:srgbClr val="FF0000"/>
                </a:solidFill>
              </a:rPr>
              <a:t>c:\data\db --</a:t>
            </a:r>
            <a:r>
              <a:rPr lang="en-US" b="1" dirty="0">
                <a:solidFill>
                  <a:srgbClr val="FF0000"/>
                </a:solidFill>
              </a:rPr>
              <a:t>out </a:t>
            </a:r>
            <a:r>
              <a:rPr lang="en-US" b="1" dirty="0" smtClean="0">
                <a:solidFill>
                  <a:srgbClr val="FF0000"/>
                </a:solidFill>
              </a:rPr>
              <a:t>c:\data\backup</a:t>
            </a:r>
          </a:p>
          <a:p>
            <a:r>
              <a:rPr lang="en-US" dirty="0" smtClean="0"/>
              <a:t>To backup specified collection of specified database:</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--collection accounts --</a:t>
            </a:r>
            <a:r>
              <a:rPr lang="en-US" b="1" dirty="0" err="1">
                <a:solidFill>
                  <a:srgbClr val="FF0000"/>
                </a:solidFill>
              </a:rPr>
              <a:t>db</a:t>
            </a:r>
            <a:r>
              <a:rPr lang="en-US" b="1" dirty="0">
                <a:solidFill>
                  <a:srgbClr val="FF0000"/>
                </a:solidFill>
              </a:rPr>
              <a:t> test</a:t>
            </a:r>
          </a:p>
          <a:p>
            <a:r>
              <a:rPr lang="en-US" dirty="0" smtClean="0"/>
              <a:t>To find more details of </a:t>
            </a:r>
            <a:r>
              <a:rPr lang="en-US" dirty="0" err="1" smtClean="0"/>
              <a:t>mongodump</a:t>
            </a:r>
            <a:r>
              <a:rPr lang="en-US" dirty="0" smtClean="0"/>
              <a:t> command:</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--help</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65</a:t>
            </a:fld>
            <a:endParaRPr lang="en-US"/>
          </a:p>
        </p:txBody>
      </p:sp>
    </p:spTree>
    <p:extLst>
      <p:ext uri="{BB962C8B-B14F-4D97-AF65-F5344CB8AC3E}">
        <p14:creationId xmlns:p14="http://schemas.microsoft.com/office/powerpoint/2010/main" val="12216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Restoring mongo dump</a:t>
            </a:r>
            <a:endParaRPr lang="en-US" dirty="0"/>
          </a:p>
        </p:txBody>
      </p:sp>
      <p:sp>
        <p:nvSpPr>
          <p:cNvPr id="3" name="Content Placeholder 2"/>
          <p:cNvSpPr>
            <a:spLocks noGrp="1"/>
          </p:cNvSpPr>
          <p:nvPr>
            <p:ph sz="quarter" idx="1"/>
          </p:nvPr>
        </p:nvSpPr>
        <p:spPr/>
        <p:txBody>
          <a:bodyPr/>
          <a:lstStyle/>
          <a:p>
            <a:pPr marL="0" indent="0">
              <a:buNone/>
            </a:pPr>
            <a:r>
              <a:rPr lang="en-US" dirty="0" err="1" smtClean="0"/>
              <a:t>mongorestore</a:t>
            </a:r>
            <a:r>
              <a:rPr lang="en-US" dirty="0" smtClean="0"/>
              <a:t> command is used to restore backup data.</a:t>
            </a:r>
          </a:p>
          <a:p>
            <a:r>
              <a:rPr lang="en-US" dirty="0" smtClean="0"/>
              <a:t>To restore data from ‘dump’ directory to data\</a:t>
            </a:r>
            <a:r>
              <a:rPr lang="en-US" dirty="0" err="1" smtClean="0"/>
              <a:t>db</a:t>
            </a:r>
            <a:r>
              <a:rPr lang="en-US" dirty="0" smtClean="0"/>
              <a:t>:</a:t>
            </a:r>
          </a:p>
          <a:p>
            <a:pPr marL="274320" lvl="1" indent="0">
              <a:buNone/>
            </a:pPr>
            <a:r>
              <a:rPr lang="en-US" dirty="0" smtClean="0"/>
              <a:t>&gt;</a:t>
            </a:r>
            <a:r>
              <a:rPr lang="en-US" dirty="0" err="1" smtClean="0"/>
              <a:t>mongostore</a:t>
            </a:r>
            <a:endParaRPr lang="en-US" dirty="0" smtClean="0"/>
          </a:p>
          <a:p>
            <a:r>
              <a:rPr lang="en-US" dirty="0" smtClean="0"/>
              <a:t>To restore data from specified host &amp; port:</a:t>
            </a:r>
          </a:p>
          <a:p>
            <a:pPr marL="274320" lvl="1" indent="0">
              <a:buNone/>
            </a:pPr>
            <a:r>
              <a:rPr lang="en-US" dirty="0"/>
              <a:t>&gt;</a:t>
            </a:r>
            <a:r>
              <a:rPr lang="en-US" dirty="0" err="1" smtClean="0"/>
              <a:t>mongorestore</a:t>
            </a:r>
            <a:r>
              <a:rPr lang="en-US" dirty="0" smtClean="0"/>
              <a:t> </a:t>
            </a:r>
            <a:r>
              <a:rPr lang="en-US" dirty="0"/>
              <a:t>--host </a:t>
            </a:r>
            <a:r>
              <a:rPr lang="en-US" dirty="0" smtClean="0"/>
              <a:t>COMP-12 </a:t>
            </a:r>
            <a:r>
              <a:rPr lang="en-US" dirty="0"/>
              <a:t>--port </a:t>
            </a:r>
            <a:r>
              <a:rPr lang="en-US" dirty="0" smtClean="0"/>
              <a:t>27018</a:t>
            </a:r>
          </a:p>
          <a:p>
            <a:pPr marL="274320" lvl="1" indent="0">
              <a:buNone/>
            </a:pPr>
            <a:r>
              <a:rPr lang="en-US" dirty="0" smtClean="0"/>
              <a:t>OR</a:t>
            </a:r>
          </a:p>
          <a:p>
            <a:pPr marL="274320" lvl="1" indent="0">
              <a:buNone/>
            </a:pPr>
            <a:r>
              <a:rPr lang="en-US" dirty="0"/>
              <a:t>&gt;</a:t>
            </a:r>
            <a:r>
              <a:rPr lang="en-US" dirty="0" err="1" smtClean="0"/>
              <a:t>mongorestore</a:t>
            </a:r>
            <a:r>
              <a:rPr lang="en-US" dirty="0" smtClean="0"/>
              <a:t> </a:t>
            </a:r>
            <a:r>
              <a:rPr lang="en-US" dirty="0"/>
              <a:t>--host </a:t>
            </a:r>
            <a:r>
              <a:rPr lang="en-US" dirty="0" smtClean="0"/>
              <a:t>COMP-12:27018</a:t>
            </a:r>
          </a:p>
          <a:p>
            <a:r>
              <a:rPr lang="en-US" dirty="0" smtClean="0"/>
              <a:t>To restore data from accounts collection belonging to test </a:t>
            </a:r>
            <a:r>
              <a:rPr lang="en-US" dirty="0" err="1" smtClean="0"/>
              <a:t>db</a:t>
            </a:r>
            <a:r>
              <a:rPr lang="en-US" dirty="0" smtClean="0"/>
              <a:t>:</a:t>
            </a:r>
          </a:p>
          <a:p>
            <a:pPr marL="274320" lvl="1" indent="0">
              <a:buNone/>
            </a:pPr>
            <a:r>
              <a:rPr lang="en-US" dirty="0"/>
              <a:t>&gt;</a:t>
            </a:r>
            <a:r>
              <a:rPr lang="en-US" dirty="0" err="1"/>
              <a:t>mongorestore</a:t>
            </a:r>
            <a:r>
              <a:rPr lang="en-US" dirty="0"/>
              <a:t> --</a:t>
            </a:r>
            <a:r>
              <a:rPr lang="en-US" dirty="0" err="1"/>
              <a:t>db</a:t>
            </a:r>
            <a:r>
              <a:rPr lang="en-US" dirty="0"/>
              <a:t> test dump\test\</a:t>
            </a:r>
            <a:r>
              <a:rPr lang="en-US" dirty="0" err="1"/>
              <a:t>accounts.bson</a:t>
            </a:r>
            <a:r>
              <a:rPr lang="en-US" dirty="0"/>
              <a:t> --collection accounts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66</a:t>
            </a:fld>
            <a:endParaRPr lang="en-US"/>
          </a:p>
        </p:txBody>
      </p:sp>
    </p:spTree>
    <p:extLst>
      <p:ext uri="{BB962C8B-B14F-4D97-AF65-F5344CB8AC3E}">
        <p14:creationId xmlns:p14="http://schemas.microsoft.com/office/powerpoint/2010/main" val="360917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
            </a:r>
            <a:r>
              <a:rPr lang="en-US" dirty="0" smtClean="0"/>
              <a:t>atomicity </a:t>
            </a:r>
            <a:r>
              <a:rPr lang="en-US" dirty="0"/>
              <a:t>&amp; transactions</a:t>
            </a:r>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smtClean="0"/>
              <a:t>Write operation is </a:t>
            </a:r>
            <a:r>
              <a:rPr lang="en-US" dirty="0"/>
              <a:t>always </a:t>
            </a:r>
            <a:r>
              <a:rPr lang="en-US" dirty="0" smtClean="0"/>
              <a:t>atomic </a:t>
            </a:r>
            <a:r>
              <a:rPr lang="en-US" dirty="0"/>
              <a:t>on a single </a:t>
            </a:r>
            <a:r>
              <a:rPr lang="en-US" dirty="0" smtClean="0"/>
              <a:t>document.</a:t>
            </a:r>
            <a:endParaRPr lang="en-US" dirty="0"/>
          </a:p>
          <a:p>
            <a:r>
              <a:rPr lang="en-US" dirty="0"/>
              <a:t>This </a:t>
            </a:r>
            <a:r>
              <a:rPr lang="en-US" dirty="0" smtClean="0"/>
              <a:t>atomicity </a:t>
            </a:r>
            <a:r>
              <a:rPr lang="en-US" dirty="0"/>
              <a:t>is also applicable on multiple embedded documents within a single document.</a:t>
            </a:r>
          </a:p>
          <a:p>
            <a:r>
              <a:rPr lang="en-US" dirty="0" smtClean="0"/>
              <a:t>However</a:t>
            </a:r>
            <a:r>
              <a:rPr lang="en-US" dirty="0"/>
              <a:t> </a:t>
            </a:r>
            <a:r>
              <a:rPr lang="en-US" dirty="0" smtClean="0"/>
              <a:t>$isolated </a:t>
            </a:r>
            <a:r>
              <a:rPr lang="en-US" dirty="0"/>
              <a:t>operator </a:t>
            </a:r>
            <a:r>
              <a:rPr lang="en-US" dirty="0" smtClean="0"/>
              <a:t>usage achieves </a:t>
            </a:r>
            <a:r>
              <a:rPr lang="en-US" dirty="0"/>
              <a:t>multi-document level write operation in </a:t>
            </a:r>
            <a:r>
              <a:rPr lang="en-US" dirty="0" smtClean="0"/>
              <a:t>atomic </a:t>
            </a:r>
            <a:r>
              <a:rPr lang="en-US" dirty="0"/>
              <a:t>fashion</a:t>
            </a:r>
            <a:r>
              <a:rPr lang="en-US" dirty="0" smtClean="0"/>
              <a:t>.</a:t>
            </a:r>
          </a:p>
          <a:p>
            <a:pPr marL="274320" lvl="1" indent="0">
              <a:buNone/>
            </a:pPr>
            <a:r>
              <a:rPr lang="en-US" sz="2000" dirty="0" err="1"/>
              <a:t>db.foo.update</a:t>
            </a:r>
            <a:r>
              <a:rPr lang="en-US" sz="2000" dirty="0" smtClean="0"/>
              <a:t>( </a:t>
            </a:r>
            <a:r>
              <a:rPr lang="en-US" sz="2000" dirty="0"/>
              <a:t>{ status : "A" , </a:t>
            </a:r>
            <a:r>
              <a:rPr lang="en-US" sz="2000" b="1" dirty="0">
                <a:solidFill>
                  <a:srgbClr val="FF0000"/>
                </a:solidFill>
              </a:rPr>
              <a:t>$isolated </a:t>
            </a:r>
            <a:r>
              <a:rPr lang="en-US" sz="2000" dirty="0"/>
              <a:t>: 1 </a:t>
            </a:r>
            <a:r>
              <a:rPr lang="en-US" sz="2000" dirty="0" smtClean="0"/>
              <a:t>} )</a:t>
            </a:r>
            <a:endParaRPr lang="en-US" sz="2000" dirty="0"/>
          </a:p>
          <a:p>
            <a:r>
              <a:rPr lang="en-US" dirty="0"/>
              <a:t>$isolated operator ensures that no client sees the changes until write operation on multiple documents is completed.</a:t>
            </a:r>
          </a:p>
          <a:p>
            <a:r>
              <a:rPr lang="en-US" dirty="0"/>
              <a:t>$isolated </a:t>
            </a:r>
            <a:r>
              <a:rPr lang="en-US" dirty="0" smtClean="0"/>
              <a:t>is not </a:t>
            </a:r>
            <a:r>
              <a:rPr lang="en-US" dirty="0"/>
              <a:t>"all-or-nothing" </a:t>
            </a:r>
            <a:r>
              <a:rPr lang="en-US" dirty="0" smtClean="0"/>
              <a:t>atomicity</a:t>
            </a:r>
            <a:r>
              <a:rPr lang="en-US" dirty="0"/>
              <a:t>.</a:t>
            </a:r>
          </a:p>
          <a:p>
            <a:r>
              <a:rPr lang="en-US" dirty="0" smtClean="0"/>
              <a:t>$</a:t>
            </a:r>
            <a:r>
              <a:rPr lang="en-US" dirty="0"/>
              <a:t>isolated operator does not work on </a:t>
            </a:r>
            <a:r>
              <a:rPr lang="en-US" dirty="0" err="1"/>
              <a:t>sharded</a:t>
            </a:r>
            <a:r>
              <a:rPr lang="en-US" dirty="0"/>
              <a:t> clusters.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67</a:t>
            </a:fld>
            <a:endParaRPr lang="en-US"/>
          </a:p>
        </p:txBody>
      </p:sp>
    </p:spTree>
    <p:extLst>
      <p:ext uri="{BB962C8B-B14F-4D97-AF65-F5344CB8AC3E}">
        <p14:creationId xmlns:p14="http://schemas.microsoft.com/office/powerpoint/2010/main" val="37684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GridFS</a:t>
            </a:r>
            <a:endParaRPr lang="en-US" dirty="0"/>
          </a:p>
        </p:txBody>
      </p:sp>
      <p:sp>
        <p:nvSpPr>
          <p:cNvPr id="3" name="Content Placeholder 2"/>
          <p:cNvSpPr>
            <a:spLocks noGrp="1"/>
          </p:cNvSpPr>
          <p:nvPr>
            <p:ph sz="quarter" idx="1"/>
          </p:nvPr>
        </p:nvSpPr>
        <p:spPr/>
        <p:txBody>
          <a:bodyPr>
            <a:normAutofit/>
          </a:bodyPr>
          <a:lstStyle/>
          <a:p>
            <a:r>
              <a:rPr lang="en-US" dirty="0"/>
              <a:t>Maximum size of any Mongo document can be 16 MB.</a:t>
            </a:r>
          </a:p>
          <a:p>
            <a:r>
              <a:rPr lang="en-US" dirty="0"/>
              <a:t>If we wish to add a file into mongo document having length more than 16 MB then we need </a:t>
            </a:r>
            <a:r>
              <a:rPr lang="en-US" dirty="0" err="1"/>
              <a:t>GridFS</a:t>
            </a:r>
            <a:r>
              <a:rPr lang="en-US" dirty="0"/>
              <a:t>.</a:t>
            </a:r>
          </a:p>
          <a:p>
            <a:r>
              <a:rPr lang="en-US" dirty="0" err="1"/>
              <a:t>GridFS</a:t>
            </a:r>
            <a:r>
              <a:rPr lang="en-US" dirty="0"/>
              <a:t> can be used where you wish to read small part of large file.</a:t>
            </a:r>
          </a:p>
          <a:p>
            <a:r>
              <a:rPr lang="en-US" dirty="0" err="1"/>
              <a:t>GridFS</a:t>
            </a:r>
            <a:r>
              <a:rPr lang="en-US" dirty="0"/>
              <a:t> is a specification for storing and retrieving files that exceed the BSON-document size limit of 16MB.</a:t>
            </a:r>
          </a:p>
          <a:p>
            <a:r>
              <a:rPr lang="en-US" dirty="0"/>
              <a:t>Instead of storing a file in a single document, </a:t>
            </a:r>
            <a:r>
              <a:rPr lang="en-US" dirty="0" err="1"/>
              <a:t>GridFS</a:t>
            </a:r>
            <a:r>
              <a:rPr lang="en-US" dirty="0"/>
              <a:t> divides a file into parts, or chunks, and stores each chunk as a separate document.</a:t>
            </a:r>
          </a:p>
          <a:p>
            <a:r>
              <a:rPr lang="en-US" dirty="0"/>
              <a:t>Default chunk size is 255 KB</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68</a:t>
            </a:fld>
            <a:endParaRPr lang="en-US"/>
          </a:p>
        </p:txBody>
      </p:sp>
    </p:spTree>
    <p:extLst>
      <p:ext uri="{BB962C8B-B14F-4D97-AF65-F5344CB8AC3E}">
        <p14:creationId xmlns:p14="http://schemas.microsoft.com/office/powerpoint/2010/main" val="20572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GridFS</a:t>
            </a:r>
            <a:r>
              <a:rPr lang="en-US" dirty="0" smtClean="0"/>
              <a:t> query</a:t>
            </a:r>
            <a:endParaRPr lang="en-US" dirty="0"/>
          </a:p>
        </p:txBody>
      </p:sp>
      <p:sp>
        <p:nvSpPr>
          <p:cNvPr id="3" name="Content Placeholder 2"/>
          <p:cNvSpPr>
            <a:spLocks noGrp="1"/>
          </p:cNvSpPr>
          <p:nvPr>
            <p:ph sz="quarter" idx="1"/>
          </p:nvPr>
        </p:nvSpPr>
        <p:spPr>
          <a:xfrm>
            <a:off x="457200" y="1219200"/>
            <a:ext cx="8229600" cy="5181600"/>
          </a:xfrm>
        </p:spPr>
        <p:txBody>
          <a:bodyPr>
            <a:normAutofit lnSpcReduction="10000"/>
          </a:bodyPr>
          <a:lstStyle/>
          <a:p>
            <a:r>
              <a:rPr lang="en-US" dirty="0" err="1"/>
              <a:t>GridFS</a:t>
            </a:r>
            <a:r>
              <a:rPr lang="en-US" dirty="0"/>
              <a:t> has two collections for file storage:</a:t>
            </a:r>
          </a:p>
          <a:p>
            <a:pPr lvl="1"/>
            <a:r>
              <a:rPr lang="en-US" dirty="0" err="1">
                <a:solidFill>
                  <a:srgbClr val="FF0000"/>
                </a:solidFill>
              </a:rPr>
              <a:t>fs.chunks</a:t>
            </a:r>
            <a:r>
              <a:rPr lang="en-US" dirty="0">
                <a:solidFill>
                  <a:srgbClr val="FF0000"/>
                </a:solidFill>
              </a:rPr>
              <a:t> </a:t>
            </a:r>
            <a:r>
              <a:rPr lang="en-US" dirty="0"/>
              <a:t>(Stores file chunks)</a:t>
            </a:r>
          </a:p>
          <a:p>
            <a:pPr lvl="1"/>
            <a:r>
              <a:rPr lang="en-US" dirty="0" err="1">
                <a:solidFill>
                  <a:srgbClr val="FF0000"/>
                </a:solidFill>
              </a:rPr>
              <a:t>fs.files</a:t>
            </a:r>
            <a:r>
              <a:rPr lang="en-US" dirty="0">
                <a:solidFill>
                  <a:srgbClr val="FF0000"/>
                </a:solidFill>
              </a:rPr>
              <a:t> </a:t>
            </a:r>
            <a:r>
              <a:rPr lang="en-US" dirty="0"/>
              <a:t>(Stores file's metadata)</a:t>
            </a:r>
          </a:p>
          <a:p>
            <a:r>
              <a:rPr lang="en-US" dirty="0" smtClean="0"/>
              <a:t>Adding a file into mongo </a:t>
            </a:r>
            <a:r>
              <a:rPr lang="en-US" dirty="0" err="1" smtClean="0"/>
              <a:t>GridFS</a:t>
            </a:r>
            <a:r>
              <a:rPr lang="en-US" dirty="0" smtClean="0"/>
              <a:t>:</a:t>
            </a:r>
          </a:p>
          <a:p>
            <a:pPr lvl="1"/>
            <a:r>
              <a:rPr lang="en-US" dirty="0"/>
              <a:t>&gt;mongofiles.exe -d </a:t>
            </a:r>
            <a:r>
              <a:rPr lang="en-US" dirty="0" err="1" smtClean="0"/>
              <a:t>testdb</a:t>
            </a:r>
            <a:r>
              <a:rPr lang="en-US" dirty="0" smtClean="0"/>
              <a:t> </a:t>
            </a:r>
            <a:r>
              <a:rPr lang="en-US" dirty="0"/>
              <a:t>put </a:t>
            </a:r>
            <a:r>
              <a:rPr lang="en-US" dirty="0" smtClean="0"/>
              <a:t>order_details.docx</a:t>
            </a:r>
          </a:p>
          <a:p>
            <a:r>
              <a:rPr lang="en-US" dirty="0" smtClean="0"/>
              <a:t>To see your file call the find() function on </a:t>
            </a:r>
            <a:r>
              <a:rPr lang="en-US" dirty="0" err="1" smtClean="0"/>
              <a:t>fs.files</a:t>
            </a:r>
            <a:r>
              <a:rPr lang="en-US" dirty="0" smtClean="0"/>
              <a:t> collection:</a:t>
            </a:r>
          </a:p>
          <a:p>
            <a:pPr lvl="1"/>
            <a:r>
              <a:rPr lang="en-US" dirty="0"/>
              <a:t>&gt;</a:t>
            </a:r>
            <a:r>
              <a:rPr lang="en-US" dirty="0" err="1"/>
              <a:t>db.</a:t>
            </a:r>
            <a:r>
              <a:rPr lang="en-US" dirty="0" err="1">
                <a:solidFill>
                  <a:srgbClr val="FF0000"/>
                </a:solidFill>
              </a:rPr>
              <a:t>fs.files</a:t>
            </a:r>
            <a:r>
              <a:rPr lang="en-US" dirty="0" err="1"/>
              <a:t>.find</a:t>
            </a:r>
            <a:r>
              <a:rPr lang="en-US" dirty="0" smtClean="0"/>
              <a:t>()</a:t>
            </a:r>
          </a:p>
          <a:p>
            <a:r>
              <a:rPr lang="en-US" dirty="0" smtClean="0"/>
              <a:t>In order to see the chunks stored in </a:t>
            </a:r>
            <a:r>
              <a:rPr lang="en-US" dirty="0" err="1" smtClean="0"/>
              <a:t>fs.chunks</a:t>
            </a:r>
            <a:r>
              <a:rPr lang="en-US" dirty="0" smtClean="0"/>
              <a:t>:</a:t>
            </a:r>
          </a:p>
          <a:p>
            <a:pPr lvl="1"/>
            <a:r>
              <a:rPr lang="en-US" dirty="0" err="1"/>
              <a:t>db.</a:t>
            </a:r>
            <a:r>
              <a:rPr lang="en-US" dirty="0" err="1">
                <a:solidFill>
                  <a:srgbClr val="FF0000"/>
                </a:solidFill>
              </a:rPr>
              <a:t>fs.chunks</a:t>
            </a:r>
            <a:r>
              <a:rPr lang="en-US" dirty="0" err="1"/>
              <a:t>.find</a:t>
            </a:r>
            <a:r>
              <a:rPr lang="en-US" dirty="0"/>
              <a:t>({</a:t>
            </a:r>
            <a:r>
              <a:rPr lang="en-US" dirty="0" err="1"/>
              <a:t>files_id:ObjectId</a:t>
            </a:r>
            <a:r>
              <a:rPr lang="en-US" dirty="0" smtClean="0"/>
              <a:t>(‘639a811bf8b4aa4d33fdf33f')})</a:t>
            </a:r>
          </a:p>
          <a:p>
            <a:pPr lvl="1"/>
            <a:r>
              <a:rPr lang="en-US" dirty="0" smtClean="0"/>
              <a:t>// where ‘639a811bf8b4aa4d33fdf33f’ is a </a:t>
            </a:r>
            <a:r>
              <a:rPr lang="en-US" dirty="0" err="1" smtClean="0"/>
              <a:t>file_id</a:t>
            </a:r>
            <a:r>
              <a:rPr lang="en-US" dirty="0" smtClean="0"/>
              <a:t> referred from </a:t>
            </a:r>
            <a:r>
              <a:rPr lang="en-US" dirty="0" err="1" smtClean="0"/>
              <a:t>fs.files</a:t>
            </a:r>
            <a:r>
              <a:rPr lang="en-US" dirty="0" smtClean="0"/>
              <a:t> collection.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69</a:t>
            </a:fld>
            <a:endParaRPr lang="en-US"/>
          </a:p>
        </p:txBody>
      </p:sp>
    </p:spTree>
    <p:extLst>
      <p:ext uri="{BB962C8B-B14F-4D97-AF65-F5344CB8AC3E}">
        <p14:creationId xmlns:p14="http://schemas.microsoft.com/office/powerpoint/2010/main" val="35098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solidFill>
                  <a:schemeClr val="tx1"/>
                </a:solidFill>
              </a:rPr>
              <a:t>Eventual Consistency</a:t>
            </a:r>
            <a:endParaRPr lang="lv-LV" dirty="0" smtClean="0">
              <a:solidFill>
                <a:schemeClr val="tx1"/>
              </a:solidFill>
            </a:endParaRPr>
          </a:p>
        </p:txBody>
      </p:sp>
      <p:sp>
        <p:nvSpPr>
          <p:cNvPr id="12291" name="Rectangle 3"/>
          <p:cNvSpPr>
            <a:spLocks noGrp="1" noChangeArrowheads="1"/>
          </p:cNvSpPr>
          <p:nvPr>
            <p:ph type="body" idx="1"/>
          </p:nvPr>
        </p:nvSpPr>
        <p:spPr>
          <a:xfrm>
            <a:off x="685800" y="1371600"/>
            <a:ext cx="7969250" cy="4810125"/>
          </a:xfrm>
        </p:spPr>
        <p:txBody>
          <a:bodyPr>
            <a:noAutofit/>
          </a:bodyPr>
          <a:lstStyle/>
          <a:p>
            <a:pPr eaLnBrk="1" hangingPunct="1">
              <a:lnSpc>
                <a:spcPct val="90000"/>
              </a:lnSpc>
            </a:pPr>
            <a:r>
              <a:rPr lang="en-US" sz="2800" dirty="0" smtClean="0"/>
              <a:t>Given a sufficiently long period of time over which no changes are sent, all updates can be expected to </a:t>
            </a:r>
            <a:r>
              <a:rPr lang="en-US" sz="2800" b="1" dirty="0" smtClean="0">
                <a:solidFill>
                  <a:srgbClr val="FFC000"/>
                </a:solidFill>
              </a:rPr>
              <a:t>propagate eventually </a:t>
            </a:r>
            <a:r>
              <a:rPr lang="en-US" sz="2800" dirty="0" smtClean="0"/>
              <a:t>through the system and all the replicas will be consistent</a:t>
            </a:r>
          </a:p>
          <a:p>
            <a:pPr eaLnBrk="1" hangingPunct="1">
              <a:lnSpc>
                <a:spcPct val="90000"/>
              </a:lnSpc>
            </a:pPr>
            <a:endParaRPr lang="en-US" sz="1000" b="1" dirty="0" smtClean="0">
              <a:solidFill>
                <a:srgbClr val="0000CC"/>
              </a:solidFill>
            </a:endParaRPr>
          </a:p>
          <a:p>
            <a:pPr eaLnBrk="1" hangingPunct="1">
              <a:lnSpc>
                <a:spcPct val="90000"/>
              </a:lnSpc>
            </a:pPr>
            <a:r>
              <a:rPr lang="en-US" sz="2800" dirty="0" smtClean="0"/>
              <a:t>Conflict resolution:</a:t>
            </a:r>
          </a:p>
          <a:p>
            <a:pPr lvl="1" eaLnBrk="1" hangingPunct="1">
              <a:lnSpc>
                <a:spcPct val="90000"/>
              </a:lnSpc>
            </a:pPr>
            <a:r>
              <a:rPr lang="en-US" sz="2400" b="1" dirty="0" smtClean="0">
                <a:solidFill>
                  <a:srgbClr val="FFC000"/>
                </a:solidFill>
              </a:rPr>
              <a:t>Read repair</a:t>
            </a:r>
            <a:r>
              <a:rPr lang="en-US" sz="2400" dirty="0" smtClean="0">
                <a:solidFill>
                  <a:srgbClr val="FFC000"/>
                </a:solidFill>
              </a:rPr>
              <a:t>: </a:t>
            </a:r>
            <a:r>
              <a:rPr lang="en-US" sz="2400" dirty="0" smtClean="0"/>
              <a:t>The correction is done when a read finds an inconsistency. This slows down the read operation.</a:t>
            </a:r>
          </a:p>
          <a:p>
            <a:pPr lvl="1" eaLnBrk="1" hangingPunct="1">
              <a:lnSpc>
                <a:spcPct val="90000"/>
              </a:lnSpc>
            </a:pPr>
            <a:r>
              <a:rPr lang="en-US" sz="2400" b="1" dirty="0" smtClean="0">
                <a:solidFill>
                  <a:srgbClr val="FFC000"/>
                </a:solidFill>
              </a:rPr>
              <a:t>Write repair</a:t>
            </a:r>
            <a:r>
              <a:rPr lang="en-US" sz="2400" dirty="0" smtClean="0">
                <a:solidFill>
                  <a:srgbClr val="FFC000"/>
                </a:solidFill>
              </a:rPr>
              <a:t>: </a:t>
            </a:r>
            <a:r>
              <a:rPr lang="en-US" sz="2400" dirty="0" smtClean="0"/>
              <a:t>The correction takes place during a write operation, if an inconsistency has been found, slowing down the write operation.</a:t>
            </a:r>
          </a:p>
          <a:p>
            <a:pPr lvl="1" eaLnBrk="1" hangingPunct="1">
              <a:lnSpc>
                <a:spcPct val="90000"/>
              </a:lnSpc>
            </a:pPr>
            <a:r>
              <a:rPr lang="en-US" sz="2400" b="1" dirty="0" smtClean="0">
                <a:solidFill>
                  <a:srgbClr val="FFC000"/>
                </a:solidFill>
              </a:rPr>
              <a:t>Asynchronous repair</a:t>
            </a:r>
            <a:r>
              <a:rPr lang="en-US" sz="2400" dirty="0" smtClean="0">
                <a:solidFill>
                  <a:srgbClr val="FFC000"/>
                </a:solidFill>
              </a:rPr>
              <a:t>:</a:t>
            </a:r>
            <a:r>
              <a:rPr lang="en-US" sz="2400" dirty="0" smtClean="0"/>
              <a:t> The correction is not part of a read or write operation.</a:t>
            </a:r>
            <a:endParaRPr lang="lv-LV" sz="2400" dirty="0" smtClean="0"/>
          </a:p>
        </p:txBody>
      </p:sp>
    </p:spTree>
    <p:extLst>
      <p:ext uri="{BB962C8B-B14F-4D97-AF65-F5344CB8AC3E}">
        <p14:creationId xmlns:p14="http://schemas.microsoft.com/office/powerpoint/2010/main" val="37322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Journaling</a:t>
            </a:r>
            <a:endParaRPr lang="en-US" dirty="0"/>
          </a:p>
        </p:txBody>
      </p:sp>
      <p:sp>
        <p:nvSpPr>
          <p:cNvPr id="3" name="Content Placeholder 2"/>
          <p:cNvSpPr>
            <a:spLocks noGrp="1"/>
          </p:cNvSpPr>
          <p:nvPr>
            <p:ph sz="quarter" idx="1"/>
          </p:nvPr>
        </p:nvSpPr>
        <p:spPr>
          <a:xfrm>
            <a:off x="457200" y="1219200"/>
            <a:ext cx="5105400" cy="4937760"/>
          </a:xfrm>
        </p:spPr>
        <p:txBody>
          <a:bodyPr>
            <a:normAutofit lnSpcReduction="10000"/>
          </a:bodyPr>
          <a:lstStyle/>
          <a:p>
            <a:r>
              <a:rPr lang="en-US" dirty="0" smtClean="0"/>
              <a:t>Journaling is a methodology of ‘write ahead logging’ to on-disk journal files.</a:t>
            </a:r>
          </a:p>
          <a:p>
            <a:r>
              <a:rPr lang="en-US" dirty="0" smtClean="0"/>
              <a:t>Any data write without journaling goes to ‘shared view’ which is flushed to persistent file after every 60 sec.</a:t>
            </a:r>
          </a:p>
          <a:p>
            <a:r>
              <a:rPr lang="en-US" dirty="0" smtClean="0"/>
              <a:t>If there is any failure going to happen during 60 sec then shared view data will not be written into file. This is against principle of data durability.</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70</a:t>
            </a:fld>
            <a:endParaRPr lang="en-US"/>
          </a:p>
        </p:txBody>
      </p:sp>
      <p:pic>
        <p:nvPicPr>
          <p:cNvPr id="1026" name="Picture 2" descr="C:\Users\kulkarni_an\Desktop\no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716" y="1371600"/>
            <a:ext cx="2514600" cy="48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9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with Journaling support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71</a:t>
            </a:fld>
            <a:endParaRPr lang="en-US"/>
          </a:p>
        </p:txBody>
      </p:sp>
      <p:pic>
        <p:nvPicPr>
          <p:cNvPr id="2050" name="Picture 2" descr="C:\Users\kulkarni_an\Desktop\With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105400" cy="485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with Journaling </a:t>
            </a:r>
            <a:r>
              <a:rPr lang="en-US" dirty="0" smtClean="0"/>
              <a:t>support continue…</a:t>
            </a:r>
            <a:endParaRPr lang="en-US"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smtClean="0"/>
              <a:t>Journaling is by default enabled in MongoDB 3.0</a:t>
            </a:r>
          </a:p>
          <a:p>
            <a:r>
              <a:rPr lang="en-US" dirty="0" smtClean="0"/>
              <a:t>When we write data using mongo query, the ‘Private view’ registers the query &amp; write it into journal files in every 200 </a:t>
            </a:r>
            <a:r>
              <a:rPr lang="en-US" dirty="0" err="1" smtClean="0"/>
              <a:t>ms.</a:t>
            </a:r>
            <a:r>
              <a:rPr lang="en-US" dirty="0" smtClean="0"/>
              <a:t> Note that ‘Private view’ does not hold the data.</a:t>
            </a:r>
          </a:p>
          <a:p>
            <a:r>
              <a:rPr lang="en-US" dirty="0" smtClean="0"/>
              <a:t>Now the query is executed &amp; data is written into ‘Shared view’ which flushes the data into file in every 60 sec.</a:t>
            </a:r>
          </a:p>
          <a:p>
            <a:r>
              <a:rPr lang="en-US" dirty="0" smtClean="0"/>
              <a:t>Suppose data is written into ‘Shared view’ but before flushing data into file there is a failure. In such case when we start the mongo </a:t>
            </a:r>
            <a:r>
              <a:rPr lang="en-US" dirty="0" err="1" smtClean="0"/>
              <a:t>db</a:t>
            </a:r>
            <a:r>
              <a:rPr lang="en-US" dirty="0" smtClean="0"/>
              <a:t>, it looks into journal files &amp; executes the queries which are not flushed into file by ‘Shared view’.</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72</a:t>
            </a:fld>
            <a:endParaRPr lang="en-US"/>
          </a:p>
        </p:txBody>
      </p:sp>
    </p:spTree>
    <p:extLst>
      <p:ext uri="{BB962C8B-B14F-4D97-AF65-F5344CB8AC3E}">
        <p14:creationId xmlns:p14="http://schemas.microsoft.com/office/powerpoint/2010/main" val="9594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Sharding</a:t>
            </a:r>
            <a:endParaRPr lang="en-US" dirty="0"/>
          </a:p>
        </p:txBody>
      </p:sp>
      <p:sp>
        <p:nvSpPr>
          <p:cNvPr id="3" name="Content Placeholder 2"/>
          <p:cNvSpPr>
            <a:spLocks noGrp="1"/>
          </p:cNvSpPr>
          <p:nvPr>
            <p:ph sz="quarter" idx="1"/>
          </p:nvPr>
        </p:nvSpPr>
        <p:spPr/>
        <p:txBody>
          <a:bodyPr/>
          <a:lstStyle/>
          <a:p>
            <a:r>
              <a:rPr lang="en-US" dirty="0"/>
              <a:t>RDBMS uses vertical scaling where as NoSQL uses horizontal scaling. Horizontal scaling is nothing by </a:t>
            </a:r>
            <a:r>
              <a:rPr lang="en-US" dirty="0" err="1"/>
              <a:t>sharding</a:t>
            </a:r>
            <a:r>
              <a:rPr lang="en-US" dirty="0"/>
              <a:t>.</a:t>
            </a:r>
          </a:p>
          <a:p>
            <a:r>
              <a:rPr lang="en-US" dirty="0" err="1" smtClean="0"/>
              <a:t>Sharding</a:t>
            </a:r>
            <a:r>
              <a:rPr lang="en-US" dirty="0" smtClean="0"/>
              <a:t> </a:t>
            </a:r>
            <a:r>
              <a:rPr lang="en-US" dirty="0"/>
              <a:t>is a method for storing data across multiple </a:t>
            </a:r>
            <a:r>
              <a:rPr lang="en-US" dirty="0" smtClean="0"/>
              <a:t>machines.</a:t>
            </a:r>
          </a:p>
          <a:p>
            <a:r>
              <a:rPr lang="en-US" dirty="0" err="1"/>
              <a:t>Sharding</a:t>
            </a:r>
            <a:r>
              <a:rPr lang="en-US" dirty="0"/>
              <a:t>, or horizontal </a:t>
            </a:r>
            <a:r>
              <a:rPr lang="en-US" dirty="0" smtClean="0"/>
              <a:t>scaling, </a:t>
            </a:r>
            <a:r>
              <a:rPr lang="en-US" dirty="0"/>
              <a:t>divides the data set and distributes the data over multiple servers, </a:t>
            </a:r>
            <a:r>
              <a:rPr lang="en-US" dirty="0" smtClean="0"/>
              <a:t>or shards</a:t>
            </a:r>
            <a:r>
              <a:rPr lang="en-US" dirty="0"/>
              <a:t>.</a:t>
            </a:r>
            <a:endParaRPr lang="en-US" dirty="0" smtClean="0"/>
          </a:p>
          <a:p>
            <a:r>
              <a:rPr lang="en-US" dirty="0"/>
              <a:t>Database systems with large data sets and high throughput </a:t>
            </a:r>
            <a:r>
              <a:rPr lang="en-US" dirty="0" smtClean="0"/>
              <a:t>applications use </a:t>
            </a:r>
            <a:r>
              <a:rPr lang="en-US" dirty="0" err="1" smtClean="0"/>
              <a:t>sharding</a:t>
            </a:r>
            <a:r>
              <a:rPr lang="en-US" dirty="0" smtClean="0"/>
              <a:t>.</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73</a:t>
            </a:fld>
            <a:endParaRPr lang="en-US"/>
          </a:p>
        </p:txBody>
      </p:sp>
    </p:spTree>
    <p:extLst>
      <p:ext uri="{BB962C8B-B14F-4D97-AF65-F5344CB8AC3E}">
        <p14:creationId xmlns:p14="http://schemas.microsoft.com/office/powerpoint/2010/main" val="34093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Data distribution in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74</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300523"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r>
              <a:rPr lang="en-US" dirty="0" smtClean="0"/>
              <a:t> components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75</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344612"/>
            <a:ext cx="67056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5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a:t>
            </a:r>
            <a:r>
              <a:rPr lang="en-US" dirty="0" smtClean="0"/>
              <a:t>components continue…</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Shard:</a:t>
            </a:r>
          </a:p>
          <a:p>
            <a:pPr marL="274320" lvl="1" indent="0">
              <a:buNone/>
            </a:pPr>
            <a:r>
              <a:rPr lang="en-US" dirty="0" smtClean="0"/>
              <a:t>Shard stores the data. Each shard is a replica set.</a:t>
            </a:r>
          </a:p>
          <a:p>
            <a:r>
              <a:rPr lang="en-US" b="1" dirty="0" smtClean="0"/>
              <a:t>Query routers or mongos:</a:t>
            </a:r>
          </a:p>
          <a:p>
            <a:pPr marL="274320" lvl="1" indent="0">
              <a:buNone/>
            </a:pPr>
            <a:r>
              <a:rPr lang="en-US" dirty="0" smtClean="0"/>
              <a:t>Query router acts as an interface between client &amp; appropriate shard or shards. </a:t>
            </a:r>
            <a:r>
              <a:rPr lang="en-US" sz="2500" dirty="0"/>
              <a:t>A client sends requests to </a:t>
            </a:r>
            <a:r>
              <a:rPr lang="en-US" sz="2500" dirty="0" smtClean="0"/>
              <a:t>mongos</a:t>
            </a:r>
            <a:r>
              <a:rPr lang="en-US" sz="2500" dirty="0"/>
              <a:t>, which then routes the operations to the shards and returns the </a:t>
            </a:r>
            <a:r>
              <a:rPr lang="en-US" sz="2500" dirty="0" smtClean="0"/>
              <a:t>results to </a:t>
            </a:r>
            <a:r>
              <a:rPr lang="en-US" sz="2500" dirty="0"/>
              <a:t>the clients</a:t>
            </a:r>
            <a:r>
              <a:rPr lang="en-US" sz="2500" dirty="0" smtClean="0"/>
              <a:t>.</a:t>
            </a:r>
          </a:p>
          <a:p>
            <a:r>
              <a:rPr lang="en-US" b="1" dirty="0" err="1"/>
              <a:t>Config</a:t>
            </a:r>
            <a:r>
              <a:rPr lang="en-US" b="1" dirty="0"/>
              <a:t> </a:t>
            </a:r>
            <a:r>
              <a:rPr lang="en-US" b="1" dirty="0" smtClean="0"/>
              <a:t>servers:</a:t>
            </a:r>
          </a:p>
          <a:p>
            <a:pPr marL="274320" lvl="1" indent="0">
              <a:buNone/>
            </a:pPr>
            <a:r>
              <a:rPr lang="en-US" sz="2500" dirty="0" err="1"/>
              <a:t>Config</a:t>
            </a:r>
            <a:r>
              <a:rPr lang="en-US" sz="2500" dirty="0"/>
              <a:t> servers store the cluster’s metadata. This data contains a mapping of the cluster’s data set to the shards. </a:t>
            </a:r>
            <a:r>
              <a:rPr lang="en-US" sz="2500" dirty="0" smtClean="0"/>
              <a:t>The query </a:t>
            </a:r>
            <a:r>
              <a:rPr lang="en-US" sz="2500" dirty="0"/>
              <a:t>router uses this metadata to target operations to specific </a:t>
            </a:r>
            <a:r>
              <a:rPr lang="en-US" sz="2500" dirty="0" smtClean="0"/>
              <a:t>shards.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76</a:t>
            </a:fld>
            <a:endParaRPr lang="en-US"/>
          </a:p>
        </p:txBody>
      </p:sp>
    </p:spTree>
    <p:extLst>
      <p:ext uri="{BB962C8B-B14F-4D97-AF65-F5344CB8AC3E}">
        <p14:creationId xmlns:p14="http://schemas.microsoft.com/office/powerpoint/2010/main" val="47744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Shard keys</a:t>
            </a:r>
            <a:endParaRPr lang="en-US" dirty="0"/>
          </a:p>
        </p:txBody>
      </p:sp>
      <p:sp>
        <p:nvSpPr>
          <p:cNvPr id="3" name="Content Placeholder 2"/>
          <p:cNvSpPr>
            <a:spLocks noGrp="1"/>
          </p:cNvSpPr>
          <p:nvPr>
            <p:ph sz="quarter" idx="1"/>
          </p:nvPr>
        </p:nvSpPr>
        <p:spPr/>
        <p:txBody>
          <a:bodyPr/>
          <a:lstStyle/>
          <a:p>
            <a:r>
              <a:rPr lang="en-US" dirty="0"/>
              <a:t>To shard a collection, </a:t>
            </a:r>
            <a:r>
              <a:rPr lang="en-US" dirty="0" smtClean="0"/>
              <a:t>we </a:t>
            </a:r>
            <a:r>
              <a:rPr lang="en-US" dirty="0"/>
              <a:t>need to select a shard </a:t>
            </a:r>
            <a:r>
              <a:rPr lang="en-US" dirty="0" smtClean="0"/>
              <a:t>key from collection fields.</a:t>
            </a:r>
          </a:p>
          <a:p>
            <a:r>
              <a:rPr lang="en-US" dirty="0"/>
              <a:t>A shard key is either an indexed field or an indexed </a:t>
            </a:r>
            <a:r>
              <a:rPr lang="en-US" dirty="0" smtClean="0"/>
              <a:t>compound field </a:t>
            </a:r>
            <a:r>
              <a:rPr lang="en-US" dirty="0"/>
              <a:t>that exists in every document in the collection</a:t>
            </a:r>
            <a:r>
              <a:rPr lang="en-US" dirty="0" smtClean="0"/>
              <a:t>.</a:t>
            </a:r>
          </a:p>
          <a:p>
            <a:r>
              <a:rPr lang="en-US" dirty="0"/>
              <a:t>MongoDB divides the shard key values into chunks and </a:t>
            </a:r>
            <a:r>
              <a:rPr lang="en-US" dirty="0" smtClean="0"/>
              <a:t>distributes the </a:t>
            </a:r>
            <a:r>
              <a:rPr lang="en-US" dirty="0"/>
              <a:t>chunks evenly across the shards</a:t>
            </a:r>
            <a:r>
              <a:rPr lang="en-US" dirty="0" smtClean="0"/>
              <a:t>.</a:t>
            </a:r>
          </a:p>
          <a:p>
            <a:r>
              <a:rPr lang="en-US" dirty="0" smtClean="0"/>
              <a:t>MongoDB’s division of shard keys into chunks is based upon 2 partitioning principles:</a:t>
            </a:r>
          </a:p>
          <a:p>
            <a:pPr lvl="1"/>
            <a:r>
              <a:rPr lang="en-US" dirty="0" smtClean="0"/>
              <a:t>Range based partitioning</a:t>
            </a:r>
          </a:p>
          <a:p>
            <a:pPr lvl="1"/>
            <a:r>
              <a:rPr lang="en-US" dirty="0" smtClean="0"/>
              <a:t>Hash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77</a:t>
            </a:fld>
            <a:endParaRPr lang="en-US"/>
          </a:p>
        </p:txBody>
      </p:sp>
    </p:spTree>
    <p:extLst>
      <p:ext uri="{BB962C8B-B14F-4D97-AF65-F5344CB8AC3E}">
        <p14:creationId xmlns:p14="http://schemas.microsoft.com/office/powerpoint/2010/main" val="32983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78</a:t>
            </a:fld>
            <a:endParaRPr lang="en-US"/>
          </a:p>
        </p:txBody>
      </p:sp>
      <p:sp>
        <p:nvSpPr>
          <p:cNvPr id="3" name="Content Placeholder 2"/>
          <p:cNvSpPr>
            <a:spLocks noGrp="1"/>
          </p:cNvSpPr>
          <p:nvPr>
            <p:ph sz="quarter" idx="1"/>
          </p:nvPr>
        </p:nvSpPr>
        <p:spPr>
          <a:xfrm>
            <a:off x="501445" y="3429000"/>
            <a:ext cx="8229600" cy="2971800"/>
          </a:xfrm>
        </p:spPr>
        <p:txBody>
          <a:bodyPr>
            <a:normAutofit fontScale="92500" lnSpcReduction="20000"/>
          </a:bodyPr>
          <a:lstStyle/>
          <a:p>
            <a:r>
              <a:rPr lang="en-US" dirty="0" smtClean="0"/>
              <a:t>In </a:t>
            </a:r>
            <a:r>
              <a:rPr lang="en-US" dirty="0"/>
              <a:t>range-based </a:t>
            </a:r>
            <a:r>
              <a:rPr lang="en-US" dirty="0" err="1"/>
              <a:t>sharding</a:t>
            </a:r>
            <a:r>
              <a:rPr lang="en-US" dirty="0"/>
              <a:t>, MongoDB divides the data set into ranges determined by the shard key values to </a:t>
            </a:r>
            <a:r>
              <a:rPr lang="en-US" dirty="0" smtClean="0"/>
              <a:t>provide range </a:t>
            </a:r>
            <a:r>
              <a:rPr lang="en-US" dirty="0"/>
              <a:t>based partitioning</a:t>
            </a:r>
            <a:r>
              <a:rPr lang="en-US" dirty="0" smtClean="0"/>
              <a:t>.</a:t>
            </a:r>
          </a:p>
          <a:p>
            <a:r>
              <a:rPr lang="en-US" dirty="0"/>
              <a:t>D</a:t>
            </a:r>
            <a:r>
              <a:rPr lang="en-US" dirty="0" smtClean="0"/>
              <a:t>ocuments </a:t>
            </a:r>
            <a:r>
              <a:rPr lang="en-US" dirty="0"/>
              <a:t>with “close” shard key values are likely to be in the same </a:t>
            </a:r>
            <a:r>
              <a:rPr lang="en-US" dirty="0" smtClean="0"/>
              <a:t>chunk, and </a:t>
            </a:r>
            <a:r>
              <a:rPr lang="en-US" dirty="0"/>
              <a:t>therefore on the same shard</a:t>
            </a:r>
            <a:r>
              <a:rPr lang="en-US" dirty="0" smtClean="0"/>
              <a:t>.</a:t>
            </a:r>
          </a:p>
          <a:p>
            <a:r>
              <a:rPr lang="en-US" dirty="0" smtClean="0"/>
              <a:t>Range based partitioning may lead to uneven distribution of data.</a:t>
            </a:r>
          </a:p>
          <a:p>
            <a:r>
              <a:rPr lang="en-US" dirty="0" smtClean="0"/>
              <a:t>Range based partitioning is efficient in case of range based query execution.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32" y="1264367"/>
            <a:ext cx="66770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40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79</a:t>
            </a:fld>
            <a:endParaRPr lang="en-US"/>
          </a:p>
        </p:txBody>
      </p:sp>
      <p:sp>
        <p:nvSpPr>
          <p:cNvPr id="3" name="Content Placeholder 2"/>
          <p:cNvSpPr>
            <a:spLocks noGrp="1"/>
          </p:cNvSpPr>
          <p:nvPr>
            <p:ph sz="quarter" idx="1"/>
          </p:nvPr>
        </p:nvSpPr>
        <p:spPr>
          <a:xfrm>
            <a:off x="609600" y="3733800"/>
            <a:ext cx="8229600" cy="2771775"/>
          </a:xfrm>
        </p:spPr>
        <p:txBody>
          <a:bodyPr>
            <a:normAutofit lnSpcReduction="10000"/>
          </a:bodyPr>
          <a:lstStyle/>
          <a:p>
            <a:r>
              <a:rPr lang="en-US" sz="2400" dirty="0" smtClean="0"/>
              <a:t>In </a:t>
            </a:r>
            <a:r>
              <a:rPr lang="en-US" sz="2400" dirty="0"/>
              <a:t>hash based partitioning, MongoDB computes a hash of a field’s value, and then uses these hashes to create </a:t>
            </a:r>
            <a:r>
              <a:rPr lang="en-US" sz="2400" dirty="0" smtClean="0"/>
              <a:t>chunks.</a:t>
            </a:r>
          </a:p>
          <a:p>
            <a:r>
              <a:rPr lang="en-US" sz="2400" dirty="0"/>
              <a:t>With hash based partitioning, two documents with “close” shard key values are unlikely to be part of the same </a:t>
            </a:r>
            <a:r>
              <a:rPr lang="en-US" sz="2400" dirty="0" smtClean="0"/>
              <a:t>chunk.</a:t>
            </a:r>
          </a:p>
          <a:p>
            <a:r>
              <a:rPr lang="en-US" sz="2400" dirty="0" smtClean="0"/>
              <a:t>We can specify hash based </a:t>
            </a:r>
            <a:r>
              <a:rPr lang="en-US" sz="2400" dirty="0" err="1" smtClean="0"/>
              <a:t>sharding</a:t>
            </a:r>
            <a:r>
              <a:rPr lang="en-US" sz="2400" dirty="0" smtClean="0"/>
              <a:t> for collection using the following command:</a:t>
            </a:r>
          </a:p>
          <a:p>
            <a:pPr lvl="1"/>
            <a:r>
              <a:rPr lang="en-US" sz="2000" dirty="0" err="1"/>
              <a:t>sh.shardCollection</a:t>
            </a:r>
            <a:r>
              <a:rPr lang="en-US" sz="2000" dirty="0"/>
              <a:t>( </a:t>
            </a:r>
            <a:r>
              <a:rPr lang="en-US" sz="2000" dirty="0" smtClean="0"/>
              <a:t>“</a:t>
            </a:r>
            <a:r>
              <a:rPr lang="en-US" sz="2000" dirty="0" err="1" smtClean="0"/>
              <a:t>xordb.users</a:t>
            </a:r>
            <a:r>
              <a:rPr lang="en-US" sz="2000" dirty="0" smtClean="0"/>
              <a:t>", </a:t>
            </a:r>
            <a:r>
              <a:rPr lang="en-US" sz="2000" dirty="0"/>
              <a:t>{ </a:t>
            </a:r>
            <a:r>
              <a:rPr lang="en-US" sz="2000" dirty="0" smtClean="0"/>
              <a:t>username: </a:t>
            </a:r>
            <a:r>
              <a:rPr lang="en-US" sz="2000" dirty="0"/>
              <a:t>"hashed" } )</a:t>
            </a:r>
            <a:endParaRPr lang="en-US" sz="2100" dirty="0" smtClean="0"/>
          </a:p>
          <a:p>
            <a:endParaRPr lang="en-US" sz="2400" dirty="0" smtClean="0"/>
          </a:p>
          <a:p>
            <a:endParaRPr 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5817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11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690281"/>
          </a:xfrm>
        </p:spPr>
        <p:txBody>
          <a:bodyPr>
            <a:normAutofit/>
          </a:bodyPr>
          <a:lstStyle/>
          <a:p>
            <a:pPr eaLnBrk="1" hangingPunct="1"/>
            <a:r>
              <a:rPr lang="en-US" dirty="0" smtClean="0">
                <a:solidFill>
                  <a:schemeClr val="tx1"/>
                </a:solidFill>
              </a:rPr>
              <a:t>ACID vs. BASE</a:t>
            </a:r>
            <a:endParaRPr lang="lv-LV" dirty="0" smtClean="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98618535"/>
              </p:ext>
            </p:extLst>
          </p:nvPr>
        </p:nvGraphicFramePr>
        <p:xfrm>
          <a:off x="1052673" y="1957104"/>
          <a:ext cx="6710362" cy="3369563"/>
        </p:xfrm>
        <a:graphic>
          <a:graphicData uri="http://schemas.openxmlformats.org/drawingml/2006/table">
            <a:tbl>
              <a:tblPr firstRow="1" bandRow="1">
                <a:tableStyleId>{5C22544A-7EE6-4342-B048-85BDC9FD1C3A}</a:tableStyleId>
              </a:tblPr>
              <a:tblGrid>
                <a:gridCol w="933077"/>
                <a:gridCol w="2814851"/>
                <a:gridCol w="2962434"/>
              </a:tblGrid>
              <a:tr h="608564">
                <a:tc>
                  <a:txBody>
                    <a:bodyPr/>
                    <a:lstStyle/>
                    <a:p>
                      <a:pPr algn="ctr"/>
                      <a:r>
                        <a:rPr lang="en-US" sz="2000" dirty="0" err="1" smtClean="0"/>
                        <a:t>Sr.No</a:t>
                      </a:r>
                      <a:r>
                        <a:rPr lang="en-US" sz="2000" dirty="0" smtClean="0"/>
                        <a:t>.</a:t>
                      </a:r>
                      <a:endParaRPr lang="en-US" sz="2000" dirty="0"/>
                    </a:p>
                  </a:txBody>
                  <a:tcPr marL="68580" marR="68580"/>
                </a:tc>
                <a:tc>
                  <a:txBody>
                    <a:bodyPr/>
                    <a:lstStyle/>
                    <a:p>
                      <a:pPr algn="ctr"/>
                      <a:r>
                        <a:rPr lang="en-US" sz="2000" dirty="0" smtClean="0"/>
                        <a:t>ACID (used in RDBMS)</a:t>
                      </a:r>
                      <a:endParaRPr lang="en-US" sz="2000" dirty="0"/>
                    </a:p>
                  </a:txBody>
                  <a:tcPr marL="68580" marR="68580"/>
                </a:tc>
                <a:tc>
                  <a:txBody>
                    <a:bodyPr/>
                    <a:lstStyle/>
                    <a:p>
                      <a:pPr algn="ctr"/>
                      <a:r>
                        <a:rPr lang="en-US" sz="2000" dirty="0" smtClean="0"/>
                        <a:t>BASE (used in NoSQL)</a:t>
                      </a:r>
                      <a:endParaRPr lang="en-US" sz="2000" dirty="0"/>
                    </a:p>
                  </a:txBody>
                  <a:tcPr marL="68580" marR="68580"/>
                </a:tc>
              </a:tr>
              <a:tr h="493613">
                <a:tc>
                  <a:txBody>
                    <a:bodyPr/>
                    <a:lstStyle/>
                    <a:p>
                      <a:pPr algn="ctr"/>
                      <a:r>
                        <a:rPr lang="en-US" dirty="0" smtClean="0"/>
                        <a:t>1.</a:t>
                      </a:r>
                      <a:endParaRPr lang="en-US" dirty="0"/>
                    </a:p>
                  </a:txBody>
                  <a:tcPr marL="68580" marR="68580"/>
                </a:tc>
                <a:tc>
                  <a:txBody>
                    <a:bodyPr/>
                    <a:lstStyle/>
                    <a:p>
                      <a:r>
                        <a:rPr lang="en-US" dirty="0" smtClean="0"/>
                        <a:t>Strong consistency</a:t>
                      </a:r>
                      <a:endParaRPr lang="en-US" dirty="0"/>
                    </a:p>
                  </a:txBody>
                  <a:tcPr marL="68580" marR="68580"/>
                </a:tc>
                <a:tc>
                  <a:txBody>
                    <a:bodyPr/>
                    <a:lstStyle/>
                    <a:p>
                      <a:r>
                        <a:rPr lang="en-US" dirty="0" smtClean="0"/>
                        <a:t>Weak consistency (Stale data</a:t>
                      </a:r>
                      <a:r>
                        <a:rPr lang="en-US" baseline="0" dirty="0" smtClean="0"/>
                        <a:t> </a:t>
                      </a:r>
                      <a:r>
                        <a:rPr lang="en-US" dirty="0" smtClean="0"/>
                        <a:t>OK)</a:t>
                      </a:r>
                      <a:endParaRPr lang="en-US" dirty="0"/>
                    </a:p>
                  </a:txBody>
                  <a:tcPr marL="68580" marR="68580"/>
                </a:tc>
              </a:tr>
              <a:tr h="493613">
                <a:tc>
                  <a:txBody>
                    <a:bodyPr/>
                    <a:lstStyle/>
                    <a:p>
                      <a:pPr algn="ctr"/>
                      <a:r>
                        <a:rPr lang="en-US" dirty="0" smtClean="0"/>
                        <a:t>2.</a:t>
                      </a:r>
                      <a:endParaRPr lang="en-US" dirty="0"/>
                    </a:p>
                  </a:txBody>
                  <a:tcPr marL="68580" marR="68580"/>
                </a:tc>
                <a:tc>
                  <a:txBody>
                    <a:bodyPr/>
                    <a:lstStyle/>
                    <a:p>
                      <a:r>
                        <a:rPr lang="en-US" dirty="0" smtClean="0"/>
                        <a:t>Isolation</a:t>
                      </a:r>
                      <a:endParaRPr lang="en-US" dirty="0"/>
                    </a:p>
                  </a:txBody>
                  <a:tcPr marL="68580" marR="68580"/>
                </a:tc>
                <a:tc>
                  <a:txBody>
                    <a:bodyPr/>
                    <a:lstStyle/>
                    <a:p>
                      <a:r>
                        <a:rPr lang="en-US" dirty="0" smtClean="0"/>
                        <a:t>Last write wins</a:t>
                      </a:r>
                      <a:endParaRPr lang="en-US" dirty="0"/>
                    </a:p>
                  </a:txBody>
                  <a:tcPr marL="68580" marR="68580"/>
                </a:tc>
              </a:tr>
              <a:tr h="493613">
                <a:tc>
                  <a:txBody>
                    <a:bodyPr/>
                    <a:lstStyle/>
                    <a:p>
                      <a:pPr algn="ctr"/>
                      <a:r>
                        <a:rPr lang="en-US" dirty="0" smtClean="0"/>
                        <a:t>3.</a:t>
                      </a:r>
                      <a:endParaRPr lang="en-US" dirty="0"/>
                    </a:p>
                  </a:txBody>
                  <a:tcPr marL="68580" marR="68580"/>
                </a:tc>
                <a:tc>
                  <a:txBody>
                    <a:bodyPr/>
                    <a:lstStyle/>
                    <a:p>
                      <a:r>
                        <a:rPr lang="en-US" dirty="0" smtClean="0"/>
                        <a:t>Transaction</a:t>
                      </a:r>
                      <a:endParaRPr lang="en-US" dirty="0"/>
                    </a:p>
                  </a:txBody>
                  <a:tcPr marL="68580" marR="68580"/>
                </a:tc>
                <a:tc>
                  <a:txBody>
                    <a:bodyPr/>
                    <a:lstStyle/>
                    <a:p>
                      <a:r>
                        <a:rPr lang="en-US" dirty="0" smtClean="0"/>
                        <a:t>Program managed</a:t>
                      </a:r>
                      <a:endParaRPr lang="en-US" dirty="0"/>
                    </a:p>
                  </a:txBody>
                  <a:tcPr marL="68580" marR="68580"/>
                </a:tc>
              </a:tr>
              <a:tr h="493613">
                <a:tc>
                  <a:txBody>
                    <a:bodyPr/>
                    <a:lstStyle/>
                    <a:p>
                      <a:pPr algn="ctr"/>
                      <a:r>
                        <a:rPr lang="en-US" dirty="0" smtClean="0"/>
                        <a:t>4.</a:t>
                      </a:r>
                      <a:endParaRPr lang="en-US" dirty="0"/>
                    </a:p>
                  </a:txBody>
                  <a:tcPr marL="68580" marR="68580"/>
                </a:tc>
                <a:tc>
                  <a:txBody>
                    <a:bodyPr/>
                    <a:lstStyle/>
                    <a:p>
                      <a:r>
                        <a:rPr lang="en-US" dirty="0" smtClean="0"/>
                        <a:t>Robust database</a:t>
                      </a:r>
                      <a:endParaRPr lang="en-US" dirty="0"/>
                    </a:p>
                  </a:txBody>
                  <a:tcPr marL="68580" marR="68580"/>
                </a:tc>
                <a:tc>
                  <a:txBody>
                    <a:bodyPr/>
                    <a:lstStyle/>
                    <a:p>
                      <a:r>
                        <a:rPr lang="en-US" dirty="0" smtClean="0"/>
                        <a:t>Simple database</a:t>
                      </a:r>
                      <a:endParaRPr lang="en-US" dirty="0"/>
                    </a:p>
                  </a:txBody>
                  <a:tcPr marL="68580" marR="68580"/>
                </a:tc>
              </a:tr>
              <a:tr h="493613">
                <a:tc>
                  <a:txBody>
                    <a:bodyPr/>
                    <a:lstStyle/>
                    <a:p>
                      <a:pPr algn="ctr"/>
                      <a:r>
                        <a:rPr lang="en-US" dirty="0" smtClean="0"/>
                        <a:t>5.</a:t>
                      </a:r>
                      <a:endParaRPr lang="en-US" dirty="0"/>
                    </a:p>
                  </a:txBody>
                  <a:tcPr marL="68580" marR="68580"/>
                </a:tc>
                <a:tc>
                  <a:txBody>
                    <a:bodyPr/>
                    <a:lstStyle/>
                    <a:p>
                      <a:r>
                        <a:rPr lang="en-US" dirty="0" smtClean="0"/>
                        <a:t>Consistent &amp; </a:t>
                      </a:r>
                      <a:r>
                        <a:rPr lang="en-US" dirty="0" err="1" smtClean="0"/>
                        <a:t>Partion</a:t>
                      </a:r>
                      <a:r>
                        <a:rPr lang="en-US" dirty="0" smtClean="0"/>
                        <a:t>-tolerant</a:t>
                      </a:r>
                      <a:endParaRPr lang="en-US" dirty="0"/>
                    </a:p>
                  </a:txBody>
                  <a:tcPr marL="68580" marR="68580"/>
                </a:tc>
                <a:tc>
                  <a:txBody>
                    <a:bodyPr/>
                    <a:lstStyle/>
                    <a:p>
                      <a:r>
                        <a:rPr lang="en-US" dirty="0" smtClean="0"/>
                        <a:t>Available &amp; Partition-tolerant</a:t>
                      </a:r>
                      <a:endParaRPr lang="en-US" dirty="0"/>
                    </a:p>
                  </a:txBody>
                  <a:tcPr marL="68580" marR="68580"/>
                </a:tc>
              </a:tr>
            </a:tbl>
          </a:graphicData>
        </a:graphic>
      </p:graphicFrame>
    </p:spTree>
    <p:extLst>
      <p:ext uri="{BB962C8B-B14F-4D97-AF65-F5344CB8AC3E}">
        <p14:creationId xmlns:p14="http://schemas.microsoft.com/office/powerpoint/2010/main" val="395269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aware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80</a:t>
            </a:fld>
            <a:endParaRPr lang="en-US"/>
          </a:p>
        </p:txBody>
      </p:sp>
      <p:sp>
        <p:nvSpPr>
          <p:cNvPr id="3" name="Content Placeholder 2"/>
          <p:cNvSpPr>
            <a:spLocks noGrp="1"/>
          </p:cNvSpPr>
          <p:nvPr>
            <p:ph sz="quarter" idx="1"/>
          </p:nvPr>
        </p:nvSpPr>
        <p:spPr/>
        <p:txBody>
          <a:bodyPr/>
          <a:lstStyle/>
          <a:p>
            <a:r>
              <a:rPr lang="en-US" dirty="0" smtClean="0"/>
              <a:t>We can achieve customized data distribution using ‘Tag aware </a:t>
            </a:r>
            <a:r>
              <a:rPr lang="en-US" dirty="0" err="1" smtClean="0"/>
              <a:t>sharding</a:t>
            </a:r>
            <a:r>
              <a:rPr lang="en-US" dirty="0" smtClean="0"/>
              <a:t>’.</a:t>
            </a:r>
          </a:p>
          <a:p>
            <a:r>
              <a:rPr lang="en-US" dirty="0"/>
              <a:t>‘Tag aware </a:t>
            </a:r>
            <a:r>
              <a:rPr lang="en-US" dirty="0" err="1"/>
              <a:t>sharding</a:t>
            </a:r>
            <a:r>
              <a:rPr lang="en-US" dirty="0" smtClean="0"/>
              <a:t>’ allows MongoDB administrators to </a:t>
            </a:r>
            <a:r>
              <a:rPr lang="en-US" dirty="0"/>
              <a:t>direct the balancing policy</a:t>
            </a:r>
            <a:r>
              <a:rPr lang="en-US" dirty="0" smtClean="0"/>
              <a:t>.</a:t>
            </a:r>
          </a:p>
          <a:p>
            <a:r>
              <a:rPr lang="en-US" dirty="0"/>
              <a:t>Tags are the primary mechanism to control the behavior of the balancer and the distribution of chunks </a:t>
            </a:r>
            <a:r>
              <a:rPr lang="en-US" dirty="0" smtClean="0"/>
              <a:t>across shards.</a:t>
            </a:r>
            <a:endParaRPr lang="en-US" dirty="0"/>
          </a:p>
        </p:txBody>
      </p:sp>
    </p:spTree>
    <p:extLst>
      <p:ext uri="{BB962C8B-B14F-4D97-AF65-F5344CB8AC3E}">
        <p14:creationId xmlns:p14="http://schemas.microsoft.com/office/powerpoint/2010/main" val="9111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51149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77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applying </a:t>
            </a:r>
            <a:r>
              <a:rPr lang="en-US" dirty="0" err="1" smtClean="0"/>
              <a:t>sharding</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92500"/>
          </a:bodyPr>
          <a:lstStyle/>
          <a:p>
            <a:r>
              <a:rPr lang="en-US" dirty="0" smtClean="0"/>
              <a:t>Configure multiple shards i.e. replica sets.</a:t>
            </a:r>
          </a:p>
          <a:p>
            <a:r>
              <a:rPr lang="en-US" dirty="0" smtClean="0"/>
              <a:t>Configure replica set for </a:t>
            </a:r>
            <a:r>
              <a:rPr lang="en-US" dirty="0" err="1" smtClean="0"/>
              <a:t>config</a:t>
            </a:r>
            <a:r>
              <a:rPr lang="en-US" dirty="0" smtClean="0"/>
              <a:t> server.</a:t>
            </a:r>
          </a:p>
          <a:p>
            <a:r>
              <a:rPr lang="en-US" dirty="0" smtClean="0"/>
              <a:t>Configure query router or mongos.</a:t>
            </a:r>
          </a:p>
          <a:p>
            <a:r>
              <a:rPr lang="en-US" dirty="0" smtClean="0"/>
              <a:t>Add shard information to mongos.</a:t>
            </a:r>
          </a:p>
          <a:p>
            <a:pPr lvl="1"/>
            <a:r>
              <a:rPr lang="en-US" b="1" i="1" dirty="0" err="1"/>
              <a:t>sh.addShard</a:t>
            </a:r>
            <a:r>
              <a:rPr lang="en-US" b="1" i="1" dirty="0"/>
              <a:t>("</a:t>
            </a:r>
            <a:r>
              <a:rPr lang="en-US" b="1" i="1" dirty="0" smtClean="0"/>
              <a:t>RS_1/COMP12:27001</a:t>
            </a:r>
            <a:r>
              <a:rPr lang="en-US" b="1" i="1" dirty="0"/>
              <a:t>")</a:t>
            </a:r>
            <a:endParaRPr lang="en-US" b="1" i="1" dirty="0" smtClean="0"/>
          </a:p>
          <a:p>
            <a:r>
              <a:rPr lang="en-US" dirty="0" smtClean="0"/>
              <a:t>Enable </a:t>
            </a:r>
            <a:r>
              <a:rPr lang="en-US" dirty="0" err="1" smtClean="0"/>
              <a:t>sharding</a:t>
            </a:r>
            <a:r>
              <a:rPr lang="en-US" dirty="0" smtClean="0"/>
              <a:t> on database.</a:t>
            </a:r>
          </a:p>
          <a:p>
            <a:pPr lvl="1"/>
            <a:r>
              <a:rPr lang="en-US" b="1" i="1" dirty="0" err="1"/>
              <a:t>sh.enableSharding</a:t>
            </a:r>
            <a:r>
              <a:rPr lang="en-US" b="1" i="1" dirty="0"/>
              <a:t>("</a:t>
            </a:r>
            <a:r>
              <a:rPr lang="en-US" b="1" i="1" dirty="0" err="1"/>
              <a:t>xordb</a:t>
            </a:r>
            <a:r>
              <a:rPr lang="en-US" b="1" i="1" dirty="0" smtClean="0"/>
              <a:t>")</a:t>
            </a:r>
          </a:p>
          <a:p>
            <a:r>
              <a:rPr lang="en-US" dirty="0" smtClean="0"/>
              <a:t>Enable </a:t>
            </a:r>
            <a:r>
              <a:rPr lang="en-US" dirty="0" err="1" smtClean="0"/>
              <a:t>sharding</a:t>
            </a:r>
            <a:r>
              <a:rPr lang="en-US" dirty="0" smtClean="0"/>
              <a:t> on collection.</a:t>
            </a:r>
          </a:p>
          <a:p>
            <a:pPr lvl="1"/>
            <a:r>
              <a:rPr lang="en-US" b="1" i="1" dirty="0" err="1"/>
              <a:t>sh.shardCollection</a:t>
            </a:r>
            <a:r>
              <a:rPr lang="en-US" b="1" i="1" dirty="0"/>
              <a:t>("</a:t>
            </a:r>
            <a:r>
              <a:rPr lang="en-US" b="1" i="1" dirty="0" err="1"/>
              <a:t>xordb.users</a:t>
            </a:r>
            <a:r>
              <a:rPr lang="en-US" b="1" i="1" dirty="0"/>
              <a:t>", {_id: 1}, true</a:t>
            </a:r>
            <a:r>
              <a:rPr lang="en-US" b="1" i="1" dirty="0" smtClean="0"/>
              <a:t>)</a:t>
            </a:r>
          </a:p>
          <a:p>
            <a:pPr lvl="1"/>
            <a:r>
              <a:rPr lang="en-US" b="1" i="1" dirty="0" err="1"/>
              <a:t>sh.shardCollection</a:t>
            </a:r>
            <a:r>
              <a:rPr lang="en-US" b="1" i="1" dirty="0"/>
              <a:t>("</a:t>
            </a:r>
            <a:r>
              <a:rPr lang="en-US" b="1" i="1" dirty="0" err="1" smtClean="0"/>
              <a:t>xordb.contacts</a:t>
            </a:r>
            <a:r>
              <a:rPr lang="en-US" b="1" i="1" dirty="0" smtClean="0"/>
              <a:t>", {</a:t>
            </a:r>
            <a:r>
              <a:rPr lang="en-US" b="1" i="1" dirty="0" err="1" smtClean="0"/>
              <a:t>fname</a:t>
            </a:r>
            <a:r>
              <a:rPr lang="en-US" b="1" i="1" dirty="0" smtClean="0"/>
              <a:t>: “hashed”})</a:t>
            </a:r>
          </a:p>
          <a:p>
            <a:r>
              <a:rPr lang="en-US" dirty="0" smtClean="0"/>
              <a:t>Try to insert multiple documents into the collection &amp; notice the chunks distribution using </a:t>
            </a:r>
            <a:r>
              <a:rPr lang="en-US" dirty="0" err="1" smtClean="0"/>
              <a:t>sh.status</a:t>
            </a:r>
            <a:r>
              <a:rPr lang="en-US" dirty="0" smtClean="0"/>
              <a:t>() method.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82</a:t>
            </a:fld>
            <a:endParaRPr lang="en-US"/>
          </a:p>
        </p:txBody>
      </p:sp>
    </p:spTree>
    <p:extLst>
      <p:ext uri="{BB962C8B-B14F-4D97-AF65-F5344CB8AC3E}">
        <p14:creationId xmlns:p14="http://schemas.microsoft.com/office/powerpoint/2010/main" val="3041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362200"/>
            <a:ext cx="8229600" cy="914400"/>
          </a:xfrm>
        </p:spPr>
        <p:txBody>
          <a:bodyPr>
            <a:normAutofit/>
          </a:bodyPr>
          <a:lstStyle/>
          <a:p>
            <a:pPr algn="ctr"/>
            <a:r>
              <a:rPr lang="en-US" sz="5400" b="1" i="1" dirty="0" smtClean="0">
                <a:solidFill>
                  <a:srgbClr val="FF0000"/>
                </a:solidFill>
              </a:rPr>
              <a:t>Questions</a:t>
            </a:r>
            <a:endParaRPr lang="en-US" sz="5400" b="1" i="1" dirty="0">
              <a:solidFill>
                <a:srgbClr val="FF0000"/>
              </a:solidFill>
            </a:endParaRP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83</a:t>
            </a:fld>
            <a:endParaRPr lang="en-US"/>
          </a:p>
        </p:txBody>
      </p:sp>
    </p:spTree>
    <p:extLst>
      <p:ext uri="{BB962C8B-B14F-4D97-AF65-F5344CB8AC3E}">
        <p14:creationId xmlns:p14="http://schemas.microsoft.com/office/powerpoint/2010/main" val="8109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789228"/>
          </a:xfrm>
        </p:spPr>
        <p:txBody>
          <a:bodyPr>
            <a:normAutofit/>
          </a:bodyPr>
          <a:lstStyle/>
          <a:p>
            <a:pPr eaLnBrk="1" hangingPunct="1"/>
            <a:r>
              <a:rPr lang="en-US" dirty="0" smtClean="0">
                <a:solidFill>
                  <a:schemeClr val="tx1"/>
                </a:solidFill>
              </a:rPr>
              <a:t>RDBMS vs NoSQL</a:t>
            </a:r>
            <a:endParaRPr lang="lv-LV" dirty="0" smtClean="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68228997"/>
              </p:ext>
            </p:extLst>
          </p:nvPr>
        </p:nvGraphicFramePr>
        <p:xfrm>
          <a:off x="990600" y="1295400"/>
          <a:ext cx="6710362" cy="4924043"/>
        </p:xfrm>
        <a:graphic>
          <a:graphicData uri="http://schemas.openxmlformats.org/drawingml/2006/table">
            <a:tbl>
              <a:tblPr firstRow="1" bandRow="1">
                <a:tableStyleId>{5C22544A-7EE6-4342-B048-85BDC9FD1C3A}</a:tableStyleId>
              </a:tblPr>
              <a:tblGrid>
                <a:gridCol w="830720"/>
                <a:gridCol w="2814851"/>
                <a:gridCol w="3064791"/>
              </a:tblGrid>
              <a:tr h="608564">
                <a:tc>
                  <a:txBody>
                    <a:bodyPr/>
                    <a:lstStyle/>
                    <a:p>
                      <a:pPr algn="ctr"/>
                      <a:r>
                        <a:rPr lang="en-US" sz="2000" dirty="0" err="1" smtClean="0"/>
                        <a:t>Sr.No</a:t>
                      </a:r>
                      <a:r>
                        <a:rPr lang="en-US" sz="2000" dirty="0" smtClean="0"/>
                        <a:t>.</a:t>
                      </a:r>
                      <a:endParaRPr lang="en-US" sz="2000" dirty="0"/>
                    </a:p>
                  </a:txBody>
                  <a:tcPr marL="68580" marR="68580"/>
                </a:tc>
                <a:tc>
                  <a:txBody>
                    <a:bodyPr/>
                    <a:lstStyle/>
                    <a:p>
                      <a:pPr algn="ctr"/>
                      <a:r>
                        <a:rPr lang="en-US" sz="2000" dirty="0" smtClean="0"/>
                        <a:t>RDBMS</a:t>
                      </a:r>
                      <a:endParaRPr lang="en-US" sz="2000" dirty="0"/>
                    </a:p>
                  </a:txBody>
                  <a:tcPr marL="68580" marR="68580"/>
                </a:tc>
                <a:tc>
                  <a:txBody>
                    <a:bodyPr/>
                    <a:lstStyle/>
                    <a:p>
                      <a:pPr algn="ctr"/>
                      <a:r>
                        <a:rPr lang="en-US" sz="2000" dirty="0" smtClean="0"/>
                        <a:t>NoSQL</a:t>
                      </a:r>
                      <a:endParaRPr lang="en-US" sz="2000" dirty="0"/>
                    </a:p>
                  </a:txBody>
                  <a:tcPr marL="68580" marR="68580"/>
                </a:tc>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Handles Limited Data Volumes</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Handles Huge Data Volumes</a:t>
                      </a:r>
                    </a:p>
                  </a:txBody>
                  <a:tcPr marL="68580" marR="68580"/>
                </a:tc>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2.</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Vertically scaled (Scale-in)</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Horizontally scaled (Scale-out)</a:t>
                      </a:r>
                    </a:p>
                  </a:txBody>
                  <a:tcPr marL="68580" marR="68580"/>
                </a:tc>
              </a:tr>
              <a:tr h="493613">
                <a:tc>
                  <a:txBody>
                    <a:bodyPr/>
                    <a:lstStyle/>
                    <a:p>
                      <a:pPr algn="ctr"/>
                      <a:r>
                        <a:rPr lang="en-US" dirty="0" smtClean="0"/>
                        <a:t>3.</a:t>
                      </a:r>
                      <a:endParaRPr lang="en-US" dirty="0"/>
                    </a:p>
                  </a:txBody>
                  <a:tcPr marL="68580" marR="68580"/>
                </a:tc>
                <a:tc>
                  <a:txBody>
                    <a:bodyPr/>
                    <a:lstStyle/>
                    <a:p>
                      <a:r>
                        <a:rPr lang="en-US" dirty="0" smtClean="0"/>
                        <a:t>SQL is used</a:t>
                      </a:r>
                      <a:r>
                        <a:rPr lang="en-US" baseline="0" dirty="0" smtClean="0"/>
                        <a:t> as query language</a:t>
                      </a:r>
                      <a:endParaRPr lang="en-US" dirty="0"/>
                    </a:p>
                  </a:txBody>
                  <a:tcPr marL="68580" marR="68580"/>
                </a:tc>
                <a:tc>
                  <a:txBody>
                    <a:bodyPr/>
                    <a:lstStyle/>
                    <a:p>
                      <a:r>
                        <a:rPr lang="en-US" dirty="0" smtClean="0"/>
                        <a:t>No declarative query language</a:t>
                      </a:r>
                      <a:endParaRPr lang="en-US" dirty="0"/>
                    </a:p>
                  </a:txBody>
                  <a:tcPr marL="68580" marR="68580"/>
                </a:tc>
              </a:tr>
              <a:tr h="493613">
                <a:tc>
                  <a:txBody>
                    <a:bodyPr/>
                    <a:lstStyle/>
                    <a:p>
                      <a:pPr algn="ctr"/>
                      <a:r>
                        <a:rPr lang="en-US" dirty="0" smtClean="0"/>
                        <a:t>4.</a:t>
                      </a:r>
                      <a:endParaRPr lang="en-US" dirty="0"/>
                    </a:p>
                  </a:txBody>
                  <a:tcPr marL="68580" marR="68580"/>
                </a:tc>
                <a:tc>
                  <a:txBody>
                    <a:bodyPr/>
                    <a:lstStyle/>
                    <a:p>
                      <a:r>
                        <a:rPr lang="en-US" dirty="0" smtClean="0"/>
                        <a:t>Predefined Schema</a:t>
                      </a:r>
                      <a:endParaRPr lang="en-US" dirty="0"/>
                    </a:p>
                  </a:txBody>
                  <a:tcPr marL="68580" marR="68580"/>
                </a:tc>
                <a:tc>
                  <a:txBody>
                    <a:bodyPr/>
                    <a:lstStyle/>
                    <a:p>
                      <a:r>
                        <a:rPr lang="en-US" dirty="0" smtClean="0"/>
                        <a:t>Schema less</a:t>
                      </a:r>
                      <a:endParaRPr lang="en-US" dirty="0"/>
                    </a:p>
                  </a:txBody>
                  <a:tcPr marL="68580" marR="68580"/>
                </a:tc>
              </a:tr>
              <a:tr h="493613">
                <a:tc>
                  <a:txBody>
                    <a:bodyPr/>
                    <a:lstStyle/>
                    <a:p>
                      <a:pPr algn="ctr"/>
                      <a:r>
                        <a:rPr lang="en-US" dirty="0" smtClean="0"/>
                        <a:t>5.</a:t>
                      </a:r>
                      <a:endParaRPr lang="en-US" dirty="0"/>
                    </a:p>
                  </a:txBody>
                  <a:tcPr marL="68580" marR="68580"/>
                </a:tc>
                <a:tc>
                  <a:txBody>
                    <a:bodyPr/>
                    <a:lstStyle/>
                    <a:p>
                      <a:r>
                        <a:rPr lang="en-US" dirty="0" smtClean="0"/>
                        <a:t>Supports relational data and its relationships are stored in separate tables</a:t>
                      </a:r>
                      <a:endParaRPr lang="en-US" dirty="0"/>
                    </a:p>
                  </a:txBody>
                  <a:tcPr marL="68580" marR="68580"/>
                </a:tc>
                <a:tc>
                  <a:txBody>
                    <a:bodyPr/>
                    <a:lstStyle/>
                    <a:p>
                      <a:r>
                        <a:rPr lang="en-US" dirty="0" smtClean="0"/>
                        <a:t>Supports unstructured and unpredictable data</a:t>
                      </a:r>
                      <a:endParaRPr lang="en-US" dirty="0"/>
                    </a:p>
                  </a:txBody>
                  <a:tcPr marL="68580" marR="68580"/>
                </a:tc>
              </a:tr>
              <a:tr h="493613">
                <a:tc>
                  <a:txBody>
                    <a:bodyPr/>
                    <a:lstStyle/>
                    <a:p>
                      <a:pPr algn="ctr"/>
                      <a:r>
                        <a:rPr lang="en-US" dirty="0" smtClean="0"/>
                        <a:t>6.</a:t>
                      </a:r>
                      <a:endParaRPr lang="en-US" dirty="0"/>
                    </a:p>
                  </a:txBody>
                  <a:tcPr marL="68580" marR="68580"/>
                </a:tc>
                <a:tc>
                  <a:txBody>
                    <a:bodyPr/>
                    <a:lstStyle/>
                    <a:p>
                      <a:r>
                        <a:rPr lang="en-US" dirty="0" smtClean="0"/>
                        <a:t>Based on ACID model</a:t>
                      </a:r>
                      <a:endParaRPr lang="en-US" dirty="0"/>
                    </a:p>
                  </a:txBody>
                  <a:tcPr marL="68580" marR="68580"/>
                </a:tc>
                <a:tc>
                  <a:txBody>
                    <a:bodyPr/>
                    <a:lstStyle/>
                    <a:p>
                      <a:r>
                        <a:rPr lang="en-US" dirty="0" smtClean="0"/>
                        <a:t>Based on BASE model</a:t>
                      </a:r>
                      <a:endParaRPr lang="en-US" dirty="0"/>
                    </a:p>
                  </a:txBody>
                  <a:tcPr marL="68580" marR="68580"/>
                </a:tc>
              </a:tr>
              <a:tr h="493613">
                <a:tc>
                  <a:txBody>
                    <a:bodyPr/>
                    <a:lstStyle/>
                    <a:p>
                      <a:pPr algn="ctr"/>
                      <a:r>
                        <a:rPr lang="en-US" dirty="0" smtClean="0"/>
                        <a:t>7.</a:t>
                      </a:r>
                      <a:endParaRPr lang="en-US" dirty="0"/>
                    </a:p>
                  </a:txBody>
                  <a:tcPr marL="68580" marR="68580"/>
                </a:tc>
                <a:tc>
                  <a:txBody>
                    <a:bodyPr/>
                    <a:lstStyle/>
                    <a:p>
                      <a:r>
                        <a:rPr lang="en-US" dirty="0" smtClean="0"/>
                        <a:t>Transaction Management is strong</a:t>
                      </a:r>
                      <a:endParaRPr lang="en-US" dirty="0"/>
                    </a:p>
                  </a:txBody>
                  <a:tcPr marL="68580" marR="68580"/>
                </a:tc>
                <a:tc>
                  <a:txBody>
                    <a:bodyPr/>
                    <a:lstStyle/>
                    <a:p>
                      <a:r>
                        <a:rPr lang="en-US" dirty="0" smtClean="0"/>
                        <a:t>Transaction Management is weak</a:t>
                      </a:r>
                      <a:endParaRPr lang="en-US" dirty="0"/>
                    </a:p>
                  </a:txBody>
                  <a:tcPr marL="68580" marR="68580"/>
                </a:tc>
              </a:tr>
            </a:tbl>
          </a:graphicData>
        </a:graphic>
      </p:graphicFrame>
    </p:spTree>
    <p:extLst>
      <p:ext uri="{BB962C8B-B14F-4D97-AF65-F5344CB8AC3E}">
        <p14:creationId xmlns:p14="http://schemas.microsoft.com/office/powerpoint/2010/main" val="345451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8184</TotalTime>
  <Words>6305</Words>
  <Application>Microsoft Office PowerPoint</Application>
  <PresentationFormat>On-screen Show (4:3)</PresentationFormat>
  <Paragraphs>851</Paragraphs>
  <Slides>83</Slides>
  <Notes>16</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Origin</vt:lpstr>
      <vt:lpstr>MongoDB  3.x</vt:lpstr>
      <vt:lpstr>ACID</vt:lpstr>
      <vt:lpstr>ACID</vt:lpstr>
      <vt:lpstr>CAP Theorem</vt:lpstr>
      <vt:lpstr>CAP Theorem continued…</vt:lpstr>
      <vt:lpstr>BASE Model</vt:lpstr>
      <vt:lpstr>Eventual Consistency</vt:lpstr>
      <vt:lpstr>ACID vs. BASE</vt:lpstr>
      <vt:lpstr>RDBMS vs NoSQL</vt:lpstr>
      <vt:lpstr>NoSQL introduction</vt:lpstr>
      <vt:lpstr>NoSQL introduction</vt:lpstr>
      <vt:lpstr>When to use NoSQL</vt:lpstr>
      <vt:lpstr>NoSQL (Not only SQL)</vt:lpstr>
      <vt:lpstr>Document based DBs</vt:lpstr>
      <vt:lpstr>Document based DBs continue…</vt:lpstr>
      <vt:lpstr>Graph based DBs</vt:lpstr>
      <vt:lpstr>Graph based DBs continue…</vt:lpstr>
      <vt:lpstr>Column based DBs</vt:lpstr>
      <vt:lpstr>Column based DBs continue..</vt:lpstr>
      <vt:lpstr>Key-value based DBs</vt:lpstr>
      <vt:lpstr>Introduction to MongoDB</vt:lpstr>
      <vt:lpstr>Advantages of MongoDB</vt:lpstr>
      <vt:lpstr>MongoDB installation</vt:lpstr>
      <vt:lpstr>MongoDB GUI clients</vt:lpstr>
      <vt:lpstr>MongoDB Terminologies</vt:lpstr>
      <vt:lpstr>MongoDB datatypes</vt:lpstr>
      <vt:lpstr>Mongo queries</vt:lpstr>
      <vt:lpstr>Mongo queries continued…</vt:lpstr>
      <vt:lpstr>Mongo queries continued…</vt:lpstr>
      <vt:lpstr>Mongo queries continued…</vt:lpstr>
      <vt:lpstr>Mongo queries continued…</vt:lpstr>
      <vt:lpstr>Capped collections</vt:lpstr>
      <vt:lpstr>Capped collections continue…</vt:lpstr>
      <vt:lpstr>Mongo shell methods</vt:lpstr>
      <vt:lpstr>Mongo Indexing</vt:lpstr>
      <vt:lpstr>Why Indexing?</vt:lpstr>
      <vt:lpstr>Index types</vt:lpstr>
      <vt:lpstr>Index types continue…</vt:lpstr>
      <vt:lpstr>Key points about indexes</vt:lpstr>
      <vt:lpstr>Covered queries</vt:lpstr>
      <vt:lpstr>MongoDB Text Search</vt:lpstr>
      <vt:lpstr>MongoDB Text Search</vt:lpstr>
      <vt:lpstr>Mongo Regular Expression ($regex)</vt:lpstr>
      <vt:lpstr>Regular expression examples</vt:lpstr>
      <vt:lpstr>MongoDB Aggregation Framework</vt:lpstr>
      <vt:lpstr>Aggregation Framework</vt:lpstr>
      <vt:lpstr>Query example</vt:lpstr>
      <vt:lpstr>Query example continued…</vt:lpstr>
      <vt:lpstr>Query example continued…</vt:lpstr>
      <vt:lpstr>Pipeline operations</vt:lpstr>
      <vt:lpstr>Pipeline operators</vt:lpstr>
      <vt:lpstr>$group operators</vt:lpstr>
      <vt:lpstr>Pipeline expressions</vt:lpstr>
      <vt:lpstr>Mathematical expressions</vt:lpstr>
      <vt:lpstr>Date expressions</vt:lpstr>
      <vt:lpstr>String expressions</vt:lpstr>
      <vt:lpstr>Logical expressions</vt:lpstr>
      <vt:lpstr>Useful links</vt:lpstr>
      <vt:lpstr>MongoDB Replication</vt:lpstr>
      <vt:lpstr>MongoDB replication continued..</vt:lpstr>
      <vt:lpstr>Replication concepts</vt:lpstr>
      <vt:lpstr>Setting up Replica set</vt:lpstr>
      <vt:lpstr>Setting up Replica set continued…</vt:lpstr>
      <vt:lpstr>Testing replica set</vt:lpstr>
      <vt:lpstr>MongoDB data backup</vt:lpstr>
      <vt:lpstr>Restoring mongo dump</vt:lpstr>
      <vt:lpstr>Mongo atomicity &amp; transactions</vt:lpstr>
      <vt:lpstr>Mongo GridFS</vt:lpstr>
      <vt:lpstr>Mongo GridFS query</vt:lpstr>
      <vt:lpstr>Mongo Journaling</vt:lpstr>
      <vt:lpstr>Mongo with Journaling support</vt:lpstr>
      <vt:lpstr>Mongo with Journaling support continue…</vt:lpstr>
      <vt:lpstr>Mongo Sharding</vt:lpstr>
      <vt:lpstr>Data distribution in sharding</vt:lpstr>
      <vt:lpstr>Sharding components</vt:lpstr>
      <vt:lpstr>Sharding components continue…</vt:lpstr>
      <vt:lpstr>Shard keys</vt:lpstr>
      <vt:lpstr>Range based partitioning</vt:lpstr>
      <vt:lpstr>Hash based partitioning</vt:lpstr>
      <vt:lpstr>Tag aware sharding</vt:lpstr>
      <vt:lpstr>Applying sharding</vt:lpstr>
      <vt:lpstr>Steps for applying sharding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Oracle SQL</dc:title>
  <dc:creator>Onkar Deshpande Mumbai</dc:creator>
  <cp:lastModifiedBy>Anand Kulkarni</cp:lastModifiedBy>
  <cp:revision>710</cp:revision>
  <dcterms:created xsi:type="dcterms:W3CDTF">2014-07-08T06:00:17Z</dcterms:created>
  <dcterms:modified xsi:type="dcterms:W3CDTF">2016-02-01T08:53:02Z</dcterms:modified>
</cp:coreProperties>
</file>