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376A9-2CFC-4092-B577-574F33F332DF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DF74-E278-4BEC-9F7C-3F3D095264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02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3DF74-E278-4BEC-9F7C-3F3D095264D5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86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6421"/>
            <a:ext cx="12189714" cy="4792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4762"/>
            <a:ext cx="12192000" cy="503555"/>
          </a:xfrm>
          <a:custGeom>
            <a:avLst/>
            <a:gdLst/>
            <a:ahLst/>
            <a:cxnLst/>
            <a:rect l="l" t="t" r="r" b="b"/>
            <a:pathLst>
              <a:path w="12192000" h="503554">
                <a:moveTo>
                  <a:pt x="12192000" y="0"/>
                </a:moveTo>
                <a:lnTo>
                  <a:pt x="0" y="0"/>
                </a:lnTo>
                <a:lnTo>
                  <a:pt x="0" y="503237"/>
                </a:lnTo>
                <a:lnTo>
                  <a:pt x="12192000" y="503237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0899" y="221437"/>
            <a:ext cx="695020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230" y="1368044"/>
            <a:ext cx="11061700" cy="3108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26177" y="6464680"/>
            <a:ext cx="20472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5770" y="6464680"/>
            <a:ext cx="16637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98185" y="108341"/>
            <a:ext cx="6202044" cy="5893527"/>
            <a:chOff x="5656770" y="113573"/>
            <a:chExt cx="6202044" cy="5893527"/>
          </a:xfrm>
        </p:grpSpPr>
        <p:sp>
          <p:nvSpPr>
            <p:cNvPr id="3" name="object 3"/>
            <p:cNvSpPr/>
            <p:nvPr/>
          </p:nvSpPr>
          <p:spPr>
            <a:xfrm>
              <a:off x="5656770" y="851535"/>
              <a:ext cx="4638675" cy="5155565"/>
            </a:xfrm>
            <a:custGeom>
              <a:avLst/>
              <a:gdLst/>
              <a:ahLst/>
              <a:cxnLst/>
              <a:rect l="l" t="t" r="r" b="b"/>
              <a:pathLst>
                <a:path w="4638675" h="5155565">
                  <a:moveTo>
                    <a:pt x="1873313" y="0"/>
                  </a:moveTo>
                  <a:lnTo>
                    <a:pt x="1180020" y="0"/>
                  </a:lnTo>
                  <a:lnTo>
                    <a:pt x="1147349" y="5788"/>
                  </a:lnTo>
                  <a:lnTo>
                    <a:pt x="1092152" y="48702"/>
                  </a:lnTo>
                  <a:lnTo>
                    <a:pt x="1072197" y="83565"/>
                  </a:lnTo>
                  <a:lnTo>
                    <a:pt x="726249" y="881126"/>
                  </a:lnTo>
                  <a:lnTo>
                    <a:pt x="713605" y="920626"/>
                  </a:lnTo>
                  <a:lnTo>
                    <a:pt x="709390" y="962723"/>
                  </a:lnTo>
                  <a:lnTo>
                    <a:pt x="713605" y="1004820"/>
                  </a:lnTo>
                  <a:lnTo>
                    <a:pt x="726249" y="1044320"/>
                  </a:lnTo>
                  <a:lnTo>
                    <a:pt x="1072197" y="1842007"/>
                  </a:lnTo>
                  <a:lnTo>
                    <a:pt x="1092168" y="1876837"/>
                  </a:lnTo>
                  <a:lnTo>
                    <a:pt x="1118552" y="1903602"/>
                  </a:lnTo>
                  <a:lnTo>
                    <a:pt x="786955" y="2668269"/>
                  </a:lnTo>
                  <a:lnTo>
                    <a:pt x="769411" y="2714122"/>
                  </a:lnTo>
                  <a:lnTo>
                    <a:pt x="756880" y="2762295"/>
                  </a:lnTo>
                  <a:lnTo>
                    <a:pt x="749361" y="2812013"/>
                  </a:lnTo>
                  <a:lnTo>
                    <a:pt x="746855" y="2862500"/>
                  </a:lnTo>
                  <a:lnTo>
                    <a:pt x="749361" y="2912981"/>
                  </a:lnTo>
                  <a:lnTo>
                    <a:pt x="756880" y="2962681"/>
                  </a:lnTo>
                  <a:lnTo>
                    <a:pt x="769411" y="3010824"/>
                  </a:lnTo>
                  <a:lnTo>
                    <a:pt x="786955" y="3056636"/>
                  </a:lnTo>
                  <a:lnTo>
                    <a:pt x="1610550" y="4956022"/>
                  </a:lnTo>
                  <a:lnTo>
                    <a:pt x="1635991" y="5005818"/>
                  </a:lnTo>
                  <a:lnTo>
                    <a:pt x="1666114" y="5049317"/>
                  </a:lnTo>
                  <a:lnTo>
                    <a:pt x="1700357" y="5086022"/>
                  </a:lnTo>
                  <a:lnTo>
                    <a:pt x="1738162" y="5115434"/>
                  </a:lnTo>
                  <a:lnTo>
                    <a:pt x="1778968" y="5137059"/>
                  </a:lnTo>
                  <a:lnTo>
                    <a:pt x="1822215" y="5150398"/>
                  </a:lnTo>
                  <a:lnTo>
                    <a:pt x="1867344" y="5154955"/>
                  </a:lnTo>
                  <a:lnTo>
                    <a:pt x="3518090" y="5154955"/>
                  </a:lnTo>
                  <a:lnTo>
                    <a:pt x="3562089" y="5150398"/>
                  </a:lnTo>
                  <a:lnTo>
                    <a:pt x="3604828" y="5137059"/>
                  </a:lnTo>
                  <a:lnTo>
                    <a:pt x="3645500" y="5115434"/>
                  </a:lnTo>
                  <a:lnTo>
                    <a:pt x="3683294" y="5086022"/>
                  </a:lnTo>
                  <a:lnTo>
                    <a:pt x="3717402" y="5049317"/>
                  </a:lnTo>
                  <a:lnTo>
                    <a:pt x="3747017" y="5005818"/>
                  </a:lnTo>
                  <a:lnTo>
                    <a:pt x="3771328" y="4956022"/>
                  </a:lnTo>
                  <a:lnTo>
                    <a:pt x="4598479" y="3056635"/>
                  </a:lnTo>
                  <a:lnTo>
                    <a:pt x="4616023" y="3010824"/>
                  </a:lnTo>
                  <a:lnTo>
                    <a:pt x="4628554" y="2962681"/>
                  </a:lnTo>
                  <a:lnTo>
                    <a:pt x="4636073" y="2912981"/>
                  </a:lnTo>
                  <a:lnTo>
                    <a:pt x="4638579" y="2862500"/>
                  </a:lnTo>
                  <a:lnTo>
                    <a:pt x="4636073" y="2812013"/>
                  </a:lnTo>
                  <a:lnTo>
                    <a:pt x="4628554" y="2762295"/>
                  </a:lnTo>
                  <a:lnTo>
                    <a:pt x="4616023" y="2714122"/>
                  </a:lnTo>
                  <a:lnTo>
                    <a:pt x="4598479" y="2668269"/>
                  </a:lnTo>
                  <a:lnTo>
                    <a:pt x="4270937" y="1916176"/>
                  </a:lnTo>
                  <a:lnTo>
                    <a:pt x="1176972" y="1916176"/>
                  </a:lnTo>
                  <a:lnTo>
                    <a:pt x="1168640" y="1915798"/>
                  </a:lnTo>
                  <a:lnTo>
                    <a:pt x="1160414" y="1914683"/>
                  </a:lnTo>
                  <a:lnTo>
                    <a:pt x="1152308" y="1912854"/>
                  </a:lnTo>
                  <a:lnTo>
                    <a:pt x="1144503" y="1910387"/>
                  </a:lnTo>
                  <a:lnTo>
                    <a:pt x="1125029" y="1899539"/>
                  </a:lnTo>
                  <a:lnTo>
                    <a:pt x="1143698" y="1856739"/>
                  </a:lnTo>
                  <a:lnTo>
                    <a:pt x="1168717" y="1798954"/>
                  </a:lnTo>
                  <a:lnTo>
                    <a:pt x="1131925" y="1758499"/>
                  </a:lnTo>
                  <a:lnTo>
                    <a:pt x="817054" y="1035050"/>
                  </a:lnTo>
                  <a:lnTo>
                    <a:pt x="802100" y="962723"/>
                  </a:lnTo>
                  <a:lnTo>
                    <a:pt x="805838" y="925393"/>
                  </a:lnTo>
                  <a:lnTo>
                    <a:pt x="1123759" y="183261"/>
                  </a:lnTo>
                  <a:lnTo>
                    <a:pt x="1164034" y="129047"/>
                  </a:lnTo>
                  <a:lnTo>
                    <a:pt x="1219263" y="109219"/>
                  </a:lnTo>
                  <a:lnTo>
                    <a:pt x="1990783" y="109219"/>
                  </a:lnTo>
                  <a:lnTo>
                    <a:pt x="1979612" y="83565"/>
                  </a:lnTo>
                  <a:lnTo>
                    <a:pt x="1960252" y="48702"/>
                  </a:lnTo>
                  <a:lnTo>
                    <a:pt x="1934845" y="22399"/>
                  </a:lnTo>
                  <a:lnTo>
                    <a:pt x="1905246" y="5788"/>
                  </a:lnTo>
                  <a:lnTo>
                    <a:pt x="1873313" y="0"/>
                  </a:lnTo>
                  <a:close/>
                </a:path>
                <a:path w="4638675" h="5155565">
                  <a:moveTo>
                    <a:pt x="673671" y="3125216"/>
                  </a:moveTo>
                  <a:lnTo>
                    <a:pt x="272351" y="3125216"/>
                  </a:lnTo>
                  <a:lnTo>
                    <a:pt x="253499" y="3128559"/>
                  </a:lnTo>
                  <a:lnTo>
                    <a:pt x="221559" y="3153344"/>
                  </a:lnTo>
                  <a:lnTo>
                    <a:pt x="9715" y="3635248"/>
                  </a:lnTo>
                  <a:lnTo>
                    <a:pt x="0" y="3682491"/>
                  </a:lnTo>
                  <a:lnTo>
                    <a:pt x="2428" y="3706864"/>
                  </a:lnTo>
                  <a:lnTo>
                    <a:pt x="209994" y="4191380"/>
                  </a:lnTo>
                  <a:lnTo>
                    <a:pt x="236315" y="4226814"/>
                  </a:lnTo>
                  <a:lnTo>
                    <a:pt x="272351" y="4239768"/>
                  </a:lnTo>
                  <a:lnTo>
                    <a:pt x="673671" y="4239768"/>
                  </a:lnTo>
                  <a:lnTo>
                    <a:pt x="724034" y="4211585"/>
                  </a:lnTo>
                  <a:lnTo>
                    <a:pt x="936307" y="3729735"/>
                  </a:lnTo>
                  <a:lnTo>
                    <a:pt x="946118" y="3682491"/>
                  </a:lnTo>
                  <a:lnTo>
                    <a:pt x="943665" y="3658119"/>
                  </a:lnTo>
                  <a:lnTo>
                    <a:pt x="735266" y="3173476"/>
                  </a:lnTo>
                  <a:lnTo>
                    <a:pt x="709326" y="3138154"/>
                  </a:lnTo>
                  <a:lnTo>
                    <a:pt x="673671" y="3125216"/>
                  </a:lnTo>
                  <a:close/>
                </a:path>
                <a:path w="4638675" h="5155565">
                  <a:moveTo>
                    <a:pt x="3518090" y="569976"/>
                  </a:moveTo>
                  <a:lnTo>
                    <a:pt x="2192591" y="569976"/>
                  </a:lnTo>
                  <a:lnTo>
                    <a:pt x="2324036" y="871854"/>
                  </a:lnTo>
                  <a:lnTo>
                    <a:pt x="2336680" y="911353"/>
                  </a:lnTo>
                  <a:lnTo>
                    <a:pt x="2340895" y="953436"/>
                  </a:lnTo>
                  <a:lnTo>
                    <a:pt x="2336680" y="995495"/>
                  </a:lnTo>
                  <a:lnTo>
                    <a:pt x="2323981" y="1035050"/>
                  </a:lnTo>
                  <a:lnTo>
                    <a:pt x="1976691" y="1832610"/>
                  </a:lnTo>
                  <a:lnTo>
                    <a:pt x="1957276" y="1867473"/>
                  </a:lnTo>
                  <a:lnTo>
                    <a:pt x="1902253" y="1910387"/>
                  </a:lnTo>
                  <a:lnTo>
                    <a:pt x="1870265" y="1916176"/>
                  </a:lnTo>
                  <a:lnTo>
                    <a:pt x="4270937" y="1916176"/>
                  </a:lnTo>
                  <a:lnTo>
                    <a:pt x="3771328" y="768985"/>
                  </a:lnTo>
                  <a:lnTo>
                    <a:pt x="3747017" y="719172"/>
                  </a:lnTo>
                  <a:lnTo>
                    <a:pt x="3717402" y="675658"/>
                  </a:lnTo>
                  <a:lnTo>
                    <a:pt x="3683294" y="638939"/>
                  </a:lnTo>
                  <a:lnTo>
                    <a:pt x="3645500" y="609514"/>
                  </a:lnTo>
                  <a:lnTo>
                    <a:pt x="3604828" y="587880"/>
                  </a:lnTo>
                  <a:lnTo>
                    <a:pt x="3562089" y="574535"/>
                  </a:lnTo>
                  <a:lnTo>
                    <a:pt x="3518090" y="569976"/>
                  </a:lnTo>
                  <a:close/>
                </a:path>
                <a:path w="4638675" h="5155565">
                  <a:moveTo>
                    <a:pt x="2097722" y="569976"/>
                  </a:moveTo>
                  <a:lnTo>
                    <a:pt x="1867344" y="569976"/>
                  </a:lnTo>
                  <a:lnTo>
                    <a:pt x="1822215" y="574535"/>
                  </a:lnTo>
                  <a:lnTo>
                    <a:pt x="1778968" y="587880"/>
                  </a:lnTo>
                  <a:lnTo>
                    <a:pt x="1738162" y="609514"/>
                  </a:lnTo>
                  <a:lnTo>
                    <a:pt x="1700357" y="638939"/>
                  </a:lnTo>
                  <a:lnTo>
                    <a:pt x="1666114" y="675658"/>
                  </a:lnTo>
                  <a:lnTo>
                    <a:pt x="1635991" y="719172"/>
                  </a:lnTo>
                  <a:lnTo>
                    <a:pt x="1610550" y="768985"/>
                  </a:lnTo>
                  <a:lnTo>
                    <a:pt x="1179639" y="1762632"/>
                  </a:lnTo>
                  <a:lnTo>
                    <a:pt x="1167574" y="1790700"/>
                  </a:lnTo>
                  <a:lnTo>
                    <a:pt x="1187590" y="1801814"/>
                  </a:lnTo>
                  <a:lnTo>
                    <a:pt x="1194429" y="1804009"/>
                  </a:lnTo>
                  <a:lnTo>
                    <a:pt x="1201626" y="1805638"/>
                  </a:lnTo>
                  <a:lnTo>
                    <a:pt x="1208942" y="1806624"/>
                  </a:lnTo>
                  <a:lnTo>
                    <a:pt x="1216342" y="1806955"/>
                  </a:lnTo>
                  <a:lnTo>
                    <a:pt x="1831022" y="1806955"/>
                  </a:lnTo>
                  <a:lnTo>
                    <a:pt x="1885568" y="1787064"/>
                  </a:lnTo>
                  <a:lnTo>
                    <a:pt x="1925256" y="1732788"/>
                  </a:lnTo>
                  <a:lnTo>
                    <a:pt x="2233231" y="1025651"/>
                  </a:lnTo>
                  <a:lnTo>
                    <a:pt x="2248180" y="953436"/>
                  </a:lnTo>
                  <a:lnTo>
                    <a:pt x="2244447" y="916102"/>
                  </a:lnTo>
                  <a:lnTo>
                    <a:pt x="2233231" y="881126"/>
                  </a:lnTo>
                  <a:lnTo>
                    <a:pt x="2097722" y="569976"/>
                  </a:lnTo>
                  <a:close/>
                </a:path>
                <a:path w="4638675" h="5155565">
                  <a:moveTo>
                    <a:pt x="1990783" y="109219"/>
                  </a:moveTo>
                  <a:lnTo>
                    <a:pt x="1833943" y="109219"/>
                  </a:lnTo>
                  <a:lnTo>
                    <a:pt x="1862294" y="114341"/>
                  </a:lnTo>
                  <a:lnTo>
                    <a:pt x="1888537" y="129047"/>
                  </a:lnTo>
                  <a:lnTo>
                    <a:pt x="1911042" y="152350"/>
                  </a:lnTo>
                  <a:lnTo>
                    <a:pt x="1928177" y="183261"/>
                  </a:lnTo>
                  <a:lnTo>
                    <a:pt x="2092134" y="559688"/>
                  </a:lnTo>
                  <a:lnTo>
                    <a:pt x="2187003" y="559688"/>
                  </a:lnTo>
                  <a:lnTo>
                    <a:pt x="1990783" y="109219"/>
                  </a:lnTo>
                  <a:close/>
                </a:path>
              </a:pathLst>
            </a:custGeom>
            <a:solidFill>
              <a:srgbClr val="7E7E7E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4952" y="1715896"/>
              <a:ext cx="3203448" cy="34262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612185" y="113573"/>
              <a:ext cx="2246629" cy="9584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70152" y="153161"/>
            <a:ext cx="8083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4" dirty="0">
                <a:solidFill>
                  <a:srgbClr val="1F487C"/>
                </a:solidFill>
              </a:rPr>
              <a:t>SMART</a:t>
            </a:r>
            <a:r>
              <a:rPr sz="4000" spc="-30" dirty="0">
                <a:solidFill>
                  <a:srgbClr val="1F487C"/>
                </a:solidFill>
              </a:rPr>
              <a:t> </a:t>
            </a:r>
            <a:r>
              <a:rPr sz="4000" spc="90" dirty="0">
                <a:solidFill>
                  <a:srgbClr val="1F487C"/>
                </a:solidFill>
              </a:rPr>
              <a:t>INDIA</a:t>
            </a:r>
            <a:r>
              <a:rPr sz="4000" spc="-15" dirty="0">
                <a:solidFill>
                  <a:srgbClr val="1F487C"/>
                </a:solidFill>
              </a:rPr>
              <a:t> </a:t>
            </a:r>
            <a:r>
              <a:rPr sz="4000" dirty="0">
                <a:solidFill>
                  <a:srgbClr val="1F487C"/>
                </a:solidFill>
              </a:rPr>
              <a:t>HACKATHON</a:t>
            </a:r>
            <a:r>
              <a:rPr sz="4000" spc="-30" dirty="0">
                <a:solidFill>
                  <a:srgbClr val="1F487C"/>
                </a:solidFill>
              </a:rPr>
              <a:t> </a:t>
            </a:r>
            <a:r>
              <a:rPr sz="4000" spc="-55" dirty="0">
                <a:solidFill>
                  <a:srgbClr val="1F487C"/>
                </a:solidFill>
              </a:rPr>
              <a:t>202</a:t>
            </a:r>
            <a:r>
              <a:rPr lang="en-IN" sz="4000" spc="-55" dirty="0">
                <a:solidFill>
                  <a:srgbClr val="1F487C"/>
                </a:solidFill>
              </a:rPr>
              <a:t>5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152400" y="1166568"/>
            <a:ext cx="7232498" cy="5250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3131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TITLE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PAGE</a:t>
            </a:r>
            <a:endParaRPr sz="32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252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Problem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Statement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ID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–</a:t>
            </a:r>
            <a:r>
              <a:rPr sz="2400" spc="-10" dirty="0">
                <a:latin typeface="Calibri"/>
                <a:cs typeface="Calibri"/>
              </a:rPr>
              <a:t>SIH</a:t>
            </a:r>
            <a:r>
              <a:rPr lang="en-US" sz="2400" spc="-10" dirty="0">
                <a:latin typeface="Calibri"/>
                <a:cs typeface="Calibri"/>
              </a:rPr>
              <a:t>25063</a:t>
            </a:r>
            <a:endParaRPr sz="2400" dirty="0">
              <a:latin typeface="Calibri"/>
              <a:cs typeface="Calibri"/>
            </a:endParaRPr>
          </a:p>
          <a:p>
            <a:pPr marL="299085" indent="-286385">
              <a:lnSpc>
                <a:spcPts val="2845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Problem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Statement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Title-</a:t>
            </a:r>
            <a:r>
              <a:rPr lang="en-US" sz="2400" b="1" spc="-10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Real-time neutral conducter breakage detection in low voltage distribution networks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08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>
                <a:latin typeface="Arial"/>
                <a:cs typeface="Arial"/>
              </a:rPr>
              <a:t>Theme-</a:t>
            </a:r>
            <a:r>
              <a:rPr sz="2400" b="1" spc="-75">
                <a:latin typeface="Arial"/>
                <a:cs typeface="Arial"/>
              </a:rPr>
              <a:t> </a:t>
            </a:r>
            <a:r>
              <a:rPr lang="en-US" sz="2400" spc="-75">
                <a:latin typeface="Calibri"/>
                <a:cs typeface="Calibri"/>
              </a:rPr>
              <a:t>Disaster </a:t>
            </a:r>
            <a:r>
              <a:rPr lang="en-US" sz="2400" spc="-75" dirty="0">
                <a:latin typeface="Calibri"/>
                <a:cs typeface="Calibri"/>
              </a:rPr>
              <a:t>management</a:t>
            </a:r>
            <a:endParaRPr sz="2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PS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Category-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Hardware</a:t>
            </a:r>
            <a:endParaRPr sz="2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299085" algn="l"/>
                <a:tab pos="1733550" algn="l"/>
              </a:tabLst>
            </a:pPr>
            <a:r>
              <a:rPr sz="2400" b="1" spc="-25" dirty="0">
                <a:latin typeface="Arial"/>
                <a:cs typeface="Arial"/>
              </a:rPr>
              <a:t>Team</a:t>
            </a:r>
            <a:r>
              <a:rPr sz="2400" b="1" spc="-14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ID-</a:t>
            </a:r>
            <a:r>
              <a:rPr sz="2400" b="1" dirty="0">
                <a:latin typeface="Arial"/>
                <a:cs typeface="Arial"/>
              </a:rPr>
              <a:t>	</a:t>
            </a:r>
            <a:endParaRPr sz="2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spc="-25" dirty="0">
                <a:latin typeface="Arial"/>
                <a:cs typeface="Arial"/>
              </a:rPr>
              <a:t>Team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Name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lang="en-IN" sz="2400" b="1" dirty="0">
                <a:latin typeface="Arial"/>
                <a:cs typeface="Arial"/>
              </a:rPr>
              <a:t>–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lang="en-US" sz="2400" spc="-85" dirty="0">
                <a:latin typeface="Arial"/>
                <a:cs typeface="Arial"/>
              </a:rPr>
              <a:t>TEAM KANYARAASHI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554055"/>
            <a:ext cx="84548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Arial"/>
                <a:cs typeface="Arial"/>
              </a:rPr>
              <a:t>Real-time neutral conducter breakage detection</a:t>
            </a:r>
            <a:endParaRPr sz="2400" spc="-10" dirty="0"/>
          </a:p>
        </p:txBody>
      </p:sp>
      <p:pic>
        <p:nvPicPr>
          <p:cNvPr id="3" name="object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9396" y="98250"/>
            <a:ext cx="2136815" cy="9116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268" y="1125209"/>
            <a:ext cx="5568950" cy="52213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Franklin Gothic Medium"/>
                <a:cs typeface="Franklin Gothic Medium"/>
              </a:rPr>
              <a:t>IDEA</a:t>
            </a:r>
            <a:r>
              <a:rPr sz="1800" spc="-45" dirty="0">
                <a:solidFill>
                  <a:srgbClr val="4F81BC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F81BC"/>
                </a:solidFill>
                <a:latin typeface="Franklin Gothic Medium"/>
                <a:cs typeface="Franklin Gothic Medium"/>
              </a:rPr>
              <a:t>/</a:t>
            </a:r>
            <a:r>
              <a:rPr sz="1800" spc="-45" dirty="0">
                <a:solidFill>
                  <a:srgbClr val="4F81BC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F81BC"/>
                </a:solidFill>
                <a:latin typeface="Franklin Gothic Medium"/>
                <a:cs typeface="Franklin Gothic Medium"/>
              </a:rPr>
              <a:t>SOLUTION</a:t>
            </a:r>
            <a:r>
              <a:rPr sz="1800" spc="-45" dirty="0">
                <a:solidFill>
                  <a:srgbClr val="4F81BC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4F81BC"/>
                </a:solidFill>
                <a:latin typeface="Franklin Gothic Medium"/>
                <a:cs typeface="Franklin Gothic Medium"/>
              </a:rPr>
              <a:t>:</a:t>
            </a:r>
            <a:endParaRPr sz="1800" dirty="0">
              <a:latin typeface="Franklin Gothic Medium"/>
              <a:cs typeface="Franklin Gothic Medium"/>
            </a:endParaRPr>
          </a:p>
          <a:p>
            <a:pPr marL="12700" marR="172720" algn="just">
              <a:lnSpc>
                <a:spcPct val="100000"/>
              </a:lnSpc>
            </a:pPr>
            <a:r>
              <a:rPr lang="en-US" sz="1800" b="1" spc="-10" dirty="0">
                <a:latin typeface="Calibri"/>
                <a:cs typeface="Calibri"/>
              </a:rPr>
              <a:t>Introduction</a:t>
            </a:r>
            <a:r>
              <a:rPr lang="en-US" sz="1800" spc="-10" dirty="0">
                <a:latin typeface="Calibri"/>
                <a:cs typeface="Calibri"/>
              </a:rPr>
              <a:t> In low-voltage power distribution, the neutral conductor plays a very important role in keeping voltages balanced. If the neutral wire breaks, it can cause serious problems like unbalanced voltages, damage to electrical equipment, fire hazards, and even safety risks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lang="en-US" spc="-10" dirty="0">
              <a:latin typeface="Calibri"/>
              <a:cs typeface="Calibri"/>
            </a:endParaRPr>
          </a:p>
          <a:p>
            <a:pPr marL="12700" marR="172720" algn="just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lang="en-US" sz="1800" spc="-10" dirty="0">
                <a:latin typeface="Calibri"/>
                <a:cs typeface="Calibri"/>
              </a:rPr>
              <a:t>Continuous monitoring of phase-to-neutral voltages.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298450" algn="l"/>
              </a:tabLst>
            </a:pPr>
            <a:r>
              <a:rPr lang="en-US" sz="1800" spc="-10" dirty="0">
                <a:latin typeface="Calibri"/>
                <a:cs typeface="Calibri"/>
              </a:rPr>
              <a:t>Real-time detection of abnormal unbalance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297815" marR="5080" indent="-285750">
              <a:lnSpc>
                <a:spcPts val="3240"/>
              </a:lnSpc>
              <a:spcBef>
                <a:spcPts val="285"/>
              </a:spcBef>
              <a:buFont typeface="Wingdings"/>
              <a:buChar char=""/>
              <a:tabLst>
                <a:tab pos="299085" algn="l"/>
              </a:tabLst>
            </a:pPr>
            <a:r>
              <a:rPr lang="en-IN" sz="1800" dirty="0">
                <a:latin typeface="Calibri"/>
                <a:cs typeface="Calibri"/>
              </a:rPr>
              <a:t>Automatic alerts to users.</a:t>
            </a:r>
            <a:r>
              <a:rPr sz="1800" dirty="0">
                <a:latin typeface="Calibri"/>
                <a:cs typeface="Calibri"/>
              </a:rPr>
              <a:t> </a:t>
            </a:r>
            <a:endParaRPr lang="en-US" sz="1800" dirty="0">
              <a:latin typeface="Calibri"/>
              <a:cs typeface="Calibri"/>
            </a:endParaRPr>
          </a:p>
          <a:p>
            <a:pPr marL="297815" marR="5080" indent="-285750">
              <a:lnSpc>
                <a:spcPts val="3240"/>
              </a:lnSpc>
              <a:spcBef>
                <a:spcPts val="285"/>
              </a:spcBef>
              <a:buFont typeface="Wingdings"/>
              <a:buChar char=""/>
              <a:tabLst>
                <a:tab pos="299085" algn="l"/>
              </a:tabLst>
            </a:pPr>
            <a:r>
              <a:rPr lang="en-US" sz="1800" spc="-10" dirty="0">
                <a:latin typeface="Calibri"/>
                <a:cs typeface="Calibri"/>
              </a:rPr>
              <a:t>Relay-based automatic disconnection to prevent damage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lang="en-US" sz="1800" spc="-10" dirty="0">
              <a:latin typeface="Calibri"/>
              <a:cs typeface="Calibri"/>
            </a:endParaRPr>
          </a:p>
          <a:p>
            <a:pPr marL="297815" marR="5080" indent="-285750">
              <a:lnSpc>
                <a:spcPts val="3240"/>
              </a:lnSpc>
              <a:spcBef>
                <a:spcPts val="285"/>
              </a:spcBef>
              <a:buFont typeface="Wingdings"/>
              <a:buChar char=""/>
              <a:tabLst>
                <a:tab pos="299085" algn="l"/>
              </a:tabLst>
            </a:pPr>
            <a:r>
              <a:rPr lang="en-US" sz="1800" dirty="0">
                <a:latin typeface="Calibri"/>
                <a:cs typeface="Calibri"/>
              </a:rPr>
              <a:t>Can integrate with IoT for remote monitoring and safety enhancement</a:t>
            </a:r>
          </a:p>
          <a:p>
            <a:pPr marL="297815" marR="5080" indent="-285750">
              <a:lnSpc>
                <a:spcPts val="3240"/>
              </a:lnSpc>
              <a:spcBef>
                <a:spcPts val="285"/>
              </a:spcBef>
              <a:buFont typeface="Wingdings"/>
              <a:buChar char=""/>
              <a:tabLst>
                <a:tab pos="29908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994" y="167894"/>
            <a:ext cx="2082164" cy="807085"/>
          </a:xfrm>
          <a:custGeom>
            <a:avLst/>
            <a:gdLst/>
            <a:ahLst/>
            <a:cxnLst/>
            <a:rect l="l" t="t" r="r" b="b"/>
            <a:pathLst>
              <a:path w="2082164" h="807085">
                <a:moveTo>
                  <a:pt x="0" y="403605"/>
                </a:moveTo>
                <a:lnTo>
                  <a:pt x="8109" y="352982"/>
                </a:lnTo>
                <a:lnTo>
                  <a:pt x="31786" y="304234"/>
                </a:lnTo>
                <a:lnTo>
                  <a:pt x="70056" y="257740"/>
                </a:lnTo>
                <a:lnTo>
                  <a:pt x="121943" y="213877"/>
                </a:lnTo>
                <a:lnTo>
                  <a:pt x="186472" y="173026"/>
                </a:lnTo>
                <a:lnTo>
                  <a:pt x="223173" y="153847"/>
                </a:lnTo>
                <a:lnTo>
                  <a:pt x="262668" y="135563"/>
                </a:lnTo>
                <a:lnTo>
                  <a:pt x="304836" y="118221"/>
                </a:lnTo>
                <a:lnTo>
                  <a:pt x="349555" y="101867"/>
                </a:lnTo>
                <a:lnTo>
                  <a:pt x="396702" y="86551"/>
                </a:lnTo>
                <a:lnTo>
                  <a:pt x="446157" y="72318"/>
                </a:lnTo>
                <a:lnTo>
                  <a:pt x="497797" y="59216"/>
                </a:lnTo>
                <a:lnTo>
                  <a:pt x="551500" y="47292"/>
                </a:lnTo>
                <a:lnTo>
                  <a:pt x="607144" y="36594"/>
                </a:lnTo>
                <a:lnTo>
                  <a:pt x="664607" y="27169"/>
                </a:lnTo>
                <a:lnTo>
                  <a:pt x="723768" y="19064"/>
                </a:lnTo>
                <a:lnTo>
                  <a:pt x="784504" y="12327"/>
                </a:lnTo>
                <a:lnTo>
                  <a:pt x="846694" y="7005"/>
                </a:lnTo>
                <a:lnTo>
                  <a:pt x="910215" y="3144"/>
                </a:lnTo>
                <a:lnTo>
                  <a:pt x="974946" y="794"/>
                </a:lnTo>
                <a:lnTo>
                  <a:pt x="1040764" y="0"/>
                </a:lnTo>
                <a:lnTo>
                  <a:pt x="1106586" y="794"/>
                </a:lnTo>
                <a:lnTo>
                  <a:pt x="1171319" y="3144"/>
                </a:lnTo>
                <a:lnTo>
                  <a:pt x="1234843" y="7005"/>
                </a:lnTo>
                <a:lnTo>
                  <a:pt x="1297034" y="12327"/>
                </a:lnTo>
                <a:lnTo>
                  <a:pt x="1357772" y="19064"/>
                </a:lnTo>
                <a:lnTo>
                  <a:pt x="1416934" y="27169"/>
                </a:lnTo>
                <a:lnTo>
                  <a:pt x="1474398" y="36594"/>
                </a:lnTo>
                <a:lnTo>
                  <a:pt x="1530043" y="47292"/>
                </a:lnTo>
                <a:lnTo>
                  <a:pt x="1583747" y="59216"/>
                </a:lnTo>
                <a:lnTo>
                  <a:pt x="1635387" y="72318"/>
                </a:lnTo>
                <a:lnTo>
                  <a:pt x="1684842" y="86551"/>
                </a:lnTo>
                <a:lnTo>
                  <a:pt x="1731990" y="101867"/>
                </a:lnTo>
                <a:lnTo>
                  <a:pt x="1776709" y="118221"/>
                </a:lnTo>
                <a:lnTo>
                  <a:pt x="1818877" y="135563"/>
                </a:lnTo>
                <a:lnTo>
                  <a:pt x="1858372" y="153847"/>
                </a:lnTo>
                <a:lnTo>
                  <a:pt x="1895072" y="173026"/>
                </a:lnTo>
                <a:lnTo>
                  <a:pt x="1928856" y="193052"/>
                </a:lnTo>
                <a:lnTo>
                  <a:pt x="1987185" y="235456"/>
                </a:lnTo>
                <a:lnTo>
                  <a:pt x="2032385" y="280681"/>
                </a:lnTo>
                <a:lnTo>
                  <a:pt x="2063480" y="328350"/>
                </a:lnTo>
                <a:lnTo>
                  <a:pt x="2079495" y="378083"/>
                </a:lnTo>
                <a:lnTo>
                  <a:pt x="2081542" y="403605"/>
                </a:lnTo>
                <a:lnTo>
                  <a:pt x="2079495" y="429127"/>
                </a:lnTo>
                <a:lnTo>
                  <a:pt x="2063480" y="478856"/>
                </a:lnTo>
                <a:lnTo>
                  <a:pt x="2032385" y="526517"/>
                </a:lnTo>
                <a:lnTo>
                  <a:pt x="1987185" y="571733"/>
                </a:lnTo>
                <a:lnTo>
                  <a:pt x="1928856" y="614124"/>
                </a:lnTo>
                <a:lnTo>
                  <a:pt x="1895072" y="634143"/>
                </a:lnTo>
                <a:lnTo>
                  <a:pt x="1858372" y="653315"/>
                </a:lnTo>
                <a:lnTo>
                  <a:pt x="1818877" y="671592"/>
                </a:lnTo>
                <a:lnTo>
                  <a:pt x="1776709" y="688927"/>
                </a:lnTo>
                <a:lnTo>
                  <a:pt x="1731990" y="705273"/>
                </a:lnTo>
                <a:lnTo>
                  <a:pt x="1684842" y="720582"/>
                </a:lnTo>
                <a:lnTo>
                  <a:pt x="1635387" y="734808"/>
                </a:lnTo>
                <a:lnTo>
                  <a:pt x="1583747" y="747903"/>
                </a:lnTo>
                <a:lnTo>
                  <a:pt x="1530043" y="759820"/>
                </a:lnTo>
                <a:lnTo>
                  <a:pt x="1474398" y="770512"/>
                </a:lnTo>
                <a:lnTo>
                  <a:pt x="1416934" y="779932"/>
                </a:lnTo>
                <a:lnTo>
                  <a:pt x="1357772" y="788032"/>
                </a:lnTo>
                <a:lnTo>
                  <a:pt x="1297034" y="794765"/>
                </a:lnTo>
                <a:lnTo>
                  <a:pt x="1234843" y="800084"/>
                </a:lnTo>
                <a:lnTo>
                  <a:pt x="1171319" y="803942"/>
                </a:lnTo>
                <a:lnTo>
                  <a:pt x="1106586" y="806291"/>
                </a:lnTo>
                <a:lnTo>
                  <a:pt x="1040764" y="807084"/>
                </a:lnTo>
                <a:lnTo>
                  <a:pt x="974946" y="806291"/>
                </a:lnTo>
                <a:lnTo>
                  <a:pt x="910215" y="803942"/>
                </a:lnTo>
                <a:lnTo>
                  <a:pt x="846694" y="800084"/>
                </a:lnTo>
                <a:lnTo>
                  <a:pt x="784504" y="794765"/>
                </a:lnTo>
                <a:lnTo>
                  <a:pt x="723768" y="788032"/>
                </a:lnTo>
                <a:lnTo>
                  <a:pt x="664607" y="779932"/>
                </a:lnTo>
                <a:lnTo>
                  <a:pt x="607144" y="770512"/>
                </a:lnTo>
                <a:lnTo>
                  <a:pt x="551500" y="759820"/>
                </a:lnTo>
                <a:lnTo>
                  <a:pt x="497797" y="747903"/>
                </a:lnTo>
                <a:lnTo>
                  <a:pt x="446157" y="734808"/>
                </a:lnTo>
                <a:lnTo>
                  <a:pt x="396702" y="720582"/>
                </a:lnTo>
                <a:lnTo>
                  <a:pt x="349555" y="705273"/>
                </a:lnTo>
                <a:lnTo>
                  <a:pt x="304836" y="688927"/>
                </a:lnTo>
                <a:lnTo>
                  <a:pt x="262668" y="671592"/>
                </a:lnTo>
                <a:lnTo>
                  <a:pt x="223173" y="653315"/>
                </a:lnTo>
                <a:lnTo>
                  <a:pt x="186472" y="634143"/>
                </a:lnTo>
                <a:lnTo>
                  <a:pt x="152689" y="614124"/>
                </a:lnTo>
                <a:lnTo>
                  <a:pt x="94358" y="571733"/>
                </a:lnTo>
                <a:lnTo>
                  <a:pt x="49158" y="526517"/>
                </a:lnTo>
                <a:lnTo>
                  <a:pt x="18062" y="478856"/>
                </a:lnTo>
                <a:lnTo>
                  <a:pt x="2047" y="429127"/>
                </a:lnTo>
                <a:lnTo>
                  <a:pt x="0" y="403605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81000" y="398902"/>
            <a:ext cx="1752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alibri"/>
                <a:cs typeface="Calibri"/>
              </a:rPr>
              <a:t>  KANYARAASHI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68640" y="1210068"/>
            <a:ext cx="418338" cy="51128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040332" y="1050969"/>
            <a:ext cx="5912400" cy="2802689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solidFill>
                  <a:srgbClr val="4F81BC"/>
                </a:solidFill>
                <a:latin typeface="Franklin Gothic Medium"/>
                <a:cs typeface="Franklin Gothic Medium"/>
              </a:rPr>
              <a:t>Problem</a:t>
            </a:r>
            <a:r>
              <a:rPr sz="1800" spc="-65" dirty="0">
                <a:solidFill>
                  <a:srgbClr val="4F81BC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F81BC"/>
                </a:solidFill>
                <a:latin typeface="Franklin Gothic Medium"/>
                <a:cs typeface="Franklin Gothic Medium"/>
              </a:rPr>
              <a:t>Resolution</a:t>
            </a:r>
            <a:r>
              <a:rPr sz="1800" spc="-35" dirty="0">
                <a:solidFill>
                  <a:srgbClr val="4F81BC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4F81BC"/>
                </a:solidFill>
                <a:latin typeface="Franklin Gothic Medium"/>
                <a:cs typeface="Franklin Gothic Medium"/>
              </a:rPr>
              <a:t>:</a:t>
            </a:r>
            <a:endParaRPr sz="18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Franklin Gothic Medium"/>
              <a:cs typeface="Franklin Gothic Medium"/>
            </a:endParaRPr>
          </a:p>
          <a:p>
            <a:pPr marL="378460" marR="260985" indent="-287020" algn="just">
              <a:lnSpc>
                <a:spcPct val="100000"/>
              </a:lnSpc>
              <a:buFont typeface="Wingdings"/>
              <a:buChar char=""/>
              <a:tabLst>
                <a:tab pos="378460" algn="l"/>
                <a:tab pos="429259" algn="l"/>
              </a:tabLst>
            </a:pPr>
            <a:r>
              <a:rPr lang="en-US" sz="1800" dirty="0">
                <a:latin typeface="Calibri"/>
                <a:cs typeface="Calibri"/>
              </a:rPr>
              <a:t> Measure the voltages of each phase with respect to neutral in real-time. </a:t>
            </a:r>
          </a:p>
          <a:p>
            <a:pPr marL="378460" marR="260985" lvl="1" indent="-287020" algn="just">
              <a:buFont typeface="Wingdings"/>
              <a:buChar char=""/>
              <a:tabLst>
                <a:tab pos="378460" algn="l"/>
                <a:tab pos="429259" algn="l"/>
              </a:tabLst>
            </a:pPr>
            <a:r>
              <a:rPr lang="en-US" dirty="0">
                <a:latin typeface="Calibri"/>
                <a:cs typeface="Calibri"/>
              </a:rPr>
              <a:t>Compare the measured values with balanced conditions.</a:t>
            </a:r>
          </a:p>
          <a:p>
            <a:pPr marL="378460" marR="260985" indent="-287020" algn="just">
              <a:lnSpc>
                <a:spcPct val="100000"/>
              </a:lnSpc>
              <a:buFont typeface="Wingdings"/>
              <a:buChar char=""/>
              <a:tabLst>
                <a:tab pos="378460" algn="l"/>
                <a:tab pos="429259" algn="l"/>
              </a:tabLst>
            </a:pPr>
            <a:r>
              <a:rPr lang="en-US" sz="1800" dirty="0">
                <a:latin typeface="Calibri"/>
                <a:cs typeface="Calibri"/>
              </a:rPr>
              <a:t>If any abnormal unbalance is found → it means the neutral is broken.</a:t>
            </a:r>
          </a:p>
          <a:p>
            <a:pPr marL="378460" marR="260985" indent="-287020" algn="just">
              <a:lnSpc>
                <a:spcPct val="100000"/>
              </a:lnSpc>
              <a:buFont typeface="Wingdings"/>
              <a:buChar char=""/>
              <a:tabLst>
                <a:tab pos="378460" algn="l"/>
                <a:tab pos="429259" algn="l"/>
              </a:tabLst>
            </a:pPr>
            <a:r>
              <a:rPr lang="en-US" sz="1800" dirty="0">
                <a:latin typeface="Calibri"/>
                <a:cs typeface="Calibri"/>
              </a:rPr>
              <a:t>System will take action:Send an alert to the user.Or disconnect supply using a relay to protect appliances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040332" y="3978430"/>
            <a:ext cx="5912400" cy="2333971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919"/>
              </a:spcBef>
            </a:pPr>
            <a:r>
              <a:rPr sz="1800" dirty="0">
                <a:solidFill>
                  <a:srgbClr val="4F81BC"/>
                </a:solidFill>
                <a:latin typeface="Franklin Gothic Medium"/>
                <a:cs typeface="Franklin Gothic Medium"/>
              </a:rPr>
              <a:t>Unique</a:t>
            </a:r>
            <a:r>
              <a:rPr sz="1800" spc="-55" dirty="0">
                <a:solidFill>
                  <a:srgbClr val="4F81BC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F81BC"/>
                </a:solidFill>
                <a:latin typeface="Franklin Gothic Medium"/>
                <a:cs typeface="Franklin Gothic Medium"/>
              </a:rPr>
              <a:t>Value</a:t>
            </a:r>
            <a:r>
              <a:rPr sz="1800" spc="-55" dirty="0">
                <a:solidFill>
                  <a:srgbClr val="4F81BC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F81BC"/>
                </a:solidFill>
                <a:latin typeface="Franklin Gothic Medium"/>
                <a:cs typeface="Franklin Gothic Medium"/>
              </a:rPr>
              <a:t>Propositions</a:t>
            </a:r>
            <a:r>
              <a:rPr sz="1800" spc="-65" dirty="0">
                <a:solidFill>
                  <a:srgbClr val="4F81BC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F81BC"/>
                </a:solidFill>
                <a:latin typeface="Franklin Gothic Medium"/>
                <a:cs typeface="Franklin Gothic Medium"/>
              </a:rPr>
              <a:t>(UVP)</a:t>
            </a:r>
            <a:r>
              <a:rPr sz="1800" spc="-55" dirty="0">
                <a:solidFill>
                  <a:srgbClr val="4F81BC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4F81BC"/>
                </a:solidFill>
                <a:latin typeface="Franklin Gothic Medium"/>
                <a:cs typeface="Franklin Gothic Medium"/>
              </a:rPr>
              <a:t>:</a:t>
            </a:r>
            <a:endParaRPr sz="18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Franklin Gothic Medium"/>
              <a:cs typeface="Franklin Gothic Medium"/>
            </a:endParaRPr>
          </a:p>
          <a:p>
            <a:pPr marL="429895" indent="-285750">
              <a:lnSpc>
                <a:spcPct val="100000"/>
              </a:lnSpc>
              <a:buFont typeface="Wingdings"/>
              <a:buChar char=""/>
              <a:tabLst>
                <a:tab pos="429895" algn="l"/>
              </a:tabLst>
            </a:pPr>
            <a:r>
              <a:rPr lang="en-US" sz="1800" dirty="0">
                <a:latin typeface="Calibri"/>
                <a:cs typeface="Calibri"/>
              </a:rPr>
              <a:t>Real time safety – Detects neutral conductors breackage instantly before damage happens </a:t>
            </a:r>
          </a:p>
          <a:p>
            <a:pPr marL="429895" indent="-285750">
              <a:lnSpc>
                <a:spcPct val="100000"/>
              </a:lnSpc>
              <a:buFont typeface="Wingdings"/>
              <a:buChar char=""/>
              <a:tabLst>
                <a:tab pos="429895" algn="l"/>
              </a:tabLst>
            </a:pPr>
            <a:r>
              <a:rPr lang="en-US" dirty="0">
                <a:latin typeface="Calibri"/>
                <a:cs typeface="Calibri"/>
              </a:rPr>
              <a:t>Low cost solution – Uses simple sensors and microcontroller ,making affadable and scalable.</a:t>
            </a:r>
          </a:p>
          <a:p>
            <a:pPr marL="429895" indent="-285750">
              <a:lnSpc>
                <a:spcPct val="100000"/>
              </a:lnSpc>
              <a:buFont typeface="Wingdings"/>
              <a:buChar char=""/>
              <a:tabLst>
                <a:tab pos="429895" algn="l"/>
              </a:tabLst>
            </a:pPr>
            <a:r>
              <a:rPr lang="en-US" sz="1800" dirty="0">
                <a:latin typeface="Calibri"/>
                <a:cs typeface="Calibri"/>
              </a:rPr>
              <a:t>Automatic protection – Not only alerts and it can disconnects the supply automatically.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6421"/>
              <a:ext cx="12189714" cy="4792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327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BLOCK DIAGRAM</a:t>
            </a:r>
            <a:endParaRPr spc="-10" dirty="0"/>
          </a:p>
        </p:txBody>
      </p:sp>
      <p:pic>
        <p:nvPicPr>
          <p:cNvPr id="8" name="object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3374" y="152400"/>
            <a:ext cx="2136815" cy="91316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82994" y="167894"/>
            <a:ext cx="2082164" cy="807085"/>
          </a:xfrm>
          <a:custGeom>
            <a:avLst/>
            <a:gdLst/>
            <a:ahLst/>
            <a:cxnLst/>
            <a:rect l="l" t="t" r="r" b="b"/>
            <a:pathLst>
              <a:path w="2082164" h="807085">
                <a:moveTo>
                  <a:pt x="0" y="403605"/>
                </a:moveTo>
                <a:lnTo>
                  <a:pt x="8109" y="352982"/>
                </a:lnTo>
                <a:lnTo>
                  <a:pt x="31786" y="304234"/>
                </a:lnTo>
                <a:lnTo>
                  <a:pt x="70056" y="257740"/>
                </a:lnTo>
                <a:lnTo>
                  <a:pt x="121943" y="213877"/>
                </a:lnTo>
                <a:lnTo>
                  <a:pt x="186472" y="173026"/>
                </a:lnTo>
                <a:lnTo>
                  <a:pt x="223173" y="153847"/>
                </a:lnTo>
                <a:lnTo>
                  <a:pt x="262668" y="135563"/>
                </a:lnTo>
                <a:lnTo>
                  <a:pt x="304836" y="118221"/>
                </a:lnTo>
                <a:lnTo>
                  <a:pt x="349555" y="101867"/>
                </a:lnTo>
                <a:lnTo>
                  <a:pt x="396702" y="86551"/>
                </a:lnTo>
                <a:lnTo>
                  <a:pt x="446157" y="72318"/>
                </a:lnTo>
                <a:lnTo>
                  <a:pt x="497797" y="59216"/>
                </a:lnTo>
                <a:lnTo>
                  <a:pt x="551500" y="47292"/>
                </a:lnTo>
                <a:lnTo>
                  <a:pt x="607144" y="36594"/>
                </a:lnTo>
                <a:lnTo>
                  <a:pt x="664607" y="27169"/>
                </a:lnTo>
                <a:lnTo>
                  <a:pt x="723768" y="19064"/>
                </a:lnTo>
                <a:lnTo>
                  <a:pt x="784504" y="12327"/>
                </a:lnTo>
                <a:lnTo>
                  <a:pt x="846694" y="7005"/>
                </a:lnTo>
                <a:lnTo>
                  <a:pt x="910215" y="3144"/>
                </a:lnTo>
                <a:lnTo>
                  <a:pt x="974946" y="794"/>
                </a:lnTo>
                <a:lnTo>
                  <a:pt x="1040764" y="0"/>
                </a:lnTo>
                <a:lnTo>
                  <a:pt x="1106586" y="794"/>
                </a:lnTo>
                <a:lnTo>
                  <a:pt x="1171319" y="3144"/>
                </a:lnTo>
                <a:lnTo>
                  <a:pt x="1234843" y="7005"/>
                </a:lnTo>
                <a:lnTo>
                  <a:pt x="1297034" y="12327"/>
                </a:lnTo>
                <a:lnTo>
                  <a:pt x="1357772" y="19064"/>
                </a:lnTo>
                <a:lnTo>
                  <a:pt x="1416934" y="27169"/>
                </a:lnTo>
                <a:lnTo>
                  <a:pt x="1474398" y="36594"/>
                </a:lnTo>
                <a:lnTo>
                  <a:pt x="1530043" y="47292"/>
                </a:lnTo>
                <a:lnTo>
                  <a:pt x="1583747" y="59216"/>
                </a:lnTo>
                <a:lnTo>
                  <a:pt x="1635387" y="72318"/>
                </a:lnTo>
                <a:lnTo>
                  <a:pt x="1684842" y="86551"/>
                </a:lnTo>
                <a:lnTo>
                  <a:pt x="1731990" y="101867"/>
                </a:lnTo>
                <a:lnTo>
                  <a:pt x="1776709" y="118221"/>
                </a:lnTo>
                <a:lnTo>
                  <a:pt x="1818877" y="135563"/>
                </a:lnTo>
                <a:lnTo>
                  <a:pt x="1858372" y="153847"/>
                </a:lnTo>
                <a:lnTo>
                  <a:pt x="1895072" y="173026"/>
                </a:lnTo>
                <a:lnTo>
                  <a:pt x="1928856" y="193052"/>
                </a:lnTo>
                <a:lnTo>
                  <a:pt x="1987185" y="235456"/>
                </a:lnTo>
                <a:lnTo>
                  <a:pt x="2032385" y="280681"/>
                </a:lnTo>
                <a:lnTo>
                  <a:pt x="2063480" y="328350"/>
                </a:lnTo>
                <a:lnTo>
                  <a:pt x="2079495" y="378083"/>
                </a:lnTo>
                <a:lnTo>
                  <a:pt x="2081542" y="403605"/>
                </a:lnTo>
                <a:lnTo>
                  <a:pt x="2079495" y="429127"/>
                </a:lnTo>
                <a:lnTo>
                  <a:pt x="2063480" y="478856"/>
                </a:lnTo>
                <a:lnTo>
                  <a:pt x="2032385" y="526517"/>
                </a:lnTo>
                <a:lnTo>
                  <a:pt x="1987185" y="571733"/>
                </a:lnTo>
                <a:lnTo>
                  <a:pt x="1928856" y="614124"/>
                </a:lnTo>
                <a:lnTo>
                  <a:pt x="1895072" y="634143"/>
                </a:lnTo>
                <a:lnTo>
                  <a:pt x="1858372" y="653315"/>
                </a:lnTo>
                <a:lnTo>
                  <a:pt x="1818877" y="671592"/>
                </a:lnTo>
                <a:lnTo>
                  <a:pt x="1776709" y="688927"/>
                </a:lnTo>
                <a:lnTo>
                  <a:pt x="1731990" y="705273"/>
                </a:lnTo>
                <a:lnTo>
                  <a:pt x="1684842" y="720582"/>
                </a:lnTo>
                <a:lnTo>
                  <a:pt x="1635387" y="734808"/>
                </a:lnTo>
                <a:lnTo>
                  <a:pt x="1583747" y="747903"/>
                </a:lnTo>
                <a:lnTo>
                  <a:pt x="1530043" y="759820"/>
                </a:lnTo>
                <a:lnTo>
                  <a:pt x="1474398" y="770512"/>
                </a:lnTo>
                <a:lnTo>
                  <a:pt x="1416934" y="779932"/>
                </a:lnTo>
                <a:lnTo>
                  <a:pt x="1357772" y="788032"/>
                </a:lnTo>
                <a:lnTo>
                  <a:pt x="1297034" y="794765"/>
                </a:lnTo>
                <a:lnTo>
                  <a:pt x="1234843" y="800084"/>
                </a:lnTo>
                <a:lnTo>
                  <a:pt x="1171319" y="803942"/>
                </a:lnTo>
                <a:lnTo>
                  <a:pt x="1106586" y="806291"/>
                </a:lnTo>
                <a:lnTo>
                  <a:pt x="1040764" y="807084"/>
                </a:lnTo>
                <a:lnTo>
                  <a:pt x="974946" y="806291"/>
                </a:lnTo>
                <a:lnTo>
                  <a:pt x="910215" y="803942"/>
                </a:lnTo>
                <a:lnTo>
                  <a:pt x="846694" y="800084"/>
                </a:lnTo>
                <a:lnTo>
                  <a:pt x="784504" y="794765"/>
                </a:lnTo>
                <a:lnTo>
                  <a:pt x="723768" y="788032"/>
                </a:lnTo>
                <a:lnTo>
                  <a:pt x="664607" y="779932"/>
                </a:lnTo>
                <a:lnTo>
                  <a:pt x="607144" y="770512"/>
                </a:lnTo>
                <a:lnTo>
                  <a:pt x="551500" y="759820"/>
                </a:lnTo>
                <a:lnTo>
                  <a:pt x="497797" y="747903"/>
                </a:lnTo>
                <a:lnTo>
                  <a:pt x="446157" y="734808"/>
                </a:lnTo>
                <a:lnTo>
                  <a:pt x="396702" y="720582"/>
                </a:lnTo>
                <a:lnTo>
                  <a:pt x="349555" y="705273"/>
                </a:lnTo>
                <a:lnTo>
                  <a:pt x="304836" y="688927"/>
                </a:lnTo>
                <a:lnTo>
                  <a:pt x="262668" y="671592"/>
                </a:lnTo>
                <a:lnTo>
                  <a:pt x="223173" y="653315"/>
                </a:lnTo>
                <a:lnTo>
                  <a:pt x="186472" y="634143"/>
                </a:lnTo>
                <a:lnTo>
                  <a:pt x="152689" y="614124"/>
                </a:lnTo>
                <a:lnTo>
                  <a:pt x="94358" y="571733"/>
                </a:lnTo>
                <a:lnTo>
                  <a:pt x="49158" y="526517"/>
                </a:lnTo>
                <a:lnTo>
                  <a:pt x="18062" y="478856"/>
                </a:lnTo>
                <a:lnTo>
                  <a:pt x="2047" y="429127"/>
                </a:lnTo>
                <a:lnTo>
                  <a:pt x="0" y="403605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A4913-D09A-49DE-C0CD-A09D6D62BA26}"/>
              </a:ext>
            </a:extLst>
          </p:cNvPr>
          <p:cNvSpPr txBox="1"/>
          <p:nvPr/>
        </p:nvSpPr>
        <p:spPr>
          <a:xfrm>
            <a:off x="381000" y="38100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alibri"/>
                <a:cs typeface="Calibri"/>
              </a:rPr>
              <a:t>KANYARAASHI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304B49AD-ED1B-4AA4-1E41-03300F38C8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53B20E-546B-D235-CCDD-40974A736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74979"/>
            <a:ext cx="6172200" cy="5098812"/>
          </a:xfrm>
          <a:prstGeom prst="rect">
            <a:avLst/>
          </a:prstGeom>
        </p:spPr>
      </p:pic>
      <p:sp>
        <p:nvSpPr>
          <p:cNvPr id="2" name="object 11">
            <a:extLst>
              <a:ext uri="{FF2B5EF4-FFF2-40B4-BE49-F238E27FC236}">
                <a16:creationId xmlns:a16="http://schemas.microsoft.com/office/drawing/2014/main" id="{6B3ED337-C4B9-8B38-E6A6-3F3F7985C27A}"/>
              </a:ext>
            </a:extLst>
          </p:cNvPr>
          <p:cNvSpPr txBox="1"/>
          <p:nvPr/>
        </p:nvSpPr>
        <p:spPr>
          <a:xfrm>
            <a:off x="141516" y="1124585"/>
            <a:ext cx="5192484" cy="5118068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466090" marR="1878964" indent="-285750">
              <a:lnSpc>
                <a:spcPct val="100000"/>
              </a:lnSpc>
              <a:spcBef>
                <a:spcPts val="1730"/>
              </a:spcBef>
              <a:buFont typeface="Wingdings"/>
              <a:buChar char=""/>
              <a:tabLst>
                <a:tab pos="502284" algn="l"/>
              </a:tabLst>
            </a:pPr>
            <a:r>
              <a:rPr sz="1600" b="1" dirty="0">
                <a:latin typeface="Calibri"/>
                <a:cs typeface="Calibri"/>
              </a:rPr>
              <a:t>Scripting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Languages: 	</a:t>
            </a:r>
            <a:r>
              <a:rPr lang="en-IN" sz="1600" b="1" spc="-10" dirty="0">
                <a:latin typeface="Calibri"/>
                <a:cs typeface="Calibri"/>
              </a:rPr>
              <a:t>Arduino C++/Embedded </a:t>
            </a:r>
            <a:r>
              <a:rPr lang="en-IN" sz="1600" spc="-10" dirty="0">
                <a:latin typeface="Calibri"/>
                <a:cs typeface="Calibri"/>
              </a:rPr>
              <a:t>– For programming microcontroller(ESP32/Arduino)</a:t>
            </a:r>
          </a:p>
          <a:p>
            <a:pPr marL="466090" marR="1878964" indent="-285750">
              <a:lnSpc>
                <a:spcPct val="100000"/>
              </a:lnSpc>
              <a:spcBef>
                <a:spcPts val="1730"/>
              </a:spcBef>
              <a:buFont typeface="Wingdings"/>
              <a:buChar char=""/>
              <a:tabLst>
                <a:tab pos="502284" algn="l"/>
              </a:tabLst>
            </a:pPr>
            <a:r>
              <a:rPr sz="1600" b="1" spc="-10" dirty="0">
                <a:latin typeface="Calibri"/>
                <a:cs typeface="Calibri"/>
              </a:rPr>
              <a:t>Database:</a:t>
            </a:r>
            <a:endParaRPr sz="1600" dirty="0">
              <a:latin typeface="Calibri"/>
              <a:cs typeface="Calibri"/>
            </a:endParaRPr>
          </a:p>
          <a:p>
            <a:pPr marL="456565" marR="123571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SQLit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lang="en-IN" sz="1600" spc="-55" dirty="0">
                <a:latin typeface="Calibri"/>
                <a:cs typeface="Calibri"/>
              </a:rPr>
              <a:t>-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local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storage</a:t>
            </a:r>
            <a:r>
              <a:rPr lang="en-IN" sz="1600" spc="-10" dirty="0">
                <a:latin typeface="Calibri"/>
                <a:cs typeface="Calibri"/>
              </a:rPr>
              <a:t> of voltage/current reading and logs devices.</a:t>
            </a:r>
          </a:p>
          <a:p>
            <a:pPr marL="456565" marR="1235710">
              <a:lnSpc>
                <a:spcPct val="100000"/>
              </a:lnSpc>
            </a:pPr>
            <a:r>
              <a:rPr lang="en-IN" sz="1600" b="1" spc="-10" dirty="0">
                <a:latin typeface="Calibri"/>
                <a:cs typeface="Calibri"/>
              </a:rPr>
              <a:t>MongoDB</a:t>
            </a:r>
            <a:r>
              <a:rPr lang="en-IN" sz="1600" spc="-10" dirty="0">
                <a:latin typeface="Calibri"/>
                <a:cs typeface="Calibri"/>
              </a:rPr>
              <a:t>- Centralized storage for cloud. </a:t>
            </a:r>
            <a:r>
              <a:rPr lang="en-IN" sz="1600" spc="-10" dirty="0" err="1">
                <a:latin typeface="Calibri"/>
                <a:cs typeface="Calibri"/>
              </a:rPr>
              <a:t>integration,large</a:t>
            </a:r>
            <a:r>
              <a:rPr lang="en-IN" sz="1600" spc="-10" dirty="0">
                <a:latin typeface="Calibri"/>
                <a:cs typeface="Calibri"/>
              </a:rPr>
              <a:t>-scale IOT </a:t>
            </a:r>
            <a:r>
              <a:rPr lang="en-IN" sz="1600" spc="-10" dirty="0" err="1">
                <a:latin typeface="Calibri"/>
                <a:cs typeface="Calibri"/>
              </a:rPr>
              <a:t>data,and</a:t>
            </a:r>
            <a:r>
              <a:rPr lang="en-IN" sz="1600" spc="-10" dirty="0">
                <a:latin typeface="Calibri"/>
                <a:cs typeface="Calibri"/>
              </a:rPr>
              <a:t> alerts.</a:t>
            </a:r>
            <a:endParaRPr sz="1600" dirty="0">
              <a:latin typeface="Calibri"/>
              <a:cs typeface="Calibri"/>
            </a:endParaRPr>
          </a:p>
          <a:p>
            <a:pPr marL="466090" indent="-285750">
              <a:lnSpc>
                <a:spcPct val="100000"/>
              </a:lnSpc>
              <a:buFont typeface="Wingdings"/>
              <a:buChar char=""/>
              <a:tabLst>
                <a:tab pos="466090" algn="l"/>
              </a:tabLst>
            </a:pPr>
            <a:r>
              <a:rPr sz="1600" b="1" spc="-10" dirty="0">
                <a:latin typeface="Calibri"/>
                <a:cs typeface="Calibri"/>
              </a:rPr>
              <a:t>Security:</a:t>
            </a:r>
            <a:endParaRPr sz="1600" dirty="0">
              <a:latin typeface="Calibri"/>
              <a:cs typeface="Calibri"/>
            </a:endParaRPr>
          </a:p>
          <a:p>
            <a:pPr marL="456565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AES</a:t>
            </a:r>
            <a:r>
              <a:rPr lang="en-IN" sz="1600" b="1" dirty="0">
                <a:latin typeface="Calibri"/>
                <a:cs typeface="Calibri"/>
              </a:rPr>
              <a:t> : </a:t>
            </a:r>
            <a:r>
              <a:rPr lang="en-IN" sz="1600" dirty="0">
                <a:latin typeface="Calibri"/>
                <a:cs typeface="Calibri"/>
              </a:rPr>
              <a:t>To product sensitive sensor data and event logs before storage/transmission.</a:t>
            </a:r>
          </a:p>
          <a:p>
            <a:pPr marL="456565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HTTPS</a:t>
            </a:r>
            <a:r>
              <a:rPr lang="en-IN" sz="1600" b="1" dirty="0">
                <a:latin typeface="Calibri"/>
                <a:cs typeface="Calibri"/>
              </a:rPr>
              <a:t> </a:t>
            </a:r>
            <a:r>
              <a:rPr lang="en-IN" sz="1600" b="1" dirty="0" err="1">
                <a:latin typeface="Calibri"/>
                <a:cs typeface="Calibri"/>
              </a:rPr>
              <a:t>protocal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secure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transmission</a:t>
            </a:r>
            <a:r>
              <a:rPr lang="en-IN" sz="1600" dirty="0">
                <a:latin typeface="Calibri"/>
                <a:cs typeface="Calibri"/>
              </a:rPr>
              <a:t> from devices to cloud/dashboard.</a:t>
            </a:r>
            <a:endParaRPr sz="1600" dirty="0">
              <a:latin typeface="Calibri"/>
              <a:cs typeface="Calibri"/>
            </a:endParaRPr>
          </a:p>
          <a:p>
            <a:pPr marL="466090" indent="-285750">
              <a:lnSpc>
                <a:spcPct val="100000"/>
              </a:lnSpc>
              <a:buFont typeface="Wingdings"/>
              <a:buChar char=""/>
              <a:tabLst>
                <a:tab pos="466090" algn="l"/>
              </a:tabLst>
            </a:pPr>
            <a:r>
              <a:rPr sz="1600" b="1" dirty="0">
                <a:latin typeface="Calibri"/>
                <a:cs typeface="Calibri"/>
              </a:rPr>
              <a:t>Model:</a:t>
            </a:r>
            <a:r>
              <a:rPr sz="1600" b="1" spc="270" dirty="0">
                <a:latin typeface="Calibri"/>
                <a:cs typeface="Calibri"/>
              </a:rPr>
              <a:t> </a:t>
            </a:r>
            <a:endParaRPr lang="en-IN" sz="1600" b="1" spc="270" dirty="0">
              <a:latin typeface="Calibri"/>
              <a:cs typeface="Calibri"/>
            </a:endParaRPr>
          </a:p>
          <a:p>
            <a:pPr marL="180340">
              <a:lnSpc>
                <a:spcPct val="100000"/>
              </a:lnSpc>
              <a:tabLst>
                <a:tab pos="466090" algn="l"/>
              </a:tabLst>
            </a:pPr>
            <a:r>
              <a:rPr lang="en-IN" sz="1600" dirty="0">
                <a:latin typeface="Calibri"/>
                <a:cs typeface="Calibri"/>
              </a:rPr>
              <a:t>       </a:t>
            </a:r>
            <a:r>
              <a:rPr lang="en-IN" sz="1600" b="1" dirty="0">
                <a:latin typeface="Calibri"/>
                <a:cs typeface="Calibri"/>
              </a:rPr>
              <a:t>Rule-based detection (current code):</a:t>
            </a:r>
            <a:r>
              <a:rPr lang="en-IN" sz="1600" dirty="0" err="1">
                <a:latin typeface="Calibri"/>
                <a:cs typeface="Calibri"/>
              </a:rPr>
              <a:t>threshould</a:t>
            </a:r>
            <a:r>
              <a:rPr lang="en-IN" sz="1600" dirty="0">
                <a:latin typeface="Calibri"/>
                <a:cs typeface="Calibri"/>
              </a:rPr>
              <a:t>-based </a:t>
            </a:r>
          </a:p>
          <a:p>
            <a:pPr marL="180340">
              <a:lnSpc>
                <a:spcPct val="100000"/>
              </a:lnSpc>
              <a:tabLst>
                <a:tab pos="466090" algn="l"/>
              </a:tabLst>
            </a:pPr>
            <a:r>
              <a:rPr lang="en-IN" sz="1600" dirty="0">
                <a:latin typeface="Calibri"/>
                <a:cs typeface="Calibri"/>
              </a:rPr>
              <a:t>       imbalance check for neutral break.</a:t>
            </a:r>
          </a:p>
          <a:p>
            <a:pPr marL="180340">
              <a:lnSpc>
                <a:spcPct val="100000"/>
              </a:lnSpc>
              <a:tabLst>
                <a:tab pos="466090" algn="l"/>
              </a:tabLst>
            </a:pPr>
            <a:r>
              <a:rPr lang="en-IN" sz="1600" dirty="0">
                <a:latin typeface="Calibri"/>
                <a:cs typeface="Calibri"/>
              </a:rPr>
              <a:t>      </a:t>
            </a:r>
          </a:p>
          <a:p>
            <a:pPr marL="180340">
              <a:lnSpc>
                <a:spcPct val="100000"/>
              </a:lnSpc>
              <a:tabLst>
                <a:tab pos="466090" algn="l"/>
              </a:tabLst>
            </a:pPr>
            <a:endParaRPr lang="en-IN"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187" y="221437"/>
            <a:ext cx="774621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dirty="0"/>
              <a:t>FEASIBILITY</a:t>
            </a:r>
            <a:r>
              <a:rPr spc="-35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lang="en-US" spc="-10" dirty="0"/>
              <a:t>CHALLENGES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3374" y="171915"/>
            <a:ext cx="2136815" cy="9131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000" y="1240219"/>
            <a:ext cx="6526035" cy="4848763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1234440">
              <a:lnSpc>
                <a:spcPct val="100000"/>
              </a:lnSpc>
              <a:spcBef>
                <a:spcPts val="1570"/>
              </a:spcBef>
            </a:pPr>
            <a:r>
              <a:rPr lang="en-US" sz="1800" b="1" spc="-10" dirty="0">
                <a:latin typeface="Calibri"/>
                <a:cs typeface="Calibri"/>
              </a:rPr>
              <a:t>                 </a:t>
            </a:r>
            <a:r>
              <a:rPr sz="3200" b="1" spc="-10" dirty="0">
                <a:latin typeface="Calibri"/>
                <a:cs typeface="Calibri"/>
              </a:rPr>
              <a:t>FEASIBILIT</a:t>
            </a:r>
            <a:r>
              <a:rPr lang="en-IN" sz="3200" b="1" spc="-10" dirty="0">
                <a:latin typeface="Calibri"/>
                <a:cs typeface="Calibri"/>
              </a:rPr>
              <a:t>Y</a:t>
            </a:r>
            <a:endParaRPr lang="en-US" sz="1800" dirty="0">
              <a:latin typeface="Calibri"/>
              <a:cs typeface="Calibri"/>
            </a:endParaRPr>
          </a:p>
          <a:p>
            <a:pPr marL="526415" marR="736600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  <a:tabLst>
                <a:tab pos="527685" algn="l"/>
              </a:tabLst>
            </a:pPr>
            <a:r>
              <a:rPr lang="en-US" sz="1800" b="1" dirty="0">
                <a:latin typeface="Calibri"/>
                <a:cs typeface="Calibri"/>
              </a:rPr>
              <a:t>Technical feasibility</a:t>
            </a:r>
          </a:p>
          <a:p>
            <a:pPr marL="526415" marR="736600" indent="-285750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US" sz="1800" dirty="0">
                <a:latin typeface="Calibri"/>
                <a:cs typeface="Calibri"/>
              </a:rPr>
              <a:t>Software to</a:t>
            </a:r>
            <a:r>
              <a:rPr lang="en-US" dirty="0">
                <a:latin typeface="Calibri"/>
                <a:cs typeface="Calibri"/>
              </a:rPr>
              <a:t>ols like arduino IDE </a:t>
            </a:r>
            <a:r>
              <a:rPr lang="en-US" sz="1800" dirty="0">
                <a:latin typeface="Calibri"/>
                <a:cs typeface="Calibri"/>
              </a:rPr>
              <a:t> , MATLAB are widely available and easy  to use.</a:t>
            </a:r>
          </a:p>
          <a:p>
            <a:pPr marL="526415" marR="736600" indent="-285750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US" dirty="0">
                <a:latin typeface="Calibri"/>
                <a:cs typeface="Calibri"/>
              </a:rPr>
              <a:t>IOT , threshold-based detection logic are proven and reliable</a:t>
            </a:r>
            <a:endParaRPr lang="en-US" sz="1800" dirty="0">
              <a:latin typeface="Calibri"/>
              <a:cs typeface="Calibri"/>
            </a:endParaRPr>
          </a:p>
          <a:p>
            <a:pPr marL="526415" marR="736600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  <a:tabLst>
                <a:tab pos="527685" algn="l"/>
              </a:tabLst>
            </a:pPr>
            <a:r>
              <a:rPr lang="en-US" sz="1800" b="1" spc="-10" dirty="0">
                <a:latin typeface="Calibri"/>
                <a:cs typeface="Calibri"/>
              </a:rPr>
              <a:t>Economy feasibility</a:t>
            </a:r>
            <a:endParaRPr lang="en-US" b="1" spc="-10" dirty="0">
              <a:latin typeface="Calibri"/>
              <a:cs typeface="Calibri"/>
            </a:endParaRPr>
          </a:p>
          <a:p>
            <a:pPr marL="527685" marR="73660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27685" algn="l"/>
              </a:tabLst>
            </a:pPr>
            <a:r>
              <a:rPr lang="en-US" sz="1800" dirty="0">
                <a:latin typeface="Calibri"/>
                <a:cs typeface="Calibri"/>
              </a:rPr>
              <a:t>Hardware cost is low.</a:t>
            </a:r>
          </a:p>
          <a:p>
            <a:pPr marL="527685" marR="73660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27685" algn="l"/>
              </a:tabLst>
            </a:pPr>
            <a:r>
              <a:rPr lang="en-US" dirty="0">
                <a:latin typeface="Calibri"/>
                <a:cs typeface="Calibri"/>
              </a:rPr>
              <a:t>Scalable solution-same can be used for homes and industries.</a:t>
            </a:r>
            <a:endParaRPr sz="1800" dirty="0">
              <a:latin typeface="Calibri"/>
              <a:cs typeface="Calibri"/>
            </a:endParaRPr>
          </a:p>
          <a:p>
            <a:pPr marL="527685" marR="666115" indent="-28702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527685" algn="l"/>
              </a:tabLst>
            </a:pPr>
            <a:r>
              <a:rPr lang="en-US" sz="1800" b="1" dirty="0">
                <a:latin typeface="Calibri"/>
                <a:cs typeface="Calibri"/>
              </a:rPr>
              <a:t>Operational feasibility</a:t>
            </a:r>
          </a:p>
          <a:p>
            <a:pPr marL="527685" marR="666115" indent="-287020">
              <a:lnSpc>
                <a:spcPct val="100000"/>
              </a:lnSpc>
              <a:buFont typeface="Arial MT"/>
              <a:buChar char="•"/>
              <a:tabLst>
                <a:tab pos="527685" algn="l"/>
              </a:tabLst>
            </a:pPr>
            <a:r>
              <a:rPr lang="en-US" sz="1800" spc="-10" dirty="0">
                <a:latin typeface="Calibri"/>
                <a:cs typeface="Calibri"/>
              </a:rPr>
              <a:t>Easy to install in existing distribution systems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lang="en-US" sz="1800" spc="-10" dirty="0">
              <a:latin typeface="Calibri"/>
              <a:cs typeface="Calibri"/>
            </a:endParaRPr>
          </a:p>
          <a:p>
            <a:pPr marL="527685" marR="666115" indent="-287020">
              <a:lnSpc>
                <a:spcPct val="100000"/>
              </a:lnSpc>
              <a:buFont typeface="Arial MT"/>
              <a:buChar char="•"/>
              <a:tabLst>
                <a:tab pos="527685" algn="l"/>
              </a:tabLst>
            </a:pPr>
            <a:r>
              <a:rPr lang="en-IN" spc="-10" dirty="0">
                <a:latin typeface="Calibri"/>
                <a:cs typeface="Calibri"/>
              </a:rPr>
              <a:t>Automatic alerts and protection make it user-friendly</a:t>
            </a:r>
          </a:p>
          <a:p>
            <a:pPr marL="527685" marR="666115" indent="-28702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527685" algn="l"/>
              </a:tabLst>
            </a:pPr>
            <a:r>
              <a:rPr lang="en-IN" sz="1800" b="1" spc="-10" dirty="0">
                <a:latin typeface="Calibri"/>
                <a:cs typeface="Calibri"/>
              </a:rPr>
              <a:t>Scalability feasibility</a:t>
            </a:r>
          </a:p>
          <a:p>
            <a:pPr marL="526415" marR="6661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IN" spc="-10" dirty="0">
                <a:latin typeface="Calibri"/>
                <a:cs typeface="Calibri"/>
              </a:rPr>
              <a:t>Can start as a standalone system for households.</a:t>
            </a:r>
          </a:p>
          <a:p>
            <a:pPr marL="526415" marR="6661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IN" sz="1800" spc="-10" dirty="0">
                <a:latin typeface="Calibri"/>
                <a:cs typeface="Calibri"/>
              </a:rPr>
              <a:t>Supports future upgrades like predictive algorithams.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994" y="167894"/>
            <a:ext cx="2082164" cy="807085"/>
          </a:xfrm>
          <a:custGeom>
            <a:avLst/>
            <a:gdLst/>
            <a:ahLst/>
            <a:cxnLst/>
            <a:rect l="l" t="t" r="r" b="b"/>
            <a:pathLst>
              <a:path w="2082164" h="807085">
                <a:moveTo>
                  <a:pt x="0" y="403605"/>
                </a:moveTo>
                <a:lnTo>
                  <a:pt x="8109" y="352982"/>
                </a:lnTo>
                <a:lnTo>
                  <a:pt x="31786" y="304234"/>
                </a:lnTo>
                <a:lnTo>
                  <a:pt x="70056" y="257740"/>
                </a:lnTo>
                <a:lnTo>
                  <a:pt x="121943" y="213877"/>
                </a:lnTo>
                <a:lnTo>
                  <a:pt x="186472" y="173026"/>
                </a:lnTo>
                <a:lnTo>
                  <a:pt x="223173" y="153847"/>
                </a:lnTo>
                <a:lnTo>
                  <a:pt x="262668" y="135563"/>
                </a:lnTo>
                <a:lnTo>
                  <a:pt x="304836" y="118221"/>
                </a:lnTo>
                <a:lnTo>
                  <a:pt x="349555" y="101867"/>
                </a:lnTo>
                <a:lnTo>
                  <a:pt x="396702" y="86551"/>
                </a:lnTo>
                <a:lnTo>
                  <a:pt x="446157" y="72318"/>
                </a:lnTo>
                <a:lnTo>
                  <a:pt x="497797" y="59216"/>
                </a:lnTo>
                <a:lnTo>
                  <a:pt x="551500" y="47292"/>
                </a:lnTo>
                <a:lnTo>
                  <a:pt x="607144" y="36594"/>
                </a:lnTo>
                <a:lnTo>
                  <a:pt x="664607" y="27169"/>
                </a:lnTo>
                <a:lnTo>
                  <a:pt x="723768" y="19064"/>
                </a:lnTo>
                <a:lnTo>
                  <a:pt x="784504" y="12327"/>
                </a:lnTo>
                <a:lnTo>
                  <a:pt x="846694" y="7005"/>
                </a:lnTo>
                <a:lnTo>
                  <a:pt x="910215" y="3144"/>
                </a:lnTo>
                <a:lnTo>
                  <a:pt x="974946" y="794"/>
                </a:lnTo>
                <a:lnTo>
                  <a:pt x="1040764" y="0"/>
                </a:lnTo>
                <a:lnTo>
                  <a:pt x="1106586" y="794"/>
                </a:lnTo>
                <a:lnTo>
                  <a:pt x="1171319" y="3144"/>
                </a:lnTo>
                <a:lnTo>
                  <a:pt x="1234843" y="7005"/>
                </a:lnTo>
                <a:lnTo>
                  <a:pt x="1297034" y="12327"/>
                </a:lnTo>
                <a:lnTo>
                  <a:pt x="1357772" y="19064"/>
                </a:lnTo>
                <a:lnTo>
                  <a:pt x="1416934" y="27169"/>
                </a:lnTo>
                <a:lnTo>
                  <a:pt x="1474398" y="36594"/>
                </a:lnTo>
                <a:lnTo>
                  <a:pt x="1530043" y="47292"/>
                </a:lnTo>
                <a:lnTo>
                  <a:pt x="1583747" y="59216"/>
                </a:lnTo>
                <a:lnTo>
                  <a:pt x="1635387" y="72318"/>
                </a:lnTo>
                <a:lnTo>
                  <a:pt x="1684842" y="86551"/>
                </a:lnTo>
                <a:lnTo>
                  <a:pt x="1731990" y="101867"/>
                </a:lnTo>
                <a:lnTo>
                  <a:pt x="1776709" y="118221"/>
                </a:lnTo>
                <a:lnTo>
                  <a:pt x="1818877" y="135563"/>
                </a:lnTo>
                <a:lnTo>
                  <a:pt x="1858372" y="153847"/>
                </a:lnTo>
                <a:lnTo>
                  <a:pt x="1895072" y="173026"/>
                </a:lnTo>
                <a:lnTo>
                  <a:pt x="1928856" y="193052"/>
                </a:lnTo>
                <a:lnTo>
                  <a:pt x="1987185" y="235456"/>
                </a:lnTo>
                <a:lnTo>
                  <a:pt x="2032385" y="280681"/>
                </a:lnTo>
                <a:lnTo>
                  <a:pt x="2063480" y="328350"/>
                </a:lnTo>
                <a:lnTo>
                  <a:pt x="2079495" y="378083"/>
                </a:lnTo>
                <a:lnTo>
                  <a:pt x="2081542" y="403605"/>
                </a:lnTo>
                <a:lnTo>
                  <a:pt x="2079495" y="429127"/>
                </a:lnTo>
                <a:lnTo>
                  <a:pt x="2063480" y="478856"/>
                </a:lnTo>
                <a:lnTo>
                  <a:pt x="2032385" y="526517"/>
                </a:lnTo>
                <a:lnTo>
                  <a:pt x="1987185" y="571733"/>
                </a:lnTo>
                <a:lnTo>
                  <a:pt x="1928856" y="614124"/>
                </a:lnTo>
                <a:lnTo>
                  <a:pt x="1895072" y="634143"/>
                </a:lnTo>
                <a:lnTo>
                  <a:pt x="1858372" y="653315"/>
                </a:lnTo>
                <a:lnTo>
                  <a:pt x="1818877" y="671592"/>
                </a:lnTo>
                <a:lnTo>
                  <a:pt x="1776709" y="688927"/>
                </a:lnTo>
                <a:lnTo>
                  <a:pt x="1731990" y="705273"/>
                </a:lnTo>
                <a:lnTo>
                  <a:pt x="1684842" y="720582"/>
                </a:lnTo>
                <a:lnTo>
                  <a:pt x="1635387" y="734808"/>
                </a:lnTo>
                <a:lnTo>
                  <a:pt x="1583747" y="747903"/>
                </a:lnTo>
                <a:lnTo>
                  <a:pt x="1530043" y="759820"/>
                </a:lnTo>
                <a:lnTo>
                  <a:pt x="1474398" y="770512"/>
                </a:lnTo>
                <a:lnTo>
                  <a:pt x="1416934" y="779932"/>
                </a:lnTo>
                <a:lnTo>
                  <a:pt x="1357772" y="788032"/>
                </a:lnTo>
                <a:lnTo>
                  <a:pt x="1297034" y="794765"/>
                </a:lnTo>
                <a:lnTo>
                  <a:pt x="1234843" y="800084"/>
                </a:lnTo>
                <a:lnTo>
                  <a:pt x="1171319" y="803942"/>
                </a:lnTo>
                <a:lnTo>
                  <a:pt x="1106586" y="806291"/>
                </a:lnTo>
                <a:lnTo>
                  <a:pt x="1040764" y="807084"/>
                </a:lnTo>
                <a:lnTo>
                  <a:pt x="974946" y="806291"/>
                </a:lnTo>
                <a:lnTo>
                  <a:pt x="910215" y="803942"/>
                </a:lnTo>
                <a:lnTo>
                  <a:pt x="846694" y="800084"/>
                </a:lnTo>
                <a:lnTo>
                  <a:pt x="784504" y="794765"/>
                </a:lnTo>
                <a:lnTo>
                  <a:pt x="723768" y="788032"/>
                </a:lnTo>
                <a:lnTo>
                  <a:pt x="664607" y="779932"/>
                </a:lnTo>
                <a:lnTo>
                  <a:pt x="607144" y="770512"/>
                </a:lnTo>
                <a:lnTo>
                  <a:pt x="551500" y="759820"/>
                </a:lnTo>
                <a:lnTo>
                  <a:pt x="497797" y="747903"/>
                </a:lnTo>
                <a:lnTo>
                  <a:pt x="446157" y="734808"/>
                </a:lnTo>
                <a:lnTo>
                  <a:pt x="396702" y="720582"/>
                </a:lnTo>
                <a:lnTo>
                  <a:pt x="349555" y="705273"/>
                </a:lnTo>
                <a:lnTo>
                  <a:pt x="304836" y="688927"/>
                </a:lnTo>
                <a:lnTo>
                  <a:pt x="262668" y="671592"/>
                </a:lnTo>
                <a:lnTo>
                  <a:pt x="223173" y="653315"/>
                </a:lnTo>
                <a:lnTo>
                  <a:pt x="186472" y="634143"/>
                </a:lnTo>
                <a:lnTo>
                  <a:pt x="152689" y="614124"/>
                </a:lnTo>
                <a:lnTo>
                  <a:pt x="94358" y="571733"/>
                </a:lnTo>
                <a:lnTo>
                  <a:pt x="49158" y="526517"/>
                </a:lnTo>
                <a:lnTo>
                  <a:pt x="18062" y="478856"/>
                </a:lnTo>
                <a:lnTo>
                  <a:pt x="2047" y="429127"/>
                </a:lnTo>
                <a:lnTo>
                  <a:pt x="0" y="403605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2418" y="395333"/>
            <a:ext cx="1443316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latin typeface="Calibri"/>
                <a:cs typeface="Calibri"/>
              </a:rPr>
              <a:t>KANYARAASHI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07DA3CCF-B713-ED24-64D6-C5339038031F}"/>
              </a:ext>
            </a:extLst>
          </p:cNvPr>
          <p:cNvSpPr txBox="1"/>
          <p:nvPr/>
        </p:nvSpPr>
        <p:spPr>
          <a:xfrm>
            <a:off x="6705600" y="1240219"/>
            <a:ext cx="5362400" cy="4848763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1234440">
              <a:lnSpc>
                <a:spcPct val="100000"/>
              </a:lnSpc>
              <a:spcBef>
                <a:spcPts val="1570"/>
              </a:spcBef>
            </a:pPr>
            <a:r>
              <a:rPr lang="en-US" sz="1800" b="1" spc="-10" dirty="0">
                <a:latin typeface="Calibri"/>
                <a:cs typeface="Calibri"/>
              </a:rPr>
              <a:t>                 </a:t>
            </a:r>
            <a:r>
              <a:rPr lang="en-US" sz="3200" b="1" spc="-10" dirty="0">
                <a:latin typeface="Calibri"/>
                <a:cs typeface="Calibri"/>
              </a:rPr>
              <a:t>CHALLENGES</a:t>
            </a:r>
            <a:endParaRPr lang="en-US" sz="1800" dirty="0">
              <a:latin typeface="Calibri"/>
              <a:cs typeface="Calibri"/>
            </a:endParaRPr>
          </a:p>
          <a:p>
            <a:pPr marL="526415" marR="736600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  <a:tabLst>
                <a:tab pos="527685" algn="l"/>
              </a:tabLst>
            </a:pPr>
            <a:r>
              <a:rPr lang="en-US" b="1" dirty="0">
                <a:latin typeface="Calibri"/>
                <a:cs typeface="Calibri"/>
              </a:rPr>
              <a:t>Accurate detection</a:t>
            </a:r>
            <a:endParaRPr lang="en-US" sz="1800" b="1" dirty="0">
              <a:latin typeface="Calibri"/>
              <a:cs typeface="Calibri"/>
            </a:endParaRPr>
          </a:p>
          <a:p>
            <a:pPr marL="526415" marR="736600" indent="-285750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IN" spc="-10" dirty="0">
                <a:latin typeface="Calibri"/>
                <a:cs typeface="Calibri"/>
              </a:rPr>
              <a:t>Differentiating Between normal voltage fluctuation and actual neutral breakage.</a:t>
            </a:r>
          </a:p>
          <a:p>
            <a:pPr marL="526415" marR="736600" indent="-28575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  <a:tabLst>
                <a:tab pos="527685" algn="l"/>
              </a:tabLst>
            </a:pPr>
            <a:r>
              <a:rPr lang="en-IN" sz="1800" spc="-10" dirty="0">
                <a:latin typeface="Calibri"/>
                <a:cs typeface="Calibri"/>
              </a:rPr>
              <a:t>Hardware reliability</a:t>
            </a:r>
          </a:p>
          <a:p>
            <a:pPr marL="526415" marR="736600" indent="-285750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IN" spc="-10" dirty="0">
                <a:latin typeface="Calibri"/>
                <a:cs typeface="Calibri"/>
              </a:rPr>
              <a:t>Voltage sensors must be calibrated correctly</a:t>
            </a:r>
          </a:p>
          <a:p>
            <a:pPr marL="526415" marR="736600" indent="-28575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  <a:tabLst>
                <a:tab pos="527685" algn="l"/>
              </a:tabLst>
            </a:pPr>
            <a:r>
              <a:rPr lang="en-IN" sz="1800" spc="-10" dirty="0">
                <a:latin typeface="Calibri"/>
                <a:cs typeface="Calibri"/>
              </a:rPr>
              <a:t>Real time processing </a:t>
            </a:r>
          </a:p>
          <a:p>
            <a:pPr marL="526415" marR="736600" indent="-285750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IN" spc="-10" dirty="0">
                <a:latin typeface="Calibri"/>
                <a:cs typeface="Calibri"/>
              </a:rPr>
              <a:t>Ensuring microcontroller processes data fast enough to trigger immediate protection.</a:t>
            </a:r>
          </a:p>
          <a:p>
            <a:pPr marL="526415" marR="736600" indent="-28575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  <a:tabLst>
                <a:tab pos="527685" algn="l"/>
              </a:tabLst>
            </a:pPr>
            <a:r>
              <a:rPr lang="en-IN" sz="1800" spc="-10" dirty="0">
                <a:latin typeface="Calibri"/>
                <a:cs typeface="Calibri"/>
              </a:rPr>
              <a:t>Integration with IOT</a:t>
            </a:r>
          </a:p>
          <a:p>
            <a:pPr marL="526415" marR="736600" indent="-285750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IN" spc="-10" dirty="0">
                <a:latin typeface="Calibri"/>
                <a:cs typeface="Calibri"/>
              </a:rPr>
              <a:t>Stable internet connectivity require for remote monitoring.</a:t>
            </a:r>
          </a:p>
          <a:p>
            <a:pPr marL="526415" marR="736600" indent="-28575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  <a:tabLst>
                <a:tab pos="527685" algn="l"/>
              </a:tabLst>
            </a:pPr>
            <a:r>
              <a:rPr lang="en-IN" sz="1800" spc="-10" dirty="0">
                <a:latin typeface="Calibri"/>
                <a:cs typeface="Calibri"/>
              </a:rPr>
              <a:t>Power supply issuses</a:t>
            </a:r>
          </a:p>
          <a:p>
            <a:pPr marL="526415" marR="736600" indent="-285750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IN" spc="-10" dirty="0">
                <a:latin typeface="Calibri"/>
                <a:cs typeface="Calibri"/>
              </a:rPr>
              <a:t>System itself should remain powered during faults or volage fluctuations.</a:t>
            </a:r>
          </a:p>
          <a:p>
            <a:pPr marL="526415" marR="736600" indent="-285750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endParaRPr lang="en-IN" spc="-1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074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IMPACT</a:t>
            </a:r>
            <a:r>
              <a:rPr spc="-254" dirty="0"/>
              <a:t> </a:t>
            </a:r>
            <a:r>
              <a:rPr dirty="0"/>
              <a:t>AND</a:t>
            </a:r>
            <a:r>
              <a:rPr spc="35" dirty="0"/>
              <a:t> </a:t>
            </a:r>
            <a:r>
              <a:rPr spc="-10" dirty="0"/>
              <a:t>BENEFITS</a:t>
            </a:r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3374" y="171915"/>
            <a:ext cx="2136815" cy="9131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82994" y="167894"/>
            <a:ext cx="2082164" cy="807085"/>
          </a:xfrm>
          <a:custGeom>
            <a:avLst/>
            <a:gdLst/>
            <a:ahLst/>
            <a:cxnLst/>
            <a:rect l="l" t="t" r="r" b="b"/>
            <a:pathLst>
              <a:path w="2082164" h="807085">
                <a:moveTo>
                  <a:pt x="0" y="403605"/>
                </a:moveTo>
                <a:lnTo>
                  <a:pt x="8109" y="352982"/>
                </a:lnTo>
                <a:lnTo>
                  <a:pt x="31786" y="304234"/>
                </a:lnTo>
                <a:lnTo>
                  <a:pt x="70056" y="257740"/>
                </a:lnTo>
                <a:lnTo>
                  <a:pt x="121943" y="213877"/>
                </a:lnTo>
                <a:lnTo>
                  <a:pt x="186472" y="173026"/>
                </a:lnTo>
                <a:lnTo>
                  <a:pt x="223173" y="153847"/>
                </a:lnTo>
                <a:lnTo>
                  <a:pt x="262668" y="135563"/>
                </a:lnTo>
                <a:lnTo>
                  <a:pt x="304836" y="118221"/>
                </a:lnTo>
                <a:lnTo>
                  <a:pt x="349555" y="101867"/>
                </a:lnTo>
                <a:lnTo>
                  <a:pt x="396702" y="86551"/>
                </a:lnTo>
                <a:lnTo>
                  <a:pt x="446157" y="72318"/>
                </a:lnTo>
                <a:lnTo>
                  <a:pt x="497797" y="59216"/>
                </a:lnTo>
                <a:lnTo>
                  <a:pt x="551500" y="47292"/>
                </a:lnTo>
                <a:lnTo>
                  <a:pt x="607144" y="36594"/>
                </a:lnTo>
                <a:lnTo>
                  <a:pt x="664607" y="27169"/>
                </a:lnTo>
                <a:lnTo>
                  <a:pt x="723768" y="19064"/>
                </a:lnTo>
                <a:lnTo>
                  <a:pt x="784504" y="12327"/>
                </a:lnTo>
                <a:lnTo>
                  <a:pt x="846694" y="7005"/>
                </a:lnTo>
                <a:lnTo>
                  <a:pt x="910215" y="3144"/>
                </a:lnTo>
                <a:lnTo>
                  <a:pt x="974946" y="794"/>
                </a:lnTo>
                <a:lnTo>
                  <a:pt x="1040764" y="0"/>
                </a:lnTo>
                <a:lnTo>
                  <a:pt x="1106586" y="794"/>
                </a:lnTo>
                <a:lnTo>
                  <a:pt x="1171319" y="3144"/>
                </a:lnTo>
                <a:lnTo>
                  <a:pt x="1234843" y="7005"/>
                </a:lnTo>
                <a:lnTo>
                  <a:pt x="1297034" y="12327"/>
                </a:lnTo>
                <a:lnTo>
                  <a:pt x="1357772" y="19064"/>
                </a:lnTo>
                <a:lnTo>
                  <a:pt x="1416934" y="27169"/>
                </a:lnTo>
                <a:lnTo>
                  <a:pt x="1474398" y="36594"/>
                </a:lnTo>
                <a:lnTo>
                  <a:pt x="1530043" y="47292"/>
                </a:lnTo>
                <a:lnTo>
                  <a:pt x="1583747" y="59216"/>
                </a:lnTo>
                <a:lnTo>
                  <a:pt x="1635387" y="72318"/>
                </a:lnTo>
                <a:lnTo>
                  <a:pt x="1684842" y="86551"/>
                </a:lnTo>
                <a:lnTo>
                  <a:pt x="1731990" y="101867"/>
                </a:lnTo>
                <a:lnTo>
                  <a:pt x="1776709" y="118221"/>
                </a:lnTo>
                <a:lnTo>
                  <a:pt x="1818877" y="135563"/>
                </a:lnTo>
                <a:lnTo>
                  <a:pt x="1858372" y="153847"/>
                </a:lnTo>
                <a:lnTo>
                  <a:pt x="1895072" y="173026"/>
                </a:lnTo>
                <a:lnTo>
                  <a:pt x="1928856" y="193052"/>
                </a:lnTo>
                <a:lnTo>
                  <a:pt x="1987185" y="235456"/>
                </a:lnTo>
                <a:lnTo>
                  <a:pt x="2032385" y="280681"/>
                </a:lnTo>
                <a:lnTo>
                  <a:pt x="2063480" y="328350"/>
                </a:lnTo>
                <a:lnTo>
                  <a:pt x="2079495" y="378083"/>
                </a:lnTo>
                <a:lnTo>
                  <a:pt x="2081542" y="403605"/>
                </a:lnTo>
                <a:lnTo>
                  <a:pt x="2079495" y="429127"/>
                </a:lnTo>
                <a:lnTo>
                  <a:pt x="2063480" y="478856"/>
                </a:lnTo>
                <a:lnTo>
                  <a:pt x="2032385" y="526517"/>
                </a:lnTo>
                <a:lnTo>
                  <a:pt x="1987185" y="571733"/>
                </a:lnTo>
                <a:lnTo>
                  <a:pt x="1928856" y="614124"/>
                </a:lnTo>
                <a:lnTo>
                  <a:pt x="1895072" y="634143"/>
                </a:lnTo>
                <a:lnTo>
                  <a:pt x="1858372" y="653315"/>
                </a:lnTo>
                <a:lnTo>
                  <a:pt x="1818877" y="671592"/>
                </a:lnTo>
                <a:lnTo>
                  <a:pt x="1776709" y="688927"/>
                </a:lnTo>
                <a:lnTo>
                  <a:pt x="1731990" y="705273"/>
                </a:lnTo>
                <a:lnTo>
                  <a:pt x="1684842" y="720582"/>
                </a:lnTo>
                <a:lnTo>
                  <a:pt x="1635387" y="734808"/>
                </a:lnTo>
                <a:lnTo>
                  <a:pt x="1583747" y="747903"/>
                </a:lnTo>
                <a:lnTo>
                  <a:pt x="1530043" y="759820"/>
                </a:lnTo>
                <a:lnTo>
                  <a:pt x="1474398" y="770512"/>
                </a:lnTo>
                <a:lnTo>
                  <a:pt x="1416934" y="779932"/>
                </a:lnTo>
                <a:lnTo>
                  <a:pt x="1357772" y="788032"/>
                </a:lnTo>
                <a:lnTo>
                  <a:pt x="1297034" y="794765"/>
                </a:lnTo>
                <a:lnTo>
                  <a:pt x="1234843" y="800084"/>
                </a:lnTo>
                <a:lnTo>
                  <a:pt x="1171319" y="803942"/>
                </a:lnTo>
                <a:lnTo>
                  <a:pt x="1106586" y="806291"/>
                </a:lnTo>
                <a:lnTo>
                  <a:pt x="1040764" y="807084"/>
                </a:lnTo>
                <a:lnTo>
                  <a:pt x="974946" y="806291"/>
                </a:lnTo>
                <a:lnTo>
                  <a:pt x="910215" y="803942"/>
                </a:lnTo>
                <a:lnTo>
                  <a:pt x="846694" y="800084"/>
                </a:lnTo>
                <a:lnTo>
                  <a:pt x="784504" y="794765"/>
                </a:lnTo>
                <a:lnTo>
                  <a:pt x="723768" y="788032"/>
                </a:lnTo>
                <a:lnTo>
                  <a:pt x="664607" y="779932"/>
                </a:lnTo>
                <a:lnTo>
                  <a:pt x="607144" y="770512"/>
                </a:lnTo>
                <a:lnTo>
                  <a:pt x="551500" y="759820"/>
                </a:lnTo>
                <a:lnTo>
                  <a:pt x="497797" y="747903"/>
                </a:lnTo>
                <a:lnTo>
                  <a:pt x="446157" y="734808"/>
                </a:lnTo>
                <a:lnTo>
                  <a:pt x="396702" y="720582"/>
                </a:lnTo>
                <a:lnTo>
                  <a:pt x="349555" y="705273"/>
                </a:lnTo>
                <a:lnTo>
                  <a:pt x="304836" y="688927"/>
                </a:lnTo>
                <a:lnTo>
                  <a:pt x="262668" y="671592"/>
                </a:lnTo>
                <a:lnTo>
                  <a:pt x="223173" y="653315"/>
                </a:lnTo>
                <a:lnTo>
                  <a:pt x="186472" y="634143"/>
                </a:lnTo>
                <a:lnTo>
                  <a:pt x="152689" y="614124"/>
                </a:lnTo>
                <a:lnTo>
                  <a:pt x="94358" y="571733"/>
                </a:lnTo>
                <a:lnTo>
                  <a:pt x="49158" y="526517"/>
                </a:lnTo>
                <a:lnTo>
                  <a:pt x="18062" y="478856"/>
                </a:lnTo>
                <a:lnTo>
                  <a:pt x="2047" y="429127"/>
                </a:lnTo>
                <a:lnTo>
                  <a:pt x="0" y="403605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70684" y="409341"/>
            <a:ext cx="1506783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latin typeface="Calibri"/>
                <a:cs typeface="Calibri"/>
              </a:rPr>
              <a:t>KANYARAASHI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82787"/>
              </p:ext>
            </p:extLst>
          </p:nvPr>
        </p:nvGraphicFramePr>
        <p:xfrm>
          <a:off x="603250" y="1181861"/>
          <a:ext cx="10972800" cy="420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b="1" spc="-10" dirty="0">
                          <a:latin typeface="Book Antiqua" panose="02040602050305030304" pitchFamily="18" charset="0"/>
                          <a:cs typeface="Calibri"/>
                        </a:rPr>
                        <a:t>                                     </a:t>
                      </a:r>
                      <a:r>
                        <a:rPr sz="1800" b="1" spc="-10" dirty="0">
                          <a:latin typeface="Book Antiqua" panose="02040602050305030304" pitchFamily="18" charset="0"/>
                          <a:cs typeface="Calibri"/>
                        </a:rPr>
                        <a:t>Impact</a:t>
                      </a:r>
                      <a:endParaRPr sz="1800" dirty="0">
                        <a:latin typeface="Book Antiqua" panose="02040602050305030304" pitchFamily="18" charset="0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IN" sz="1800" b="1" spc="-10" dirty="0">
                          <a:latin typeface="Book Antiqua" panose="02040602050305030304" pitchFamily="18" charset="0"/>
                          <a:cs typeface="Calibri"/>
                        </a:rPr>
                        <a:t>                             </a:t>
                      </a:r>
                      <a:r>
                        <a:rPr sz="1800" b="1" spc="-10" dirty="0">
                          <a:latin typeface="Book Antiqua" panose="02040602050305030304" pitchFamily="18" charset="0"/>
                          <a:cs typeface="Calibri"/>
                        </a:rPr>
                        <a:t>Benefits</a:t>
                      </a:r>
                      <a:endParaRPr sz="1800" dirty="0">
                        <a:latin typeface="Book Antiqua" panose="02040602050305030304" pitchFamily="18" charset="0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b="1" dirty="0">
                          <a:latin typeface="Calibri"/>
                          <a:cs typeface="Calibri"/>
                        </a:rPr>
                        <a:t>Enhanced safety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b="1" dirty="0">
                          <a:latin typeface="Calibri"/>
                          <a:cs typeface="Calibri"/>
                        </a:rPr>
                        <a:t>Real time Detection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25527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lang="en-US" sz="1800" spc="-10" dirty="0">
                          <a:latin typeface="Calibri"/>
                          <a:cs typeface="Calibri"/>
                        </a:rPr>
                        <a:t>Prevents fire hazards and electrical accidents by detecting neutral breakage in real time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654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neutral failures identified instantly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US" sz="1800" b="1" dirty="0">
                          <a:latin typeface="Calibri"/>
                          <a:cs typeface="Calibri"/>
                        </a:rPr>
                        <a:t>Protection and appliances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US" sz="1800" b="1" dirty="0">
                          <a:latin typeface="Calibri"/>
                          <a:cs typeface="Calibri"/>
                        </a:rPr>
                        <a:t>Automatic Protection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80708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-saves households and industrial equipment from voltage imbalance damage.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644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relay disconnection prevents costly damage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b="1" dirty="0">
                          <a:latin typeface="Calibri"/>
                          <a:cs typeface="Calibri"/>
                        </a:rPr>
                        <a:t>User Awarence 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b="1" dirty="0">
                          <a:latin typeface="Calibri"/>
                          <a:cs typeface="Calibri"/>
                        </a:rPr>
                        <a:t>Esay installation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43307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provides alerts that help user act quickly and avoid risks.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168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can be added to existing systems without major changes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2756535" algn="l"/>
              </a:tabLst>
            </a:pPr>
            <a:r>
              <a:rPr spc="-10" dirty="0"/>
              <a:t>RESEARCH</a:t>
            </a:r>
            <a:r>
              <a:rPr dirty="0"/>
              <a:t>	AND </a:t>
            </a:r>
            <a:r>
              <a:rPr spc="-10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548ED-0FC3-35DE-2D45-9274C099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834" y="1205079"/>
            <a:ext cx="6294006" cy="501675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IN" sz="2000" b="1" dirty="0">
                <a:latin typeface="Bahnschrift SemiCondensed" panose="020B0502040204020203" pitchFamily="34" charset="0"/>
              </a:rPr>
              <a:t>                                         RESEARCH</a:t>
            </a:r>
          </a:p>
          <a:p>
            <a:r>
              <a:rPr lang="en-US" dirty="0"/>
              <a:t> 1. </a:t>
            </a:r>
            <a:r>
              <a:rPr lang="en-US" b="1" dirty="0"/>
              <a:t>Background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low-voltage distribution networks, neutral wire failure leads to unbalanced voltages, which cause equipment damage, fire hazards, and safety risks.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protective devices (MCBs, RCCBs, Fuses) do not detect neutral breakage in real time.</a:t>
            </a:r>
          </a:p>
          <a:p>
            <a:r>
              <a:rPr lang="en-US" dirty="0"/>
              <a:t>2. </a:t>
            </a:r>
            <a:r>
              <a:rPr lang="en-US" b="1" dirty="0"/>
              <a:t>Existing Studies / 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IEEE Standards highlight the need for improved protection in low-voltage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Indian Standard IS 732 &amp; IS 3043 focus on safety in earthing and wiring but lack real-time monitoring for neutral failures.</a:t>
            </a:r>
          </a:p>
          <a:p>
            <a:r>
              <a:rPr lang="en-US" dirty="0"/>
              <a:t>3. </a:t>
            </a:r>
            <a:r>
              <a:rPr lang="en-US" b="1" dirty="0"/>
              <a:t>Market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Growing demand for smart meters, IoT devices, and power quality monitoring in India’s smart grid 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Smart Grid market is projected to cross USD 140 Billion by 2030 (MarketsandMarkets).</a:t>
            </a:r>
          </a:p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3374" y="171915"/>
            <a:ext cx="2136815" cy="9131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82994" y="167894"/>
            <a:ext cx="2082164" cy="807085"/>
          </a:xfrm>
          <a:custGeom>
            <a:avLst/>
            <a:gdLst/>
            <a:ahLst/>
            <a:cxnLst/>
            <a:rect l="l" t="t" r="r" b="b"/>
            <a:pathLst>
              <a:path w="2082164" h="807085">
                <a:moveTo>
                  <a:pt x="0" y="403605"/>
                </a:moveTo>
                <a:lnTo>
                  <a:pt x="8109" y="352982"/>
                </a:lnTo>
                <a:lnTo>
                  <a:pt x="31786" y="304234"/>
                </a:lnTo>
                <a:lnTo>
                  <a:pt x="70056" y="257740"/>
                </a:lnTo>
                <a:lnTo>
                  <a:pt x="121943" y="213877"/>
                </a:lnTo>
                <a:lnTo>
                  <a:pt x="186472" y="173026"/>
                </a:lnTo>
                <a:lnTo>
                  <a:pt x="223173" y="153847"/>
                </a:lnTo>
                <a:lnTo>
                  <a:pt x="262668" y="135563"/>
                </a:lnTo>
                <a:lnTo>
                  <a:pt x="304836" y="118221"/>
                </a:lnTo>
                <a:lnTo>
                  <a:pt x="349555" y="101867"/>
                </a:lnTo>
                <a:lnTo>
                  <a:pt x="396702" y="86551"/>
                </a:lnTo>
                <a:lnTo>
                  <a:pt x="446157" y="72318"/>
                </a:lnTo>
                <a:lnTo>
                  <a:pt x="497797" y="59216"/>
                </a:lnTo>
                <a:lnTo>
                  <a:pt x="551500" y="47292"/>
                </a:lnTo>
                <a:lnTo>
                  <a:pt x="607144" y="36594"/>
                </a:lnTo>
                <a:lnTo>
                  <a:pt x="664607" y="27169"/>
                </a:lnTo>
                <a:lnTo>
                  <a:pt x="723768" y="19064"/>
                </a:lnTo>
                <a:lnTo>
                  <a:pt x="784504" y="12327"/>
                </a:lnTo>
                <a:lnTo>
                  <a:pt x="846694" y="7005"/>
                </a:lnTo>
                <a:lnTo>
                  <a:pt x="910215" y="3144"/>
                </a:lnTo>
                <a:lnTo>
                  <a:pt x="974946" y="794"/>
                </a:lnTo>
                <a:lnTo>
                  <a:pt x="1040764" y="0"/>
                </a:lnTo>
                <a:lnTo>
                  <a:pt x="1106586" y="794"/>
                </a:lnTo>
                <a:lnTo>
                  <a:pt x="1171319" y="3144"/>
                </a:lnTo>
                <a:lnTo>
                  <a:pt x="1234843" y="7005"/>
                </a:lnTo>
                <a:lnTo>
                  <a:pt x="1297034" y="12327"/>
                </a:lnTo>
                <a:lnTo>
                  <a:pt x="1357772" y="19064"/>
                </a:lnTo>
                <a:lnTo>
                  <a:pt x="1416934" y="27169"/>
                </a:lnTo>
                <a:lnTo>
                  <a:pt x="1474398" y="36594"/>
                </a:lnTo>
                <a:lnTo>
                  <a:pt x="1530043" y="47292"/>
                </a:lnTo>
                <a:lnTo>
                  <a:pt x="1583747" y="59216"/>
                </a:lnTo>
                <a:lnTo>
                  <a:pt x="1635387" y="72318"/>
                </a:lnTo>
                <a:lnTo>
                  <a:pt x="1684842" y="86551"/>
                </a:lnTo>
                <a:lnTo>
                  <a:pt x="1731990" y="101867"/>
                </a:lnTo>
                <a:lnTo>
                  <a:pt x="1776709" y="118221"/>
                </a:lnTo>
                <a:lnTo>
                  <a:pt x="1818877" y="135563"/>
                </a:lnTo>
                <a:lnTo>
                  <a:pt x="1858372" y="153847"/>
                </a:lnTo>
                <a:lnTo>
                  <a:pt x="1895072" y="173026"/>
                </a:lnTo>
                <a:lnTo>
                  <a:pt x="1928856" y="193052"/>
                </a:lnTo>
                <a:lnTo>
                  <a:pt x="1987185" y="235456"/>
                </a:lnTo>
                <a:lnTo>
                  <a:pt x="2032385" y="280681"/>
                </a:lnTo>
                <a:lnTo>
                  <a:pt x="2063480" y="328350"/>
                </a:lnTo>
                <a:lnTo>
                  <a:pt x="2079495" y="378083"/>
                </a:lnTo>
                <a:lnTo>
                  <a:pt x="2081542" y="403605"/>
                </a:lnTo>
                <a:lnTo>
                  <a:pt x="2079495" y="429127"/>
                </a:lnTo>
                <a:lnTo>
                  <a:pt x="2063480" y="478856"/>
                </a:lnTo>
                <a:lnTo>
                  <a:pt x="2032385" y="526517"/>
                </a:lnTo>
                <a:lnTo>
                  <a:pt x="1987185" y="571733"/>
                </a:lnTo>
                <a:lnTo>
                  <a:pt x="1928856" y="614124"/>
                </a:lnTo>
                <a:lnTo>
                  <a:pt x="1895072" y="634143"/>
                </a:lnTo>
                <a:lnTo>
                  <a:pt x="1858372" y="653315"/>
                </a:lnTo>
                <a:lnTo>
                  <a:pt x="1818877" y="671592"/>
                </a:lnTo>
                <a:lnTo>
                  <a:pt x="1776709" y="688927"/>
                </a:lnTo>
                <a:lnTo>
                  <a:pt x="1731990" y="705273"/>
                </a:lnTo>
                <a:lnTo>
                  <a:pt x="1684842" y="720582"/>
                </a:lnTo>
                <a:lnTo>
                  <a:pt x="1635387" y="734808"/>
                </a:lnTo>
                <a:lnTo>
                  <a:pt x="1583747" y="747903"/>
                </a:lnTo>
                <a:lnTo>
                  <a:pt x="1530043" y="759820"/>
                </a:lnTo>
                <a:lnTo>
                  <a:pt x="1474398" y="770512"/>
                </a:lnTo>
                <a:lnTo>
                  <a:pt x="1416934" y="779932"/>
                </a:lnTo>
                <a:lnTo>
                  <a:pt x="1357772" y="788032"/>
                </a:lnTo>
                <a:lnTo>
                  <a:pt x="1297034" y="794765"/>
                </a:lnTo>
                <a:lnTo>
                  <a:pt x="1234843" y="800084"/>
                </a:lnTo>
                <a:lnTo>
                  <a:pt x="1171319" y="803942"/>
                </a:lnTo>
                <a:lnTo>
                  <a:pt x="1106586" y="806291"/>
                </a:lnTo>
                <a:lnTo>
                  <a:pt x="1040764" y="807084"/>
                </a:lnTo>
                <a:lnTo>
                  <a:pt x="974946" y="806291"/>
                </a:lnTo>
                <a:lnTo>
                  <a:pt x="910215" y="803942"/>
                </a:lnTo>
                <a:lnTo>
                  <a:pt x="846694" y="800084"/>
                </a:lnTo>
                <a:lnTo>
                  <a:pt x="784504" y="794765"/>
                </a:lnTo>
                <a:lnTo>
                  <a:pt x="723768" y="788032"/>
                </a:lnTo>
                <a:lnTo>
                  <a:pt x="664607" y="779932"/>
                </a:lnTo>
                <a:lnTo>
                  <a:pt x="607144" y="770512"/>
                </a:lnTo>
                <a:lnTo>
                  <a:pt x="551500" y="759820"/>
                </a:lnTo>
                <a:lnTo>
                  <a:pt x="497797" y="747903"/>
                </a:lnTo>
                <a:lnTo>
                  <a:pt x="446157" y="734808"/>
                </a:lnTo>
                <a:lnTo>
                  <a:pt x="396702" y="720582"/>
                </a:lnTo>
                <a:lnTo>
                  <a:pt x="349555" y="705273"/>
                </a:lnTo>
                <a:lnTo>
                  <a:pt x="304836" y="688927"/>
                </a:lnTo>
                <a:lnTo>
                  <a:pt x="262668" y="671592"/>
                </a:lnTo>
                <a:lnTo>
                  <a:pt x="223173" y="653315"/>
                </a:lnTo>
                <a:lnTo>
                  <a:pt x="186472" y="634143"/>
                </a:lnTo>
                <a:lnTo>
                  <a:pt x="152689" y="614124"/>
                </a:lnTo>
                <a:lnTo>
                  <a:pt x="94358" y="571733"/>
                </a:lnTo>
                <a:lnTo>
                  <a:pt x="49158" y="526517"/>
                </a:lnTo>
                <a:lnTo>
                  <a:pt x="18062" y="478856"/>
                </a:lnTo>
                <a:lnTo>
                  <a:pt x="2047" y="429127"/>
                </a:lnTo>
                <a:lnTo>
                  <a:pt x="0" y="403605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87680" y="392875"/>
            <a:ext cx="1506783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latin typeface="Calibri"/>
                <a:cs typeface="Calibri"/>
              </a:rPr>
              <a:t>KANYARAASHI</a:t>
            </a:r>
            <a:endParaRPr lang="en-US"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E7D7C-9E49-B076-6105-345386B2EFB4}"/>
              </a:ext>
            </a:extLst>
          </p:cNvPr>
          <p:cNvSpPr txBox="1"/>
          <p:nvPr/>
        </p:nvSpPr>
        <p:spPr>
          <a:xfrm>
            <a:off x="6431394" y="1205080"/>
            <a:ext cx="62940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34440">
              <a:lnSpc>
                <a:spcPct val="100000"/>
              </a:lnSpc>
              <a:spcBef>
                <a:spcPts val="1570"/>
              </a:spcBef>
            </a:pPr>
            <a:r>
              <a:rPr lang="en-US" sz="1800" b="1" spc="-10" dirty="0">
                <a:latin typeface="Calibri"/>
                <a:cs typeface="Calibri"/>
              </a:rPr>
              <a:t>                  </a:t>
            </a:r>
            <a:r>
              <a:rPr lang="en-US" sz="1800" b="1" spc="-10" dirty="0">
                <a:latin typeface="Bahnschrift SemiCondensed" panose="020B0502040204020203" pitchFamily="34" charset="0"/>
                <a:cs typeface="Calibri"/>
              </a:rPr>
              <a:t>REFERENCE</a:t>
            </a:r>
            <a:r>
              <a:rPr lang="en-US" sz="1800" b="1" spc="-10" dirty="0">
                <a:latin typeface="Calibri"/>
                <a:cs typeface="Calibri"/>
              </a:rPr>
              <a:t>        </a:t>
            </a:r>
          </a:p>
          <a:p>
            <a:pPr marL="526415" marR="736600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  <a:tabLst>
                <a:tab pos="527685" algn="l"/>
              </a:tabLst>
            </a:pPr>
            <a:r>
              <a:rPr lang="en-US" sz="1800" b="1" dirty="0">
                <a:latin typeface="Calibri"/>
                <a:cs typeface="Calibri"/>
              </a:rPr>
              <a:t> Research Papers / Technical Studies</a:t>
            </a:r>
          </a:p>
          <a:p>
            <a:pPr marL="526415" marR="73660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US" sz="1800" dirty="0">
                <a:latin typeface="Calibri"/>
                <a:cs typeface="Calibri"/>
              </a:rPr>
              <a:t>A. Majumder, “Detection and Mitigation of Neutral Conductor Failures in Low-Voltage Networks,” IEEE Transactions on Power Delivery, 2019.</a:t>
            </a:r>
          </a:p>
          <a:p>
            <a:pPr marL="526415" marR="73660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US" sz="1800" dirty="0">
                <a:latin typeface="Calibri"/>
                <a:cs typeface="Calibri"/>
              </a:rPr>
              <a:t>R. Gupta &amp; S. Kumar, “IoT Based Monitoring of Distribution Systems for Smart Grids,” International Journal of Electrical Power &amp; Energy Systems, 2021.</a:t>
            </a:r>
          </a:p>
          <a:p>
            <a:pPr marL="526415" marR="736600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  <a:tabLst>
                <a:tab pos="527685" algn="l"/>
              </a:tabLst>
            </a:pPr>
            <a:r>
              <a:rPr lang="en-US" sz="1800" b="1" dirty="0">
                <a:latin typeface="Calibri"/>
                <a:cs typeface="Calibri"/>
              </a:rPr>
              <a:t>Arduino IDE and MicroPython Documentation.</a:t>
            </a:r>
          </a:p>
          <a:p>
            <a:pPr marL="526415" marR="73660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US" sz="1800" dirty="0">
                <a:latin typeface="Calibri"/>
                <a:cs typeface="Calibri"/>
              </a:rPr>
              <a:t>MATLAB/Simulink Official Documentation.</a:t>
            </a:r>
          </a:p>
          <a:p>
            <a:pPr marL="526415" marR="73660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US" sz="1800" dirty="0">
                <a:latin typeface="Calibri"/>
                <a:cs typeface="Calibri"/>
              </a:rPr>
              <a:t>MongoDB Official Documentation.</a:t>
            </a:r>
          </a:p>
          <a:p>
            <a:pPr marL="526415" marR="736600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v"/>
              <a:tabLst>
                <a:tab pos="527685" algn="l"/>
              </a:tabLst>
            </a:pPr>
            <a:r>
              <a:rPr lang="en-US" sz="1800" b="1" dirty="0">
                <a:latin typeface="Calibri"/>
                <a:cs typeface="Calibri"/>
              </a:rPr>
              <a:t>5. Web Resources</a:t>
            </a:r>
          </a:p>
          <a:p>
            <a:pPr marL="526415" marR="73660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US" sz="1800" dirty="0">
                <a:latin typeface="Calibri"/>
                <a:cs typeface="Calibri"/>
              </a:rPr>
              <a:t>Government of India, Ministry of Power – National Smart Grid Mission.</a:t>
            </a:r>
          </a:p>
          <a:p>
            <a:pPr marL="526415" marR="73660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r>
              <a:rPr lang="en-US" sz="1800" dirty="0">
                <a:latin typeface="Calibri"/>
                <a:cs typeface="Calibri"/>
              </a:rPr>
              <a:t>IEEE Xplore Digital Library – </a:t>
            </a:r>
            <a:r>
              <a:rPr lang="en-US" sz="1800" dirty="0">
                <a:latin typeface="Calibri"/>
                <a:cs typeface="Calibri"/>
                <a:hlinkClick r:id="rId3"/>
              </a:rPr>
              <a:t>https://ieeexplore.ieee.org</a:t>
            </a:r>
            <a:r>
              <a:rPr lang="en-US" sz="1800" dirty="0">
                <a:latin typeface="Calibri"/>
                <a:cs typeface="Calibri"/>
              </a:rPr>
              <a:t>.</a:t>
            </a:r>
          </a:p>
          <a:p>
            <a:pPr marL="526415" marR="73660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526415" marR="73660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527685" algn="l"/>
              </a:tabLst>
            </a:pP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57FDB3-2F5C-6754-BA7D-EE56ECD4986C}"/>
              </a:ext>
            </a:extLst>
          </p:cNvPr>
          <p:cNvSpPr/>
          <p:nvPr/>
        </p:nvSpPr>
        <p:spPr>
          <a:xfrm>
            <a:off x="6629400" y="1217822"/>
            <a:ext cx="5486400" cy="50167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78DB9E-E5C2-A319-44BB-526888EE82B0}"/>
              </a:ext>
            </a:extLst>
          </p:cNvPr>
          <p:cNvSpPr/>
          <p:nvPr/>
        </p:nvSpPr>
        <p:spPr>
          <a:xfrm>
            <a:off x="6629400" y="1217822"/>
            <a:ext cx="5486400" cy="501675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5A79D5-799F-C5FC-627A-CDD595D3CCCA}"/>
              </a:ext>
            </a:extLst>
          </p:cNvPr>
          <p:cNvSpPr txBox="1"/>
          <p:nvPr/>
        </p:nvSpPr>
        <p:spPr>
          <a:xfrm>
            <a:off x="96748" y="1203700"/>
            <a:ext cx="6390640" cy="500401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843</Words>
  <Application>Microsoft Office PowerPoint</Application>
  <PresentationFormat>Widescreen</PresentationFormat>
  <Paragraphs>117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MT</vt:lpstr>
      <vt:lpstr>Bahnschrift SemiCondensed</vt:lpstr>
      <vt:lpstr>Book Antiqua</vt:lpstr>
      <vt:lpstr>Calibri</vt:lpstr>
      <vt:lpstr>Franklin Gothic Medium</vt:lpstr>
      <vt:lpstr>Times New Roman</vt:lpstr>
      <vt:lpstr>Wingdings</vt:lpstr>
      <vt:lpstr>Office Theme</vt:lpstr>
      <vt:lpstr>SMART INDIA HACKATHON 2025</vt:lpstr>
      <vt:lpstr>Real-time neutral conducter breakage detection</vt:lpstr>
      <vt:lpstr>BLOCK DIAGRAM</vt:lpstr>
      <vt:lpstr>FEASIBILITY AND CHALLENGES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Ashok Kumar Reddy</cp:lastModifiedBy>
  <cp:revision>16</cp:revision>
  <dcterms:created xsi:type="dcterms:W3CDTF">2025-09-18T09:12:07Z</dcterms:created>
  <dcterms:modified xsi:type="dcterms:W3CDTF">2025-09-26T01:19:39Z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2025-09-18T00:00:00Z</vt:filetime>
  </property>
  <property fmtid="{D5CDD505-2E9C-101B-9397-08002B2CF9AE}" pid="5" name="Producer">
    <vt:lpwstr>Microsoft® PowerPoint® 2019</vt:lpwstr>
  </property>
</Properties>
</file>