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6" r:id="rId2"/>
    <p:sldMasterId id="2147483690" r:id="rId3"/>
    <p:sldMasterId id="2147483701" r:id="rId4"/>
    <p:sldMasterId id="2147483712" r:id="rId5"/>
    <p:sldMasterId id="2147483723" r:id="rId6"/>
  </p:sldMasterIdLst>
  <p:notesMasterIdLst>
    <p:notesMasterId r:id="rId40"/>
  </p:notesMasterIdLst>
  <p:handoutMasterIdLst>
    <p:handoutMasterId r:id="rId41"/>
  </p:handoutMasterIdLst>
  <p:sldIdLst>
    <p:sldId id="256" r:id="rId7"/>
    <p:sldId id="284" r:id="rId8"/>
    <p:sldId id="257" r:id="rId9"/>
    <p:sldId id="258" r:id="rId10"/>
    <p:sldId id="259" r:id="rId11"/>
    <p:sldId id="260" r:id="rId12"/>
    <p:sldId id="261" r:id="rId13"/>
    <p:sldId id="262" r:id="rId14"/>
    <p:sldId id="263" r:id="rId15"/>
    <p:sldId id="264" r:id="rId16"/>
    <p:sldId id="265" r:id="rId17"/>
    <p:sldId id="287"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88" r:id="rId32"/>
    <p:sldId id="289" r:id="rId33"/>
    <p:sldId id="279" r:id="rId34"/>
    <p:sldId id="280" r:id="rId35"/>
    <p:sldId id="281" r:id="rId36"/>
    <p:sldId id="282" r:id="rId37"/>
    <p:sldId id="283" r:id="rId38"/>
    <p:sldId id="285"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23" autoAdjust="0"/>
  </p:normalViewPr>
  <p:slideViewPr>
    <p:cSldViewPr snapToGrid="0">
      <p:cViewPr varScale="1">
        <p:scale>
          <a:sx n="90" d="100"/>
          <a:sy n="90" d="100"/>
        </p:scale>
        <p:origin x="114" y="258"/>
      </p:cViewPr>
      <p:guideLst/>
    </p:cSldViewPr>
  </p:slideViewPr>
  <p:notesTextViewPr>
    <p:cViewPr>
      <p:scale>
        <a:sx n="1" d="1"/>
        <a:sy n="1" d="1"/>
      </p:scale>
      <p:origin x="0" y="0"/>
    </p:cViewPr>
  </p:notesTextViewPr>
  <p:notesViewPr>
    <p:cSldViewPr snapToGrid="0">
      <p:cViewPr varScale="1">
        <p:scale>
          <a:sx n="64" d="100"/>
          <a:sy n="64" d="100"/>
        </p:scale>
        <p:origin x="19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32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55538752"/>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nashpaz/chefJB"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577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43" name="Shape 143"/>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44" name="Shape 144"/>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45" name="Shape 145"/>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200" dirty="0" smtClean="0"/>
              <a:t>Quick</a:t>
            </a:r>
            <a:r>
              <a:rPr lang="en-US" sz="1200" baseline="0" dirty="0" smtClean="0"/>
              <a:t> run of </a:t>
            </a:r>
            <a:r>
              <a:rPr lang="en-US" sz="1200" dirty="0" smtClean="0"/>
              <a:t>Exercise</a:t>
            </a:r>
            <a:r>
              <a:rPr lang="en-US" sz="1200" baseline="0" dirty="0" smtClean="0"/>
              <a:t> 1, chef solo – recipes structure and chef-client –z </a:t>
            </a:r>
            <a:r>
              <a:rPr lang="en-US" sz="1200" baseline="0" dirty="0" err="1" smtClean="0"/>
              <a:t>recipe.rb</a:t>
            </a:r>
            <a:endParaRPr sz="1200" dirty="0"/>
          </a:p>
        </p:txBody>
      </p:sp>
      <p:sp>
        <p:nvSpPr>
          <p:cNvPr id="146" name="Shape 146"/>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83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68" name="Shape 26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9" name="Shape 26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70" name="Shape 27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100" b="0" i="0" kern="1200" smtClean="0">
                <a:solidFill>
                  <a:schemeClr val="tx1"/>
                </a:solidFill>
                <a:effectLst/>
                <a:latin typeface="+mn-lt"/>
                <a:ea typeface="+mn-ea"/>
                <a:cs typeface="+mn-cs"/>
                <a:hlinkClick r:id="rId3"/>
              </a:rPr>
              <a:t>https://github.com/nashpaz/chefJB</a:t>
            </a:r>
            <a:endParaRPr sz="1200"/>
          </a:p>
        </p:txBody>
      </p:sp>
      <p:sp>
        <p:nvSpPr>
          <p:cNvPr id="271" name="Shape 27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403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51" name="Shape 151"/>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52" name="Shape 152"/>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53" name="Shape 15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54" name="Shape 15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17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60" name="Shape 160"/>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61" name="Shape 161"/>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62" name="Shape 162"/>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63" name="Shape 163"/>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043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69" name="Shape 16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70" name="Shape 17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71" name="Shape 17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72" name="Shape 17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5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78" name="Shape 17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79" name="Shape 17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80" name="Shape 18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81" name="Shape 18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74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87" name="Shape 187"/>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88" name="Shape 188"/>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89" name="Shape 189"/>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90" name="Shape 190"/>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126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96" name="Shape 196"/>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97" name="Shape 197"/>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98" name="Shape 198"/>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99" name="Shape 199"/>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35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04" name="Shape 204"/>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205" name="Shape 205"/>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06" name="Shape 206"/>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07" name="Shape 207"/>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96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32" name="Shape 232"/>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233" name="Shape 233"/>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34" name="Shape 234"/>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35" name="Shape 235"/>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03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5437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59" name="Shape 25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0" name="Shape 26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61" name="Shape 26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62" name="Shape 26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86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68" name="Shape 26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9" name="Shape 26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70" name="Shape 27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71" name="Shape 27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15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78" name="Shape 27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79" name="Shape 27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80" name="Shape 28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81" name="Shape 28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477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86" name="Shape 286"/>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87" name="Shape 287"/>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88" name="Shape 288"/>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89" name="Shape 289"/>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77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95" name="Shape 295"/>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96" name="Shape 296"/>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97" name="Shape 297"/>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200" dirty="0" smtClean="0"/>
              <a:t>Exercise 2 – </a:t>
            </a:r>
            <a:r>
              <a:rPr lang="en-US" sz="1200" dirty="0" err="1" smtClean="0"/>
              <a:t>wstation</a:t>
            </a:r>
            <a:r>
              <a:rPr lang="en-US" sz="1200" dirty="0" smtClean="0"/>
              <a:t>, node and</a:t>
            </a:r>
            <a:r>
              <a:rPr lang="en-US" sz="1200" baseline="0" dirty="0" smtClean="0"/>
              <a:t> server, knife, run list, </a:t>
            </a:r>
            <a:endParaRPr sz="1200" dirty="0"/>
          </a:p>
        </p:txBody>
      </p:sp>
      <p:sp>
        <p:nvSpPr>
          <p:cNvPr id="298" name="Shape 298"/>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222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04" name="Shape 304"/>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05" name="Shape 305"/>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06" name="Shape 306"/>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07" name="Shape 307"/>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5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13" name="Shape 313"/>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14" name="Shape 314"/>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15" name="Shape 315"/>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16" name="Shape 316"/>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453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22" name="Shape 322"/>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23" name="Shape 323"/>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24" name="Shape 324"/>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25" name="Shape 325"/>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257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31" name="Shape 331"/>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32" name="Shape 332"/>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33" name="Shape 33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34" name="Shape 33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509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58" name="Shape 35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59" name="Shape 35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60" name="Shape 36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61" name="Shape 36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09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he-IL" dirty="0" smtClean="0"/>
              <a:t>לפני שפורד</a:t>
            </a:r>
            <a:r>
              <a:rPr lang="he-IL" baseline="0" dirty="0" smtClean="0"/>
              <a:t> המציא את פס הייצור (אוטומציה של בניה אנושית) אנשים היו בונים 1. נפרד בין סביבות (מכונית אחת פחות מוקפדת מאחרת) 2. כמות בניות מוגבלת לפי אנשים ויכולתם 3. אם מישהו בצוות חולה – כל פס הייצור יכול להאט/להיעצר 4. מי הידק את הבורג ההוא? התקינו בכלל?</a:t>
            </a:r>
            <a:r>
              <a:rPr lang="en-US" baseline="0" dirty="0" smtClean="0"/>
              <a:t> </a:t>
            </a:r>
            <a:r>
              <a:rPr lang="he-IL" baseline="0" dirty="0" smtClean="0"/>
              <a:t>זוכרים מה קרה? --- היום טכנאים מתכנתים פעם אחת רובוטים שבונים הרבה סביבות לפי סט הגדרות אמין אחד.</a:t>
            </a:r>
            <a:endParaRPr dirty="0"/>
          </a:p>
        </p:txBody>
      </p:sp>
    </p:spTree>
    <p:extLst>
      <p:ext uri="{BB962C8B-B14F-4D97-AF65-F5344CB8AC3E}">
        <p14:creationId xmlns:p14="http://schemas.microsoft.com/office/powerpoint/2010/main" val="25322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175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549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he-IL" dirty="0" smtClean="0"/>
              <a:t>מרכז לסטים של קונפיגורציה (ספרים)</a:t>
            </a:r>
          </a:p>
          <a:p>
            <a:pPr lvl="0">
              <a:spcBef>
                <a:spcPts val="0"/>
              </a:spcBef>
              <a:buNone/>
            </a:pPr>
            <a:r>
              <a:rPr lang="he-IL" dirty="0" smtClean="0"/>
              <a:t>מערכת שמבצעת</a:t>
            </a:r>
            <a:r>
              <a:rPr lang="he-IL" baseline="0" dirty="0" smtClean="0"/>
              <a:t> החלה ופידבק של הגדרות על/מ</a:t>
            </a:r>
            <a:r>
              <a:rPr lang="en-US" baseline="0" dirty="0" smtClean="0"/>
              <a:t>infrastructure</a:t>
            </a:r>
            <a:endParaRPr lang="he-IL" baseline="0" dirty="0" smtClean="0"/>
          </a:p>
          <a:p>
            <a:pPr lvl="0">
              <a:spcBef>
                <a:spcPts val="0"/>
              </a:spcBef>
              <a:buNone/>
            </a:pPr>
            <a:r>
              <a:rPr lang="he-IL" baseline="0" dirty="0" smtClean="0"/>
              <a:t>דיבור בין מערכות, שינוי הגדרות באחת לפי דרישה מאחרת</a:t>
            </a:r>
          </a:p>
          <a:p>
            <a:pPr lvl="0">
              <a:spcBef>
                <a:spcPts val="0"/>
              </a:spcBef>
              <a:buNone/>
            </a:pPr>
            <a:r>
              <a:rPr lang="en-US" sz="1100" b="0" i="0" kern="1200" dirty="0" smtClean="0">
                <a:solidFill>
                  <a:schemeClr val="tx1"/>
                </a:solidFill>
                <a:effectLst/>
                <a:latin typeface="+mn-lt"/>
                <a:ea typeface="+mn-ea"/>
                <a:cs typeface="+mn-cs"/>
              </a:rPr>
              <a:t>declarative definitions</a:t>
            </a:r>
            <a:r>
              <a:rPr lang="he-IL" sz="1100" b="0" i="0" kern="1200" dirty="0" smtClean="0">
                <a:solidFill>
                  <a:schemeClr val="tx1"/>
                </a:solidFill>
                <a:effectLst/>
                <a:latin typeface="+mn-lt"/>
                <a:ea typeface="+mn-ea"/>
                <a:cs typeface="+mn-cs"/>
              </a:rPr>
              <a:t> </a:t>
            </a:r>
            <a:endParaRPr dirty="0"/>
          </a:p>
        </p:txBody>
      </p:sp>
    </p:spTree>
    <p:extLst>
      <p:ext uri="{BB962C8B-B14F-4D97-AF65-F5344CB8AC3E}">
        <p14:creationId xmlns:p14="http://schemas.microsoft.com/office/powerpoint/2010/main" val="204513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91" name="Shape 91"/>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92" name="Shape 92"/>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93" name="Shape 9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94" name="Shape 9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71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19" name="Shape 11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20" name="Shape 12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21" name="Shape 12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22" name="Shape 12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10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35" name="Shape 135"/>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36" name="Shape 136"/>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37" name="Shape 137"/>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38" name="Shape 138"/>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754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724065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AE47EBC-F977-4590-8781-82BAAC68FAB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93425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EF13E23-A0DA-4254-AD3A-429442E387C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3008823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Click to edit Master text styles</a:t>
            </a: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7323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lank">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390727" y="4737240"/>
            <a:ext cx="536400" cy="273900"/>
          </a:xfrm>
          <a:prstGeom prst="rect">
            <a:avLst/>
          </a:prstGeom>
          <a:noFill/>
          <a:ln>
            <a:noFill/>
          </a:ln>
        </p:spPr>
        <p:txBody>
          <a:bodyPr lIns="91425" tIns="45700" rIns="91425" bIns="45700" anchor="ctr" anchorCtr="0">
            <a:noAutofit/>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33" name="Shape 33"/>
          <p:cNvSpPr txBox="1">
            <a:spLocks noGrp="1"/>
          </p:cNvSpPr>
          <p:nvPr>
            <p:ph type="body" idx="1"/>
          </p:nvPr>
        </p:nvSpPr>
        <p:spPr>
          <a:xfrm>
            <a:off x="265400" y="192631"/>
            <a:ext cx="6286500" cy="455400"/>
          </a:xfrm>
          <a:prstGeom prst="rect">
            <a:avLst/>
          </a:prstGeom>
          <a:noFill/>
          <a:ln>
            <a:noFill/>
          </a:ln>
        </p:spPr>
        <p:txBody>
          <a:bodyPr lIns="91425" tIns="91425" rIns="91425" bIns="91425" anchor="t" anchorCtr="0"/>
          <a:lstStyle>
            <a:lvl1pPr marL="0" marR="0" lvl="0" indent="0" algn="l" rtl="0">
              <a:spcBef>
                <a:spcPts val="960"/>
              </a:spcBef>
              <a:buClr>
                <a:srgbClr val="3C3C3C"/>
              </a:buClr>
              <a:buSzPct val="100000"/>
              <a:buFont typeface="Arial"/>
              <a:buNone/>
              <a:defRPr sz="2800" b="1" i="0" u="none" strike="noStrike" cap="none">
                <a:solidFill>
                  <a:srgbClr val="3C3C3C"/>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4" name="Shape 34"/>
          <p:cNvSpPr txBox="1">
            <a:spLocks noGrp="1"/>
          </p:cNvSpPr>
          <p:nvPr>
            <p:ph type="body" idx="2"/>
          </p:nvPr>
        </p:nvSpPr>
        <p:spPr>
          <a:xfrm>
            <a:off x="996925" y="857725"/>
            <a:ext cx="6113700" cy="685800"/>
          </a:xfrm>
          <a:prstGeom prst="rect">
            <a:avLst/>
          </a:prstGeom>
          <a:noFill/>
          <a:ln>
            <a:noFill/>
          </a:ln>
        </p:spPr>
        <p:txBody>
          <a:bodyPr lIns="91425" tIns="91425" rIns="91425" bIns="91425" anchor="t" anchorCtr="0"/>
          <a:lstStyle>
            <a:lvl1pPr marL="342900" marR="0" lvl="0" indent="-165100" algn="l" rtl="0">
              <a:spcBef>
                <a:spcPts val="560"/>
              </a:spcBef>
              <a:buClr>
                <a:srgbClr val="3C3C3C"/>
              </a:buClr>
              <a:buSzPct val="100000"/>
              <a:buFont typeface="Arial"/>
              <a:buChar char="•"/>
              <a:defRPr sz="2800" b="0" i="0" u="none" strike="noStrike" cap="none">
                <a:solidFill>
                  <a:srgbClr val="3C3C3C"/>
                </a:solidFill>
                <a:latin typeface="Arial"/>
                <a:ea typeface="Arial"/>
                <a:cs typeface="Arial"/>
                <a:sym typeface="Arial"/>
              </a:defRPr>
            </a:lvl1pPr>
            <a:lvl2pPr marL="742950" marR="0" lvl="1" indent="-133350" algn="l" rtl="0">
              <a:spcBef>
                <a:spcPts val="480"/>
              </a:spcBef>
              <a:buClr>
                <a:srgbClr val="3C3C3C"/>
              </a:buClr>
              <a:buSzPct val="100000"/>
              <a:buFont typeface="Arial"/>
              <a:buChar char="–"/>
              <a:defRPr sz="2400" b="0" i="0" u="none" strike="noStrike" cap="none">
                <a:solidFill>
                  <a:srgbClr val="3C3C3C"/>
                </a:solidFill>
                <a:latin typeface="Arial"/>
                <a:ea typeface="Arial"/>
                <a:cs typeface="Arial"/>
                <a:sym typeface="Arial"/>
              </a:defRPr>
            </a:lvl2pPr>
            <a:lvl3pPr marL="1143000" marR="0" lvl="2" indent="-101600" algn="l" rtl="0">
              <a:spcBef>
                <a:spcPts val="400"/>
              </a:spcBef>
              <a:buClr>
                <a:srgbClr val="3C3C3C"/>
              </a:buClr>
              <a:buSzPct val="100000"/>
              <a:buFont typeface="Arial"/>
              <a:buChar char="•"/>
              <a:defRPr sz="2000" b="0" i="0" u="none" strike="noStrike" cap="none">
                <a:solidFill>
                  <a:srgbClr val="3C3C3C"/>
                </a:solidFill>
                <a:latin typeface="Arial"/>
                <a:ea typeface="Arial"/>
                <a:cs typeface="Arial"/>
                <a:sym typeface="Arial"/>
              </a:defRPr>
            </a:lvl3pPr>
            <a:lvl4pPr marL="1600200" marR="0" lvl="3" indent="-114300" algn="l" rtl="0">
              <a:spcBef>
                <a:spcPts val="360"/>
              </a:spcBef>
              <a:buClr>
                <a:srgbClr val="3C3C3C"/>
              </a:buClr>
              <a:buSzPct val="100000"/>
              <a:buFont typeface="Arial"/>
              <a:buChar char="–"/>
              <a:defRPr sz="1800" b="0" i="0" u="none" strike="noStrike" cap="none">
                <a:solidFill>
                  <a:srgbClr val="3C3C3C"/>
                </a:solidFill>
                <a:latin typeface="Arial"/>
                <a:ea typeface="Arial"/>
                <a:cs typeface="Arial"/>
                <a:sym typeface="Arial"/>
              </a:defRPr>
            </a:lvl4pPr>
            <a:lvl5pPr marL="2057400" marR="0" lvl="4" indent="-114300" algn="l" rtl="0">
              <a:spcBef>
                <a:spcPts val="360"/>
              </a:spcBef>
              <a:buClr>
                <a:srgbClr val="3C3C3C"/>
              </a:buClr>
              <a:buSzPct val="100000"/>
              <a:buFont typeface="Arial"/>
              <a:buChar char="»"/>
              <a:defRPr sz="1800" b="0" i="0" u="none" strike="noStrike" cap="none">
                <a:solidFill>
                  <a:srgbClr val="3C3C3C"/>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5776964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1">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6479" y="205221"/>
            <a:ext cx="8225400" cy="855300"/>
          </a:xfrm>
          <a:prstGeom prst="rect">
            <a:avLst/>
          </a:prstGeom>
          <a:noFill/>
          <a:ln>
            <a:noFill/>
          </a:ln>
        </p:spPr>
        <p:txBody>
          <a:bodyPr lIns="91425" tIns="91425" rIns="91425" bIns="91425" anchor="ctr" anchorCtr="0"/>
          <a:lstStyle>
            <a:lvl1pPr lvl="0" algn="ctr" rtl="0">
              <a:lnSpc>
                <a:spcPct val="93000"/>
              </a:lnSpc>
              <a:spcBef>
                <a:spcPts val="0"/>
              </a:spcBef>
              <a:spcAft>
                <a:spcPts val="0"/>
              </a:spcAft>
              <a:defRPr sz="3700">
                <a:solidFill>
                  <a:srgbClr val="000000"/>
                </a:solidFill>
                <a:latin typeface="Arial"/>
                <a:ea typeface="Arial"/>
                <a:cs typeface="Arial"/>
                <a:sym typeface="Arial"/>
              </a:defRPr>
            </a:lvl1pPr>
            <a:lvl2pPr marL="622300" lvl="1" indent="-241300" algn="ctr" rtl="0">
              <a:lnSpc>
                <a:spcPct val="93000"/>
              </a:lnSpc>
              <a:spcBef>
                <a:spcPts val="0"/>
              </a:spcBef>
              <a:spcAft>
                <a:spcPts val="0"/>
              </a:spcAft>
              <a:defRPr sz="3700">
                <a:solidFill>
                  <a:srgbClr val="000000"/>
                </a:solidFill>
                <a:latin typeface="Arial"/>
                <a:ea typeface="Arial"/>
                <a:cs typeface="Arial"/>
                <a:sym typeface="Arial"/>
              </a:defRPr>
            </a:lvl2pPr>
            <a:lvl3pPr marL="952500" lvl="2" indent="-190500" algn="ctr" rtl="0">
              <a:lnSpc>
                <a:spcPct val="93000"/>
              </a:lnSpc>
              <a:spcBef>
                <a:spcPts val="0"/>
              </a:spcBef>
              <a:spcAft>
                <a:spcPts val="0"/>
              </a:spcAft>
              <a:defRPr sz="3700">
                <a:solidFill>
                  <a:srgbClr val="000000"/>
                </a:solidFill>
                <a:latin typeface="Arial"/>
                <a:ea typeface="Arial"/>
                <a:cs typeface="Arial"/>
                <a:sym typeface="Arial"/>
              </a:defRPr>
            </a:lvl3pPr>
            <a:lvl4pPr marL="1333500" lvl="3" indent="-190500" algn="ctr" rtl="0">
              <a:lnSpc>
                <a:spcPct val="93000"/>
              </a:lnSpc>
              <a:spcBef>
                <a:spcPts val="0"/>
              </a:spcBef>
              <a:spcAft>
                <a:spcPts val="0"/>
              </a:spcAft>
              <a:defRPr sz="3700">
                <a:solidFill>
                  <a:srgbClr val="000000"/>
                </a:solidFill>
                <a:latin typeface="Arial"/>
                <a:ea typeface="Arial"/>
                <a:cs typeface="Arial"/>
                <a:sym typeface="Arial"/>
              </a:defRPr>
            </a:lvl4pPr>
            <a:lvl5pPr marL="1714500" lvl="4" indent="-190500" algn="ctr" rtl="0">
              <a:lnSpc>
                <a:spcPct val="93000"/>
              </a:lnSpc>
              <a:spcBef>
                <a:spcPts val="0"/>
              </a:spcBef>
              <a:spcAft>
                <a:spcPts val="0"/>
              </a:spcAft>
              <a:defRPr sz="3700">
                <a:solidFill>
                  <a:srgbClr val="000000"/>
                </a:solidFill>
                <a:latin typeface="Arial"/>
                <a:ea typeface="Arial"/>
                <a:cs typeface="Arial"/>
                <a:sym typeface="Arial"/>
              </a:defRPr>
            </a:lvl5pPr>
            <a:lvl6pPr marL="2095500" lvl="5" indent="-190500" algn="ctr" rtl="0">
              <a:lnSpc>
                <a:spcPct val="93000"/>
              </a:lnSpc>
              <a:spcBef>
                <a:spcPts val="0"/>
              </a:spcBef>
              <a:spcAft>
                <a:spcPts val="0"/>
              </a:spcAft>
              <a:defRPr sz="3700">
                <a:solidFill>
                  <a:srgbClr val="000000"/>
                </a:solidFill>
                <a:latin typeface="Arial"/>
                <a:ea typeface="Arial"/>
                <a:cs typeface="Arial"/>
                <a:sym typeface="Arial"/>
              </a:defRPr>
            </a:lvl6pPr>
            <a:lvl7pPr marL="2476500" lvl="6" indent="-190500" algn="ctr" rtl="0">
              <a:lnSpc>
                <a:spcPct val="93000"/>
              </a:lnSpc>
              <a:spcBef>
                <a:spcPts val="0"/>
              </a:spcBef>
              <a:spcAft>
                <a:spcPts val="0"/>
              </a:spcAft>
              <a:defRPr sz="3700">
                <a:solidFill>
                  <a:srgbClr val="000000"/>
                </a:solidFill>
                <a:latin typeface="Arial"/>
                <a:ea typeface="Arial"/>
                <a:cs typeface="Arial"/>
                <a:sym typeface="Arial"/>
              </a:defRPr>
            </a:lvl7pPr>
            <a:lvl8pPr marL="2857500" lvl="7" indent="-190500" algn="ctr" rtl="0">
              <a:lnSpc>
                <a:spcPct val="93000"/>
              </a:lnSpc>
              <a:spcBef>
                <a:spcPts val="0"/>
              </a:spcBef>
              <a:spcAft>
                <a:spcPts val="0"/>
              </a:spcAft>
              <a:defRPr sz="3700">
                <a:solidFill>
                  <a:srgbClr val="000000"/>
                </a:solidFill>
                <a:latin typeface="Arial"/>
                <a:ea typeface="Arial"/>
                <a:cs typeface="Arial"/>
                <a:sym typeface="Arial"/>
              </a:defRPr>
            </a:lvl8pPr>
            <a:lvl9pPr marL="3225800" lvl="8" indent="-190500" algn="ctr" rtl="0">
              <a:lnSpc>
                <a:spcPct val="93000"/>
              </a:lnSpc>
              <a:spcBef>
                <a:spcPts val="0"/>
              </a:spcBef>
              <a:spcAft>
                <a:spcPts val="0"/>
              </a:spcAft>
              <a:defRPr sz="3700">
                <a:solidFill>
                  <a:srgbClr val="000000"/>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6479" y="1203246"/>
            <a:ext cx="8225400" cy="3391500"/>
          </a:xfrm>
          <a:prstGeom prst="rect">
            <a:avLst/>
          </a:prstGeom>
          <a:noFill/>
          <a:ln>
            <a:noFill/>
          </a:ln>
        </p:spPr>
        <p:txBody>
          <a:bodyPr lIns="91425" tIns="91425" rIns="91425" bIns="91425" anchor="t" anchorCtr="0"/>
          <a:lstStyle>
            <a:lvl1pPr lvl="0" algn="l" rtl="0">
              <a:lnSpc>
                <a:spcPct val="93000"/>
              </a:lnSpc>
              <a:spcBef>
                <a:spcPts val="0"/>
              </a:spcBef>
              <a:spcAft>
                <a:spcPts val="1200"/>
              </a:spcAft>
              <a:defRPr sz="2700">
                <a:solidFill>
                  <a:srgbClr val="000000"/>
                </a:solidFill>
                <a:latin typeface="Arial"/>
                <a:ea typeface="Arial"/>
                <a:cs typeface="Arial"/>
                <a:sym typeface="Arial"/>
              </a:defRPr>
            </a:lvl1pPr>
            <a:lvl2pPr marL="622300" lvl="1" indent="-241300" algn="l" rtl="0">
              <a:lnSpc>
                <a:spcPct val="93000"/>
              </a:lnSpc>
              <a:spcBef>
                <a:spcPts val="0"/>
              </a:spcBef>
              <a:spcAft>
                <a:spcPts val="900"/>
              </a:spcAft>
              <a:defRPr sz="2300">
                <a:solidFill>
                  <a:srgbClr val="000000"/>
                </a:solidFill>
                <a:latin typeface="Arial"/>
                <a:ea typeface="Arial"/>
                <a:cs typeface="Arial"/>
                <a:sym typeface="Arial"/>
              </a:defRPr>
            </a:lvl2pPr>
            <a:lvl3pPr marL="952500" lvl="2" indent="-190500" algn="l" rtl="0">
              <a:lnSpc>
                <a:spcPct val="93000"/>
              </a:lnSpc>
              <a:spcBef>
                <a:spcPts val="0"/>
              </a:spcBef>
              <a:spcAft>
                <a:spcPts val="700"/>
              </a:spcAft>
              <a:defRPr sz="2000">
                <a:solidFill>
                  <a:srgbClr val="000000"/>
                </a:solidFill>
                <a:latin typeface="Arial"/>
                <a:ea typeface="Arial"/>
                <a:cs typeface="Arial"/>
                <a:sym typeface="Arial"/>
              </a:defRPr>
            </a:lvl3pPr>
            <a:lvl4pPr marL="1333500" lvl="3" indent="-190500" algn="l" rtl="0">
              <a:lnSpc>
                <a:spcPct val="93000"/>
              </a:lnSpc>
              <a:spcBef>
                <a:spcPts val="0"/>
              </a:spcBef>
              <a:spcAft>
                <a:spcPts val="400"/>
              </a:spcAft>
              <a:defRPr sz="1700">
                <a:solidFill>
                  <a:srgbClr val="000000"/>
                </a:solidFill>
                <a:latin typeface="Arial"/>
                <a:ea typeface="Arial"/>
                <a:cs typeface="Arial"/>
                <a:sym typeface="Arial"/>
              </a:defRPr>
            </a:lvl4pPr>
            <a:lvl5pPr marL="1714500" lvl="4" indent="-190500" algn="l" rtl="0">
              <a:lnSpc>
                <a:spcPct val="93000"/>
              </a:lnSpc>
              <a:spcBef>
                <a:spcPts val="0"/>
              </a:spcBef>
              <a:spcAft>
                <a:spcPts val="200"/>
              </a:spcAft>
              <a:defRPr sz="1700">
                <a:solidFill>
                  <a:srgbClr val="000000"/>
                </a:solidFill>
                <a:latin typeface="Arial"/>
                <a:ea typeface="Arial"/>
                <a:cs typeface="Arial"/>
                <a:sym typeface="Arial"/>
              </a:defRPr>
            </a:lvl5pPr>
            <a:lvl6pPr marL="2095500" lvl="5" indent="-190500" algn="l" rtl="0">
              <a:lnSpc>
                <a:spcPct val="93000"/>
              </a:lnSpc>
              <a:spcBef>
                <a:spcPts val="0"/>
              </a:spcBef>
              <a:spcAft>
                <a:spcPts val="200"/>
              </a:spcAft>
              <a:defRPr sz="2700">
                <a:solidFill>
                  <a:srgbClr val="000000"/>
                </a:solidFill>
                <a:latin typeface="Arial"/>
                <a:ea typeface="Arial"/>
                <a:cs typeface="Arial"/>
                <a:sym typeface="Arial"/>
              </a:defRPr>
            </a:lvl6pPr>
            <a:lvl7pPr marL="2476500" lvl="6" indent="-190500" algn="l" rtl="0">
              <a:lnSpc>
                <a:spcPct val="93000"/>
              </a:lnSpc>
              <a:spcBef>
                <a:spcPts val="0"/>
              </a:spcBef>
              <a:spcAft>
                <a:spcPts val="200"/>
              </a:spcAft>
              <a:defRPr sz="2700">
                <a:solidFill>
                  <a:srgbClr val="000000"/>
                </a:solidFill>
                <a:latin typeface="Arial"/>
                <a:ea typeface="Arial"/>
                <a:cs typeface="Arial"/>
                <a:sym typeface="Arial"/>
              </a:defRPr>
            </a:lvl7pPr>
            <a:lvl8pPr marL="2857500" lvl="7" indent="-190500" algn="l" rtl="0">
              <a:lnSpc>
                <a:spcPct val="93000"/>
              </a:lnSpc>
              <a:spcBef>
                <a:spcPts val="0"/>
              </a:spcBef>
              <a:spcAft>
                <a:spcPts val="200"/>
              </a:spcAft>
              <a:defRPr sz="2700">
                <a:solidFill>
                  <a:srgbClr val="000000"/>
                </a:solidFill>
                <a:latin typeface="Arial"/>
                <a:ea typeface="Arial"/>
                <a:cs typeface="Arial"/>
                <a:sym typeface="Arial"/>
              </a:defRPr>
            </a:lvl8pPr>
            <a:lvl9pPr marL="3225800" lvl="8" indent="-190500" algn="l" rtl="0">
              <a:lnSpc>
                <a:spcPct val="93000"/>
              </a:lnSpc>
              <a:spcBef>
                <a:spcPts val="0"/>
              </a:spcBef>
              <a:spcAft>
                <a:spcPts val="200"/>
              </a:spcAft>
              <a:defRPr sz="2700">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9218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10944595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0EBDCD0-CFF0-4E8A-AEDC-3D67D067EAC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4184680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E3A6202-28B8-44CC-A3E5-5961A0113F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27406496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B179D0D8-CF6E-40D9-90A4-501CE5FF9E4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lgn="l" rtl="0">
              <a:spcBef>
                <a:spcPts val="900"/>
              </a:spcBef>
              <a:spcAft>
                <a:spcPts val="450"/>
              </a:spcAft>
              <a:buFont typeface="Wingdings" panose="05000000000000000000" pitchFamily="2" charset="2"/>
              <a:buChar char="§"/>
              <a:defRPr baseline="0"/>
            </a:lvl1pPr>
            <a:lvl2pPr marL="600075" indent="-257175" algn="l" rtl="0">
              <a:buFont typeface="Wingdings" panose="05000000000000000000" pitchFamily="2" charset="2"/>
              <a:buChar char="§"/>
              <a:defRPr sz="1500"/>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299679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1715F603-F4E3-4987-BFF9-4662928E139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29990419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E93BAD0-7C90-4758-8BEA-8E6C648718F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303543237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F51EC407-0110-4A2C-B318-3FC8FC4CBD6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352483098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DA41FCD-1995-43D7-8E97-5F99052E8B2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78343024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9F2DD69-7834-4134-ADD3-0F89311818A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208126357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72EF58B-4B28-407E-9572-657FF2F3269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222063824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379305A-6D92-42C1-AD00-16B8722308B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425254226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914400" y="1085850"/>
            <a:ext cx="374904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085850"/>
            <a:ext cx="374904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0051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7588" y="789385"/>
            <a:ext cx="7010400" cy="114538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42988" y="2019300"/>
            <a:ext cx="7010400" cy="2493169"/>
          </a:xfrm>
        </p:spPr>
        <p:txBody>
          <a:bodyPr rtlCol="0">
            <a:normAutofit/>
          </a:bodyPr>
          <a:lstStyle/>
          <a:p>
            <a:pPr lvl="0"/>
            <a:r>
              <a:rPr lang="en-US" noProof="0" smtClean="0"/>
              <a:t>Click icon to add table</a:t>
            </a:r>
            <a:endParaRPr lang="en-US" noProof="0"/>
          </a:p>
        </p:txBody>
      </p:sp>
    </p:spTree>
    <p:extLst>
      <p:ext uri="{BB962C8B-B14F-4D97-AF65-F5344CB8AC3E}">
        <p14:creationId xmlns:p14="http://schemas.microsoft.com/office/powerpoint/2010/main" val="3993815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7588" y="789385"/>
            <a:ext cx="7010400" cy="1145381"/>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1042988" y="2019300"/>
            <a:ext cx="3429000" cy="24931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24388" y="2019300"/>
            <a:ext cx="3429000" cy="24931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15321345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279460614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E42F72B-72C7-496F-A4C3-923C15F2052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3787097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5280BBA6-1065-409A-BCC6-48543D99F90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411512251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9EB85B6A-3F12-4FE1-8E10-AAF98A5D5B9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90053231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1E86110-65D5-4E8B-8F4B-7B828EFC0EE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spcBef>
                <a:spcPts val="900"/>
              </a:spcBef>
              <a:spcAft>
                <a:spcPts val="450"/>
              </a:spcAft>
              <a:buFont typeface="Wingdings" panose="05000000000000000000" pitchFamily="2" charset="2"/>
              <a:buChar char="§"/>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85180480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F7498BF-0433-431F-BC23-C7B93A3684C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9920244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1866BBE-6F8A-4EAE-913C-93EDB693662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1210589137"/>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C9CEE68-4334-4441-A732-325692884C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14625999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8C1BE20B-4FCF-493A-B211-E13BB29975B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2012464518"/>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03F53F9-9D04-4339-B510-1BA160DE831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64199825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DF596E9-98EB-4C6D-A778-ADB3497BD73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406765227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20751741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C1B352A-B2BF-4E0D-A7DB-90CD4E0FE41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7317299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0FF1F40-F89D-4782-86F4-3AB5FB7E0DA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36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458200" cy="3672408"/>
          </a:xfrm>
        </p:spPr>
        <p:txBody>
          <a:bodyPr/>
          <a:lstStyle>
            <a:lvl1pPr marL="257175" indent="-257175" algn="l" rtl="0">
              <a:spcBef>
                <a:spcPts val="900"/>
              </a:spcBef>
              <a:spcAft>
                <a:spcPts val="450"/>
              </a:spcAft>
              <a:buFont typeface="Wingdings" panose="05000000000000000000" pitchFamily="2" charset="2"/>
              <a:buChar char="§"/>
              <a:defRPr sz="2400" baseline="0"/>
            </a:lvl1pPr>
            <a:lvl2pPr marL="557213" indent="-214313" algn="l" rtl="0">
              <a:buFont typeface="Wingdings" panose="05000000000000000000" pitchFamily="2" charset="2"/>
              <a:buChar char="§"/>
              <a:defRPr sz="1800"/>
            </a:lvl2pPr>
            <a:lvl3pPr marL="685800" indent="0" algn="l" rtl="0">
              <a:buNone/>
              <a:defRPr sz="1800"/>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695940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D60FC92-EC98-4DC7-AE1F-66CC12850F4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88377643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1">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818D1AF0-568A-46F8-8F19-902EC062EAE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lgn="l" rtl="0">
              <a:spcBef>
                <a:spcPts val="900"/>
              </a:spcBef>
              <a:spcAft>
                <a:spcPts val="450"/>
              </a:spcAft>
              <a:buFont typeface="Wingdings" panose="05000000000000000000" pitchFamily="2" charset="2"/>
              <a:buChar char="§"/>
              <a:defRPr baseline="0">
                <a:latin typeface="Arial (Body)"/>
              </a:defRPr>
            </a:lvl1pPr>
            <a:lvl2pPr marL="600075" indent="-257175" algn="l" rtl="0">
              <a:buFont typeface="Wingdings" panose="05000000000000000000" pitchFamily="2" charset="2"/>
              <a:buChar char="§"/>
              <a:defRPr sz="1500">
                <a:latin typeface="Arial (Body)"/>
              </a:defRPr>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614181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711B66D7-CDF7-456F-9967-22086BD79B1A}"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573988229"/>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7B4446A0-7C9D-436D-889E-A7BC6B3A864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3140360655"/>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B83F41F-2C66-4213-86AC-641CAD11034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9729399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9BEDCB5D-1CE6-41A7-A5CE-B72A2F8668A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81173543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E8B0B54-AD65-4388-A709-CCA69E23595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676696430"/>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5CA5372-505D-4D1F-923C-ADF13997EDC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1510472026"/>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2727583829"/>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A2A2F1E-1FD3-4473-BCF1-780E24037F5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673303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כותרת וכותרת משנה">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1" hangingPunct="1">
              <a:spcBef>
                <a:spcPct val="30000"/>
              </a:spcBef>
              <a:defRPr/>
            </a:pPr>
            <a:fld id="{CACB35C7-7CE4-4233-9362-3BD86AABC21A}" type="slidenum">
              <a:rPr lang="he-IL" altLang="he-IL" sz="1050" smtClean="0">
                <a:solidFill>
                  <a:srgbClr val="606060"/>
                </a:solidFill>
              </a:rPr>
              <a:pPr algn="l" rtl="0"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rtl="0">
              <a:defRPr sz="3600"/>
            </a:lvl1pPr>
          </a:lstStyle>
          <a:p>
            <a:r>
              <a:rPr lang="en-US" smtClean="0"/>
              <a:t>Click to edit Master title style</a:t>
            </a:r>
            <a:endParaRPr lang="he-IL" dirty="0"/>
          </a:p>
        </p:txBody>
      </p:sp>
      <p:sp>
        <p:nvSpPr>
          <p:cNvPr id="3" name="Content Placeholder 2"/>
          <p:cNvSpPr>
            <a:spLocks noGrp="1"/>
          </p:cNvSpPr>
          <p:nvPr>
            <p:ph idx="1"/>
          </p:nvPr>
        </p:nvSpPr>
        <p:spPr>
          <a:xfrm>
            <a:off x="457200" y="1471886"/>
            <a:ext cx="8382000" cy="3314110"/>
          </a:xfrm>
        </p:spPr>
        <p:txBody>
          <a:bodyPr/>
          <a:lstStyle>
            <a:lvl1pPr marL="257175" indent="-257175" algn="l" rtl="0">
              <a:spcBef>
                <a:spcPts val="900"/>
              </a:spcBef>
              <a:spcAft>
                <a:spcPts val="450"/>
              </a:spcAft>
              <a:buFont typeface="Wingdings" panose="05000000000000000000" pitchFamily="2" charset="2"/>
              <a:buChar char="§"/>
              <a:defRPr sz="2400" baseline="0"/>
            </a:lvl1pPr>
            <a:lvl2pPr marL="557213" indent="-214313" algn="l" rtl="0">
              <a:buFont typeface="Wingdings" panose="05000000000000000000" pitchFamily="2" charset="2"/>
              <a:buChar char="§"/>
              <a:defRPr sz="1800"/>
            </a:lvl2pPr>
            <a:lvl3pPr marL="685800" indent="0" algn="l" rtl="0">
              <a:buNone/>
              <a:defRPr sz="2400"/>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0"/>
          </p:nvPr>
        </p:nvSpPr>
        <p:spPr>
          <a:xfrm>
            <a:off x="457200" y="914399"/>
            <a:ext cx="8382000" cy="450013"/>
          </a:xfrm>
        </p:spPr>
        <p:txBody>
          <a:bodyPr/>
          <a:lstStyle>
            <a:lvl1pPr marL="0" indent="0" algn="l" rtl="0">
              <a:buNone/>
              <a:defRPr sz="2400" b="1" i="1">
                <a:solidFill>
                  <a:srgbClr val="FF000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455372204"/>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BBF9134-AA4A-486F-9C60-8E1B724E070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106989903"/>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FBB02CB-E0C7-4FA5-BA80-B99248EAC4B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Tree>
    <p:extLst>
      <p:ext uri="{BB962C8B-B14F-4D97-AF65-F5344CB8AC3E}">
        <p14:creationId xmlns:p14="http://schemas.microsoft.com/office/powerpoint/2010/main" val="253074933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15656C7-E10F-4DE9-A13D-453E77AA5EA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071140714"/>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232FBD2-A8CA-4714-B820-19DC027E2FCF}"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149394042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2447577-35BC-447B-8DA3-05257A8AB7D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88920778"/>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02A3AFE-7A61-42F1-BF77-4520FDBF195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121080596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489D231-8329-450A-A069-ACD0A20B2F5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2281152025"/>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7A55BE5-5B2B-4C2E-885C-124F3B8F612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213205140"/>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173181713"/>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8B4C932-DC3E-4261-9792-9B67824594CA}"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1901800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ECB5B3F-F81B-4C96-B43C-4467DA5367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666940315"/>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E369E35-1A11-4F55-85F4-1E33F54A7BC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040422433"/>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4B75BA6-B7BE-4207-92A1-D494CC2F09C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spcBef>
                <a:spcPts val="900"/>
              </a:spcBef>
              <a:spcAft>
                <a:spcPts val="450"/>
              </a:spcAft>
              <a:buFont typeface="Wingdings" panose="05000000000000000000" pitchFamily="2" charset="2"/>
              <a:buChar char="§"/>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208318158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7B526E8-1799-4F24-95E7-BBE84E04F2D8}"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607644976"/>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830B227-FC20-4D31-86A2-DDF9EB36D83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240004054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21DA7CB-F23E-49A3-BF37-6A1A4B1A6D6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915484428"/>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FE71423C-EAF1-4F36-A3F1-4CF4ED72CDE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360590518"/>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A19CC5F-66F4-46CE-9498-8073C86251C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1634302511"/>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F95CD71-2EE5-4D47-B852-50589D14E65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27216408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00FD92D-AD87-4EEA-8FA9-C3E30AEEC7A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22691287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8FFAAAB-8F94-4427-AAF6-DE2C3704C50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182333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052889D-3ED4-4760-992C-2C1E28E03C6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11032042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1.jpe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image" Target="../media/image1.jpe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heme" Target="../theme/theme5.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2.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image" Target="../media/image1.jpeg"/><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6.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1027"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1028"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p:nvSpPr>
        <p:spPr bwMode="auto">
          <a:xfrm>
            <a:off x="7239000" y="4800600"/>
            <a:ext cx="190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rtl="1">
              <a:defRPr/>
            </a:pPr>
            <a:endParaRPr lang="he-IL" altLang="he-IL" sz="1050" smtClean="0"/>
          </a:p>
        </p:txBody>
      </p:sp>
      <p:sp>
        <p:nvSpPr>
          <p:cNvPr id="6" name="Rectangle 22"/>
          <p:cNvSpPr>
            <a:spLocks noChangeArrowheads="1"/>
          </p:cNvSpPr>
          <p:nvPr/>
        </p:nvSpPr>
        <p:spPr bwMode="auto">
          <a:xfrm>
            <a:off x="5715000" y="4800600"/>
            <a:ext cx="914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
        <p:nvSpPr>
          <p:cNvPr id="7" name="Rectangle 26"/>
          <p:cNvSpPr>
            <a:spLocks noChangeArrowheads="1"/>
          </p:cNvSpPr>
          <p:nvPr/>
        </p:nvSpPr>
        <p:spPr bwMode="auto">
          <a:xfrm>
            <a:off x="0" y="342900"/>
            <a:ext cx="457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pic>
        <p:nvPicPr>
          <p:cNvPr id="1032"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4415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2051"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2052"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p:nvSpPr>
        <p:spPr bwMode="auto">
          <a:xfrm>
            <a:off x="7239000" y="4800600"/>
            <a:ext cx="190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rtl="1">
              <a:defRPr/>
            </a:pPr>
            <a:endParaRPr lang="he-IL" altLang="he-IL" sz="1050" smtClean="0"/>
          </a:p>
        </p:txBody>
      </p:sp>
      <p:sp>
        <p:nvSpPr>
          <p:cNvPr id="6" name="Rectangle 22"/>
          <p:cNvSpPr>
            <a:spLocks noChangeArrowheads="1"/>
          </p:cNvSpPr>
          <p:nvPr/>
        </p:nvSpPr>
        <p:spPr bwMode="auto">
          <a:xfrm>
            <a:off x="5715000" y="4800600"/>
            <a:ext cx="914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
        <p:nvSpPr>
          <p:cNvPr id="7" name="Rectangle 26"/>
          <p:cNvSpPr>
            <a:spLocks noChangeArrowheads="1"/>
          </p:cNvSpPr>
          <p:nvPr/>
        </p:nvSpPr>
        <p:spPr bwMode="auto">
          <a:xfrm>
            <a:off x="0" y="342900"/>
            <a:ext cx="457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Tree>
    <p:extLst>
      <p:ext uri="{BB962C8B-B14F-4D97-AF65-F5344CB8AC3E}">
        <p14:creationId xmlns:p14="http://schemas.microsoft.com/office/powerpoint/2010/main" val="262858911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3075"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307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739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4099"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46353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Lst>
  <p:timing>
    <p:tnLst>
      <p:par>
        <p:cTn id="1" dur="indefinite" restart="never" nodeType="tmRoot"/>
      </p:par>
    </p:tnLst>
  </p:timing>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5123"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512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0615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6147"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6148"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13298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sz="3200" dirty="0"/>
              <a:t>Chef</a:t>
            </a:r>
            <a:endParaRPr lang="en-GB" dirty="0"/>
          </a:p>
        </p:txBody>
      </p:sp>
      <p:sp>
        <p:nvSpPr>
          <p:cNvPr id="58" name="Shape 58"/>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a:t>DevOps Course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Chef Works</a:t>
            </a:r>
            <a:endParaRPr lang="he-IL" dirty="0"/>
          </a:p>
        </p:txBody>
      </p:sp>
      <p:sp>
        <p:nvSpPr>
          <p:cNvPr id="3" name="Content Placeholder 2"/>
          <p:cNvSpPr>
            <a:spLocks noGrp="1"/>
          </p:cNvSpPr>
          <p:nvPr>
            <p:ph idx="1"/>
          </p:nvPr>
        </p:nvSpPr>
        <p:spPr/>
        <p:txBody>
          <a:bodyPr/>
          <a:lstStyle/>
          <a:p>
            <a:pPr lvl="0"/>
            <a:r>
              <a:rPr lang="en-US" dirty="0" smtClean="0">
                <a:sym typeface="Times New Roman"/>
              </a:rPr>
              <a:t>Chef client runs on each Server</a:t>
            </a:r>
          </a:p>
          <a:p>
            <a:pPr lvl="0"/>
            <a:r>
              <a:rPr lang="en-US" dirty="0" smtClean="0">
                <a:sym typeface="Times New Roman"/>
              </a:rPr>
              <a:t>They talk to the Chef Server</a:t>
            </a:r>
          </a:p>
          <a:p>
            <a:pPr lvl="0"/>
            <a:r>
              <a:rPr lang="en-US" dirty="0" smtClean="0">
                <a:sym typeface="Times New Roman"/>
              </a:rPr>
              <a:t>Chef can also run without a server, chef-solo</a:t>
            </a:r>
          </a:p>
          <a:p>
            <a:endParaRPr lang="he-I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r>
              <a:rPr lang="en-GB" sz="2800" b="0" i="0" u="none" strike="noStrike" cap="none" dirty="0">
                <a:solidFill>
                  <a:srgbClr val="000000"/>
                </a:solidFill>
                <a:latin typeface="+mn-lt"/>
                <a:ea typeface="Times New Roman"/>
                <a:cs typeface="Times New Roman"/>
                <a:sym typeface="Times New Roman"/>
              </a:rPr>
              <a:t>We call each system you configure </a:t>
            </a:r>
            <a:r>
              <a:rPr lang="en-GB" sz="2800" b="0" i="0" u="none" strike="noStrike" cap="none" dirty="0" smtClean="0">
                <a:solidFill>
                  <a:srgbClr val="000000"/>
                </a:solidFill>
                <a:latin typeface="+mn-lt"/>
                <a:ea typeface="Times New Roman"/>
                <a:cs typeface="Times New Roman"/>
                <a:sym typeface="Times New Roman"/>
              </a:rPr>
              <a:t/>
            </a:r>
            <a:br>
              <a:rPr lang="en-GB" sz="2800" b="0" i="0" u="none" strike="noStrike" cap="none" dirty="0" smtClean="0">
                <a:solidFill>
                  <a:srgbClr val="000000"/>
                </a:solidFill>
                <a:latin typeface="+mn-lt"/>
                <a:ea typeface="Times New Roman"/>
                <a:cs typeface="Times New Roman"/>
                <a:sym typeface="Times New Roman"/>
              </a:rPr>
            </a:br>
            <a:r>
              <a:rPr lang="en-GB" sz="2800" b="0" i="0" u="none" strike="noStrike" cap="none" dirty="0" smtClean="0">
                <a:solidFill>
                  <a:srgbClr val="000000"/>
                </a:solidFill>
                <a:latin typeface="+mn-lt"/>
                <a:ea typeface="Times New Roman"/>
                <a:cs typeface="Times New Roman"/>
                <a:sym typeface="Times New Roman"/>
              </a:rPr>
              <a:t/>
            </a:r>
            <a:br>
              <a:rPr lang="en-GB" sz="2800" b="0" i="0" u="none" strike="noStrike" cap="none" dirty="0" smtClean="0">
                <a:solidFill>
                  <a:srgbClr val="000000"/>
                </a:solidFill>
                <a:latin typeface="+mn-lt"/>
                <a:ea typeface="Times New Roman"/>
                <a:cs typeface="Times New Roman"/>
                <a:sym typeface="Times New Roman"/>
              </a:rPr>
            </a:br>
            <a:r>
              <a:rPr lang="en-GB" sz="2800" b="0" i="0" u="none" strike="noStrike" cap="none" dirty="0" smtClean="0">
                <a:solidFill>
                  <a:srgbClr val="000000"/>
                </a:solidFill>
                <a:latin typeface="+mn-lt"/>
                <a:ea typeface="Times New Roman"/>
                <a:cs typeface="Times New Roman"/>
                <a:sym typeface="Times New Roman"/>
              </a:rPr>
              <a:t>a </a:t>
            </a:r>
            <a:r>
              <a:rPr lang="en-GB" sz="7200" b="1" i="0" u="none" strike="noStrike" cap="none" dirty="0">
                <a:solidFill>
                  <a:srgbClr val="FF9900"/>
                </a:solidFill>
                <a:latin typeface="Times New Roman" panose="02020603050405020304" pitchFamily="18" charset="0"/>
                <a:ea typeface="Times New Roman"/>
                <a:cs typeface="Times New Roman" panose="02020603050405020304" pitchFamily="18" charset="0"/>
                <a:sym typeface="Times New Roman"/>
              </a:rPr>
              <a:t>Node</a:t>
            </a:r>
            <a:endParaRPr lang="en-GB" sz="2800" b="1" i="0" u="none" strike="noStrike" cap="none" dirty="0">
              <a:solidFill>
                <a:srgbClr val="FF9900"/>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p:cNvSpPr>
            <a:spLocks noGrp="1"/>
          </p:cNvSpPr>
          <p:nvPr>
            <p:ph type="title"/>
          </p:nvPr>
        </p:nvSpPr>
        <p:spPr/>
        <p:txBody>
          <a:bodyPr/>
          <a:lstStyle/>
          <a:p>
            <a:endParaRPr lang="he-I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4" name="Shape 274" descr="Chef, Cook, Culinary, Uniform, ..."/>
          <p:cNvPicPr preferRelativeResize="0"/>
          <p:nvPr/>
        </p:nvPicPr>
        <p:blipFill>
          <a:blip r:embed="rId3">
            <a:alphaModFix/>
            <a:duotone>
              <a:prstClr val="black"/>
              <a:schemeClr val="accent1">
                <a:tint val="45000"/>
                <a:satMod val="400000"/>
              </a:schemeClr>
            </a:duotone>
          </a:blip>
          <a:stretch>
            <a:fillRect/>
          </a:stretch>
        </p:blipFill>
        <p:spPr>
          <a:xfrm>
            <a:off x="5371674" y="1424198"/>
            <a:ext cx="3467525" cy="3429424"/>
          </a:xfrm>
          <a:prstGeom prst="rect">
            <a:avLst/>
          </a:prstGeom>
          <a:noFill/>
          <a:ln>
            <a:noFill/>
          </a:ln>
        </p:spPr>
      </p:pic>
      <p:sp>
        <p:nvSpPr>
          <p:cNvPr id="2" name="Title 1"/>
          <p:cNvSpPr>
            <a:spLocks noGrp="1"/>
          </p:cNvSpPr>
          <p:nvPr>
            <p:ph type="title"/>
          </p:nvPr>
        </p:nvSpPr>
        <p:spPr/>
        <p:txBody>
          <a:bodyPr/>
          <a:lstStyle/>
          <a:p>
            <a:r>
              <a:rPr lang="en-GB" dirty="0" smtClean="0">
                <a:solidFill>
                  <a:schemeClr val="dk1"/>
                </a:solidFill>
              </a:rPr>
              <a:t>Recipes</a:t>
            </a:r>
            <a:endParaRPr lang="he-IL" dirty="0"/>
          </a:p>
        </p:txBody>
      </p:sp>
      <p:sp>
        <p:nvSpPr>
          <p:cNvPr id="4" name="Rectangle 3"/>
          <p:cNvSpPr/>
          <p:nvPr/>
        </p:nvSpPr>
        <p:spPr>
          <a:xfrm>
            <a:off x="457198" y="953041"/>
            <a:ext cx="7354711" cy="3924151"/>
          </a:xfrm>
          <a:prstGeom prst="rect">
            <a:avLst/>
          </a:prstGeom>
        </p:spPr>
        <p:txBody>
          <a:bodyPr wrap="square">
            <a:spAutoFit/>
          </a:bodyPr>
          <a:lstStyle/>
          <a:p>
            <a:pPr lvl="0"/>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package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"build-essential"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:install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user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:user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system </a:t>
            </a:r>
            <a:r>
              <a:rPr lang="en-GB" sz="1300" dirty="0">
                <a:solidFill>
                  <a:srgbClr val="40A070"/>
                </a:solidFill>
                <a:highlight>
                  <a:srgbClr val="EDEDED"/>
                </a:highlight>
                <a:latin typeface="Times New Roman" panose="02020603050405020304" pitchFamily="18" charset="0"/>
                <a:ea typeface="Verdana"/>
                <a:cs typeface="Times New Roman" panose="02020603050405020304" pitchFamily="18" charset="0"/>
                <a:sym typeface="Verdana"/>
              </a:rPr>
              <a:t>true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shell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"/bin/false"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"root"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data_dir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p>
        </p:txBody>
      </p:sp>
      <p:cxnSp>
        <p:nvCxnSpPr>
          <p:cNvPr id="6" name="Straight Connector 5"/>
          <p:cNvCxnSpPr/>
          <p:nvPr/>
        </p:nvCxnSpPr>
        <p:spPr>
          <a:xfrm>
            <a:off x="457200" y="95955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9" y="4853622"/>
            <a:ext cx="838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Line Callout 1 2"/>
          <p:cNvSpPr/>
          <p:nvPr/>
        </p:nvSpPr>
        <p:spPr>
          <a:xfrm>
            <a:off x="457198" y="959555"/>
            <a:ext cx="638177" cy="309385"/>
          </a:xfrm>
          <a:prstGeom prst="borderCallout1">
            <a:avLst>
              <a:gd name="adj1" fmla="val 70300"/>
              <a:gd name="adj2" fmla="val 98296"/>
              <a:gd name="adj3" fmla="val 219037"/>
              <a:gd name="adj4" fmla="val 601443"/>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Line Callout 1 7"/>
          <p:cNvSpPr/>
          <p:nvPr/>
        </p:nvSpPr>
        <p:spPr>
          <a:xfrm>
            <a:off x="457198" y="2743199"/>
            <a:ext cx="723016" cy="223285"/>
          </a:xfrm>
          <a:prstGeom prst="borderCallout1">
            <a:avLst>
              <a:gd name="adj1" fmla="val 3633"/>
              <a:gd name="adj2" fmla="val 96826"/>
              <a:gd name="adj3" fmla="val -400793"/>
              <a:gd name="adj4" fmla="val 532419"/>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Line Callout 1 8"/>
          <p:cNvSpPr/>
          <p:nvPr/>
        </p:nvSpPr>
        <p:spPr>
          <a:xfrm>
            <a:off x="457197" y="1679944"/>
            <a:ext cx="361509" cy="202019"/>
          </a:xfrm>
          <a:prstGeom prst="borderCallout1">
            <a:avLst>
              <a:gd name="adj1" fmla="val 1879"/>
              <a:gd name="adj2" fmla="val 95355"/>
              <a:gd name="adj3" fmla="val 24517"/>
              <a:gd name="adj4" fmla="val 1061828"/>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 name="TextBox 4"/>
          <p:cNvSpPr txBox="1"/>
          <p:nvPr/>
        </p:nvSpPr>
        <p:spPr>
          <a:xfrm>
            <a:off x="4276520" y="1552356"/>
            <a:ext cx="1095154" cy="307777"/>
          </a:xfrm>
          <a:prstGeom prst="rect">
            <a:avLst/>
          </a:prstGeom>
          <a:noFill/>
        </p:spPr>
        <p:txBody>
          <a:bodyPr wrap="square" rtlCol="1">
            <a:spAutoFit/>
          </a:bodyPr>
          <a:lstStyle/>
          <a:p>
            <a:r>
              <a:rPr lang="en-US" dirty="0" smtClean="0"/>
              <a:t>Resources</a:t>
            </a:r>
            <a:endParaRPr lang="he-IL" dirty="0"/>
          </a:p>
        </p:txBody>
      </p:sp>
      <p:sp>
        <p:nvSpPr>
          <p:cNvPr id="11" name="Line Callout 1 10"/>
          <p:cNvSpPr/>
          <p:nvPr/>
        </p:nvSpPr>
        <p:spPr>
          <a:xfrm>
            <a:off x="457198" y="2966484"/>
            <a:ext cx="1073890" cy="533663"/>
          </a:xfrm>
          <a:prstGeom prst="borderCallout1">
            <a:avLst>
              <a:gd name="adj1" fmla="val 3633"/>
              <a:gd name="adj2" fmla="val 96826"/>
              <a:gd name="adj3" fmla="val 162271"/>
              <a:gd name="adj4" fmla="val 356036"/>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Line Callout 1 11"/>
          <p:cNvSpPr/>
          <p:nvPr/>
        </p:nvSpPr>
        <p:spPr>
          <a:xfrm>
            <a:off x="558430" y="1913297"/>
            <a:ext cx="1195942" cy="533663"/>
          </a:xfrm>
          <a:prstGeom prst="borderCallout1">
            <a:avLst>
              <a:gd name="adj1" fmla="val 3633"/>
              <a:gd name="adj2" fmla="val 96826"/>
              <a:gd name="adj3" fmla="val 329631"/>
              <a:gd name="adj4" fmla="val 313361"/>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Line Callout 1 12"/>
          <p:cNvSpPr/>
          <p:nvPr/>
        </p:nvSpPr>
        <p:spPr>
          <a:xfrm>
            <a:off x="558430" y="4053127"/>
            <a:ext cx="1073890" cy="533663"/>
          </a:xfrm>
          <a:prstGeom prst="borderCallout1">
            <a:avLst>
              <a:gd name="adj1" fmla="val 3633"/>
              <a:gd name="adj2" fmla="val 96826"/>
              <a:gd name="adj3" fmla="val -21028"/>
              <a:gd name="adj4" fmla="val 345145"/>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4278752" y="3645269"/>
            <a:ext cx="1095154" cy="307777"/>
          </a:xfrm>
          <a:prstGeom prst="rect">
            <a:avLst/>
          </a:prstGeom>
          <a:noFill/>
        </p:spPr>
        <p:txBody>
          <a:bodyPr wrap="square" rtlCol="1">
            <a:spAutoFit/>
          </a:bodyPr>
          <a:lstStyle/>
          <a:p>
            <a:r>
              <a:rPr lang="en-US" dirty="0" smtClean="0"/>
              <a:t>Attributes</a:t>
            </a:r>
            <a:endParaRPr lang="he-IL" dirty="0"/>
          </a:p>
        </p:txBody>
      </p:sp>
    </p:spTree>
    <p:extLst>
      <p:ext uri="{BB962C8B-B14F-4D97-AF65-F5344CB8AC3E}">
        <p14:creationId xmlns:p14="http://schemas.microsoft.com/office/powerpoint/2010/main" val="630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Attributes are Searchable</a:t>
            </a:r>
            <a:endParaRPr lang="he-IL" dirty="0"/>
          </a:p>
        </p:txBody>
      </p:sp>
      <p:sp>
        <p:nvSpPr>
          <p:cNvPr id="7" name="Content Placeholder 6"/>
          <p:cNvSpPr>
            <a:spLocks noGrp="1"/>
          </p:cNvSpPr>
          <p:nvPr>
            <p:ph idx="1"/>
          </p:nvPr>
        </p:nvSpPr>
        <p:spPr/>
        <p:txBody>
          <a:bodyPr/>
          <a:lstStyle/>
          <a:p>
            <a:pPr lvl="0"/>
            <a:r>
              <a:rPr lang="en-US" dirty="0" smtClean="0">
                <a:sym typeface="Times New Roman"/>
              </a:rPr>
              <a:t>$ knife search node ‘jdk_version:1.7’</a:t>
            </a:r>
          </a:p>
          <a:p>
            <a:pPr lvl="0"/>
            <a:r>
              <a:rPr lang="en-US" dirty="0" smtClean="0">
                <a:sym typeface="Times New Roman"/>
              </a:rPr>
              <a:t># returns list of nodes with </a:t>
            </a:r>
            <a:r>
              <a:rPr lang="en-US" dirty="0" err="1" smtClean="0">
                <a:sym typeface="Times New Roman"/>
              </a:rPr>
              <a:t>jdk</a:t>
            </a:r>
            <a:r>
              <a:rPr lang="en-US" dirty="0" smtClean="0">
                <a:sym typeface="Times New Roman"/>
              </a:rPr>
              <a:t> 1.7</a:t>
            </a:r>
          </a:p>
          <a:p>
            <a:pPr lvl="0"/>
            <a:endParaRPr lang="en-US" dirty="0" smtClean="0">
              <a:sym typeface="Arial"/>
            </a:endParaRPr>
          </a:p>
          <a:p>
            <a:pPr lvl="0"/>
            <a:r>
              <a:rPr lang="en-US" dirty="0" smtClean="0">
                <a:sym typeface="Times New Roman"/>
              </a:rPr>
              <a:t>search(:node, ‘java_version:1.7’)</a:t>
            </a:r>
          </a:p>
          <a:p>
            <a:pPr lvl="0"/>
            <a:endParaRPr lang="en-US" dirty="0" smtClean="0">
              <a:sym typeface="Arial"/>
            </a:endParaRPr>
          </a:p>
          <a:p>
            <a:endParaRPr lang="he-I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Shape 166"/>
          <p:cNvSpPr/>
          <p:nvPr/>
        </p:nvSpPr>
        <p:spPr>
          <a:xfrm>
            <a:off x="919968" y="1268038"/>
            <a:ext cx="3167290" cy="2013891"/>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a:t>
            </a:r>
            <a:r>
              <a:rPr lang="en-GB" sz="2700" b="0" i="0" u="none" strike="noStrike" cap="none" dirty="0" err="1">
                <a:solidFill>
                  <a:srgbClr val="000000"/>
                </a:solidFill>
                <a:latin typeface="Times New Roman"/>
                <a:ea typeface="Times New Roman"/>
                <a:cs typeface="Times New Roman"/>
                <a:sym typeface="Times New Roman"/>
              </a:rPr>
              <a:t>run_list</a:t>
            </a:r>
            <a:r>
              <a:rPr lang="en-GB" sz="27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“recipe[java]”,</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“recipe[</a:t>
            </a:r>
            <a:r>
              <a:rPr lang="en-GB" sz="2700" b="0" i="0" u="none" strike="noStrike" cap="none" dirty="0" err="1">
                <a:solidFill>
                  <a:srgbClr val="000000"/>
                </a:solidFill>
                <a:latin typeface="Times New Roman"/>
                <a:ea typeface="Times New Roman"/>
                <a:cs typeface="Times New Roman"/>
                <a:sym typeface="Times New Roman"/>
              </a:rPr>
              <a:t>jboss</a:t>
            </a:r>
            <a:r>
              <a:rPr lang="en-GB" sz="27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“role[internal]”</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a:t>
            </a:r>
          </a:p>
        </p:txBody>
      </p:sp>
      <p:sp>
        <p:nvSpPr>
          <p:cNvPr id="2" name="Title 1"/>
          <p:cNvSpPr>
            <a:spLocks noGrp="1"/>
          </p:cNvSpPr>
          <p:nvPr>
            <p:ph type="title"/>
          </p:nvPr>
        </p:nvSpPr>
        <p:spPr/>
        <p:txBody>
          <a:bodyPr/>
          <a:lstStyle/>
          <a:p>
            <a:r>
              <a:rPr lang="en-GB" smtClean="0"/>
              <a:t>Nodes have run_list</a:t>
            </a:r>
            <a:endParaRPr lang="he-IL" dirty="0"/>
          </a:p>
        </p:txBody>
      </p:sp>
      <p:cxnSp>
        <p:nvCxnSpPr>
          <p:cNvPr id="8" name="Straight Connector 7"/>
          <p:cNvCxnSpPr/>
          <p:nvPr/>
        </p:nvCxnSpPr>
        <p:spPr>
          <a:xfrm>
            <a:off x="638979" y="3393195"/>
            <a:ext cx="828468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Nodes have Roles</a:t>
            </a:r>
            <a:endParaRPr lang="he-IL" dirty="0"/>
          </a:p>
        </p:txBody>
      </p:sp>
      <p:sp>
        <p:nvSpPr>
          <p:cNvPr id="3" name="Content Placeholder 2"/>
          <p:cNvSpPr>
            <a:spLocks noGrp="1"/>
          </p:cNvSpPr>
          <p:nvPr>
            <p:ph idx="1"/>
          </p:nvPr>
        </p:nvSpPr>
        <p:spPr/>
        <p:txBody>
          <a:bodyPr/>
          <a:lstStyle/>
          <a:p>
            <a:pPr lvl="0"/>
            <a:r>
              <a:rPr lang="en-GB" dirty="0" smtClean="0">
                <a:sym typeface="Times New Roman"/>
              </a:rPr>
              <a:t>Roles describe what a node should be</a:t>
            </a:r>
          </a:p>
          <a:p>
            <a:endParaRPr lang="he-I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Roles are Searchable</a:t>
            </a:r>
            <a:endParaRPr lang="he-IL" dirty="0"/>
          </a:p>
        </p:txBody>
      </p:sp>
      <p:sp>
        <p:nvSpPr>
          <p:cNvPr id="7" name="Content Placeholder 6"/>
          <p:cNvSpPr>
            <a:spLocks noGrp="1"/>
          </p:cNvSpPr>
          <p:nvPr>
            <p:ph idx="1"/>
          </p:nvPr>
        </p:nvSpPr>
        <p:spPr/>
        <p:txBody>
          <a:bodyPr/>
          <a:lstStyle/>
          <a:p>
            <a:pPr lvl="0"/>
            <a:r>
              <a:rPr lang="en-US" dirty="0" smtClean="0">
                <a:sym typeface="Times New Roman"/>
              </a:rPr>
              <a:t>$ knife search role ‘max_children:50’</a:t>
            </a:r>
            <a:br>
              <a:rPr lang="en-US" dirty="0" smtClean="0">
                <a:sym typeface="Times New Roman"/>
              </a:rPr>
            </a:br>
            <a:r>
              <a:rPr lang="en-US" dirty="0" smtClean="0">
                <a:sym typeface="Times New Roman"/>
              </a:rPr>
              <a:t/>
            </a:r>
            <a:br>
              <a:rPr lang="en-US" dirty="0" smtClean="0">
                <a:sym typeface="Times New Roman"/>
              </a:rPr>
            </a:br>
            <a:r>
              <a:rPr lang="en-US" dirty="0" smtClean="0">
                <a:sym typeface="Times New Roman"/>
              </a:rPr>
              <a:t>search(:role, ‘max_children:50’)</a:t>
            </a:r>
          </a:p>
          <a:p>
            <a:endParaRPr lang="he-I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p:nvPr/>
        </p:nvSpPr>
        <p:spPr>
          <a:xfrm>
            <a:off x="456479" y="1897758"/>
            <a:ext cx="8226600" cy="26991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r>
              <a:rPr lang="en-GB" sz="4500" b="0" i="0" u="none" strike="noStrike" cap="none">
                <a:solidFill>
                  <a:srgbClr val="000000"/>
                </a:solidFill>
                <a:latin typeface="Times New Roman"/>
                <a:ea typeface="Times New Roman"/>
                <a:cs typeface="Times New Roman"/>
                <a:sym typeface="Times New Roman"/>
              </a:rPr>
              <a:t>What </a:t>
            </a:r>
            <a:r>
              <a:rPr lang="en-GB" sz="4500" b="1" i="0" u="none" strike="noStrike" cap="none">
                <a:solidFill>
                  <a:srgbClr val="7030A0"/>
                </a:solidFill>
                <a:latin typeface="Times New Roman"/>
                <a:ea typeface="Times New Roman"/>
                <a:cs typeface="Times New Roman"/>
                <a:sym typeface="Times New Roman"/>
              </a:rPr>
              <a:t>roles</a:t>
            </a:r>
            <a:r>
              <a:rPr lang="en-GB" sz="4500" b="0" i="0" u="none" strike="noStrike" cap="none">
                <a:solidFill>
                  <a:srgbClr val="000000"/>
                </a:solidFill>
                <a:latin typeface="Times New Roman"/>
                <a:ea typeface="Times New Roman"/>
                <a:cs typeface="Times New Roman"/>
                <a:sym typeface="Times New Roman"/>
              </a:rPr>
              <a:t> or </a:t>
            </a:r>
            <a:r>
              <a:rPr lang="en-GB" sz="4500" b="0" i="0" u="none" strike="noStrike" cap="none">
                <a:solidFill>
                  <a:srgbClr val="7030A0"/>
                </a:solidFill>
                <a:latin typeface="Times New Roman"/>
                <a:ea typeface="Times New Roman"/>
                <a:cs typeface="Times New Roman"/>
                <a:sym typeface="Times New Roman"/>
              </a:rPr>
              <a:t>recipes</a:t>
            </a:r>
            <a:r>
              <a:rPr lang="en-GB" sz="4500" b="0" i="0" u="none" strike="noStrike" cap="none">
                <a:solidFill>
                  <a:srgbClr val="000000"/>
                </a:solidFill>
                <a:latin typeface="Times New Roman"/>
                <a:ea typeface="Times New Roman"/>
                <a:cs typeface="Times New Roman"/>
                <a:sym typeface="Times New Roman"/>
              </a:rPr>
              <a:t> to </a:t>
            </a:r>
          </a:p>
          <a:p>
            <a:pPr marL="0" marR="0" lvl="0" indent="0" algn="ctr" rtl="0">
              <a:lnSpc>
                <a:spcPct val="93000"/>
              </a:lnSpc>
              <a:spcBef>
                <a:spcPts val="0"/>
              </a:spcBef>
              <a:spcAft>
                <a:spcPts val="0"/>
              </a:spcAft>
              <a:buNone/>
            </a:pPr>
            <a:r>
              <a:rPr lang="en-GB" sz="4500" b="0" i="0" u="none" strike="noStrike" cap="none">
                <a:solidFill>
                  <a:srgbClr val="000000"/>
                </a:solidFill>
                <a:latin typeface="Times New Roman"/>
                <a:ea typeface="Times New Roman"/>
                <a:cs typeface="Times New Roman"/>
                <a:sym typeface="Times New Roman"/>
              </a:rPr>
              <a:t>apply in </a:t>
            </a:r>
            <a:r>
              <a:rPr lang="en-GB" sz="4500" b="0" i="0" u="none" strike="noStrike" cap="none">
                <a:solidFill>
                  <a:srgbClr val="7030A0"/>
                </a:solidFill>
                <a:latin typeface="Times New Roman"/>
                <a:ea typeface="Times New Roman"/>
                <a:cs typeface="Times New Roman"/>
                <a:sym typeface="Times New Roman"/>
              </a:rPr>
              <a:t>order</a:t>
            </a:r>
            <a:r>
              <a:rPr lang="en-GB" sz="4500" b="0" i="0" u="none" strike="noStrike" cap="none">
                <a:solidFill>
                  <a:srgbClr val="000000"/>
                </a:solidFill>
                <a:latin typeface="Times New Roman"/>
                <a:ea typeface="Times New Roman"/>
                <a:cs typeface="Times New Roman"/>
                <a:sym typeface="Times New Roman"/>
              </a:rPr>
              <a:t>	</a:t>
            </a:r>
          </a:p>
        </p:txBody>
      </p:sp>
      <p:sp>
        <p:nvSpPr>
          <p:cNvPr id="2" name="Title 1"/>
          <p:cNvSpPr>
            <a:spLocks noGrp="1"/>
          </p:cNvSpPr>
          <p:nvPr>
            <p:ph type="title"/>
          </p:nvPr>
        </p:nvSpPr>
        <p:spPr/>
        <p:txBody>
          <a:bodyPr/>
          <a:lstStyle/>
          <a:p>
            <a:r>
              <a:rPr lang="en-GB" dirty="0" smtClean="0"/>
              <a:t>Roles Have a </a:t>
            </a:r>
            <a:r>
              <a:rPr lang="en-GB" dirty="0" err="1" smtClean="0"/>
              <a:t>run_list</a:t>
            </a:r>
            <a:endParaRPr lang="he-I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7" name="Title 6"/>
          <p:cNvSpPr>
            <a:spLocks noGrp="1"/>
          </p:cNvSpPr>
          <p:nvPr>
            <p:ph type="title"/>
          </p:nvPr>
        </p:nvSpPr>
        <p:spPr/>
        <p:txBody>
          <a:bodyPr/>
          <a:lstStyle/>
          <a:p>
            <a:r>
              <a:rPr lang="en-GB" dirty="0"/>
              <a:t>Roles </a:t>
            </a:r>
            <a:r>
              <a:rPr lang="en-GB" dirty="0" smtClean="0"/>
              <a:t>Have </a:t>
            </a:r>
            <a:r>
              <a:rPr lang="en-GB" dirty="0"/>
              <a:t>a </a:t>
            </a:r>
            <a:r>
              <a:rPr lang="en-GB" dirty="0" err="1"/>
              <a:t>run_list</a:t>
            </a:r>
            <a:endParaRPr lang="he-IL" dirty="0"/>
          </a:p>
        </p:txBody>
      </p:sp>
      <p:sp>
        <p:nvSpPr>
          <p:cNvPr id="5" name="Content Placeholder 4"/>
          <p:cNvSpPr>
            <a:spLocks noGrp="1"/>
          </p:cNvSpPr>
          <p:nvPr>
            <p:ph idx="1"/>
          </p:nvPr>
        </p:nvSpPr>
        <p:spPr/>
        <p:txBody>
          <a:bodyPr/>
          <a:lstStyle/>
          <a:p>
            <a:r>
              <a:rPr lang="en-US" dirty="0" smtClean="0">
                <a:sym typeface="Times New Roman"/>
              </a:rPr>
              <a:t>Chef manages </a:t>
            </a:r>
            <a:r>
              <a:rPr lang="en-US" sz="2700" b="1" dirty="0">
                <a:solidFill>
                  <a:srgbClr val="7030A0"/>
                </a:solidFill>
                <a:latin typeface="Times New Roman"/>
                <a:ea typeface="Times New Roman"/>
                <a:cs typeface="Times New Roman"/>
                <a:sym typeface="Times New Roman"/>
              </a:rPr>
              <a:t>resources</a:t>
            </a:r>
            <a:r>
              <a:rPr lang="en-US" dirty="0" smtClean="0">
                <a:sym typeface="Times New Roman"/>
              </a:rPr>
              <a:t> on nodes - </a:t>
            </a:r>
            <a:r>
              <a:rPr lang="en-US" dirty="0" err="1"/>
              <a:t>e.g</a:t>
            </a:r>
            <a:r>
              <a:rPr lang="en-US" dirty="0"/>
              <a:t> file, package, </a:t>
            </a:r>
            <a:r>
              <a:rPr lang="en-US" dirty="0" smtClean="0"/>
              <a:t>service</a:t>
            </a:r>
            <a:endParaRPr lang="en-US" dirty="0" smtClean="0">
              <a:sym typeface="Times New Roman"/>
            </a:endParaRPr>
          </a:p>
          <a:p>
            <a:pPr lvl="0"/>
            <a:r>
              <a:rPr lang="en-US" dirty="0" smtClean="0">
                <a:sym typeface="Times New Roman"/>
              </a:rPr>
              <a:t>Resources are specified in </a:t>
            </a:r>
            <a:r>
              <a:rPr lang="en-US" sz="2700" b="1" dirty="0" smtClean="0">
                <a:solidFill>
                  <a:srgbClr val="7030A0"/>
                </a:solidFill>
                <a:latin typeface="Times New Roman"/>
                <a:ea typeface="Times New Roman"/>
                <a:cs typeface="Times New Roman"/>
                <a:sym typeface="Times New Roman"/>
              </a:rPr>
              <a:t>recipes</a:t>
            </a:r>
            <a:r>
              <a:rPr lang="en-US" dirty="0" smtClean="0">
                <a:sym typeface="Times New Roman"/>
              </a:rPr>
              <a:t> </a:t>
            </a:r>
          </a:p>
          <a:p>
            <a:pPr lvl="0"/>
            <a:r>
              <a:rPr lang="en-US" dirty="0">
                <a:sym typeface="Times New Roman"/>
              </a:rPr>
              <a:t>R</a:t>
            </a:r>
            <a:r>
              <a:rPr lang="en-US" dirty="0" smtClean="0">
                <a:sym typeface="Times New Roman"/>
              </a:rPr>
              <a:t>ecipes are stored in </a:t>
            </a:r>
            <a:r>
              <a:rPr lang="en-US" sz="2700" b="1" dirty="0" smtClean="0">
                <a:solidFill>
                  <a:srgbClr val="7030A0"/>
                </a:solidFill>
                <a:latin typeface="Times New Roman"/>
                <a:ea typeface="Times New Roman"/>
                <a:cs typeface="Times New Roman"/>
                <a:sym typeface="Times New Roman"/>
              </a:rPr>
              <a:t>cookbooks – along with templates, metadata, ,,,,,</a:t>
            </a:r>
            <a:endParaRPr lang="en-US" sz="2700" b="1" dirty="0">
              <a:solidFill>
                <a:srgbClr val="7030A0"/>
              </a:solidFill>
              <a:latin typeface="Times New Roman"/>
              <a:ea typeface="Times New Roman"/>
              <a:cs typeface="Times New Roman"/>
              <a:sym typeface="Times New Roman"/>
            </a:endParaRPr>
          </a:p>
          <a:p>
            <a:pPr lvl="0"/>
            <a:r>
              <a:rPr lang="en-US" dirty="0" smtClean="0">
                <a:sym typeface="Times New Roman"/>
              </a:rPr>
              <a:t>A node’s </a:t>
            </a:r>
            <a:r>
              <a:rPr lang="en-US" dirty="0" err="1" smtClean="0">
                <a:sym typeface="Times New Roman"/>
              </a:rPr>
              <a:t>run_list</a:t>
            </a:r>
            <a:r>
              <a:rPr lang="en-US" dirty="0" smtClean="0">
                <a:sym typeface="Times New Roman"/>
              </a:rPr>
              <a:t> specifies which recipes (and thus resources) are applied</a:t>
            </a:r>
          </a:p>
          <a:p>
            <a:pPr lvl="0"/>
            <a:endParaRPr lang="en-US" dirty="0" smtClean="0">
              <a:sym typeface="Arial"/>
            </a:endParaRPr>
          </a:p>
          <a:p>
            <a:endParaRPr lang="he-I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Shape 210"/>
          <p:cNvSpPr/>
          <p:nvPr/>
        </p:nvSpPr>
        <p:spPr>
          <a:xfrm>
            <a:off x="4635914" y="996948"/>
            <a:ext cx="1684941" cy="106223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t>Chef </a:t>
            </a:r>
          </a:p>
          <a:p>
            <a:pPr lvl="0" algn="ctr">
              <a:lnSpc>
                <a:spcPct val="93000"/>
              </a:lnSpc>
            </a:pPr>
            <a:r>
              <a:rPr lang="en-GB" sz="2400" dirty="0"/>
              <a:t>Server</a:t>
            </a:r>
          </a:p>
        </p:txBody>
      </p:sp>
      <p:sp>
        <p:nvSpPr>
          <p:cNvPr id="212" name="Shape 212"/>
          <p:cNvSpPr/>
          <p:nvPr/>
        </p:nvSpPr>
        <p:spPr>
          <a:xfrm>
            <a:off x="7016863" y="3638294"/>
            <a:ext cx="962872"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PROD</a:t>
            </a:r>
            <a:endParaRPr sz="2000" dirty="0"/>
          </a:p>
        </p:txBody>
      </p:sp>
      <p:sp>
        <p:nvSpPr>
          <p:cNvPr id="214" name="Shape 214"/>
          <p:cNvSpPr/>
          <p:nvPr/>
        </p:nvSpPr>
        <p:spPr>
          <a:xfrm>
            <a:off x="5357982"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QA</a:t>
            </a:r>
            <a:endParaRPr sz="2000" dirty="0"/>
          </a:p>
        </p:txBody>
      </p:sp>
      <p:sp>
        <p:nvSpPr>
          <p:cNvPr id="216" name="Shape 216"/>
          <p:cNvSpPr/>
          <p:nvPr/>
        </p:nvSpPr>
        <p:spPr>
          <a:xfrm>
            <a:off x="3012091"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DEV</a:t>
            </a:r>
            <a:endParaRPr sz="2000" dirty="0"/>
          </a:p>
        </p:txBody>
      </p:sp>
      <p:sp>
        <p:nvSpPr>
          <p:cNvPr id="221" name="Shape 221"/>
          <p:cNvSpPr/>
          <p:nvPr/>
        </p:nvSpPr>
        <p:spPr>
          <a:xfrm>
            <a:off x="6033276" y="2045381"/>
            <a:ext cx="2886877" cy="266668"/>
          </a:xfrm>
          <a:prstGeom prst="rect">
            <a:avLst/>
          </a:prstGeom>
          <a:noFill/>
          <a:ln>
            <a:noFill/>
          </a:ln>
        </p:spPr>
        <p:txBody>
          <a:bodyPr lIns="76025" tIns="38000" rIns="76025" bIns="38000" anchor="ctr" anchorCtr="0">
            <a:noAutofit/>
          </a:bodyPr>
          <a:lstStyle/>
          <a:p>
            <a:pPr lvl="0">
              <a:spcBef>
                <a:spcPts val="0"/>
              </a:spcBef>
              <a:buNone/>
            </a:pPr>
            <a:endParaRPr sz="2000"/>
          </a:p>
        </p:txBody>
      </p:sp>
      <p:sp>
        <p:nvSpPr>
          <p:cNvPr id="222" name="Shape 222"/>
          <p:cNvSpPr/>
          <p:nvPr/>
        </p:nvSpPr>
        <p:spPr>
          <a:xfrm>
            <a:off x="7418237" y="3165457"/>
            <a:ext cx="1444135" cy="1709955"/>
          </a:xfrm>
          <a:prstGeom prst="rightBrace">
            <a:avLst>
              <a:gd name="adj1" fmla="val 360"/>
              <a:gd name="adj2" fmla="val 9415"/>
            </a:avLst>
          </a:prstGeom>
          <a:noFill/>
          <a:ln w="22300" cap="rnd" cmpd="sng">
            <a:solidFill>
              <a:srgbClr val="000000"/>
            </a:solidFill>
            <a:prstDash val="solid"/>
            <a:miter/>
            <a:headEnd type="none" w="med" len="med"/>
            <a:tailEnd type="none" w="med" len="med"/>
          </a:ln>
        </p:spPr>
        <p:txBody>
          <a:bodyPr lIns="76025" tIns="38000" rIns="76025" bIns="38000" anchor="ctr" anchorCtr="0">
            <a:noAutofit/>
          </a:bodyPr>
          <a:lstStyle/>
          <a:p>
            <a:pPr lvl="0">
              <a:spcBef>
                <a:spcPts val="0"/>
              </a:spcBef>
              <a:buNone/>
            </a:pPr>
            <a:endParaRPr sz="2000"/>
          </a:p>
        </p:txBody>
      </p:sp>
      <p:sp>
        <p:nvSpPr>
          <p:cNvPr id="223" name="Shape 223"/>
          <p:cNvSpPr/>
          <p:nvPr/>
        </p:nvSpPr>
        <p:spPr>
          <a:xfrm>
            <a:off x="8107534" y="3363754"/>
            <a:ext cx="1136418" cy="324057"/>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Nodes</a:t>
            </a:r>
          </a:p>
        </p:txBody>
      </p:sp>
      <p:sp>
        <p:nvSpPr>
          <p:cNvPr id="225" name="Shape 225"/>
          <p:cNvSpPr/>
          <p:nvPr/>
        </p:nvSpPr>
        <p:spPr>
          <a:xfrm>
            <a:off x="6545471" y="2653831"/>
            <a:ext cx="1809025" cy="337343"/>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attributes</a:t>
            </a:r>
          </a:p>
        </p:txBody>
      </p:sp>
      <p:sp>
        <p:nvSpPr>
          <p:cNvPr id="226" name="Shape 226"/>
          <p:cNvSpPr/>
          <p:nvPr/>
        </p:nvSpPr>
        <p:spPr>
          <a:xfrm>
            <a:off x="6914313" y="1382619"/>
            <a:ext cx="2005840" cy="353633"/>
          </a:xfrm>
          <a:prstGeom prst="rect">
            <a:avLst/>
          </a:prstGeom>
          <a:ln/>
        </p:spPr>
        <p:style>
          <a:lnRef idx="1">
            <a:schemeClr val="accent2"/>
          </a:lnRef>
          <a:fillRef idx="2">
            <a:schemeClr val="accent2"/>
          </a:fillRef>
          <a:effectRef idx="1">
            <a:schemeClr val="accent2"/>
          </a:effectRef>
          <a:fontRef idx="minor">
            <a:schemeClr val="dk1"/>
          </a:fontRef>
        </p:style>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Chef Repository</a:t>
            </a:r>
          </a:p>
        </p:txBody>
      </p:sp>
      <p:cxnSp>
        <p:nvCxnSpPr>
          <p:cNvPr id="227" name="Shape 227"/>
          <p:cNvCxnSpPr>
            <a:stCxn id="216" idx="0"/>
          </p:cNvCxnSpPr>
          <p:nvPr/>
        </p:nvCxnSpPr>
        <p:spPr>
          <a:xfrm flipV="1">
            <a:off x="3493528" y="2064250"/>
            <a:ext cx="1864574" cy="1574044"/>
          </a:xfrm>
          <a:prstGeom prst="straightConnector1">
            <a:avLst/>
          </a:prstGeom>
          <a:noFill/>
          <a:ln w="19075" cap="rnd" cmpd="sng">
            <a:solidFill>
              <a:srgbClr val="000000"/>
            </a:solidFill>
            <a:prstDash val="solid"/>
            <a:miter/>
            <a:headEnd type="none" w="med" len="med"/>
            <a:tailEnd type="triangle" w="lg" len="lg"/>
          </a:ln>
        </p:spPr>
      </p:cxnSp>
      <p:cxnSp>
        <p:nvCxnSpPr>
          <p:cNvPr id="228" name="Shape 228"/>
          <p:cNvCxnSpPr/>
          <p:nvPr/>
        </p:nvCxnSpPr>
        <p:spPr>
          <a:xfrm flipH="1" flipV="1">
            <a:off x="5358102" y="2064196"/>
            <a:ext cx="515400" cy="1574700"/>
          </a:xfrm>
          <a:prstGeom prst="straightConnector1">
            <a:avLst/>
          </a:prstGeom>
          <a:noFill/>
          <a:ln w="19075" cap="rnd" cmpd="sng">
            <a:solidFill>
              <a:srgbClr val="000000"/>
            </a:solidFill>
            <a:prstDash val="solid"/>
            <a:miter/>
            <a:headEnd type="none" w="med" len="med"/>
            <a:tailEnd type="triangle" w="lg" len="lg"/>
          </a:ln>
        </p:spPr>
      </p:cxnSp>
      <p:cxnSp>
        <p:nvCxnSpPr>
          <p:cNvPr id="229" name="Shape 229"/>
          <p:cNvCxnSpPr/>
          <p:nvPr/>
        </p:nvCxnSpPr>
        <p:spPr>
          <a:xfrm flipH="1" flipV="1">
            <a:off x="5357982" y="2064196"/>
            <a:ext cx="2174400" cy="1574700"/>
          </a:xfrm>
          <a:prstGeom prst="straightConnector1">
            <a:avLst/>
          </a:prstGeom>
          <a:noFill/>
          <a:ln w="19075" cap="rnd" cmpd="sng">
            <a:solidFill>
              <a:srgbClr val="000000"/>
            </a:solidFill>
            <a:prstDash val="solid"/>
            <a:miter/>
            <a:headEnd type="none" w="med" len="med"/>
            <a:tailEnd type="triangle" w="lg" len="lg"/>
          </a:ln>
        </p:spPr>
      </p:cxnSp>
      <p:sp>
        <p:nvSpPr>
          <p:cNvPr id="2" name="Title 1"/>
          <p:cNvSpPr>
            <a:spLocks noGrp="1"/>
          </p:cNvSpPr>
          <p:nvPr>
            <p:ph type="title"/>
          </p:nvPr>
        </p:nvSpPr>
        <p:spPr/>
        <p:txBody>
          <a:bodyPr/>
          <a:lstStyle/>
          <a:p>
            <a:r>
              <a:rPr lang="en-GB" dirty="0" smtClean="0"/>
              <a:t>Client / Server</a:t>
            </a:r>
            <a:endParaRPr lang="he-IL" dirty="0"/>
          </a:p>
        </p:txBody>
      </p:sp>
      <p:sp>
        <p:nvSpPr>
          <p:cNvPr id="5" name="Content Placeholder 4"/>
          <p:cNvSpPr>
            <a:spLocks noGrp="1"/>
          </p:cNvSpPr>
          <p:nvPr>
            <p:ph idx="1"/>
          </p:nvPr>
        </p:nvSpPr>
        <p:spPr/>
        <p:txBody>
          <a:bodyPr/>
          <a:lstStyle/>
          <a:p>
            <a:pPr lvl="0"/>
            <a:r>
              <a:rPr lang="en-GB" dirty="0" smtClean="0">
                <a:sym typeface="Arial"/>
              </a:rPr>
              <a:t>Nodes report their attributes</a:t>
            </a:r>
            <a:br>
              <a:rPr lang="en-GB" dirty="0" smtClean="0">
                <a:sym typeface="Arial"/>
              </a:rPr>
            </a:br>
            <a:r>
              <a:rPr lang="en-GB" dirty="0" smtClean="0">
                <a:sym typeface="Arial"/>
              </a:rPr>
              <a:t>to the  Chef-server </a:t>
            </a:r>
            <a:br>
              <a:rPr lang="en-GB" dirty="0" smtClean="0">
                <a:sym typeface="Arial"/>
              </a:rPr>
            </a:br>
            <a:r>
              <a:rPr lang="en-GB" dirty="0" smtClean="0">
                <a:sym typeface="Arial"/>
              </a:rPr>
              <a:t>with the ‘Node’ object</a:t>
            </a:r>
          </a:p>
          <a:p>
            <a:endParaRPr lang="he-I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 </a:t>
            </a:r>
            <a:endParaRPr lang="he-IL" dirty="0"/>
          </a:p>
        </p:txBody>
      </p:sp>
      <p:sp>
        <p:nvSpPr>
          <p:cNvPr id="5" name="Content Placeholder 4"/>
          <p:cNvSpPr>
            <a:spLocks noGrp="1"/>
          </p:cNvSpPr>
          <p:nvPr>
            <p:ph idx="1"/>
          </p:nvPr>
        </p:nvSpPr>
        <p:spPr/>
        <p:txBody>
          <a:bodyPr/>
          <a:lstStyle/>
          <a:p>
            <a:r>
              <a:rPr lang="en-US" dirty="0" smtClean="0"/>
              <a:t>By the end of this session</a:t>
            </a:r>
          </a:p>
          <a:p>
            <a:pPr lvl="1"/>
            <a:r>
              <a:rPr lang="en-US" dirty="0" smtClean="0"/>
              <a:t>You’ll be familiar with Chef tool</a:t>
            </a:r>
          </a:p>
          <a:p>
            <a:pPr lvl="1"/>
            <a:r>
              <a:rPr lang="en-US" dirty="0" smtClean="0"/>
              <a:t>You’ll be familiar with the cookbook </a:t>
            </a:r>
            <a:r>
              <a:rPr lang="en-US" dirty="0" smtClean="0"/>
              <a:t>components</a:t>
            </a:r>
          </a:p>
          <a:p>
            <a:pPr lvl="1"/>
            <a:r>
              <a:rPr lang="en-US" dirty="0" smtClean="0"/>
              <a:t>You’ll be familiar with basic nodes management with Chef</a:t>
            </a:r>
          </a:p>
          <a:p>
            <a:pPr lvl="1"/>
            <a:r>
              <a:rPr lang="en-US" dirty="0" smtClean="0"/>
              <a:t>Hope we’ll get there - Test kitchen, data bags, chef vault, knife plugins, supermarket </a:t>
            </a:r>
            <a:endParaRPr lang="he-IL" dirty="0"/>
          </a:p>
        </p:txBody>
      </p:sp>
    </p:spTree>
    <p:extLst>
      <p:ext uri="{BB962C8B-B14F-4D97-AF65-F5344CB8AC3E}">
        <p14:creationId xmlns:p14="http://schemas.microsoft.com/office/powerpoint/2010/main" val="400762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cxnSp>
        <p:nvCxnSpPr>
          <p:cNvPr id="245" name="Shape 245"/>
          <p:cNvCxnSpPr/>
          <p:nvPr/>
        </p:nvCxnSpPr>
        <p:spPr>
          <a:xfrm>
            <a:off x="0" y="0"/>
            <a:ext cx="1500" cy="900"/>
          </a:xfrm>
          <a:prstGeom prst="straightConnector1">
            <a:avLst/>
          </a:prstGeom>
          <a:noFill/>
          <a:ln w="9525" cap="rnd" cmpd="sng">
            <a:solidFill>
              <a:srgbClr val="000000"/>
            </a:solidFill>
            <a:prstDash val="solid"/>
            <a:miter/>
            <a:headEnd type="triangle" w="lg" len="lg"/>
            <a:tailEnd type="none" w="med" len="med"/>
          </a:ln>
        </p:spPr>
      </p:cxnSp>
      <p:cxnSp>
        <p:nvCxnSpPr>
          <p:cNvPr id="246" name="Shape 246"/>
          <p:cNvCxnSpPr/>
          <p:nvPr/>
        </p:nvCxnSpPr>
        <p:spPr>
          <a:xfrm>
            <a:off x="0" y="0"/>
            <a:ext cx="1500" cy="900"/>
          </a:xfrm>
          <a:prstGeom prst="straightConnector1">
            <a:avLst/>
          </a:prstGeom>
          <a:noFill/>
          <a:ln w="9525" cap="rnd" cmpd="sng">
            <a:solidFill>
              <a:srgbClr val="000000"/>
            </a:solidFill>
            <a:prstDash val="solid"/>
            <a:miter/>
            <a:headEnd type="none" w="med" len="med"/>
            <a:tailEnd type="triangle" w="lg" len="lg"/>
          </a:ln>
        </p:spPr>
      </p:cxnSp>
      <p:cxnSp>
        <p:nvCxnSpPr>
          <p:cNvPr id="247" name="Shape 247"/>
          <p:cNvCxnSpPr/>
          <p:nvPr/>
        </p:nvCxnSpPr>
        <p:spPr>
          <a:xfrm>
            <a:off x="0" y="0"/>
            <a:ext cx="1500" cy="900"/>
          </a:xfrm>
          <a:prstGeom prst="straightConnector1">
            <a:avLst/>
          </a:prstGeom>
          <a:noFill/>
          <a:ln w="9525" cap="rnd" cmpd="sng">
            <a:solidFill>
              <a:srgbClr val="000000"/>
            </a:solidFill>
            <a:prstDash val="solid"/>
            <a:miter/>
            <a:headEnd type="none" w="med" len="med"/>
            <a:tailEnd type="triangle" w="lg" len="lg"/>
          </a:ln>
        </p:spPr>
      </p:cxnSp>
      <p:sp>
        <p:nvSpPr>
          <p:cNvPr id="252" name="Shape 252"/>
          <p:cNvSpPr/>
          <p:nvPr/>
        </p:nvSpPr>
        <p:spPr>
          <a:xfrm>
            <a:off x="6748270" y="2078034"/>
            <a:ext cx="1727999" cy="581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err="1">
                <a:solidFill>
                  <a:srgbClr val="000000"/>
                </a:solidFill>
                <a:latin typeface="Arial"/>
                <a:ea typeface="Arial"/>
                <a:cs typeface="Arial"/>
                <a:sym typeface="Arial"/>
              </a:rPr>
              <a:t>run_list</a:t>
            </a:r>
            <a:r>
              <a:rPr lang="en-GB" sz="2000" b="0" i="0" u="none" strike="noStrike" cap="none" dirty="0">
                <a:solidFill>
                  <a:srgbClr val="000000"/>
                </a:solidFill>
                <a:latin typeface="Arial"/>
                <a:ea typeface="Arial"/>
                <a:cs typeface="Arial"/>
                <a:sym typeface="Arial"/>
              </a:rPr>
              <a:t>,</a:t>
            </a:r>
          </a:p>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roles,</a:t>
            </a:r>
          </a:p>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cookbooks</a:t>
            </a:r>
          </a:p>
        </p:txBody>
      </p:sp>
      <p:sp>
        <p:nvSpPr>
          <p:cNvPr id="7" name="Title 6"/>
          <p:cNvSpPr>
            <a:spLocks noGrp="1"/>
          </p:cNvSpPr>
          <p:nvPr>
            <p:ph type="title"/>
          </p:nvPr>
        </p:nvSpPr>
        <p:spPr/>
        <p:txBody>
          <a:bodyPr/>
          <a:lstStyle/>
          <a:p>
            <a:r>
              <a:rPr lang="en-GB" dirty="0"/>
              <a:t>Client / Server</a:t>
            </a:r>
            <a:endParaRPr lang="he-IL" dirty="0"/>
          </a:p>
        </p:txBody>
      </p:sp>
      <p:sp>
        <p:nvSpPr>
          <p:cNvPr id="5" name="Content Placeholder 4"/>
          <p:cNvSpPr>
            <a:spLocks noGrp="1"/>
          </p:cNvSpPr>
          <p:nvPr>
            <p:ph idx="1"/>
          </p:nvPr>
        </p:nvSpPr>
        <p:spPr/>
        <p:txBody>
          <a:bodyPr/>
          <a:lstStyle/>
          <a:p>
            <a:pPr lvl="0"/>
            <a:r>
              <a:rPr lang="en-GB" dirty="0" smtClean="0">
                <a:sym typeface="Arial"/>
              </a:rPr>
              <a:t>Server applies roles </a:t>
            </a:r>
            <a:br>
              <a:rPr lang="en-GB" dirty="0" smtClean="0">
                <a:sym typeface="Arial"/>
              </a:rPr>
            </a:br>
            <a:r>
              <a:rPr lang="en-GB" dirty="0" smtClean="0">
                <a:sym typeface="Arial"/>
              </a:rPr>
              <a:t>and sends </a:t>
            </a:r>
            <a:r>
              <a:rPr lang="en-GB" dirty="0" err="1" smtClean="0">
                <a:sym typeface="Arial"/>
              </a:rPr>
              <a:t>run_list</a:t>
            </a:r>
            <a:r>
              <a:rPr lang="en-GB" dirty="0" smtClean="0">
                <a:sym typeface="Arial"/>
              </a:rPr>
              <a:t>, roles, </a:t>
            </a:r>
            <a:br>
              <a:rPr lang="en-GB" dirty="0" smtClean="0">
                <a:sym typeface="Arial"/>
              </a:rPr>
            </a:br>
            <a:r>
              <a:rPr lang="en-GB" dirty="0" smtClean="0">
                <a:sym typeface="Arial"/>
              </a:rPr>
              <a:t>and all cookbooks </a:t>
            </a:r>
            <a:br>
              <a:rPr lang="en-GB" dirty="0" smtClean="0">
                <a:sym typeface="Arial"/>
              </a:rPr>
            </a:br>
            <a:r>
              <a:rPr lang="en-GB" dirty="0" smtClean="0">
                <a:sym typeface="Arial"/>
              </a:rPr>
              <a:t>back to clients</a:t>
            </a:r>
          </a:p>
          <a:p>
            <a:endParaRPr lang="he-IL" dirty="0"/>
          </a:p>
        </p:txBody>
      </p:sp>
      <p:sp>
        <p:nvSpPr>
          <p:cNvPr id="24" name="Shape 210"/>
          <p:cNvSpPr/>
          <p:nvPr/>
        </p:nvSpPr>
        <p:spPr>
          <a:xfrm>
            <a:off x="4635914" y="996948"/>
            <a:ext cx="1684941" cy="106223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t>Chef </a:t>
            </a:r>
          </a:p>
          <a:p>
            <a:pPr lvl="0" algn="ctr">
              <a:lnSpc>
                <a:spcPct val="93000"/>
              </a:lnSpc>
            </a:pPr>
            <a:r>
              <a:rPr lang="en-GB" sz="2400" dirty="0"/>
              <a:t>Server</a:t>
            </a:r>
          </a:p>
        </p:txBody>
      </p:sp>
      <p:sp>
        <p:nvSpPr>
          <p:cNvPr id="25" name="Shape 212"/>
          <p:cNvSpPr/>
          <p:nvPr/>
        </p:nvSpPr>
        <p:spPr>
          <a:xfrm>
            <a:off x="7016863" y="3638294"/>
            <a:ext cx="962872"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PROD</a:t>
            </a:r>
            <a:endParaRPr sz="2000" dirty="0"/>
          </a:p>
        </p:txBody>
      </p:sp>
      <p:sp>
        <p:nvSpPr>
          <p:cNvPr id="26" name="Shape 214"/>
          <p:cNvSpPr/>
          <p:nvPr/>
        </p:nvSpPr>
        <p:spPr>
          <a:xfrm>
            <a:off x="5357982"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QA</a:t>
            </a:r>
            <a:endParaRPr sz="2000" dirty="0"/>
          </a:p>
        </p:txBody>
      </p:sp>
      <p:sp>
        <p:nvSpPr>
          <p:cNvPr id="27" name="Shape 216"/>
          <p:cNvSpPr/>
          <p:nvPr/>
        </p:nvSpPr>
        <p:spPr>
          <a:xfrm>
            <a:off x="3012091"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DEV</a:t>
            </a:r>
            <a:endParaRPr sz="2000" dirty="0"/>
          </a:p>
        </p:txBody>
      </p:sp>
      <p:sp>
        <p:nvSpPr>
          <p:cNvPr id="28" name="Shape 221"/>
          <p:cNvSpPr/>
          <p:nvPr/>
        </p:nvSpPr>
        <p:spPr>
          <a:xfrm>
            <a:off x="6033276" y="2045381"/>
            <a:ext cx="2886877" cy="266668"/>
          </a:xfrm>
          <a:prstGeom prst="rect">
            <a:avLst/>
          </a:prstGeom>
          <a:noFill/>
          <a:ln>
            <a:noFill/>
          </a:ln>
        </p:spPr>
        <p:txBody>
          <a:bodyPr lIns="76025" tIns="38000" rIns="76025" bIns="38000" anchor="ctr" anchorCtr="0">
            <a:noAutofit/>
          </a:bodyPr>
          <a:lstStyle/>
          <a:p>
            <a:pPr lvl="0">
              <a:spcBef>
                <a:spcPts val="0"/>
              </a:spcBef>
              <a:buNone/>
            </a:pPr>
            <a:endParaRPr sz="2000"/>
          </a:p>
        </p:txBody>
      </p:sp>
      <p:sp>
        <p:nvSpPr>
          <p:cNvPr id="29" name="Shape 222"/>
          <p:cNvSpPr/>
          <p:nvPr/>
        </p:nvSpPr>
        <p:spPr>
          <a:xfrm>
            <a:off x="7418237" y="3165457"/>
            <a:ext cx="1444135" cy="1709955"/>
          </a:xfrm>
          <a:prstGeom prst="rightBrace">
            <a:avLst>
              <a:gd name="adj1" fmla="val 360"/>
              <a:gd name="adj2" fmla="val 9415"/>
            </a:avLst>
          </a:prstGeom>
          <a:noFill/>
          <a:ln w="22300" cap="rnd" cmpd="sng">
            <a:solidFill>
              <a:srgbClr val="000000"/>
            </a:solidFill>
            <a:prstDash val="solid"/>
            <a:miter/>
            <a:headEnd type="none" w="med" len="med"/>
            <a:tailEnd type="none" w="med" len="med"/>
          </a:ln>
        </p:spPr>
        <p:txBody>
          <a:bodyPr lIns="76025" tIns="38000" rIns="76025" bIns="38000" anchor="ctr" anchorCtr="0">
            <a:noAutofit/>
          </a:bodyPr>
          <a:lstStyle/>
          <a:p>
            <a:pPr lvl="0">
              <a:spcBef>
                <a:spcPts val="0"/>
              </a:spcBef>
              <a:buNone/>
            </a:pPr>
            <a:endParaRPr sz="2000"/>
          </a:p>
        </p:txBody>
      </p:sp>
      <p:sp>
        <p:nvSpPr>
          <p:cNvPr id="30" name="Shape 223"/>
          <p:cNvSpPr/>
          <p:nvPr/>
        </p:nvSpPr>
        <p:spPr>
          <a:xfrm>
            <a:off x="8107534" y="3363754"/>
            <a:ext cx="1136418" cy="324057"/>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Nodes</a:t>
            </a:r>
          </a:p>
        </p:txBody>
      </p:sp>
      <p:sp>
        <p:nvSpPr>
          <p:cNvPr id="32" name="Shape 226"/>
          <p:cNvSpPr/>
          <p:nvPr/>
        </p:nvSpPr>
        <p:spPr>
          <a:xfrm>
            <a:off x="6914313" y="1382619"/>
            <a:ext cx="2005840" cy="353633"/>
          </a:xfrm>
          <a:prstGeom prst="rect">
            <a:avLst/>
          </a:prstGeom>
          <a:ln/>
        </p:spPr>
        <p:style>
          <a:lnRef idx="1">
            <a:schemeClr val="accent2"/>
          </a:lnRef>
          <a:fillRef idx="2">
            <a:schemeClr val="accent2"/>
          </a:fillRef>
          <a:effectRef idx="1">
            <a:schemeClr val="accent2"/>
          </a:effectRef>
          <a:fontRef idx="minor">
            <a:schemeClr val="dk1"/>
          </a:fontRef>
        </p:style>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Chef Repository</a:t>
            </a:r>
          </a:p>
        </p:txBody>
      </p:sp>
      <p:cxnSp>
        <p:nvCxnSpPr>
          <p:cNvPr id="33" name="Shape 227"/>
          <p:cNvCxnSpPr>
            <a:stCxn id="27" idx="0"/>
          </p:cNvCxnSpPr>
          <p:nvPr/>
        </p:nvCxnSpPr>
        <p:spPr>
          <a:xfrm flipV="1">
            <a:off x="3493528" y="2064250"/>
            <a:ext cx="1864574" cy="1574044"/>
          </a:xfrm>
          <a:prstGeom prst="straightConnector1">
            <a:avLst/>
          </a:prstGeom>
          <a:noFill/>
          <a:ln w="19075" cap="rnd" cmpd="sng">
            <a:solidFill>
              <a:srgbClr val="000000"/>
            </a:solidFill>
            <a:prstDash val="solid"/>
            <a:miter/>
            <a:headEnd type="none" w="med" len="med"/>
            <a:tailEnd type="triangle" w="lg" len="lg"/>
          </a:ln>
        </p:spPr>
      </p:cxnSp>
      <p:cxnSp>
        <p:nvCxnSpPr>
          <p:cNvPr id="34" name="Shape 228"/>
          <p:cNvCxnSpPr/>
          <p:nvPr/>
        </p:nvCxnSpPr>
        <p:spPr>
          <a:xfrm flipH="1" flipV="1">
            <a:off x="5358102" y="2064196"/>
            <a:ext cx="515400" cy="1574700"/>
          </a:xfrm>
          <a:prstGeom prst="straightConnector1">
            <a:avLst/>
          </a:prstGeom>
          <a:noFill/>
          <a:ln w="19075" cap="rnd" cmpd="sng">
            <a:solidFill>
              <a:srgbClr val="000000"/>
            </a:solidFill>
            <a:prstDash val="solid"/>
            <a:miter/>
            <a:headEnd type="none" w="med" len="med"/>
            <a:tailEnd type="triangle" w="lg" len="lg"/>
          </a:ln>
        </p:spPr>
      </p:cxnSp>
      <p:cxnSp>
        <p:nvCxnSpPr>
          <p:cNvPr id="35" name="Shape 229"/>
          <p:cNvCxnSpPr/>
          <p:nvPr/>
        </p:nvCxnSpPr>
        <p:spPr>
          <a:xfrm flipH="1" flipV="1">
            <a:off x="5357982" y="2064196"/>
            <a:ext cx="2174400" cy="1574700"/>
          </a:xfrm>
          <a:prstGeom prst="straightConnector1">
            <a:avLst/>
          </a:prstGeom>
          <a:noFill/>
          <a:ln w="19075" cap="rnd" cmpd="sng">
            <a:solidFill>
              <a:srgbClr val="000000"/>
            </a:solidFill>
            <a:prstDash val="solid"/>
            <a:miter/>
            <a:headEnd type="none" w="med" len="med"/>
            <a:tailEnd type="triangle" w="lg" len="lg"/>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Skinny Server, Fat Clients</a:t>
            </a:r>
            <a:endParaRPr lang="he-IL" dirty="0"/>
          </a:p>
        </p:txBody>
      </p:sp>
      <p:sp>
        <p:nvSpPr>
          <p:cNvPr id="5" name="Content Placeholder 4"/>
          <p:cNvSpPr>
            <a:spLocks noGrp="1"/>
          </p:cNvSpPr>
          <p:nvPr>
            <p:ph idx="1"/>
          </p:nvPr>
        </p:nvSpPr>
        <p:spPr/>
        <p:txBody>
          <a:bodyPr/>
          <a:lstStyle/>
          <a:p>
            <a:pPr lvl="0"/>
            <a:r>
              <a:rPr lang="en-US" dirty="0" smtClean="0">
                <a:sym typeface="Times New Roman"/>
              </a:rPr>
              <a:t>No “builds” are done on the server</a:t>
            </a:r>
          </a:p>
          <a:p>
            <a:pPr lvl="0"/>
            <a:r>
              <a:rPr lang="en-US" dirty="0" smtClean="0">
                <a:sym typeface="Times New Roman"/>
              </a:rPr>
              <a:t>A Node configures itself based on its </a:t>
            </a:r>
            <a:r>
              <a:rPr lang="en-US" dirty="0" err="1" smtClean="0">
                <a:sym typeface="Times New Roman"/>
              </a:rPr>
              <a:t>run_list</a:t>
            </a:r>
            <a:r>
              <a:rPr lang="en-US" dirty="0" smtClean="0">
                <a:sym typeface="Times New Roman"/>
              </a:rPr>
              <a:t> and the downloaded cookbooks</a:t>
            </a:r>
          </a:p>
          <a:p>
            <a:endParaRPr lang="he-I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4" name="Shape 274" descr="Chef, Cook, Culinary, Uniform, ..."/>
          <p:cNvPicPr preferRelativeResize="0"/>
          <p:nvPr/>
        </p:nvPicPr>
        <p:blipFill>
          <a:blip r:embed="rId3">
            <a:alphaModFix/>
            <a:duotone>
              <a:prstClr val="black"/>
              <a:schemeClr val="accent1">
                <a:tint val="45000"/>
                <a:satMod val="400000"/>
              </a:schemeClr>
            </a:duotone>
          </a:blip>
          <a:stretch>
            <a:fillRect/>
          </a:stretch>
        </p:blipFill>
        <p:spPr>
          <a:xfrm>
            <a:off x="5371674" y="1424198"/>
            <a:ext cx="3467525" cy="3429424"/>
          </a:xfrm>
          <a:prstGeom prst="rect">
            <a:avLst/>
          </a:prstGeom>
          <a:noFill/>
          <a:ln>
            <a:noFill/>
          </a:ln>
        </p:spPr>
      </p:pic>
      <p:sp>
        <p:nvSpPr>
          <p:cNvPr id="2" name="Title 1"/>
          <p:cNvSpPr>
            <a:spLocks noGrp="1"/>
          </p:cNvSpPr>
          <p:nvPr>
            <p:ph type="title"/>
          </p:nvPr>
        </p:nvSpPr>
        <p:spPr/>
        <p:txBody>
          <a:bodyPr/>
          <a:lstStyle/>
          <a:p>
            <a:r>
              <a:rPr lang="en-GB" dirty="0" smtClean="0">
                <a:solidFill>
                  <a:schemeClr val="dk1"/>
                </a:solidFill>
              </a:rPr>
              <a:t>Recipes</a:t>
            </a:r>
            <a:endParaRPr lang="he-IL" dirty="0"/>
          </a:p>
        </p:txBody>
      </p:sp>
      <p:sp>
        <p:nvSpPr>
          <p:cNvPr id="4" name="Rectangle 3"/>
          <p:cNvSpPr/>
          <p:nvPr/>
        </p:nvSpPr>
        <p:spPr>
          <a:xfrm>
            <a:off x="457199" y="952048"/>
            <a:ext cx="7354711" cy="3924151"/>
          </a:xfrm>
          <a:prstGeom prst="rect">
            <a:avLst/>
          </a:prstGeom>
        </p:spPr>
        <p:txBody>
          <a:bodyPr wrap="square">
            <a:spAutoFit/>
          </a:bodyPr>
          <a:lstStyle/>
          <a:p>
            <a:pPr lvl="0"/>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package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"build-essential"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:install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user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:user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system </a:t>
            </a:r>
            <a:r>
              <a:rPr lang="en-GB" sz="1300" dirty="0">
                <a:solidFill>
                  <a:srgbClr val="40A070"/>
                </a:solidFill>
                <a:highlight>
                  <a:srgbClr val="EDEDED"/>
                </a:highlight>
                <a:latin typeface="Times New Roman" panose="02020603050405020304" pitchFamily="18" charset="0"/>
                <a:ea typeface="Verdana"/>
                <a:cs typeface="Times New Roman" panose="02020603050405020304" pitchFamily="18" charset="0"/>
                <a:sym typeface="Verdana"/>
              </a:rPr>
              <a:t>true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shell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"/bin/false"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"root"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data_dir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p>
        </p:txBody>
      </p:sp>
      <p:cxnSp>
        <p:nvCxnSpPr>
          <p:cNvPr id="6" name="Straight Connector 5"/>
          <p:cNvCxnSpPr/>
          <p:nvPr/>
        </p:nvCxnSpPr>
        <p:spPr>
          <a:xfrm>
            <a:off x="457200" y="95955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9" y="4853622"/>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5000" b="0" i="0" u="none" strike="noStrike" cap="none" dirty="0">
              <a:solidFill>
                <a:srgbClr val="000000"/>
              </a:solidFill>
              <a:latin typeface="Times New Roman"/>
              <a:ea typeface="Times New Roman"/>
              <a:cs typeface="Times New Roman"/>
              <a:sym typeface="Times New Roman"/>
            </a:endParaRPr>
          </a:p>
        </p:txBody>
      </p:sp>
      <p:sp>
        <p:nvSpPr>
          <p:cNvPr id="4" name="Title 3"/>
          <p:cNvSpPr>
            <a:spLocks noGrp="1"/>
          </p:cNvSpPr>
          <p:nvPr>
            <p:ph type="ctrTitle"/>
          </p:nvPr>
        </p:nvSpPr>
        <p:spPr/>
        <p:txBody>
          <a:bodyPr/>
          <a:lstStyle/>
          <a:p>
            <a:pPr lvl="0"/>
            <a:r>
              <a:rPr lang="en-GB" dirty="0" smtClean="0">
                <a:sym typeface="Times New Roman"/>
              </a:rPr>
              <a:t>Cookbooks are packages </a:t>
            </a:r>
            <a:br>
              <a:rPr lang="en-GB" dirty="0" smtClean="0">
                <a:sym typeface="Times New Roman"/>
              </a:rPr>
            </a:br>
            <a:r>
              <a:rPr lang="en-GB" dirty="0" smtClean="0">
                <a:sym typeface="Times New Roman"/>
              </a:rPr>
              <a:t>for Recipes</a:t>
            </a:r>
            <a:endParaRPr lang="he-IL" dirty="0"/>
          </a:p>
        </p:txBody>
      </p:sp>
      <p:sp>
        <p:nvSpPr>
          <p:cNvPr id="7" name="Subtitle 6"/>
          <p:cNvSpPr>
            <a:spLocks noGrp="1"/>
          </p:cNvSpPr>
          <p:nvPr>
            <p:ph type="subTitle" idx="1"/>
          </p:nvPr>
        </p:nvSpPr>
        <p:spPr/>
        <p:txBody>
          <a:bodyPr/>
          <a:lstStyle/>
          <a:p>
            <a:endParaRPr lang="he-I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Cookbook Components</a:t>
            </a:r>
            <a:endParaRPr lang="he-IL" dirty="0"/>
          </a:p>
        </p:txBody>
      </p:sp>
      <p:sp>
        <p:nvSpPr>
          <p:cNvPr id="3" name="Content Placeholder 2"/>
          <p:cNvSpPr>
            <a:spLocks noGrp="1"/>
          </p:cNvSpPr>
          <p:nvPr>
            <p:ph idx="1"/>
          </p:nvPr>
        </p:nvSpPr>
        <p:spPr/>
        <p:txBody>
          <a:bodyPr/>
          <a:lstStyle/>
          <a:p>
            <a:pPr lvl="0"/>
            <a:r>
              <a:rPr lang="en-GB" dirty="0" smtClean="0">
                <a:sym typeface="Times New Roman"/>
              </a:rPr>
              <a:t>Attributes</a:t>
            </a:r>
          </a:p>
          <a:p>
            <a:pPr lvl="0"/>
            <a:r>
              <a:rPr lang="en-GB" dirty="0" smtClean="0">
                <a:sym typeface="Times New Roman"/>
              </a:rPr>
              <a:t>Recipes</a:t>
            </a:r>
          </a:p>
          <a:p>
            <a:pPr lvl="0"/>
            <a:r>
              <a:rPr lang="en-GB" dirty="0" smtClean="0">
                <a:sym typeface="Times New Roman"/>
              </a:rPr>
              <a:t>Metadata</a:t>
            </a:r>
          </a:p>
          <a:p>
            <a:pPr lvl="0"/>
            <a:r>
              <a:rPr lang="en-GB" dirty="0" smtClean="0">
                <a:sym typeface="Times New Roman"/>
              </a:rPr>
              <a:t>Assets (files/templates)</a:t>
            </a:r>
          </a:p>
          <a:p>
            <a:endParaRPr lang="he-IL"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Shape 301"/>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2700" b="0" i="1" u="none" strike="noStrike" cap="none" dirty="0">
              <a:solidFill>
                <a:srgbClr val="000000"/>
              </a:solidFill>
              <a:latin typeface="Times New Roman"/>
              <a:ea typeface="Times New Roman"/>
              <a:cs typeface="Times New Roman"/>
              <a:sym typeface="Times New Roman"/>
            </a:endParaRPr>
          </a:p>
        </p:txBody>
      </p:sp>
      <p:sp>
        <p:nvSpPr>
          <p:cNvPr id="2" name="Title 1"/>
          <p:cNvSpPr>
            <a:spLocks noGrp="1"/>
          </p:cNvSpPr>
          <p:nvPr>
            <p:ph type="title"/>
          </p:nvPr>
        </p:nvSpPr>
        <p:spPr/>
        <p:txBody>
          <a:bodyPr/>
          <a:lstStyle/>
          <a:p>
            <a:r>
              <a:rPr lang="en-GB" smtClean="0"/>
              <a:t>Sharing is beautiful</a:t>
            </a:r>
            <a:endParaRPr lang="he-IL" dirty="0"/>
          </a:p>
        </p:txBody>
      </p:sp>
      <p:sp>
        <p:nvSpPr>
          <p:cNvPr id="5" name="Content Placeholder 4"/>
          <p:cNvSpPr>
            <a:spLocks noGrp="1"/>
          </p:cNvSpPr>
          <p:nvPr>
            <p:ph idx="1"/>
          </p:nvPr>
        </p:nvSpPr>
        <p:spPr/>
        <p:txBody>
          <a:bodyPr/>
          <a:lstStyle/>
          <a:p>
            <a:pPr lvl="0"/>
            <a:r>
              <a:rPr lang="en-US" dirty="0" smtClean="0">
                <a:sym typeface="Times New Roman"/>
              </a:rPr>
              <a:t>200+ high-quality cookbooks on community.opscode.com and growing all the time</a:t>
            </a:r>
          </a:p>
          <a:p>
            <a:pPr lvl="0"/>
            <a:endParaRPr lang="en-US" dirty="0" smtClean="0">
              <a:sym typeface="Arial"/>
            </a:endParaRPr>
          </a:p>
          <a:p>
            <a:pPr lvl="0"/>
            <a:r>
              <a:rPr lang="en-US" dirty="0" smtClean="0">
                <a:sym typeface="Times New Roman"/>
              </a:rPr>
              <a:t>Easy to customize existing cookbooks</a:t>
            </a:r>
          </a:p>
          <a:p>
            <a:pPr lvl="0"/>
            <a:endParaRPr lang="en-US" dirty="0" smtClean="0">
              <a:sym typeface="Arial"/>
            </a:endParaRPr>
          </a:p>
          <a:p>
            <a:endParaRPr lang="he-IL" dirty="0"/>
          </a:p>
        </p:txBody>
      </p:sp>
      <p:sp>
        <p:nvSpPr>
          <p:cNvPr id="8" name="Rectangle 7"/>
          <p:cNvSpPr/>
          <p:nvPr/>
        </p:nvSpPr>
        <p:spPr>
          <a:xfrm>
            <a:off x="799025" y="3622018"/>
            <a:ext cx="7229864" cy="493084"/>
          </a:xfrm>
          <a:prstGeom prst="rect">
            <a:avLst/>
          </a:prstGeom>
        </p:spPr>
        <p:txBody>
          <a:bodyPr wrap="none">
            <a:spAutoFit/>
          </a:bodyPr>
          <a:lstStyle/>
          <a:p>
            <a:pPr lvl="0" algn="ctr">
              <a:lnSpc>
                <a:spcPct val="93000"/>
              </a:lnSpc>
            </a:pPr>
            <a:r>
              <a:rPr lang="en-US" sz="2800" b="1" i="1" dirty="0">
                <a:solidFill>
                  <a:srgbClr val="FF0000"/>
                </a:solidFill>
                <a:latin typeface="Times New Roman"/>
                <a:ea typeface="Times New Roman"/>
                <a:cs typeface="Times New Roman"/>
                <a:sym typeface="Times New Roman"/>
              </a:rPr>
              <a:t>Chef’s real value is this collection of cookbooks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Knife</a:t>
            </a:r>
            <a:endParaRPr lang="he-IL" dirty="0"/>
          </a:p>
        </p:txBody>
      </p:sp>
      <p:sp>
        <p:nvSpPr>
          <p:cNvPr id="3" name="Content Placeholder 2"/>
          <p:cNvSpPr>
            <a:spLocks noGrp="1"/>
          </p:cNvSpPr>
          <p:nvPr>
            <p:ph idx="1"/>
          </p:nvPr>
        </p:nvSpPr>
        <p:spPr/>
        <p:txBody>
          <a:bodyPr/>
          <a:lstStyle/>
          <a:p>
            <a:r>
              <a:rPr lang="en-US" dirty="0" smtClean="0"/>
              <a:t>Interface </a:t>
            </a:r>
            <a:r>
              <a:rPr lang="en-US" dirty="0"/>
              <a:t>between a local </a:t>
            </a:r>
            <a:r>
              <a:rPr lang="en-US" dirty="0" smtClean="0"/>
              <a:t>repo </a:t>
            </a:r>
            <a:r>
              <a:rPr lang="en-US" dirty="0"/>
              <a:t>and the Chef </a:t>
            </a:r>
            <a:r>
              <a:rPr lang="en-US" dirty="0" smtClean="0"/>
              <a:t>server</a:t>
            </a:r>
          </a:p>
          <a:p>
            <a:r>
              <a:rPr lang="en-US" dirty="0" smtClean="0"/>
              <a:t>Manage Nodes, Cookbooks </a:t>
            </a:r>
            <a:r>
              <a:rPr lang="en-US" dirty="0"/>
              <a:t>and </a:t>
            </a:r>
            <a:r>
              <a:rPr lang="en-US" dirty="0" smtClean="0"/>
              <a:t>recipes, Roles, data bags, Environments and more</a:t>
            </a:r>
          </a:p>
          <a:p>
            <a:r>
              <a:rPr lang="en-US" dirty="0" smtClean="0"/>
              <a:t>Searching indexed data on the Chef server</a:t>
            </a:r>
          </a:p>
          <a:p>
            <a:r>
              <a:rPr lang="en-US" dirty="0" smtClean="0"/>
              <a:t>Knife plugins</a:t>
            </a:r>
            <a:endParaRPr lang="en-US" dirty="0"/>
          </a:p>
          <a:p>
            <a:endParaRPr lang="he-IL" dirty="0"/>
          </a:p>
        </p:txBody>
      </p:sp>
      <p:pic>
        <p:nvPicPr>
          <p:cNvPr id="4" name="Picture 3"/>
          <p:cNvPicPr>
            <a:picLocks noChangeAspect="1"/>
          </p:cNvPicPr>
          <p:nvPr/>
        </p:nvPicPr>
        <p:blipFill>
          <a:blip r:embed="rId2"/>
          <a:stretch>
            <a:fillRect/>
          </a:stretch>
        </p:blipFill>
        <p:spPr>
          <a:xfrm>
            <a:off x="6648449" y="3111407"/>
            <a:ext cx="2414587" cy="1743384"/>
          </a:xfrm>
          <a:prstGeom prst="rect">
            <a:avLst/>
          </a:prstGeom>
        </p:spPr>
      </p:pic>
    </p:spTree>
    <p:extLst>
      <p:ext uri="{BB962C8B-B14F-4D97-AF65-F5344CB8AC3E}">
        <p14:creationId xmlns:p14="http://schemas.microsoft.com/office/powerpoint/2010/main" val="2025988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kitchen</a:t>
            </a:r>
            <a:endParaRPr lang="he-IL" dirty="0"/>
          </a:p>
        </p:txBody>
      </p:sp>
      <p:sp>
        <p:nvSpPr>
          <p:cNvPr id="3" name="Content Placeholder 2"/>
          <p:cNvSpPr>
            <a:spLocks noGrp="1"/>
          </p:cNvSpPr>
          <p:nvPr>
            <p:ph idx="1"/>
          </p:nvPr>
        </p:nvSpPr>
        <p:spPr/>
        <p:txBody>
          <a:bodyPr/>
          <a:lstStyle/>
          <a:p>
            <a:r>
              <a:rPr lang="en-US" dirty="0" smtClean="0"/>
              <a:t>Test infrastructure – verify your cookbooks before applying to actual infra</a:t>
            </a:r>
            <a:endParaRPr lang="he-IL" dirty="0"/>
          </a:p>
        </p:txBody>
      </p:sp>
      <p:pic>
        <p:nvPicPr>
          <p:cNvPr id="4" name="Picture 3"/>
          <p:cNvPicPr>
            <a:picLocks noChangeAspect="1"/>
          </p:cNvPicPr>
          <p:nvPr/>
        </p:nvPicPr>
        <p:blipFill>
          <a:blip r:embed="rId2"/>
          <a:stretch>
            <a:fillRect/>
          </a:stretch>
        </p:blipFill>
        <p:spPr>
          <a:xfrm>
            <a:off x="457199" y="1600200"/>
            <a:ext cx="3042807" cy="3185796"/>
          </a:xfrm>
          <a:prstGeom prst="rect">
            <a:avLst/>
          </a:prstGeom>
        </p:spPr>
      </p:pic>
      <p:pic>
        <p:nvPicPr>
          <p:cNvPr id="6" name="Picture 5"/>
          <p:cNvPicPr>
            <a:picLocks noChangeAspect="1"/>
          </p:cNvPicPr>
          <p:nvPr/>
        </p:nvPicPr>
        <p:blipFill>
          <a:blip r:embed="rId3"/>
          <a:stretch>
            <a:fillRect/>
          </a:stretch>
        </p:blipFill>
        <p:spPr>
          <a:xfrm>
            <a:off x="5219700" y="1757362"/>
            <a:ext cx="3000374" cy="2912128"/>
          </a:xfrm>
          <a:prstGeom prst="rect">
            <a:avLst/>
          </a:prstGeom>
        </p:spPr>
      </p:pic>
    </p:spTree>
    <p:extLst>
      <p:ext uri="{BB962C8B-B14F-4D97-AF65-F5344CB8AC3E}">
        <p14:creationId xmlns:p14="http://schemas.microsoft.com/office/powerpoint/2010/main" val="1158437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Data Bags</a:t>
            </a:r>
            <a:endParaRPr lang="he-IL" dirty="0"/>
          </a:p>
        </p:txBody>
      </p:sp>
      <p:sp>
        <p:nvSpPr>
          <p:cNvPr id="3" name="Content Placeholder 2"/>
          <p:cNvSpPr>
            <a:spLocks noGrp="1"/>
          </p:cNvSpPr>
          <p:nvPr>
            <p:ph idx="1"/>
          </p:nvPr>
        </p:nvSpPr>
        <p:spPr/>
        <p:txBody>
          <a:bodyPr/>
          <a:lstStyle/>
          <a:p>
            <a:pPr lvl="0"/>
            <a:r>
              <a:rPr lang="en-US" dirty="0" smtClean="0">
                <a:sym typeface="Times New Roman"/>
              </a:rPr>
              <a:t>Data Bags are arbitrary stores of globally available JSON data</a:t>
            </a:r>
          </a:p>
          <a:p>
            <a:pPr lvl="0"/>
            <a:endParaRPr lang="en-US" dirty="0" smtClean="0">
              <a:sym typeface="Arial"/>
            </a:endParaRPr>
          </a:p>
          <a:p>
            <a:pPr lvl="0"/>
            <a:r>
              <a:rPr lang="en-US" dirty="0" smtClean="0">
                <a:sym typeface="Times New Roman"/>
              </a:rPr>
              <a:t>Think of them as global variables/data structures for your infrastructure</a:t>
            </a:r>
          </a:p>
          <a:p>
            <a:endParaRPr lang="he-IL"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Shape 319"/>
          <p:cNvSpPr/>
          <p:nvPr/>
        </p:nvSpPr>
        <p:spPr>
          <a:xfrm>
            <a:off x="517072" y="1203246"/>
            <a:ext cx="8226600" cy="3392700"/>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Data bag   users/john</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"comment":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Rul3z",</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"groups": [“"sysadmins",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a:t>
            </a:r>
            <a:r>
              <a:rPr lang="en-GB" sz="1800" b="0" i="0" u="none" strike="noStrike" cap="none" dirty="0" err="1">
                <a:solidFill>
                  <a:srgbClr val="000000"/>
                </a:solidFill>
                <a:latin typeface="Times New Roman"/>
                <a:ea typeface="Times New Roman"/>
                <a:cs typeface="Times New Roman"/>
                <a:sym typeface="Times New Roman"/>
              </a:rPr>
              <a:t>ssh_keys</a:t>
            </a:r>
            <a:r>
              <a:rPr lang="en-GB" sz="1800" b="0" i="0" u="none" strike="noStrike" cap="none" dirty="0">
                <a:solidFill>
                  <a:srgbClr val="000000"/>
                </a:solidFill>
                <a:latin typeface="Times New Roman"/>
                <a:ea typeface="Times New Roman"/>
                <a:cs typeface="Times New Roman"/>
                <a:sym typeface="Times New Roman"/>
              </a:rPr>
              <a:t>": "</a:t>
            </a:r>
            <a:r>
              <a:rPr lang="en-GB" sz="1800" b="0" i="0" u="none" strike="noStrike" cap="none" dirty="0" err="1">
                <a:solidFill>
                  <a:srgbClr val="000000"/>
                </a:solidFill>
                <a:latin typeface="Times New Roman"/>
                <a:ea typeface="Times New Roman"/>
                <a:cs typeface="Times New Roman"/>
                <a:sym typeface="Times New Roman"/>
              </a:rPr>
              <a:t>ssh-rsa</a:t>
            </a:r>
            <a:r>
              <a:rPr lang="en-GB" sz="18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"id": “john",</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"shell": "/bin/bash"</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p:txBody>
      </p:sp>
      <p:sp>
        <p:nvSpPr>
          <p:cNvPr id="2" name="Title 1"/>
          <p:cNvSpPr>
            <a:spLocks noGrp="1"/>
          </p:cNvSpPr>
          <p:nvPr>
            <p:ph type="title"/>
          </p:nvPr>
        </p:nvSpPr>
        <p:spPr/>
        <p:txBody>
          <a:bodyPr/>
          <a:lstStyle/>
          <a:p>
            <a:r>
              <a:rPr lang="en-GB" dirty="0" smtClean="0"/>
              <a:t>Data Bags have Items</a:t>
            </a:r>
            <a:endParaRPr lang="he-IL" dirty="0"/>
          </a:p>
        </p:txBody>
      </p:sp>
      <p:cxnSp>
        <p:nvCxnSpPr>
          <p:cNvPr id="8" name="Straight Connector 7"/>
          <p:cNvCxnSpPr/>
          <p:nvPr/>
        </p:nvCxnSpPr>
        <p:spPr>
          <a:xfrm>
            <a:off x="478513" y="120324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513" y="3465497"/>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p:txBody>
          <a:bodyPr/>
          <a:lstStyle/>
          <a:p>
            <a:pPr lvl="0"/>
            <a:r>
              <a:rPr lang="en-GB" dirty="0" smtClean="0"/>
              <a:t>Chef is a T</a:t>
            </a:r>
            <a:r>
              <a:rPr lang="en-US" dirty="0" err="1" smtClean="0"/>
              <a:t>ool</a:t>
            </a:r>
            <a:endParaRPr lang="en-GB" dirty="0"/>
          </a:p>
        </p:txBody>
      </p:sp>
      <p:sp>
        <p:nvSpPr>
          <p:cNvPr id="64" name="Shape 64"/>
          <p:cNvSpPr txBox="1">
            <a:spLocks noGrp="1"/>
          </p:cNvSpPr>
          <p:nvPr>
            <p:ph idx="1"/>
          </p:nvPr>
        </p:nvSpPr>
        <p:spPr/>
        <p:txBody>
          <a:bodyPr/>
          <a:lstStyle/>
          <a:p>
            <a:pPr lvl="0"/>
            <a:r>
              <a:rPr lang="en-GB" dirty="0" smtClean="0"/>
              <a:t>Learning Chef is like learning the basics of a language </a:t>
            </a:r>
          </a:p>
          <a:p>
            <a:pPr lvl="0"/>
            <a:r>
              <a:rPr lang="en-GB" dirty="0" smtClean="0"/>
              <a:t>80% fluency will be reached very quickly</a:t>
            </a:r>
          </a:p>
          <a:p>
            <a:pPr lvl="0"/>
            <a:r>
              <a:rPr lang="en-GB" dirty="0" smtClean="0"/>
              <a:t>The remaining 20% just takes practice </a:t>
            </a:r>
          </a:p>
          <a:p>
            <a:pPr lvl="0"/>
            <a:r>
              <a:rPr lang="en-GB" dirty="0" smtClean="0"/>
              <a:t>The best way to learn Chef is to use Chef</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Shape 328"/>
          <p:cNvSpPr/>
          <p:nvPr/>
        </p:nvSpPr>
        <p:spPr>
          <a:xfrm>
            <a:off x="676816" y="1185252"/>
            <a:ext cx="6459600" cy="3392700"/>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1800" b="0" i="0" u="none" strike="noStrike" cap="none" dirty="0" err="1">
                <a:solidFill>
                  <a:srgbClr val="000000"/>
                </a:solidFill>
                <a:latin typeface="Times New Roman"/>
                <a:ea typeface="Times New Roman"/>
                <a:cs typeface="Times New Roman"/>
                <a:sym typeface="Times New Roman"/>
              </a:rPr>
              <a:t>pg_users</a:t>
            </a:r>
            <a:r>
              <a:rPr lang="en-GB" sz="1800" b="0" i="0" u="none" strike="noStrike" cap="none" dirty="0">
                <a:solidFill>
                  <a:srgbClr val="000000"/>
                </a:solidFill>
                <a:latin typeface="Times New Roman"/>
                <a:ea typeface="Times New Roman"/>
                <a:cs typeface="Times New Roman"/>
                <a:sym typeface="Times New Roman"/>
              </a:rPr>
              <a:t> = search(:users,  “</a:t>
            </a:r>
            <a:r>
              <a:rPr lang="en-GB" sz="1800" b="0" i="0" u="none" strike="noStrike" cap="none" dirty="0" err="1">
                <a:solidFill>
                  <a:srgbClr val="000000"/>
                </a:solidFill>
                <a:latin typeface="Times New Roman"/>
                <a:ea typeface="Times New Roman"/>
                <a:cs typeface="Times New Roman"/>
                <a:sym typeface="Times New Roman"/>
              </a:rPr>
              <a:t>groups:postgres</a:t>
            </a: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group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do</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members </a:t>
            </a:r>
            <a:r>
              <a:rPr lang="en-GB" sz="1800" b="0" i="0" u="none" strike="noStrike" cap="none" dirty="0" err="1">
                <a:solidFill>
                  <a:srgbClr val="000000"/>
                </a:solidFill>
                <a:latin typeface="Times New Roman"/>
                <a:ea typeface="Times New Roman"/>
                <a:cs typeface="Times New Roman"/>
                <a:sym typeface="Times New Roman"/>
              </a:rPr>
              <a:t>pg_users</a:t>
            </a:r>
            <a:endParaRPr lang="en-GB"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end</a:t>
            </a:r>
          </a:p>
        </p:txBody>
      </p:sp>
      <p:sp>
        <p:nvSpPr>
          <p:cNvPr id="2" name="Title 1"/>
          <p:cNvSpPr>
            <a:spLocks noGrp="1"/>
          </p:cNvSpPr>
          <p:nvPr>
            <p:ph type="title"/>
          </p:nvPr>
        </p:nvSpPr>
        <p:spPr/>
        <p:txBody>
          <a:bodyPr/>
          <a:lstStyle/>
          <a:p>
            <a:r>
              <a:rPr lang="en-GB" smtClean="0"/>
              <a:t>Data Bags are Searchable!</a:t>
            </a:r>
            <a:endParaRPr lang="he-IL" dirty="0"/>
          </a:p>
        </p:txBody>
      </p:sp>
      <p:cxnSp>
        <p:nvCxnSpPr>
          <p:cNvPr id="6" name="Straight Connector 5"/>
          <p:cNvCxnSpPr/>
          <p:nvPr/>
        </p:nvCxnSpPr>
        <p:spPr>
          <a:xfrm>
            <a:off x="534317" y="1113588"/>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4317" y="2881602"/>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337" name="Shape 337"/>
          <p:cNvCxnSpPr/>
          <p:nvPr/>
        </p:nvCxnSpPr>
        <p:spPr>
          <a:xfrm>
            <a:off x="4378860" y="1002130"/>
            <a:ext cx="1500" cy="3525600"/>
          </a:xfrm>
          <a:prstGeom prst="straightConnector1">
            <a:avLst/>
          </a:prstGeom>
          <a:noFill/>
          <a:ln w="31675" cap="rnd" cmpd="sng">
            <a:solidFill>
              <a:srgbClr val="000000"/>
            </a:solidFill>
            <a:prstDash val="solid"/>
            <a:miter/>
            <a:headEnd type="none" w="med" len="med"/>
            <a:tailEnd type="none" w="med" len="med"/>
          </a:ln>
        </p:spPr>
      </p:cxnSp>
      <p:sp>
        <p:nvSpPr>
          <p:cNvPr id="338" name="Shape 338"/>
          <p:cNvSpPr/>
          <p:nvPr/>
        </p:nvSpPr>
        <p:spPr>
          <a:xfrm>
            <a:off x="2174221" y="1572430"/>
            <a:ext cx="1663200" cy="408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000" b="0" i="0" u="none" strike="noStrike" cap="none" dirty="0">
                <a:solidFill>
                  <a:srgbClr val="000000"/>
                </a:solidFill>
                <a:latin typeface="Arial"/>
                <a:ea typeface="Arial"/>
                <a:cs typeface="Arial"/>
                <a:sym typeface="Arial"/>
              </a:rPr>
              <a:t>Recipes</a:t>
            </a:r>
          </a:p>
        </p:txBody>
      </p:sp>
      <p:sp>
        <p:nvSpPr>
          <p:cNvPr id="339" name="Shape 339"/>
          <p:cNvSpPr/>
          <p:nvPr/>
        </p:nvSpPr>
        <p:spPr>
          <a:xfrm>
            <a:off x="1209421" y="2557494"/>
            <a:ext cx="2054700" cy="408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000" b="0" i="0" u="none" strike="noStrike" cap="none" dirty="0">
                <a:solidFill>
                  <a:srgbClr val="000000"/>
                </a:solidFill>
                <a:latin typeface="Arial"/>
                <a:ea typeface="Arial"/>
                <a:cs typeface="Arial"/>
                <a:sym typeface="Arial"/>
              </a:rPr>
              <a:t>Templates</a:t>
            </a:r>
          </a:p>
        </p:txBody>
      </p:sp>
      <p:sp>
        <p:nvSpPr>
          <p:cNvPr id="340" name="Shape 340"/>
          <p:cNvSpPr/>
          <p:nvPr/>
        </p:nvSpPr>
        <p:spPr>
          <a:xfrm>
            <a:off x="5553900" y="1105821"/>
            <a:ext cx="1588500" cy="3318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300" b="0" i="0" u="none" strike="noStrike" cap="none" dirty="0">
                <a:solidFill>
                  <a:srgbClr val="000000"/>
                </a:solidFill>
                <a:latin typeface="Arial"/>
                <a:ea typeface="Arial"/>
                <a:cs typeface="Arial"/>
                <a:sym typeface="Arial"/>
              </a:rPr>
              <a:t>Attributes</a:t>
            </a:r>
          </a:p>
        </p:txBody>
      </p:sp>
      <p:sp>
        <p:nvSpPr>
          <p:cNvPr id="341" name="Shape 341"/>
          <p:cNvSpPr/>
          <p:nvPr/>
        </p:nvSpPr>
        <p:spPr>
          <a:xfrm>
            <a:off x="4803661" y="3127794"/>
            <a:ext cx="1670400" cy="3318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300" b="0" i="0" u="none" strike="noStrike" cap="none">
                <a:solidFill>
                  <a:srgbClr val="000000"/>
                </a:solidFill>
                <a:latin typeface="Arial"/>
                <a:ea typeface="Arial"/>
                <a:cs typeface="Arial"/>
                <a:sym typeface="Arial"/>
              </a:rPr>
              <a:t>Data Bags</a:t>
            </a:r>
          </a:p>
        </p:txBody>
      </p:sp>
      <p:sp>
        <p:nvSpPr>
          <p:cNvPr id="342" name="Shape 342"/>
          <p:cNvSpPr/>
          <p:nvPr/>
        </p:nvSpPr>
        <p:spPr>
          <a:xfrm>
            <a:off x="4793580" y="1676121"/>
            <a:ext cx="13809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Node Object</a:t>
            </a:r>
          </a:p>
        </p:txBody>
      </p:sp>
      <p:sp>
        <p:nvSpPr>
          <p:cNvPr id="343" name="Shape 343"/>
          <p:cNvSpPr/>
          <p:nvPr/>
        </p:nvSpPr>
        <p:spPr>
          <a:xfrm>
            <a:off x="6936300" y="1676121"/>
            <a:ext cx="15207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Role</a:t>
            </a:r>
          </a:p>
        </p:txBody>
      </p:sp>
      <p:sp>
        <p:nvSpPr>
          <p:cNvPr id="344" name="Shape 344"/>
          <p:cNvSpPr/>
          <p:nvPr/>
        </p:nvSpPr>
        <p:spPr>
          <a:xfrm>
            <a:off x="6245100" y="2039039"/>
            <a:ext cx="15207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Cookbook</a:t>
            </a:r>
          </a:p>
        </p:txBody>
      </p:sp>
      <p:sp>
        <p:nvSpPr>
          <p:cNvPr id="345" name="Shape 345"/>
          <p:cNvSpPr/>
          <p:nvPr/>
        </p:nvSpPr>
        <p:spPr>
          <a:xfrm>
            <a:off x="7218540" y="2661185"/>
            <a:ext cx="8295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run_list</a:t>
            </a:r>
          </a:p>
        </p:txBody>
      </p:sp>
      <p:sp>
        <p:nvSpPr>
          <p:cNvPr id="346" name="Shape 346"/>
          <p:cNvSpPr/>
          <p:nvPr/>
        </p:nvSpPr>
        <p:spPr>
          <a:xfrm>
            <a:off x="6521580" y="3698093"/>
            <a:ext cx="13809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Node Object</a:t>
            </a:r>
          </a:p>
        </p:txBody>
      </p:sp>
      <p:sp>
        <p:nvSpPr>
          <p:cNvPr id="347" name="Shape 347"/>
          <p:cNvSpPr/>
          <p:nvPr/>
        </p:nvSpPr>
        <p:spPr>
          <a:xfrm>
            <a:off x="7499341" y="3179639"/>
            <a:ext cx="1163700" cy="234299"/>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Role</a:t>
            </a:r>
          </a:p>
        </p:txBody>
      </p:sp>
      <p:cxnSp>
        <p:nvCxnSpPr>
          <p:cNvPr id="348" name="Shape 348"/>
          <p:cNvCxnSpPr/>
          <p:nvPr/>
        </p:nvCxnSpPr>
        <p:spPr>
          <a:xfrm>
            <a:off x="0" y="0"/>
            <a:ext cx="1500" cy="900"/>
          </a:xfrm>
          <a:prstGeom prst="straightConnector1">
            <a:avLst/>
          </a:prstGeom>
          <a:noFill/>
          <a:ln>
            <a:noFill/>
          </a:ln>
        </p:spPr>
      </p:cxnSp>
      <p:cxnSp>
        <p:nvCxnSpPr>
          <p:cNvPr id="349" name="Shape 349"/>
          <p:cNvCxnSpPr/>
          <p:nvPr/>
        </p:nvCxnSpPr>
        <p:spPr>
          <a:xfrm>
            <a:off x="6347341" y="1437416"/>
            <a:ext cx="796200" cy="238500"/>
          </a:xfrm>
          <a:prstGeom prst="straightConnector1">
            <a:avLst/>
          </a:prstGeom>
          <a:noFill/>
          <a:ln w="9525" cap="rnd" cmpd="sng">
            <a:solidFill>
              <a:srgbClr val="000000"/>
            </a:solidFill>
            <a:prstDash val="solid"/>
            <a:miter/>
            <a:headEnd type="none" w="med" len="med"/>
            <a:tailEnd type="triangle" w="lg" len="lg"/>
          </a:ln>
        </p:spPr>
      </p:cxnSp>
      <p:cxnSp>
        <p:nvCxnSpPr>
          <p:cNvPr id="350" name="Shape 350"/>
          <p:cNvCxnSpPr/>
          <p:nvPr/>
        </p:nvCxnSpPr>
        <p:spPr>
          <a:xfrm flipH="1">
            <a:off x="5483341" y="1437416"/>
            <a:ext cx="864000" cy="238500"/>
          </a:xfrm>
          <a:prstGeom prst="straightConnector1">
            <a:avLst/>
          </a:prstGeom>
          <a:noFill/>
          <a:ln w="9525" cap="rnd" cmpd="sng">
            <a:solidFill>
              <a:srgbClr val="000000"/>
            </a:solidFill>
            <a:prstDash val="solid"/>
            <a:miter/>
            <a:headEnd type="none" w="med" len="med"/>
            <a:tailEnd type="triangle" w="lg" len="lg"/>
          </a:ln>
        </p:spPr>
      </p:cxnSp>
      <p:cxnSp>
        <p:nvCxnSpPr>
          <p:cNvPr id="351" name="Shape 351"/>
          <p:cNvCxnSpPr/>
          <p:nvPr/>
        </p:nvCxnSpPr>
        <p:spPr>
          <a:xfrm>
            <a:off x="6347341" y="1437416"/>
            <a:ext cx="657900" cy="601500"/>
          </a:xfrm>
          <a:prstGeom prst="straightConnector1">
            <a:avLst/>
          </a:prstGeom>
          <a:noFill/>
          <a:ln w="9525" cap="rnd" cmpd="sng">
            <a:solidFill>
              <a:srgbClr val="000000"/>
            </a:solidFill>
            <a:prstDash val="solid"/>
            <a:miter/>
            <a:headEnd type="none" w="med" len="med"/>
            <a:tailEnd type="triangle" w="lg" len="lg"/>
          </a:ln>
        </p:spPr>
      </p:cxnSp>
      <p:cxnSp>
        <p:nvCxnSpPr>
          <p:cNvPr id="352" name="Shape 352"/>
          <p:cNvCxnSpPr/>
          <p:nvPr/>
        </p:nvCxnSpPr>
        <p:spPr>
          <a:xfrm>
            <a:off x="7633260" y="2895569"/>
            <a:ext cx="133800" cy="336900"/>
          </a:xfrm>
          <a:prstGeom prst="straightConnector1">
            <a:avLst/>
          </a:prstGeom>
          <a:noFill/>
          <a:ln w="9525" cap="rnd" cmpd="sng">
            <a:solidFill>
              <a:srgbClr val="000000"/>
            </a:solidFill>
            <a:prstDash val="solid"/>
            <a:miter/>
            <a:headEnd type="none" w="med" len="med"/>
            <a:tailEnd type="triangle" w="lg" len="lg"/>
          </a:ln>
        </p:spPr>
      </p:cxnSp>
      <p:cxnSp>
        <p:nvCxnSpPr>
          <p:cNvPr id="353" name="Shape 353"/>
          <p:cNvCxnSpPr/>
          <p:nvPr/>
        </p:nvCxnSpPr>
        <p:spPr>
          <a:xfrm flipH="1">
            <a:off x="7211520" y="2895569"/>
            <a:ext cx="420300" cy="802500"/>
          </a:xfrm>
          <a:prstGeom prst="straightConnector1">
            <a:avLst/>
          </a:prstGeom>
          <a:noFill/>
          <a:ln w="9525" cap="rnd" cmpd="sng">
            <a:solidFill>
              <a:srgbClr val="000000"/>
            </a:solidFill>
            <a:prstDash val="solid"/>
            <a:miter/>
            <a:headEnd type="none" w="med" len="med"/>
            <a:tailEnd type="triangle" w="lg" len="lg"/>
          </a:ln>
        </p:spPr>
      </p:cxnSp>
      <p:sp>
        <p:nvSpPr>
          <p:cNvPr id="354" name="Shape 354"/>
          <p:cNvSpPr/>
          <p:nvPr/>
        </p:nvSpPr>
        <p:spPr>
          <a:xfrm>
            <a:off x="6115500" y="4216548"/>
            <a:ext cx="1428300" cy="237600"/>
          </a:xfrm>
          <a:prstGeom prst="rect">
            <a:avLst/>
          </a:prstGeom>
          <a:noFill/>
          <a:ln>
            <a:noFill/>
          </a:ln>
        </p:spPr>
        <p:txBody>
          <a:bodyPr lIns="74825" tIns="38925" rIns="74825" bIns="389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Environments</a:t>
            </a:r>
          </a:p>
        </p:txBody>
      </p:sp>
      <p:sp>
        <p:nvSpPr>
          <p:cNvPr id="355" name="Shape 355"/>
          <p:cNvSpPr/>
          <p:nvPr/>
        </p:nvSpPr>
        <p:spPr>
          <a:xfrm>
            <a:off x="318342" y="4556887"/>
            <a:ext cx="8543435" cy="410400"/>
          </a:xfrm>
          <a:prstGeom prst="rect">
            <a:avLst/>
          </a:prstGeom>
          <a:noFill/>
          <a:ln>
            <a:noFill/>
          </a:ln>
        </p:spPr>
        <p:txBody>
          <a:bodyPr lIns="74825" tIns="38925" rIns="74825" bIns="389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The fact that attributes are in cookbooks, roles, </a:t>
            </a:r>
            <a:r>
              <a:rPr lang="en-GB" sz="1500" b="0" i="0" u="none" strike="noStrike" cap="none" dirty="0" smtClean="0">
                <a:solidFill>
                  <a:srgbClr val="000000"/>
                </a:solidFill>
                <a:latin typeface="Arial"/>
                <a:ea typeface="Arial"/>
                <a:cs typeface="Arial"/>
                <a:sym typeface="Arial"/>
              </a:rPr>
              <a:t>environments,</a:t>
            </a:r>
            <a:r>
              <a:rPr lang="he-IL" sz="1500" b="0" i="0" u="none" strike="noStrike" cap="none" dirty="0" smtClean="0">
                <a:solidFill>
                  <a:srgbClr val="000000"/>
                </a:solidFill>
                <a:latin typeface="Arial"/>
                <a:ea typeface="Arial"/>
                <a:cs typeface="Arial"/>
                <a:sym typeface="Arial"/>
              </a:rPr>
              <a:t> </a:t>
            </a:r>
            <a:r>
              <a:rPr lang="en-US" sz="1500" b="0" i="0" u="none" strike="noStrike" cap="none" dirty="0" smtClean="0">
                <a:solidFill>
                  <a:srgbClr val="000000"/>
                </a:solidFill>
                <a:latin typeface="Arial"/>
                <a:ea typeface="Arial"/>
                <a:cs typeface="Arial"/>
                <a:sym typeface="Arial"/>
              </a:rPr>
              <a:t>a</a:t>
            </a:r>
            <a:r>
              <a:rPr lang="en-GB" sz="1500" b="0" i="0" u="none" strike="noStrike" cap="none" dirty="0" err="1" smtClean="0">
                <a:solidFill>
                  <a:srgbClr val="000000"/>
                </a:solidFill>
                <a:latin typeface="Arial"/>
                <a:ea typeface="Arial"/>
                <a:cs typeface="Arial"/>
                <a:sym typeface="Arial"/>
              </a:rPr>
              <a:t>nd</a:t>
            </a:r>
            <a:r>
              <a:rPr lang="en-GB" sz="1500" b="0" i="0" u="none" strike="noStrike" cap="none" dirty="0" smtClean="0">
                <a:solidFill>
                  <a:srgbClr val="000000"/>
                </a:solidFill>
                <a:latin typeface="Arial"/>
                <a:ea typeface="Arial"/>
                <a:cs typeface="Arial"/>
                <a:sym typeface="Arial"/>
              </a:rPr>
              <a:t> </a:t>
            </a:r>
            <a:r>
              <a:rPr lang="en-GB" sz="1500" b="0" i="0" u="none" strike="noStrike" cap="none" dirty="0">
                <a:solidFill>
                  <a:srgbClr val="000000"/>
                </a:solidFill>
                <a:latin typeface="Arial"/>
                <a:ea typeface="Arial"/>
                <a:cs typeface="Arial"/>
                <a:sym typeface="Arial"/>
              </a:rPr>
              <a:t>the node itself can be confusing</a:t>
            </a:r>
          </a:p>
        </p:txBody>
      </p:sp>
      <p:sp>
        <p:nvSpPr>
          <p:cNvPr id="2" name="Title 1"/>
          <p:cNvSpPr>
            <a:spLocks noGrp="1"/>
          </p:cNvSpPr>
          <p:nvPr>
            <p:ph type="title"/>
          </p:nvPr>
        </p:nvSpPr>
        <p:spPr/>
        <p:txBody>
          <a:bodyPr/>
          <a:lstStyle/>
          <a:p>
            <a:r>
              <a:rPr lang="en-GB" dirty="0" smtClean="0"/>
              <a:t>Code/data Split</a:t>
            </a:r>
            <a:endParaRPr lang="he-IL"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Tools</a:t>
            </a:r>
            <a:endParaRPr lang="he-IL" dirty="0"/>
          </a:p>
        </p:txBody>
      </p:sp>
      <p:sp>
        <p:nvSpPr>
          <p:cNvPr id="3" name="Content Placeholder 2"/>
          <p:cNvSpPr>
            <a:spLocks noGrp="1"/>
          </p:cNvSpPr>
          <p:nvPr>
            <p:ph idx="1"/>
          </p:nvPr>
        </p:nvSpPr>
        <p:spPr/>
        <p:txBody>
          <a:bodyPr/>
          <a:lstStyle/>
          <a:p>
            <a:pPr lvl="0"/>
            <a:r>
              <a:rPr lang="en-GB" dirty="0" smtClean="0">
                <a:sym typeface="Times New Roman"/>
              </a:rPr>
              <a:t>Chef web interface – Pretty!</a:t>
            </a:r>
          </a:p>
          <a:p>
            <a:pPr lvl="0"/>
            <a:r>
              <a:rPr lang="en-GB" dirty="0" err="1" smtClean="0">
                <a:sym typeface="Times New Roman"/>
              </a:rPr>
              <a:t>Ohai</a:t>
            </a:r>
            <a:r>
              <a:rPr lang="en-GB" dirty="0" smtClean="0">
                <a:sym typeface="Times New Roman"/>
              </a:rPr>
              <a:t> – collects information about node</a:t>
            </a:r>
          </a:p>
          <a:p>
            <a:pPr lvl="0"/>
            <a:r>
              <a:rPr lang="en-GB" dirty="0" smtClean="0">
                <a:sym typeface="Times New Roman"/>
              </a:rPr>
              <a:t>Knife – command-line tool</a:t>
            </a:r>
          </a:p>
          <a:p>
            <a:pPr lvl="0"/>
            <a:r>
              <a:rPr lang="en-GB" dirty="0" err="1" smtClean="0">
                <a:sym typeface="Times New Roman"/>
              </a:rPr>
              <a:t>Shef</a:t>
            </a:r>
            <a:r>
              <a:rPr lang="en-GB" dirty="0" smtClean="0">
                <a:sym typeface="Times New Roman"/>
              </a:rPr>
              <a:t> – interpreter for working with cookbooks</a:t>
            </a:r>
          </a:p>
          <a:p>
            <a:pPr lvl="0"/>
            <a:r>
              <a:rPr lang="en-GB" dirty="0" smtClean="0">
                <a:sym typeface="Times New Roman"/>
              </a:rPr>
              <a:t>git  - not part of chef, but hard to use chef without also using git</a:t>
            </a:r>
          </a:p>
          <a:p>
            <a:endParaRPr lang="he-IL"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he-IL" dirty="0"/>
          </a:p>
        </p:txBody>
      </p:sp>
      <p:sp>
        <p:nvSpPr>
          <p:cNvPr id="3" name="Content Placeholder 2"/>
          <p:cNvSpPr>
            <a:spLocks noGrp="1"/>
          </p:cNvSpPr>
          <p:nvPr>
            <p:ph idx="1"/>
          </p:nvPr>
        </p:nvSpPr>
        <p:spPr/>
        <p:txBody>
          <a:bodyPr/>
          <a:lstStyle/>
          <a:p>
            <a:r>
              <a:rPr lang="en-US" dirty="0" smtClean="0"/>
              <a:t>Resource</a:t>
            </a:r>
          </a:p>
          <a:p>
            <a:r>
              <a:rPr lang="he-IL" dirty="0" smtClean="0"/>
              <a:t> </a:t>
            </a:r>
            <a:r>
              <a:rPr lang="en-US" dirty="0" smtClean="0"/>
              <a:t>Recipe</a:t>
            </a:r>
          </a:p>
          <a:p>
            <a:r>
              <a:rPr lang="he-IL" dirty="0" smtClean="0"/>
              <a:t> </a:t>
            </a:r>
            <a:r>
              <a:rPr lang="en-US" dirty="0" smtClean="0"/>
              <a:t>Node</a:t>
            </a:r>
          </a:p>
          <a:p>
            <a:r>
              <a:rPr lang="he-IL" dirty="0" smtClean="0"/>
              <a:t> </a:t>
            </a:r>
            <a:r>
              <a:rPr lang="en-US"/>
              <a:t>Run </a:t>
            </a:r>
            <a:r>
              <a:rPr lang="en-US" smtClean="0"/>
              <a:t>List</a:t>
            </a:r>
          </a:p>
          <a:p>
            <a:r>
              <a:rPr lang="he-IL" smtClean="0"/>
              <a:t> </a:t>
            </a:r>
            <a:r>
              <a:rPr lang="en-US" dirty="0"/>
              <a:t>Search</a:t>
            </a:r>
          </a:p>
        </p:txBody>
      </p:sp>
    </p:spTree>
    <p:extLst>
      <p:ext uri="{BB962C8B-B14F-4D97-AF65-F5344CB8AC3E}">
        <p14:creationId xmlns:p14="http://schemas.microsoft.com/office/powerpoint/2010/main" val="136238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Chef</a:t>
            </a:r>
            <a:endParaRPr lang="he-IL" dirty="0"/>
          </a:p>
        </p:txBody>
      </p:sp>
      <p:sp>
        <p:nvSpPr>
          <p:cNvPr id="5" name="Content Placeholder 4"/>
          <p:cNvSpPr>
            <a:spLocks noGrp="1"/>
          </p:cNvSpPr>
          <p:nvPr>
            <p:ph idx="1"/>
          </p:nvPr>
        </p:nvSpPr>
        <p:spPr/>
        <p:txBody>
          <a:bodyPr/>
          <a:lstStyle/>
          <a:p>
            <a:endParaRPr lang="he-IL"/>
          </a:p>
        </p:txBody>
      </p:sp>
      <p:pic>
        <p:nvPicPr>
          <p:cNvPr id="70" name="Shape 70" descr="Screen Shot 2016-09-21 at 18.33.04.png"/>
          <p:cNvPicPr preferRelativeResize="0"/>
          <p:nvPr/>
        </p:nvPicPr>
        <p:blipFill>
          <a:blip r:embed="rId3">
            <a:alphaModFix/>
          </a:blip>
          <a:stretch>
            <a:fillRect/>
          </a:stretch>
        </p:blipFill>
        <p:spPr>
          <a:xfrm>
            <a:off x="457200" y="892629"/>
            <a:ext cx="8458201" cy="40059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p:txBody>
          <a:bodyPr/>
          <a:lstStyle/>
          <a:p>
            <a:pPr lvl="0"/>
            <a:r>
              <a:rPr lang="en-GB" dirty="0" smtClean="0"/>
              <a:t>Infrastructure as a Code (</a:t>
            </a:r>
            <a:r>
              <a:rPr lang="en-GB" dirty="0" err="1" smtClean="0"/>
              <a:t>IaC</a:t>
            </a:r>
            <a:r>
              <a:rPr lang="en-GB" dirty="0" smtClean="0"/>
              <a:t>) </a:t>
            </a:r>
            <a:endParaRPr lang="en-GB" dirty="0"/>
          </a:p>
        </p:txBody>
      </p:sp>
      <p:sp>
        <p:nvSpPr>
          <p:cNvPr id="4" name="Content Placeholder 3"/>
          <p:cNvSpPr>
            <a:spLocks noGrp="1"/>
          </p:cNvSpPr>
          <p:nvPr>
            <p:ph idx="1"/>
          </p:nvPr>
        </p:nvSpPr>
        <p:spPr/>
        <p:txBody>
          <a:bodyPr/>
          <a:lstStyle/>
          <a:p>
            <a:endParaRPr lang="he-IL"/>
          </a:p>
        </p:txBody>
      </p:sp>
      <p:pic>
        <p:nvPicPr>
          <p:cNvPr id="76" name="Shape 76" descr="Screen Shot 2016-09-21 at 18.42.45.png"/>
          <p:cNvPicPr preferRelativeResize="0"/>
          <p:nvPr/>
        </p:nvPicPr>
        <p:blipFill>
          <a:blip r:embed="rId3">
            <a:alphaModFix/>
            <a:duotone>
              <a:prstClr val="black"/>
              <a:schemeClr val="accent3">
                <a:tint val="45000"/>
                <a:satMod val="400000"/>
              </a:schemeClr>
            </a:duotone>
          </a:blip>
          <a:stretch>
            <a:fillRect/>
          </a:stretch>
        </p:blipFill>
        <p:spPr>
          <a:xfrm>
            <a:off x="457200" y="1113588"/>
            <a:ext cx="7500257" cy="36724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p:txBody>
          <a:bodyPr/>
          <a:lstStyle/>
          <a:p>
            <a:pPr lvl="0"/>
            <a:r>
              <a:rPr lang="en-US" dirty="0" smtClean="0"/>
              <a:t>We Need a New Way to Work</a:t>
            </a:r>
          </a:p>
        </p:txBody>
      </p:sp>
      <p:sp>
        <p:nvSpPr>
          <p:cNvPr id="82" name="Shape 82"/>
          <p:cNvSpPr txBox="1">
            <a:spLocks noGrp="1"/>
          </p:cNvSpPr>
          <p:nvPr>
            <p:ph idx="1"/>
          </p:nvPr>
        </p:nvSpPr>
        <p:spPr/>
        <p:txBody>
          <a:bodyPr/>
          <a:lstStyle/>
          <a:p>
            <a:pPr lvl="0"/>
            <a:r>
              <a:rPr lang="en-GB" dirty="0" smtClean="0"/>
              <a:t>Infrastructure needs to be</a:t>
            </a:r>
          </a:p>
          <a:p>
            <a:pPr lvl="0"/>
            <a:r>
              <a:rPr lang="en-GB" dirty="0" smtClean="0"/>
              <a:t>Repeatable</a:t>
            </a:r>
          </a:p>
          <a:p>
            <a:pPr lvl="0"/>
            <a:r>
              <a:rPr lang="en-GB" dirty="0" smtClean="0"/>
              <a:t>Testable</a:t>
            </a:r>
          </a:p>
          <a:p>
            <a:pPr lvl="0"/>
            <a:r>
              <a:rPr lang="en-GB" dirty="0" smtClean="0"/>
              <a:t>Scalable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p:txBody>
          <a:bodyPr/>
          <a:lstStyle/>
          <a:p>
            <a:pPr lvl="0"/>
            <a:r>
              <a:rPr lang="en-GB" dirty="0" smtClean="0"/>
              <a:t>Chef is . . .</a:t>
            </a:r>
          </a:p>
        </p:txBody>
      </p:sp>
      <p:sp>
        <p:nvSpPr>
          <p:cNvPr id="88" name="Shape 88"/>
          <p:cNvSpPr txBox="1">
            <a:spLocks noGrp="1"/>
          </p:cNvSpPr>
          <p:nvPr>
            <p:ph idx="1"/>
          </p:nvPr>
        </p:nvSpPr>
        <p:spPr/>
        <p:txBody>
          <a:bodyPr/>
          <a:lstStyle/>
          <a:p>
            <a:pPr lvl="0"/>
            <a:r>
              <a:rPr lang="en-US" dirty="0" smtClean="0">
                <a:sym typeface="Times New Roman"/>
              </a:rPr>
              <a:t>A library for Configuration Management</a:t>
            </a:r>
          </a:p>
          <a:p>
            <a:pPr lvl="0"/>
            <a:r>
              <a:rPr lang="en-US" dirty="0" smtClean="0">
                <a:sym typeface="Times New Roman"/>
              </a:rPr>
              <a:t>A Configuration Management System</a:t>
            </a:r>
          </a:p>
          <a:p>
            <a:pPr lvl="0"/>
            <a:r>
              <a:rPr lang="en-US" dirty="0" smtClean="0">
                <a:sym typeface="Times New Roman"/>
              </a:rPr>
              <a:t>A Systems Integration Platform</a:t>
            </a:r>
          </a:p>
          <a:p>
            <a:pPr lvl="0"/>
            <a:r>
              <a:rPr lang="en-US" dirty="0" smtClean="0">
                <a:sym typeface="Times New Roman"/>
              </a:rPr>
              <a:t>An API for your entire infrastructure</a:t>
            </a:r>
          </a:p>
          <a:p>
            <a:pPr lvl="0"/>
            <a:endParaRPr lang="en-US" dirty="0" smtClean="0"/>
          </a:p>
          <a:p>
            <a:pPr lvl="0"/>
            <a:r>
              <a:rPr lang="en-US" dirty="0" smtClean="0">
                <a:sym typeface="Times New Roman"/>
              </a:rPr>
              <a:t>Open-source!</a:t>
            </a:r>
            <a:endParaRPr lang="en-US" dirty="0">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p:nvPr/>
        </p:nvSpPr>
        <p:spPr>
          <a:xfrm>
            <a:off x="3444121" y="990175"/>
            <a:ext cx="1777556" cy="1038731"/>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solidFill>
                  <a:srgbClr val="000000"/>
                </a:solidFill>
                <a:ea typeface="Arial"/>
              </a:rPr>
              <a:t>Chef </a:t>
            </a:r>
          </a:p>
          <a:p>
            <a:pPr lvl="0" algn="ctr">
              <a:lnSpc>
                <a:spcPct val="93000"/>
              </a:lnSpc>
            </a:pPr>
            <a:r>
              <a:rPr lang="en-GB" sz="2400" dirty="0">
                <a:solidFill>
                  <a:srgbClr val="000000"/>
                </a:solidFill>
                <a:ea typeface="Arial"/>
              </a:rPr>
              <a:t>Server</a:t>
            </a:r>
          </a:p>
        </p:txBody>
      </p:sp>
      <p:sp>
        <p:nvSpPr>
          <p:cNvPr id="99" name="Shape 99"/>
          <p:cNvSpPr/>
          <p:nvPr/>
        </p:nvSpPr>
        <p:spPr>
          <a:xfrm>
            <a:off x="6588533" y="3101565"/>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a:solidFill>
                  <a:srgbClr val="000000"/>
                </a:solidFill>
                <a:ea typeface="Arial"/>
              </a:rPr>
              <a:t>PROD</a:t>
            </a:r>
            <a:endParaRPr sz="1800"/>
          </a:p>
        </p:txBody>
      </p:sp>
      <p:sp>
        <p:nvSpPr>
          <p:cNvPr id="100" name="Shape 100"/>
          <p:cNvSpPr/>
          <p:nvPr/>
        </p:nvSpPr>
        <p:spPr>
          <a:xfrm>
            <a:off x="6993563" y="3412300"/>
            <a:ext cx="8928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endParaRPr lang="en-GB" sz="1800" b="0" i="0" u="none" strike="noStrike" cap="none" dirty="0">
              <a:solidFill>
                <a:srgbClr val="000000"/>
              </a:solidFill>
              <a:latin typeface="Arial"/>
              <a:ea typeface="Arial"/>
              <a:cs typeface="Arial"/>
              <a:sym typeface="Arial"/>
            </a:endParaRPr>
          </a:p>
        </p:txBody>
      </p:sp>
      <p:sp>
        <p:nvSpPr>
          <p:cNvPr id="101" name="Shape 101"/>
          <p:cNvSpPr/>
          <p:nvPr/>
        </p:nvSpPr>
        <p:spPr>
          <a:xfrm>
            <a:off x="4714016" y="3097079"/>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a:solidFill>
                  <a:srgbClr val="000000"/>
                </a:solidFill>
                <a:ea typeface="Arial"/>
              </a:rPr>
              <a:t>QA</a:t>
            </a:r>
            <a:endParaRPr sz="1800"/>
          </a:p>
        </p:txBody>
      </p:sp>
      <p:sp>
        <p:nvSpPr>
          <p:cNvPr id="103" name="Shape 103"/>
          <p:cNvSpPr/>
          <p:nvPr/>
        </p:nvSpPr>
        <p:spPr>
          <a:xfrm>
            <a:off x="3088082" y="3074613"/>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dirty="0">
                <a:solidFill>
                  <a:srgbClr val="000000"/>
                </a:solidFill>
                <a:ea typeface="Arial"/>
              </a:rPr>
              <a:t>DEV</a:t>
            </a:r>
            <a:endParaRPr sz="1800" dirty="0"/>
          </a:p>
        </p:txBody>
      </p:sp>
      <p:sp>
        <p:nvSpPr>
          <p:cNvPr id="104" name="Shape 104"/>
          <p:cNvSpPr/>
          <p:nvPr/>
        </p:nvSpPr>
        <p:spPr>
          <a:xfrm>
            <a:off x="3559049" y="3412300"/>
            <a:ext cx="684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endParaRPr lang="en-GB" sz="1800" b="0" i="0" u="none" strike="noStrike" cap="none" dirty="0">
              <a:solidFill>
                <a:srgbClr val="000000"/>
              </a:solidFill>
              <a:latin typeface="Arial"/>
              <a:ea typeface="Arial"/>
              <a:cs typeface="Arial"/>
              <a:sym typeface="Arial"/>
            </a:endParaRPr>
          </a:p>
        </p:txBody>
      </p:sp>
      <p:sp>
        <p:nvSpPr>
          <p:cNvPr id="105" name="Shape 105"/>
          <p:cNvSpPr/>
          <p:nvPr/>
        </p:nvSpPr>
        <p:spPr>
          <a:xfrm>
            <a:off x="1324114" y="3604169"/>
            <a:ext cx="1416839"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nSpc>
                <a:spcPct val="93000"/>
              </a:lnSpc>
            </a:pPr>
            <a:r>
              <a:rPr lang="en-GB" sz="1800" dirty="0">
                <a:solidFill>
                  <a:srgbClr val="000000"/>
                </a:solidFill>
                <a:ea typeface="Arial"/>
              </a:rPr>
              <a:t>Workstation</a:t>
            </a:r>
            <a:br>
              <a:rPr lang="en-GB" sz="1800" dirty="0">
                <a:solidFill>
                  <a:srgbClr val="000000"/>
                </a:solidFill>
                <a:ea typeface="Arial"/>
              </a:rPr>
            </a:br>
            <a:r>
              <a:rPr lang="en-GB" sz="1800" dirty="0">
                <a:solidFill>
                  <a:srgbClr val="000000"/>
                </a:solidFill>
                <a:ea typeface="Arial"/>
              </a:rPr>
              <a:t> VM</a:t>
            </a:r>
          </a:p>
        </p:txBody>
      </p:sp>
      <p:sp>
        <p:nvSpPr>
          <p:cNvPr id="107" name="Shape 107"/>
          <p:cNvSpPr/>
          <p:nvPr/>
        </p:nvSpPr>
        <p:spPr>
          <a:xfrm>
            <a:off x="565979" y="1089834"/>
            <a:ext cx="1451400" cy="1321974"/>
          </a:xfrm>
          <a:prstGeom prst="rect">
            <a:avLst/>
          </a:prstGeom>
          <a:ln/>
        </p:spPr>
        <p:style>
          <a:lnRef idx="2">
            <a:schemeClr val="accent1"/>
          </a:lnRef>
          <a:fillRef idx="1">
            <a:schemeClr val="lt1"/>
          </a:fillRef>
          <a:effectRef idx="0">
            <a:schemeClr val="accent1"/>
          </a:effectRef>
          <a:fontRef idx="minor">
            <a:schemeClr val="dk1"/>
          </a:fontRef>
        </p:style>
        <p:txBody>
          <a:bodyPr lIns="74825" tIns="50575" rIns="74825" bIns="37425" anchor="t" anchorCtr="0">
            <a:noAutofit/>
          </a:bodyPr>
          <a:lstStyle/>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Cookbooks</a:t>
            </a:r>
          </a:p>
          <a:p>
            <a:pPr marL="0" marR="0" lvl="0" indent="0" algn="l" rtl="0">
              <a:lnSpc>
                <a:spcPct val="93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Data Bags</a:t>
            </a:r>
          </a:p>
          <a:p>
            <a:pPr marL="0" marR="0" lvl="0" indent="0" algn="l" rtl="0">
              <a:lnSpc>
                <a:spcPct val="93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Attributes</a:t>
            </a:r>
          </a:p>
        </p:txBody>
      </p:sp>
      <p:sp>
        <p:nvSpPr>
          <p:cNvPr id="112" name="Shape 112"/>
          <p:cNvSpPr/>
          <p:nvPr/>
        </p:nvSpPr>
        <p:spPr>
          <a:xfrm>
            <a:off x="5598720" y="2177508"/>
            <a:ext cx="2487000" cy="234300"/>
          </a:xfrm>
          <a:prstGeom prst="rect">
            <a:avLst/>
          </a:prstGeom>
          <a:noFill/>
          <a:ln>
            <a:noFill/>
          </a:ln>
        </p:spPr>
        <p:txBody>
          <a:bodyPr lIns="76025" tIns="38000" rIns="76025" bIns="38000" anchor="ctr" anchorCtr="0">
            <a:noAutofit/>
          </a:bodyPr>
          <a:lstStyle/>
          <a:p>
            <a:pPr lvl="0">
              <a:spcBef>
                <a:spcPts val="0"/>
              </a:spcBef>
              <a:buNone/>
            </a:pPr>
            <a:endParaRPr/>
          </a:p>
        </p:txBody>
      </p:sp>
      <p:cxnSp>
        <p:nvCxnSpPr>
          <p:cNvPr id="113" name="Shape 113"/>
          <p:cNvCxnSpPr/>
          <p:nvPr/>
        </p:nvCxnSpPr>
        <p:spPr>
          <a:xfrm rot="10800000" flipH="1">
            <a:off x="2280960" y="1981934"/>
            <a:ext cx="2052000" cy="1595400"/>
          </a:xfrm>
          <a:prstGeom prst="straightConnector1">
            <a:avLst/>
          </a:prstGeom>
          <a:noFill/>
          <a:ln w="19075" cap="rnd" cmpd="sng">
            <a:solidFill>
              <a:srgbClr val="000000"/>
            </a:solidFill>
            <a:prstDash val="solid"/>
            <a:miter/>
            <a:headEnd type="none" w="med" len="med"/>
            <a:tailEnd type="triangle" w="lg" len="lg"/>
          </a:ln>
        </p:spPr>
      </p:cxnSp>
      <p:cxnSp>
        <p:nvCxnSpPr>
          <p:cNvPr id="114" name="Shape 114"/>
          <p:cNvCxnSpPr/>
          <p:nvPr/>
        </p:nvCxnSpPr>
        <p:spPr>
          <a:xfrm rot="10800000" flipH="1">
            <a:off x="4013279" y="1982003"/>
            <a:ext cx="319800" cy="1102800"/>
          </a:xfrm>
          <a:prstGeom prst="straightConnector1">
            <a:avLst/>
          </a:prstGeom>
          <a:noFill/>
          <a:ln w="19075" cap="rnd" cmpd="sng">
            <a:solidFill>
              <a:srgbClr val="000000"/>
            </a:solidFill>
            <a:prstDash val="solid"/>
            <a:miter/>
            <a:headEnd type="none" w="med" len="med"/>
            <a:tailEnd type="triangle" w="lg" len="lg"/>
          </a:ln>
        </p:spPr>
      </p:cxnSp>
      <p:cxnSp>
        <p:nvCxnSpPr>
          <p:cNvPr id="115" name="Shape 115"/>
          <p:cNvCxnSpPr/>
          <p:nvPr/>
        </p:nvCxnSpPr>
        <p:spPr>
          <a:xfrm rot="10800000">
            <a:off x="4333198" y="1982003"/>
            <a:ext cx="1182000" cy="1102800"/>
          </a:xfrm>
          <a:prstGeom prst="straightConnector1">
            <a:avLst/>
          </a:prstGeom>
          <a:noFill/>
          <a:ln w="19075" cap="rnd" cmpd="sng">
            <a:solidFill>
              <a:srgbClr val="000000"/>
            </a:solidFill>
            <a:prstDash val="solid"/>
            <a:miter/>
            <a:headEnd type="none" w="med" len="med"/>
            <a:tailEnd type="triangle" w="lg" len="lg"/>
          </a:ln>
        </p:spPr>
      </p:cxnSp>
      <p:cxnSp>
        <p:nvCxnSpPr>
          <p:cNvPr id="116" name="Shape 116"/>
          <p:cNvCxnSpPr/>
          <p:nvPr/>
        </p:nvCxnSpPr>
        <p:spPr>
          <a:xfrm rot="10800000">
            <a:off x="4332899" y="1982003"/>
            <a:ext cx="2586300" cy="1102800"/>
          </a:xfrm>
          <a:prstGeom prst="straightConnector1">
            <a:avLst/>
          </a:prstGeom>
          <a:noFill/>
          <a:ln w="19075" cap="rnd" cmpd="sng">
            <a:solidFill>
              <a:srgbClr val="000000"/>
            </a:solidFill>
            <a:prstDash val="solid"/>
            <a:miter/>
            <a:headEnd type="none" w="med" len="med"/>
            <a:tailEnd type="triangle" w="lg" len="lg"/>
          </a:ln>
        </p:spPr>
      </p:cxnSp>
      <p:sp>
        <p:nvSpPr>
          <p:cNvPr id="2" name="Title 1"/>
          <p:cNvSpPr>
            <a:spLocks noGrp="1"/>
          </p:cNvSpPr>
          <p:nvPr>
            <p:ph type="title"/>
          </p:nvPr>
        </p:nvSpPr>
        <p:spPr/>
        <p:txBody>
          <a:bodyPr/>
          <a:lstStyle/>
          <a:p>
            <a:r>
              <a:rPr lang="en-GB" dirty="0" smtClean="0"/>
              <a:t>How Chef Works</a:t>
            </a:r>
            <a:endParaRPr lang="he-I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457200" y="479496"/>
            <a:ext cx="8226600" cy="43065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4000" b="0" i="0" u="none" strike="noStrike" cap="none" dirty="0">
              <a:solidFill>
                <a:srgbClr val="000000"/>
              </a:solidFill>
              <a:latin typeface="Times New Roman"/>
              <a:ea typeface="Times New Roman"/>
              <a:cs typeface="Times New Roman"/>
              <a:sym typeface="Times New Roman"/>
            </a:endParaRPr>
          </a:p>
        </p:txBody>
      </p:sp>
      <p:sp>
        <p:nvSpPr>
          <p:cNvPr id="125" name="Shape 125"/>
          <p:cNvSpPr/>
          <p:nvPr/>
        </p:nvSpPr>
        <p:spPr>
          <a:xfrm>
            <a:off x="664632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26" name="Shape 126"/>
          <p:cNvSpPr/>
          <p:nvPr/>
        </p:nvSpPr>
        <p:spPr>
          <a:xfrm>
            <a:off x="6646320" y="2449623"/>
            <a:ext cx="8928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PROD</a:t>
            </a:r>
          </a:p>
        </p:txBody>
      </p:sp>
      <p:sp>
        <p:nvSpPr>
          <p:cNvPr id="127" name="Shape 127"/>
          <p:cNvSpPr/>
          <p:nvPr/>
        </p:nvSpPr>
        <p:spPr>
          <a:xfrm>
            <a:off x="415800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28" name="Shape 128"/>
          <p:cNvSpPr/>
          <p:nvPr/>
        </p:nvSpPr>
        <p:spPr>
          <a:xfrm>
            <a:off x="4317841" y="2449623"/>
            <a:ext cx="573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QA</a:t>
            </a:r>
          </a:p>
        </p:txBody>
      </p:sp>
      <p:sp>
        <p:nvSpPr>
          <p:cNvPr id="129" name="Shape 129"/>
          <p:cNvSpPr/>
          <p:nvPr/>
        </p:nvSpPr>
        <p:spPr>
          <a:xfrm>
            <a:off x="180792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30" name="Shape 130"/>
          <p:cNvSpPr/>
          <p:nvPr/>
        </p:nvSpPr>
        <p:spPr>
          <a:xfrm>
            <a:off x="1891440" y="2449623"/>
            <a:ext cx="684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DEV</a:t>
            </a:r>
          </a:p>
        </p:txBody>
      </p:sp>
      <p:sp>
        <p:nvSpPr>
          <p:cNvPr id="131" name="Shape 131"/>
          <p:cNvSpPr/>
          <p:nvPr/>
        </p:nvSpPr>
        <p:spPr>
          <a:xfrm>
            <a:off x="3057840" y="2397777"/>
            <a:ext cx="756000" cy="485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700" b="0" i="0" u="none" strike="noStrike" cap="none">
                <a:solidFill>
                  <a:srgbClr val="000000"/>
                </a:solidFill>
                <a:latin typeface="Arial"/>
                <a:ea typeface="Arial"/>
                <a:cs typeface="Arial"/>
                <a:sym typeface="Arial"/>
              </a:rPr>
              <a:t>==</a:t>
            </a:r>
          </a:p>
        </p:txBody>
      </p:sp>
      <p:sp>
        <p:nvSpPr>
          <p:cNvPr id="132" name="Shape 132"/>
          <p:cNvSpPr/>
          <p:nvPr/>
        </p:nvSpPr>
        <p:spPr>
          <a:xfrm>
            <a:off x="5546160" y="2397777"/>
            <a:ext cx="756000" cy="485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700" b="0" i="0" u="none" strike="noStrike" cap="none">
                <a:solidFill>
                  <a:srgbClr val="000000"/>
                </a:solidFill>
                <a:latin typeface="Arial"/>
                <a:ea typeface="Arial"/>
                <a:cs typeface="Arial"/>
                <a:sym typeface="Arial"/>
              </a:rPr>
              <a:t>==</a:t>
            </a:r>
          </a:p>
        </p:txBody>
      </p:sp>
      <p:sp>
        <p:nvSpPr>
          <p:cNvPr id="9" name="Title 8"/>
          <p:cNvSpPr>
            <a:spLocks noGrp="1"/>
          </p:cNvSpPr>
          <p:nvPr>
            <p:ph type="title"/>
          </p:nvPr>
        </p:nvSpPr>
        <p:spPr/>
        <p:txBody>
          <a:bodyPr/>
          <a:lstStyle/>
          <a:p>
            <a:r>
              <a:rPr lang="en-GB" dirty="0" smtClean="0"/>
              <a:t>How Chef Works</a:t>
            </a:r>
            <a:endParaRPr lang="he-IL" dirty="0"/>
          </a:p>
        </p:txBody>
      </p:sp>
      <p:sp>
        <p:nvSpPr>
          <p:cNvPr id="7" name="Content Placeholder 6"/>
          <p:cNvSpPr>
            <a:spLocks noGrp="1"/>
          </p:cNvSpPr>
          <p:nvPr>
            <p:ph idx="1"/>
          </p:nvPr>
        </p:nvSpPr>
        <p:spPr/>
        <p:txBody>
          <a:bodyPr/>
          <a:lstStyle/>
          <a:p>
            <a:pPr lvl="0"/>
            <a:r>
              <a:rPr lang="en-US" smtClean="0">
                <a:sym typeface="Times New Roman"/>
              </a:rPr>
              <a:t>DEV, QA, PROD Servers Supposed to have the same configuration</a:t>
            </a:r>
          </a:p>
          <a:p>
            <a:pPr lvl="0"/>
            <a:endParaRPr lang="en-US" smtClean="0">
              <a:sym typeface="Arial"/>
            </a:endParaRPr>
          </a:p>
          <a:p>
            <a:pPr lvl="0"/>
            <a:endParaRPr lang="en-US" smtClean="0">
              <a:sym typeface="Arial"/>
            </a:endParaRPr>
          </a:p>
          <a:p>
            <a:pPr lvl="0"/>
            <a:endParaRPr lang="en-US" smtClean="0">
              <a:sym typeface="Times New Roman"/>
            </a:endParaRPr>
          </a:p>
          <a:p>
            <a:endParaRPr lang="he-IL" dirty="0"/>
          </a:p>
        </p:txBody>
      </p:sp>
      <p:sp>
        <p:nvSpPr>
          <p:cNvPr id="10" name="Rectangle 9"/>
          <p:cNvSpPr/>
          <p:nvPr/>
        </p:nvSpPr>
        <p:spPr>
          <a:xfrm>
            <a:off x="771839" y="3516969"/>
            <a:ext cx="5992517" cy="646331"/>
          </a:xfrm>
          <a:prstGeom prst="rect">
            <a:avLst/>
          </a:prstGeom>
        </p:spPr>
        <p:txBody>
          <a:bodyPr wrap="square">
            <a:spAutoFit/>
          </a:bodyPr>
          <a:lstStyle/>
          <a:p>
            <a:pPr lvl="0"/>
            <a:r>
              <a:rPr lang="en-US" sz="1800" dirty="0">
                <a:sym typeface="Times New Roman"/>
              </a:rPr>
              <a:t>Is this humanly possible without Chef?</a:t>
            </a:r>
          </a:p>
          <a:p>
            <a:pPr lvl="0" algn="r"/>
            <a:r>
              <a:rPr lang="en-US" sz="1800" dirty="0">
                <a:sym typeface="Times New Roman"/>
              </a:rPr>
              <a:t>…I don’t think so</a:t>
            </a:r>
            <a:endParaRPr lang="he-IL"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2.xml><?xml version="1.0" encoding="utf-8"?>
<a:theme xmlns:a="http://schemas.openxmlformats.org/drawingml/2006/main" name="3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3.xml><?xml version="1.0" encoding="utf-8"?>
<a:theme xmlns:a="http://schemas.openxmlformats.org/drawingml/2006/main" name="4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4.xml><?xml version="1.0" encoding="utf-8"?>
<a:theme xmlns:a="http://schemas.openxmlformats.org/drawingml/2006/main" name="5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5.xml><?xml version="1.0" encoding="utf-8"?>
<a:theme xmlns:a="http://schemas.openxmlformats.org/drawingml/2006/main" name="6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6.xml><?xml version="1.0" encoding="utf-8"?>
<a:theme xmlns:a="http://schemas.openxmlformats.org/drawingml/2006/main" name="7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 with Docker 270916</Template>
  <TotalTime>14580</TotalTime>
  <Words>826</Words>
  <Application>Microsoft Office PowerPoint</Application>
  <PresentationFormat>On-screen Show (16:9)</PresentationFormat>
  <Paragraphs>205</Paragraphs>
  <Slides>33</Slides>
  <Notes>29</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33</vt:i4>
      </vt:variant>
    </vt:vector>
  </HeadingPairs>
  <TitlesOfParts>
    <vt:vector size="45" baseType="lpstr">
      <vt:lpstr>Aharoni</vt:lpstr>
      <vt:lpstr>Arial</vt:lpstr>
      <vt:lpstr>Arial (Body)</vt:lpstr>
      <vt:lpstr>Times New Roman</vt:lpstr>
      <vt:lpstr>Verdana</vt:lpstr>
      <vt:lpstr>Wingdings</vt:lpstr>
      <vt:lpstr>2_JBh - ENG</vt:lpstr>
      <vt:lpstr>3_JBh - ENG</vt:lpstr>
      <vt:lpstr>4_JBh - ENG</vt:lpstr>
      <vt:lpstr>5_JBh - ENG</vt:lpstr>
      <vt:lpstr>6_JBh - ENG</vt:lpstr>
      <vt:lpstr>7_JBh - ENG</vt:lpstr>
      <vt:lpstr>Chef</vt:lpstr>
      <vt:lpstr>Objectives </vt:lpstr>
      <vt:lpstr>Chef is a Tool</vt:lpstr>
      <vt:lpstr>Chef</vt:lpstr>
      <vt:lpstr>Infrastructure as a Code (IaC) </vt:lpstr>
      <vt:lpstr>We Need a New Way to Work</vt:lpstr>
      <vt:lpstr>Chef is . . .</vt:lpstr>
      <vt:lpstr>How Chef Works</vt:lpstr>
      <vt:lpstr>How Chef Works</vt:lpstr>
      <vt:lpstr>How Chef Works</vt:lpstr>
      <vt:lpstr>PowerPoint Presentation</vt:lpstr>
      <vt:lpstr>Recipes</vt:lpstr>
      <vt:lpstr>Attributes are Searchable</vt:lpstr>
      <vt:lpstr>Nodes have run_list</vt:lpstr>
      <vt:lpstr>Nodes have Roles</vt:lpstr>
      <vt:lpstr>Roles are Searchable</vt:lpstr>
      <vt:lpstr>Roles Have a run_list</vt:lpstr>
      <vt:lpstr>Roles Have a run_list</vt:lpstr>
      <vt:lpstr>Client / Server</vt:lpstr>
      <vt:lpstr>Client / Server</vt:lpstr>
      <vt:lpstr>Skinny Server, Fat Clients</vt:lpstr>
      <vt:lpstr>Recipes</vt:lpstr>
      <vt:lpstr>Cookbooks are packages  for Recipes</vt:lpstr>
      <vt:lpstr>Cookbook Components</vt:lpstr>
      <vt:lpstr>Sharing is beautiful</vt:lpstr>
      <vt:lpstr>Knife</vt:lpstr>
      <vt:lpstr>Test kitchen</vt:lpstr>
      <vt:lpstr>Data Bags</vt:lpstr>
      <vt:lpstr>Data Bags have Items</vt:lpstr>
      <vt:lpstr>Data Bags are Searchable!</vt:lpstr>
      <vt:lpstr>Code/data Split</vt:lpstr>
      <vt:lpstr>Tools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dc:title>
  <dc:creator>Pazit</dc:creator>
  <cp:lastModifiedBy>Nahshon Paz</cp:lastModifiedBy>
  <cp:revision>24</cp:revision>
  <dcterms:modified xsi:type="dcterms:W3CDTF">2017-02-05T21:16:26Z</dcterms:modified>
</cp:coreProperties>
</file>