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7" r:id="rId2"/>
    <p:sldId id="258" r:id="rId3"/>
    <p:sldId id="259" r:id="rId4"/>
    <p:sldId id="272" r:id="rId5"/>
    <p:sldId id="273" r:id="rId6"/>
    <p:sldId id="270" r:id="rId7"/>
    <p:sldId id="274" r:id="rId8"/>
    <p:sldId id="277" r:id="rId9"/>
    <p:sldId id="278" r:id="rId10"/>
    <p:sldId id="279" r:id="rId11"/>
    <p:sldId id="271" r:id="rId12"/>
    <p:sldId id="265" r:id="rId13"/>
    <p:sldId id="266" r:id="rId14"/>
    <p:sldId id="267" r:id="rId15"/>
    <p:sldId id="275" r:id="rId16"/>
    <p:sldId id="276"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726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60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437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9698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1283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4926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127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514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44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52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045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691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73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782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748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50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853554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B645-C536-42D0-B021-9D02888BD377}"/>
              </a:ext>
            </a:extLst>
          </p:cNvPr>
          <p:cNvSpPr>
            <a:spLocks noGrp="1"/>
          </p:cNvSpPr>
          <p:nvPr>
            <p:ph type="title"/>
          </p:nvPr>
        </p:nvSpPr>
        <p:spPr>
          <a:xfrm>
            <a:off x="3223861" y="536566"/>
            <a:ext cx="7675787" cy="1280890"/>
          </a:xfrm>
        </p:spPr>
        <p:txBody>
          <a:bodyPr>
            <a:noAutofit/>
          </a:bodyPr>
          <a:lstStyle/>
          <a:p>
            <a:r>
              <a:rPr lang="en-US" sz="4400" b="1" dirty="0"/>
              <a:t>Madanapalle Institute of Technology and Science</a:t>
            </a:r>
          </a:p>
        </p:txBody>
      </p:sp>
      <p:pic>
        <p:nvPicPr>
          <p:cNvPr id="5" name="Content Placeholder 4">
            <a:extLst>
              <a:ext uri="{FF2B5EF4-FFF2-40B4-BE49-F238E27FC236}">
                <a16:creationId xmlns:a16="http://schemas.microsoft.com/office/drawing/2014/main" id="{6611092D-DC24-551A-8109-5009D8289AC9}"/>
              </a:ext>
            </a:extLst>
          </p:cNvPr>
          <p:cNvPicPr>
            <a:picLocks noGrp="1" noChangeAspect="1"/>
          </p:cNvPicPr>
          <p:nvPr>
            <p:ph idx="1"/>
          </p:nvPr>
        </p:nvPicPr>
        <p:blipFill>
          <a:blip r:embed="rId2"/>
          <a:stretch>
            <a:fillRect/>
          </a:stretch>
        </p:blipFill>
        <p:spPr>
          <a:xfrm>
            <a:off x="1052161" y="124498"/>
            <a:ext cx="2171700" cy="2105025"/>
          </a:xfrm>
        </p:spPr>
      </p:pic>
      <p:sp>
        <p:nvSpPr>
          <p:cNvPr id="7" name="TextBox 6">
            <a:extLst>
              <a:ext uri="{FF2B5EF4-FFF2-40B4-BE49-F238E27FC236}">
                <a16:creationId xmlns:a16="http://schemas.microsoft.com/office/drawing/2014/main" id="{FBE60F2D-8BD5-660C-F22E-CDCDEF9CBEEC}"/>
              </a:ext>
            </a:extLst>
          </p:cNvPr>
          <p:cNvSpPr txBox="1"/>
          <p:nvPr/>
        </p:nvSpPr>
        <p:spPr>
          <a:xfrm>
            <a:off x="3135087" y="2032700"/>
            <a:ext cx="6278854" cy="523220"/>
          </a:xfrm>
          <a:prstGeom prst="rect">
            <a:avLst/>
          </a:prstGeom>
          <a:noFill/>
        </p:spPr>
        <p:txBody>
          <a:bodyPr wrap="square" rtlCol="0">
            <a:spAutoFit/>
          </a:bodyPr>
          <a:lstStyle/>
          <a:p>
            <a:r>
              <a:rPr lang="en-US" sz="2800" b="1" dirty="0">
                <a:solidFill>
                  <a:schemeClr val="accent1">
                    <a:lumMod val="75000"/>
                  </a:schemeClr>
                </a:solidFill>
              </a:rPr>
              <a:t>Department of DATA SCIENCE</a:t>
            </a:r>
          </a:p>
        </p:txBody>
      </p:sp>
      <p:sp>
        <p:nvSpPr>
          <p:cNvPr id="8" name="TextBox 7">
            <a:extLst>
              <a:ext uri="{FF2B5EF4-FFF2-40B4-BE49-F238E27FC236}">
                <a16:creationId xmlns:a16="http://schemas.microsoft.com/office/drawing/2014/main" id="{A4ADE242-4BAC-419B-3697-D06B05AB830F}"/>
              </a:ext>
            </a:extLst>
          </p:cNvPr>
          <p:cNvSpPr txBox="1"/>
          <p:nvPr/>
        </p:nvSpPr>
        <p:spPr>
          <a:xfrm>
            <a:off x="2768730" y="2967335"/>
            <a:ext cx="7894469" cy="523220"/>
          </a:xfrm>
          <a:prstGeom prst="rect">
            <a:avLst/>
          </a:prstGeom>
          <a:noFill/>
        </p:spPr>
        <p:txBody>
          <a:bodyPr wrap="square" rtlCol="0">
            <a:spAutoFit/>
          </a:bodyPr>
          <a:lstStyle/>
          <a:p>
            <a:r>
              <a:rPr lang="en-US" sz="2400" b="1" dirty="0">
                <a:latin typeface="Times New Roman" panose="02020603050405020304" charset="0"/>
                <a:cs typeface="Times New Roman" panose="02020603050405020304" charset="0"/>
              </a:rPr>
              <a:t> 	         </a:t>
            </a:r>
            <a:r>
              <a:rPr lang="en-US" sz="2800" b="1" dirty="0">
                <a:latin typeface="Times New Roman" panose="02020603050405020304" charset="0"/>
                <a:cs typeface="Times New Roman" panose="02020603050405020304" charset="0"/>
              </a:rPr>
              <a:t>CUSTOMER CHURN PREDICTION</a:t>
            </a:r>
            <a:endParaRPr lang="en-US" sz="2800" b="1" dirty="0"/>
          </a:p>
        </p:txBody>
      </p:sp>
      <p:sp>
        <p:nvSpPr>
          <p:cNvPr id="9" name="TextBox 8">
            <a:extLst>
              <a:ext uri="{FF2B5EF4-FFF2-40B4-BE49-F238E27FC236}">
                <a16:creationId xmlns:a16="http://schemas.microsoft.com/office/drawing/2014/main" id="{38D7B01B-1E47-C148-B799-148B41D858A6}"/>
              </a:ext>
            </a:extLst>
          </p:cNvPr>
          <p:cNvSpPr txBox="1"/>
          <p:nvPr/>
        </p:nvSpPr>
        <p:spPr>
          <a:xfrm>
            <a:off x="2592924" y="4076223"/>
            <a:ext cx="7831235" cy="1477328"/>
          </a:xfrm>
          <a:prstGeom prst="rect">
            <a:avLst/>
          </a:prstGeom>
          <a:noFill/>
        </p:spPr>
        <p:txBody>
          <a:bodyPr wrap="square" rtlCol="0">
            <a:spAutoFit/>
          </a:bodyPr>
          <a:lstStyle/>
          <a:p>
            <a:r>
              <a:rPr lang="en-US" b="1" dirty="0"/>
              <a:t>Team Members:</a:t>
            </a:r>
          </a:p>
          <a:p>
            <a:r>
              <a:rPr lang="en-US" dirty="0" err="1"/>
              <a:t>S.Gowri</a:t>
            </a:r>
            <a:r>
              <a:rPr lang="en-US" dirty="0"/>
              <a:t> Harshitha – 21691A3227</a:t>
            </a:r>
          </a:p>
          <a:p>
            <a:r>
              <a:rPr lang="en-US" dirty="0" err="1"/>
              <a:t>G.Nashrath</a:t>
            </a:r>
            <a:r>
              <a:rPr lang="en-US" dirty="0"/>
              <a:t> – 21691A3263</a:t>
            </a:r>
          </a:p>
          <a:p>
            <a:r>
              <a:rPr lang="en-US" dirty="0" err="1"/>
              <a:t>R.Nithish</a:t>
            </a:r>
            <a:r>
              <a:rPr lang="en-US" dirty="0"/>
              <a:t> Kumar Reddy – 21691A3266</a:t>
            </a:r>
          </a:p>
          <a:p>
            <a:endParaRPr lang="en-US" dirty="0"/>
          </a:p>
        </p:txBody>
      </p:sp>
      <p:sp>
        <p:nvSpPr>
          <p:cNvPr id="10" name="TextBox 9">
            <a:extLst>
              <a:ext uri="{FF2B5EF4-FFF2-40B4-BE49-F238E27FC236}">
                <a16:creationId xmlns:a16="http://schemas.microsoft.com/office/drawing/2014/main" id="{350F3A01-63CF-DCDB-F8F1-01262E4523DB}"/>
              </a:ext>
            </a:extLst>
          </p:cNvPr>
          <p:cNvSpPr txBox="1"/>
          <p:nvPr/>
        </p:nvSpPr>
        <p:spPr>
          <a:xfrm>
            <a:off x="7888417" y="5279783"/>
            <a:ext cx="3421316" cy="954107"/>
          </a:xfrm>
          <a:prstGeom prst="rect">
            <a:avLst/>
          </a:prstGeom>
          <a:noFill/>
        </p:spPr>
        <p:txBody>
          <a:bodyPr wrap="square" rtlCol="0">
            <a:spAutoFit/>
          </a:bodyPr>
          <a:lstStyle/>
          <a:p>
            <a:r>
              <a:rPr lang="en-US" sz="2000" b="1" dirty="0"/>
              <a:t>Guided By:</a:t>
            </a:r>
          </a:p>
          <a:p>
            <a:r>
              <a:rPr lang="en-US" dirty="0">
                <a:latin typeface="Arial Rounded MT Bold" panose="020F0704030504030204" pitchFamily="34" charset="0"/>
              </a:rPr>
              <a:t>Dr. S.Kusuma , </a:t>
            </a:r>
            <a:r>
              <a:rPr lang="en-US" dirty="0" err="1">
                <a:latin typeface="Arial Rounded MT Bold" panose="020F0704030504030204" pitchFamily="34" charset="0"/>
              </a:rPr>
              <a:t>Ph.D</a:t>
            </a:r>
            <a:endParaRPr lang="en-US" dirty="0">
              <a:latin typeface="Arial Rounded MT Bold" panose="020F0704030504030204" pitchFamily="34" charset="0"/>
            </a:endParaRPr>
          </a:p>
          <a:p>
            <a:r>
              <a:rPr lang="en-US" dirty="0">
                <a:latin typeface="Arial Rounded MT Bold" panose="020F0704030504030204" pitchFamily="34" charset="0"/>
              </a:rPr>
              <a:t>Head of The Department</a:t>
            </a:r>
          </a:p>
        </p:txBody>
      </p:sp>
    </p:spTree>
    <p:extLst>
      <p:ext uri="{BB962C8B-B14F-4D97-AF65-F5344CB8AC3E}">
        <p14:creationId xmlns:p14="http://schemas.microsoft.com/office/powerpoint/2010/main" val="1071298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FF3A-F369-520E-0FBC-E3B2D5D3A9AA}"/>
              </a:ext>
            </a:extLst>
          </p:cNvPr>
          <p:cNvSpPr>
            <a:spLocks noGrp="1"/>
          </p:cNvSpPr>
          <p:nvPr>
            <p:ph type="title"/>
          </p:nvPr>
        </p:nvSpPr>
        <p:spPr>
          <a:xfrm>
            <a:off x="677334" y="609599"/>
            <a:ext cx="8596668" cy="4456923"/>
          </a:xfrm>
        </p:spPr>
        <p:txBody>
          <a:bodyPr>
            <a:normAutofit/>
          </a:bodyPr>
          <a:lstStyle/>
          <a:p>
            <a:r>
              <a:rPr lang="en-IN" sz="2000" b="1" i="0" u="none" strike="noStrike" dirty="0">
                <a:solidFill>
                  <a:schemeClr val="tx1"/>
                </a:solidFill>
                <a:effectLst/>
              </a:rPr>
              <a:t>Extreme gradient boosting trees with efficient Bayesian optimization for profit-driven customer churn prediction Z Liu, P Jiang, KW De Bock, J Wang, L Zhang… - … Forecasting and Social …, 2024 – Elsevie</a:t>
            </a:r>
            <a:br>
              <a:rPr lang="en-IN" sz="2000" b="1" i="0" u="none" strike="noStrike" dirty="0">
                <a:solidFill>
                  <a:schemeClr val="tx1"/>
                </a:solidFill>
                <a:effectLst/>
              </a:rPr>
            </a:br>
            <a:br>
              <a:rPr lang="en-IN" sz="2000" b="1" i="0" u="none" strike="noStrike" dirty="0">
                <a:solidFill>
                  <a:schemeClr val="tx1"/>
                </a:solidFill>
                <a:effectLst/>
              </a:rPr>
            </a:br>
            <a:r>
              <a:rPr lang="en-GB" sz="2000" i="0" u="none" strike="noStrike" dirty="0">
                <a:solidFill>
                  <a:schemeClr val="tx1"/>
                </a:solidFill>
                <a:effectLst/>
                <a:latin typeface="Times New Roman" panose="02020603050405020304" pitchFamily="18" charset="0"/>
                <a:cs typeface="Times New Roman" panose="02020603050405020304" pitchFamily="18" charset="0"/>
              </a:rPr>
              <a:t>This study proposes BO-XGBT, a new profit-driven classifier for CCP based on XGBT and BO of hyperparameters. Three experiments are conducted using eight CCP datasets obtained from multiple industries. From the experiments, we found that the profitability of the proposed BO-XGBT is significantly better than that of other benchmark models with higher EMPC values, which verifies the superiority of the proposed BO-XGBT in providing profit maximization prediction results.</a:t>
            </a:r>
            <a:br>
              <a:rPr lang="en-IN" b="0" i="0" dirty="0">
                <a:solidFill>
                  <a:srgbClr val="006621"/>
                </a:solidFill>
                <a:effectLst/>
                <a:latin typeface="Arial" panose="020B0604020202020204" pitchFamily="34" charset="0"/>
              </a:rPr>
            </a:br>
            <a:endParaRPr lang="en-IN" dirty="0"/>
          </a:p>
        </p:txBody>
      </p:sp>
    </p:spTree>
    <p:extLst>
      <p:ext uri="{BB962C8B-B14F-4D97-AF65-F5344CB8AC3E}">
        <p14:creationId xmlns:p14="http://schemas.microsoft.com/office/powerpoint/2010/main" val="219853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9F91-8420-9600-2C75-CFF9537442EB}"/>
              </a:ext>
            </a:extLst>
          </p:cNvPr>
          <p:cNvSpPr>
            <a:spLocks noGrp="1"/>
          </p:cNvSpPr>
          <p:nvPr>
            <p:ph type="title"/>
          </p:nvPr>
        </p:nvSpPr>
        <p:spPr>
          <a:xfrm>
            <a:off x="677334" y="609599"/>
            <a:ext cx="8596668" cy="5194041"/>
          </a:xfrm>
        </p:spPr>
        <p:txBody>
          <a:bodyPr/>
          <a:lstStyle/>
          <a:p>
            <a:r>
              <a:rPr lang="en-IN" dirty="0"/>
              <a:t>Architecture Diagram</a:t>
            </a:r>
          </a:p>
        </p:txBody>
      </p:sp>
      <p:pic>
        <p:nvPicPr>
          <p:cNvPr id="3" name="Picture 2">
            <a:extLst>
              <a:ext uri="{FF2B5EF4-FFF2-40B4-BE49-F238E27FC236}">
                <a16:creationId xmlns:a16="http://schemas.microsoft.com/office/drawing/2014/main" id="{F886D9A0-8722-65EB-4878-63D12A04F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339" y="2071397"/>
            <a:ext cx="5038529" cy="3769566"/>
          </a:xfrm>
          <a:prstGeom prst="rect">
            <a:avLst/>
          </a:prstGeom>
        </p:spPr>
      </p:pic>
    </p:spTree>
    <p:extLst>
      <p:ext uri="{BB962C8B-B14F-4D97-AF65-F5344CB8AC3E}">
        <p14:creationId xmlns:p14="http://schemas.microsoft.com/office/powerpoint/2010/main" val="125158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FAF7-70B3-71D5-97F1-479031619879}"/>
              </a:ext>
            </a:extLst>
          </p:cNvPr>
          <p:cNvSpPr>
            <a:spLocks noGrp="1"/>
          </p:cNvSpPr>
          <p:nvPr>
            <p:ph type="title"/>
          </p:nvPr>
        </p:nvSpPr>
        <p:spPr/>
        <p:txBody>
          <a:bodyPr/>
          <a:lstStyle/>
          <a:p>
            <a:r>
              <a:rPr lang="en-IN" dirty="0"/>
              <a:t>Module List:</a:t>
            </a:r>
          </a:p>
        </p:txBody>
      </p:sp>
      <p:sp>
        <p:nvSpPr>
          <p:cNvPr id="3" name="Content Placeholder 2">
            <a:extLst>
              <a:ext uri="{FF2B5EF4-FFF2-40B4-BE49-F238E27FC236}">
                <a16:creationId xmlns:a16="http://schemas.microsoft.com/office/drawing/2014/main" id="{ADD9E34B-6938-1918-BDD8-BCC4BB01BE0F}"/>
              </a:ext>
            </a:extLst>
          </p:cNvPr>
          <p:cNvSpPr>
            <a:spLocks noGrp="1"/>
          </p:cNvSpPr>
          <p:nvPr>
            <p:ph idx="1"/>
          </p:nvPr>
        </p:nvSpPr>
        <p:spPr>
          <a:xfrm>
            <a:off x="677334" y="1371601"/>
            <a:ext cx="8596668" cy="4669762"/>
          </a:xfrm>
        </p:spPr>
        <p:txBody>
          <a:bodyPr/>
          <a:lstStyle/>
          <a:p>
            <a:pPr>
              <a:lnSpc>
                <a:spcPct val="107000"/>
              </a:lnSpc>
              <a:spcAft>
                <a:spcPts val="220"/>
              </a:spcAft>
              <a:buFont typeface="Wingdings" panose="05000000000000000000" pitchFamily="2" charset="2"/>
              <a:buChar char="v"/>
            </a:pPr>
            <a:r>
              <a:rPr lang="en-IN" sz="2000" b="1" i="1" kern="100" dirty="0">
                <a:solidFill>
                  <a:srgbClr val="000000"/>
                </a:solidFill>
                <a:effectLst/>
                <a:latin typeface="Calibri" panose="020F0502020204030204" pitchFamily="34" charset="0"/>
                <a:ea typeface="Calibri" panose="020F0502020204030204" pitchFamily="34" charset="0"/>
              </a:rPr>
              <a:t>Data Collection:</a:t>
            </a:r>
          </a:p>
          <a:p>
            <a:pPr marL="0" indent="0">
              <a:lnSpc>
                <a:spcPct val="107000"/>
              </a:lnSpc>
              <a:spcAft>
                <a:spcPts val="220"/>
              </a:spcAft>
              <a:buNone/>
            </a:pPr>
            <a:r>
              <a:rPr lang="en-IN" sz="1800" dirty="0">
                <a:solidFill>
                  <a:srgbClr val="000000"/>
                </a:solidFill>
                <a:effectLst/>
                <a:latin typeface="Calibri" panose="020F0502020204030204" pitchFamily="34" charset="0"/>
                <a:ea typeface="Calibri" panose="020F0502020204030204" pitchFamily="34" charset="0"/>
              </a:rPr>
              <a:t>The data was collected from a Kaggle website. The customer churn table contains information on all 7,043 customers at a telecommunications company in California. Each record represents one customer and contains details about demographics, location, tenure, subscription services, status for the quarter (joined, stayed or churned), and more. </a:t>
            </a:r>
          </a:p>
          <a:p>
            <a:pPr marL="0" indent="0">
              <a:lnSpc>
                <a:spcPct val="107000"/>
              </a:lnSpc>
              <a:spcAft>
                <a:spcPts val="220"/>
              </a:spcAft>
              <a:buNone/>
            </a:pPr>
            <a:endParaRPr lang="en-IN" dirty="0">
              <a:solidFill>
                <a:srgbClr val="000000"/>
              </a:solidFill>
              <a:latin typeface="Calibri" panose="020F0502020204030204" pitchFamily="34" charset="0"/>
              <a:ea typeface="Calibri" panose="020F0502020204030204" pitchFamily="34" charset="0"/>
            </a:endParaRPr>
          </a:p>
          <a:p>
            <a:pPr>
              <a:lnSpc>
                <a:spcPct val="107000"/>
              </a:lnSpc>
              <a:spcAft>
                <a:spcPts val="220"/>
              </a:spcAft>
              <a:buFont typeface="Wingdings" panose="05000000000000000000" pitchFamily="2" charset="2"/>
              <a:buChar char="v"/>
            </a:pPr>
            <a:r>
              <a:rPr lang="en-IN" sz="2000" b="1" i="1" kern="100" dirty="0">
                <a:solidFill>
                  <a:srgbClr val="000000"/>
                </a:solidFill>
                <a:effectLst/>
                <a:latin typeface="Calibri" panose="020F0502020204030204" pitchFamily="34" charset="0"/>
                <a:ea typeface="Calibri" panose="020F0502020204030204" pitchFamily="34" charset="0"/>
              </a:rPr>
              <a:t>Exploratory Data Analysis (EDA):</a:t>
            </a:r>
          </a:p>
          <a:p>
            <a:pPr marL="0" indent="0">
              <a:lnSpc>
                <a:spcPct val="107000"/>
              </a:lnSpc>
              <a:spcAft>
                <a:spcPts val="220"/>
              </a:spcAft>
              <a:buNone/>
            </a:pPr>
            <a:r>
              <a:rPr lang="en-IN" sz="1800" dirty="0">
                <a:solidFill>
                  <a:srgbClr val="000000"/>
                </a:solidFill>
                <a:effectLst/>
                <a:latin typeface="Calibri" panose="020F0502020204030204" pitchFamily="34" charset="0"/>
                <a:ea typeface="Calibri" panose="020F0502020204030204" pitchFamily="34" charset="0"/>
              </a:rPr>
              <a:t>In the EDA phase, we explored the data through various statistical and visual perspectives. We </a:t>
            </a:r>
            <a:r>
              <a:rPr lang="en-IN" sz="1800" dirty="0" err="1">
                <a:solidFill>
                  <a:srgbClr val="000000"/>
                </a:solidFill>
                <a:effectLst/>
                <a:latin typeface="Calibri" panose="020F0502020204030204" pitchFamily="34" charset="0"/>
                <a:ea typeface="Calibri" panose="020F0502020204030204" pitchFamily="34" charset="0"/>
              </a:rPr>
              <a:t>analyzed</a:t>
            </a:r>
            <a:r>
              <a:rPr lang="en-IN" sz="1800" dirty="0">
                <a:solidFill>
                  <a:srgbClr val="000000"/>
                </a:solidFill>
                <a:effectLst/>
                <a:latin typeface="Calibri" panose="020F0502020204030204" pitchFamily="34" charset="0"/>
                <a:ea typeface="Calibri" panose="020F0502020204030204" pitchFamily="34" charset="0"/>
              </a:rPr>
              <a:t> the distribution of variables, checked for missing values, and identified outliers. We also performed feature engineering to extract relevant features and removed irrelevant features. We also </a:t>
            </a:r>
            <a:r>
              <a:rPr lang="en-IN" sz="1800" dirty="0" err="1">
                <a:solidFill>
                  <a:srgbClr val="000000"/>
                </a:solidFill>
                <a:effectLst/>
                <a:latin typeface="Calibri" panose="020F0502020204030204" pitchFamily="34" charset="0"/>
                <a:ea typeface="Calibri" panose="020F0502020204030204" pitchFamily="34" charset="0"/>
              </a:rPr>
              <a:t>analyzed</a:t>
            </a:r>
            <a:r>
              <a:rPr lang="en-IN" sz="1800" dirty="0">
                <a:solidFill>
                  <a:srgbClr val="000000"/>
                </a:solidFill>
                <a:effectLst/>
                <a:latin typeface="Calibri" panose="020F0502020204030204" pitchFamily="34" charset="0"/>
                <a:ea typeface="Calibri" panose="020F0502020204030204" pitchFamily="34" charset="0"/>
              </a:rPr>
              <a:t> the correlation between variables to avoid multicollinearity issues. </a:t>
            </a:r>
            <a:endParaRPr lang="en-IN" sz="2000" b="1" i="1"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220"/>
              </a:spcAft>
              <a:buFont typeface="Wingdings" panose="05000000000000000000" pitchFamily="2" charset="2"/>
              <a:buChar char="v"/>
            </a:pP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220"/>
              </a:spcAft>
              <a:buFont typeface="Wingdings" panose="05000000000000000000" pitchFamily="2" charset="2"/>
              <a:buChar char="v"/>
            </a:pPr>
            <a:endParaRPr lang="en-IN" b="1" i="1" kern="100" dirty="0">
              <a:solidFill>
                <a:srgbClr val="000000"/>
              </a:solidFill>
              <a:latin typeface="Calibri" panose="020F0502020204030204" pitchFamily="34" charset="0"/>
              <a:ea typeface="Calibri" panose="020F0502020204030204" pitchFamily="34" charset="0"/>
            </a:endParaRPr>
          </a:p>
          <a:p>
            <a:pPr marL="0" indent="0">
              <a:lnSpc>
                <a:spcPct val="107000"/>
              </a:lnSpc>
              <a:spcAft>
                <a:spcPts val="220"/>
              </a:spcAft>
              <a:buNone/>
            </a:pPr>
            <a:endParaRPr lang="en-IN" sz="2000" b="1" i="1" kern="100" dirty="0">
              <a:solidFill>
                <a:srgbClr val="000000"/>
              </a:solidFill>
              <a:latin typeface="Calibri" panose="020F0502020204030204" pitchFamily="34" charset="0"/>
              <a:ea typeface="Calibri" panose="020F0502020204030204" pitchFamily="34" charset="0"/>
            </a:endParaRPr>
          </a:p>
          <a:p>
            <a:pPr marL="0" indent="0">
              <a:lnSpc>
                <a:spcPct val="107000"/>
              </a:lnSpc>
              <a:spcAft>
                <a:spcPts val="220"/>
              </a:spcAft>
              <a:buNone/>
            </a:pPr>
            <a:endParaRPr lang="en-IN" sz="2000" b="1" i="1" kern="100" dirty="0">
              <a:solidFill>
                <a:srgbClr val="000000"/>
              </a:solidFill>
              <a:effectLst/>
              <a:latin typeface="Calibri" panose="020F0502020204030204" pitchFamily="34" charset="0"/>
              <a:ea typeface="Calibri" panose="020F0502020204030204" pitchFamily="34" charset="0"/>
            </a:endParaRPr>
          </a:p>
          <a:p>
            <a:pPr marL="0" indent="0">
              <a:lnSpc>
                <a:spcPct val="107000"/>
              </a:lnSpc>
              <a:spcAft>
                <a:spcPts val="220"/>
              </a:spcAft>
              <a:buNone/>
            </a:pPr>
            <a:endParaRPr lang="en-IN" sz="2000" b="1" i="1"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3768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6B297-4482-CE8C-93F8-7EDC77554ECE}"/>
              </a:ext>
            </a:extLst>
          </p:cNvPr>
          <p:cNvSpPr>
            <a:spLocks noGrp="1"/>
          </p:cNvSpPr>
          <p:nvPr>
            <p:ph idx="1"/>
          </p:nvPr>
        </p:nvSpPr>
        <p:spPr>
          <a:xfrm>
            <a:off x="677334" y="1184989"/>
            <a:ext cx="8596668" cy="4856374"/>
          </a:xfrm>
        </p:spPr>
        <p:txBody>
          <a:bodyPr>
            <a:normAutofit/>
          </a:bodyPr>
          <a:lstStyle/>
          <a:p>
            <a:pPr>
              <a:buFont typeface="Wingdings" panose="05000000000000000000" pitchFamily="2" charset="2"/>
              <a:buChar char="v"/>
            </a:pPr>
            <a:r>
              <a:rPr lang="en-IN" sz="2000" b="1" dirty="0">
                <a:solidFill>
                  <a:srgbClr val="000000"/>
                </a:solidFill>
                <a:effectLst/>
                <a:latin typeface="Calibri" panose="020F0502020204030204" pitchFamily="34" charset="0"/>
                <a:ea typeface="Calibri" panose="020F0502020204030204" pitchFamily="34" charset="0"/>
              </a:rPr>
              <a:t>Feature Engineering:</a:t>
            </a:r>
          </a:p>
          <a:p>
            <a:pPr marL="0" indent="0">
              <a:buNone/>
            </a:pPr>
            <a:r>
              <a:rPr lang="en-IN" sz="1800" dirty="0">
                <a:solidFill>
                  <a:srgbClr val="000000"/>
                </a:solidFill>
                <a:effectLst/>
                <a:latin typeface="Calibri" panose="020F0502020204030204" pitchFamily="34" charset="0"/>
                <a:ea typeface="Calibri" panose="020F0502020204030204" pitchFamily="34" charset="0"/>
              </a:rPr>
              <a:t>Feature engineering for customer churn prediction involves the process of selecting, creating, and transforming raw data into meaningful features that capture relevant aspects of customer behaviour, interactions, and demographics. These features serve as input variables for machine learning models, enabling them to identify patterns and indicators associated with churn.</a:t>
            </a:r>
          </a:p>
          <a:p>
            <a:pPr marL="0" indent="0">
              <a:buNone/>
            </a:pPr>
            <a:endParaRPr lang="en-IN" dirty="0">
              <a:solidFill>
                <a:srgbClr val="000000"/>
              </a:solidFill>
              <a:latin typeface="Calibri" panose="020F0502020204030204" pitchFamily="34" charset="0"/>
              <a:ea typeface="Calibri" panose="020F0502020204030204" pitchFamily="34" charset="0"/>
            </a:endParaRPr>
          </a:p>
          <a:p>
            <a:pPr>
              <a:buFont typeface="Wingdings" panose="05000000000000000000" pitchFamily="2" charset="2"/>
              <a:buChar char="v"/>
            </a:pPr>
            <a:r>
              <a:rPr lang="en-IN" sz="2000" b="1" dirty="0">
                <a:solidFill>
                  <a:srgbClr val="000000"/>
                </a:solidFill>
                <a:effectLst/>
                <a:latin typeface="Calibri" panose="020F0502020204030204" pitchFamily="34" charset="0"/>
                <a:ea typeface="Calibri" panose="020F0502020204030204" pitchFamily="34" charset="0"/>
              </a:rPr>
              <a:t>Model Selection:</a:t>
            </a:r>
          </a:p>
          <a:p>
            <a:pPr marL="0" indent="0">
              <a:buNone/>
            </a:pPr>
            <a:r>
              <a:rPr lang="en-IN" sz="1800" kern="100" dirty="0">
                <a:solidFill>
                  <a:srgbClr val="000000"/>
                </a:solidFill>
                <a:effectLst/>
                <a:latin typeface="Calibri" panose="020F0502020204030204" pitchFamily="34" charset="0"/>
                <a:ea typeface="Calibri" panose="020F0502020204030204" pitchFamily="34" charset="0"/>
              </a:rPr>
              <a:t>We experimented with several machine learning models, including XGB Classifier, </a:t>
            </a:r>
            <a:r>
              <a:rPr lang="en-IN" sz="1800" b="1" kern="100" dirty="0">
                <a:solidFill>
                  <a:srgbClr val="000000"/>
                </a:solidFill>
                <a:effectLst/>
                <a:latin typeface="Calibri" panose="020F0502020204030204" pitchFamily="34" charset="0"/>
                <a:ea typeface="Calibri" panose="020F0502020204030204" pitchFamily="34" charset="0"/>
              </a:rPr>
              <a:t>Light GBM Classifier</a:t>
            </a:r>
            <a:r>
              <a:rPr lang="en-IN" sz="1800" kern="100" dirty="0">
                <a:solidFill>
                  <a:srgbClr val="000000"/>
                </a:solidFill>
                <a:effectLst/>
                <a:latin typeface="Calibri" panose="020F0502020204030204" pitchFamily="34" charset="0"/>
                <a:ea typeface="Calibri" panose="020F0502020204030204" pitchFamily="34" charset="0"/>
              </a:rPr>
              <a:t>, Random Forest Classifier, and Decision Tree Classifier, Logistic Regression, Gaussian NB. We used a V-fold cross-validation technique to evaluate the performance of each model based on accuracy, precision, recall, and F1 score. Based on the evaluation results, we selected the top-performing models for further analysis.</a:t>
            </a:r>
          </a:p>
          <a:p>
            <a:pPr>
              <a:buFont typeface="Wingdings" panose="05000000000000000000" pitchFamily="2" charset="2"/>
              <a:buChar char="v"/>
            </a:pPr>
            <a:endParaRPr lang="en-IN" sz="2000" b="1" dirty="0">
              <a:solidFill>
                <a:srgbClr val="000000"/>
              </a:solidFill>
              <a:effectLst/>
              <a:latin typeface="Calibri" panose="020F0502020204030204" pitchFamily="34" charset="0"/>
              <a:ea typeface="Calibri" panose="020F0502020204030204" pitchFamily="34" charset="0"/>
            </a:endParaRPr>
          </a:p>
          <a:p>
            <a:pPr marL="0" indent="0">
              <a:buNone/>
            </a:pPr>
            <a:endParaRPr lang="en-IN" b="1" dirty="0">
              <a:solidFill>
                <a:srgbClr val="000000"/>
              </a:solidFill>
              <a:latin typeface="Calibri" panose="020F0502020204030204" pitchFamily="34" charset="0"/>
              <a:ea typeface="Calibri" panose="020F0502020204030204" pitchFamily="34" charset="0"/>
            </a:endParaRPr>
          </a:p>
          <a:p>
            <a:pPr>
              <a:buFont typeface="Wingdings" panose="05000000000000000000" pitchFamily="2" charset="2"/>
              <a:buChar char="v"/>
            </a:pPr>
            <a:endParaRPr lang="en-IN" sz="2000" b="1" dirty="0"/>
          </a:p>
        </p:txBody>
      </p:sp>
    </p:spTree>
    <p:extLst>
      <p:ext uri="{BB962C8B-B14F-4D97-AF65-F5344CB8AC3E}">
        <p14:creationId xmlns:p14="http://schemas.microsoft.com/office/powerpoint/2010/main" val="224828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0F352-7B81-0657-29E7-2F1B3EE57892}"/>
              </a:ext>
            </a:extLst>
          </p:cNvPr>
          <p:cNvSpPr>
            <a:spLocks noGrp="1"/>
          </p:cNvSpPr>
          <p:nvPr>
            <p:ph idx="1"/>
          </p:nvPr>
        </p:nvSpPr>
        <p:spPr>
          <a:xfrm>
            <a:off x="677334" y="1156996"/>
            <a:ext cx="8596668" cy="4884367"/>
          </a:xfrm>
        </p:spPr>
        <p:txBody>
          <a:bodyPr/>
          <a:lstStyle/>
          <a:p>
            <a:pPr marL="0" lvl="0" indent="0" algn="just" fontAlgn="base">
              <a:lnSpc>
                <a:spcPct val="103000"/>
              </a:lnSpc>
              <a:spcAft>
                <a:spcPts val="745"/>
              </a:spcAft>
              <a:buClr>
                <a:srgbClr val="000000"/>
              </a:buClr>
              <a:buSzPts val="1000"/>
              <a:buNone/>
            </a:pPr>
            <a:r>
              <a:rPr lang="en-IN" sz="1800" b="1" i="1"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LightGBM</a:t>
            </a:r>
            <a:r>
              <a:rPr lang="en-IN" sz="1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classifier: </a:t>
            </a:r>
            <a:r>
              <a:rPr lang="en-IN" sz="18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LightGBM</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short for Light Gradient Boosting Machine, is a powerful machine learning library primarily designed for boosting decision trees. It’s known for its efficiency, speed, and scalability, making it popular in various data science and machine learning applications. </a:t>
            </a:r>
            <a:r>
              <a:rPr lang="en-IN" sz="18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LightGBM</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implements a gradient boosting framework that optimizes the traditional gradient boosting algorithm. It has highest accuracy than XgBoost algorithm.</a:t>
            </a:r>
          </a:p>
          <a:p>
            <a:pPr marL="0" lvl="0" indent="0" algn="just" fontAlgn="base">
              <a:lnSpc>
                <a:spcPct val="103000"/>
              </a:lnSpc>
              <a:spcAft>
                <a:spcPts val="745"/>
              </a:spcAft>
              <a:buClr>
                <a:srgbClr val="000000"/>
              </a:buClr>
              <a:buSzPts val="1000"/>
              <a:buNone/>
            </a:pPr>
            <a:r>
              <a:rPr lang="en-IN" sz="2000" b="1" dirty="0">
                <a:solidFill>
                  <a:srgbClr val="000000"/>
                </a:solidFill>
                <a:effectLst/>
                <a:latin typeface="Calibri" panose="020F0502020204030204" pitchFamily="34" charset="0"/>
                <a:ea typeface="Calibri" panose="020F0502020204030204" pitchFamily="34" charset="0"/>
              </a:rPr>
              <a:t>Model Evaluation</a:t>
            </a:r>
            <a:r>
              <a:rPr lang="en-IN" sz="2000" b="1"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p>
          <a:p>
            <a:pPr marL="0" lvl="0" indent="0" algn="just" fontAlgn="base">
              <a:lnSpc>
                <a:spcPct val="103000"/>
              </a:lnSpc>
              <a:spcAft>
                <a:spcPts val="745"/>
              </a:spcAft>
              <a:buClr>
                <a:srgbClr val="000000"/>
              </a:buClr>
              <a:buSzPts val="1000"/>
              <a:buNone/>
            </a:pPr>
            <a:r>
              <a:rPr lang="en-IN" sz="1800" dirty="0">
                <a:solidFill>
                  <a:srgbClr val="000000"/>
                </a:solidFill>
                <a:effectLst/>
                <a:latin typeface="Calibri" panose="020F0502020204030204" pitchFamily="34" charset="0"/>
                <a:ea typeface="Calibri" panose="020F0502020204030204" pitchFamily="34" charset="0"/>
              </a:rPr>
              <a:t>In the model evaluation step, we use various metrics to evaluate the performance of training model. First, we calculated the accuracy score to determine the proportion of correctly classified instances out of all instances. However, accuracy alone is not always the best metric for evaluating classifier models, especially when the dataset is imbalanced. Therefore, we also calculated the F1-score, which considers both precision and recall, to evaluate the overall performance of the models. We also used a confusion matrix to visualize the performance of the models. </a:t>
            </a:r>
            <a:endParaRPr lang="en-IN" sz="2000" b="1"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lvl="0" indent="0" algn="just" fontAlgn="base">
              <a:lnSpc>
                <a:spcPct val="103000"/>
              </a:lnSpc>
              <a:spcAft>
                <a:spcPts val="745"/>
              </a:spcAft>
              <a:buClr>
                <a:srgbClr val="000000"/>
              </a:buClr>
              <a:buSzPts val="1000"/>
              <a:buNone/>
            </a:pPr>
            <a:endParaRPr lang="en-IN" sz="20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lvl="0" algn="just" fontAlgn="base">
              <a:lnSpc>
                <a:spcPct val="103000"/>
              </a:lnSpc>
              <a:spcAft>
                <a:spcPts val="745"/>
              </a:spcAft>
              <a:buClr>
                <a:srgbClr val="000000"/>
              </a:buClr>
              <a:buSzPts val="1000"/>
              <a:buFont typeface="Wingdings" panose="05000000000000000000" pitchFamily="2" charset="2"/>
              <a:buChar char="v"/>
            </a:pP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lvl="0" indent="0" algn="just" fontAlgn="base">
              <a:lnSpc>
                <a:spcPct val="103000"/>
              </a:lnSpc>
              <a:spcAft>
                <a:spcPts val="745"/>
              </a:spcAft>
              <a:buClr>
                <a:srgbClr val="000000"/>
              </a:buClr>
              <a:buSzPts val="1000"/>
              <a:buNone/>
            </a:pPr>
            <a:endParaRPr lang="en-IN"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lvl="0" algn="just" fontAlgn="base">
              <a:lnSpc>
                <a:spcPct val="103000"/>
              </a:lnSpc>
              <a:spcAft>
                <a:spcPts val="745"/>
              </a:spcAft>
              <a:buClr>
                <a:srgbClr val="000000"/>
              </a:buClr>
              <a:buSzPts val="1000"/>
              <a:buFont typeface="Wingdings" panose="05000000000000000000" pitchFamily="2" charset="2"/>
              <a:buChar char="v"/>
            </a:pP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lvl="0" indent="0" algn="just" fontAlgn="base">
              <a:lnSpc>
                <a:spcPct val="103000"/>
              </a:lnSpc>
              <a:spcAft>
                <a:spcPts val="745"/>
              </a:spcAft>
              <a:buClr>
                <a:srgbClr val="000000"/>
              </a:buClr>
              <a:buSzPts val="1000"/>
              <a:buNone/>
            </a:pP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052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18C4-50D7-9F9F-9C9A-609B64D348E7}"/>
              </a:ext>
            </a:extLst>
          </p:cNvPr>
          <p:cNvSpPr>
            <a:spLocks noGrp="1"/>
          </p:cNvSpPr>
          <p:nvPr>
            <p:ph type="title"/>
          </p:nvPr>
        </p:nvSpPr>
        <p:spPr>
          <a:xfrm>
            <a:off x="677334" y="609600"/>
            <a:ext cx="8596668" cy="1060580"/>
          </a:xfrm>
        </p:spPr>
        <p:txBody>
          <a:bodyPr/>
          <a:lstStyle/>
          <a:p>
            <a:r>
              <a:rPr lang="en-IN" dirty="0"/>
              <a:t>Future Work and Enhancement</a:t>
            </a:r>
          </a:p>
        </p:txBody>
      </p:sp>
      <p:sp>
        <p:nvSpPr>
          <p:cNvPr id="3" name="Content Placeholder 2">
            <a:extLst>
              <a:ext uri="{FF2B5EF4-FFF2-40B4-BE49-F238E27FC236}">
                <a16:creationId xmlns:a16="http://schemas.microsoft.com/office/drawing/2014/main" id="{AF4F1548-A55B-8DD8-0964-6B0BA3C67D12}"/>
              </a:ext>
            </a:extLst>
          </p:cNvPr>
          <p:cNvSpPr>
            <a:spLocks noGrp="1"/>
          </p:cNvSpPr>
          <p:nvPr>
            <p:ph idx="1"/>
          </p:nvPr>
        </p:nvSpPr>
        <p:spPr>
          <a:xfrm>
            <a:off x="677334" y="1539551"/>
            <a:ext cx="8596668" cy="3946849"/>
          </a:xfrm>
        </p:spPr>
        <p:txBody>
          <a:bodyPr>
            <a:normAutofit/>
          </a:bodyPr>
          <a:lstStyle/>
          <a:p>
            <a:pPr marL="0" indent="0">
              <a:buNone/>
            </a:pPr>
            <a:r>
              <a:rPr lang="en-GB" sz="2000" b="0" i="0" dirty="0">
                <a:solidFill>
                  <a:srgbClr val="222222"/>
                </a:solidFill>
                <a:effectLst/>
                <a:latin typeface="-apple-system"/>
              </a:rPr>
              <a:t>The following study directions are suggested for the future: </a:t>
            </a:r>
          </a:p>
          <a:p>
            <a:pPr marL="514350" indent="-514350">
              <a:buAutoNum type="romanLcParenBoth"/>
            </a:pPr>
            <a:r>
              <a:rPr lang="en-GB" sz="2000" b="0" i="0" dirty="0">
                <a:solidFill>
                  <a:srgbClr val="222222"/>
                </a:solidFill>
                <a:effectLst/>
                <a:latin typeface="-apple-system"/>
              </a:rPr>
              <a:t>To improve performance, conducting experiments on large-scale datasets and consider expanding the dataset to include varied domains. </a:t>
            </a:r>
          </a:p>
          <a:p>
            <a:pPr marL="514350" indent="-514350">
              <a:buAutoNum type="romanLcParenBoth"/>
            </a:pPr>
            <a:r>
              <a:rPr lang="en-GB" sz="2000" b="0" i="0" dirty="0">
                <a:solidFill>
                  <a:srgbClr val="222222"/>
                </a:solidFill>
                <a:effectLst/>
                <a:latin typeface="-apple-system"/>
              </a:rPr>
              <a:t>The following study directions are suggested for the future: (</a:t>
            </a:r>
            <a:r>
              <a:rPr lang="en-GB" sz="2000" b="0" i="0" dirty="0" err="1">
                <a:solidFill>
                  <a:srgbClr val="222222"/>
                </a:solidFill>
                <a:effectLst/>
                <a:latin typeface="-apple-system"/>
              </a:rPr>
              <a:t>i</a:t>
            </a:r>
            <a:r>
              <a:rPr lang="en-GB" sz="2000" b="0" i="0" dirty="0">
                <a:solidFill>
                  <a:srgbClr val="222222"/>
                </a:solidFill>
                <a:effectLst/>
                <a:latin typeface="-apple-system"/>
              </a:rPr>
              <a:t>) To improve performance, researchers should conduct experiments on large-scale datasets and consider expanding the dataset to include varied domains. </a:t>
            </a:r>
            <a:endParaRPr lang="en-GB" sz="2000" dirty="0">
              <a:solidFill>
                <a:srgbClr val="222222"/>
              </a:solidFill>
              <a:latin typeface="-apple-system"/>
            </a:endParaRPr>
          </a:p>
          <a:p>
            <a:pPr marL="514350" indent="-514350">
              <a:buAutoNum type="romanLcParenBoth"/>
            </a:pPr>
            <a:r>
              <a:rPr lang="en-GB" sz="2000" b="0" i="0" dirty="0">
                <a:solidFill>
                  <a:srgbClr val="222222"/>
                </a:solidFill>
                <a:effectLst/>
                <a:latin typeface="-apple-system"/>
              </a:rPr>
              <a:t>Future research should look into Bagging Classifier approaches and other deep neural network models for predicting customer churn. </a:t>
            </a:r>
            <a:endParaRPr lang="en-IN" sz="2000" dirty="0"/>
          </a:p>
        </p:txBody>
      </p:sp>
    </p:spTree>
    <p:extLst>
      <p:ext uri="{BB962C8B-B14F-4D97-AF65-F5344CB8AC3E}">
        <p14:creationId xmlns:p14="http://schemas.microsoft.com/office/powerpoint/2010/main" val="19295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16D8-1691-FABE-12AF-FBDD676949C3}"/>
              </a:ext>
            </a:extLst>
          </p:cNvPr>
          <p:cNvSpPr>
            <a:spLocks noGrp="1"/>
          </p:cNvSpPr>
          <p:nvPr>
            <p:ph type="title"/>
          </p:nvPr>
        </p:nvSpPr>
        <p:spPr>
          <a:xfrm>
            <a:off x="677334" y="609600"/>
            <a:ext cx="8596668" cy="976604"/>
          </a:xfrm>
        </p:spPr>
        <p:txBody>
          <a:bodyPr/>
          <a:lstStyle/>
          <a:p>
            <a:r>
              <a:rPr lang="en-IN" dirty="0"/>
              <a:t>Conclusion</a:t>
            </a:r>
          </a:p>
        </p:txBody>
      </p:sp>
      <p:sp>
        <p:nvSpPr>
          <p:cNvPr id="3" name="Content Placeholder 2">
            <a:extLst>
              <a:ext uri="{FF2B5EF4-FFF2-40B4-BE49-F238E27FC236}">
                <a16:creationId xmlns:a16="http://schemas.microsoft.com/office/drawing/2014/main" id="{D2ED692B-6E2A-F2CC-E4FA-D843C0944992}"/>
              </a:ext>
            </a:extLst>
          </p:cNvPr>
          <p:cNvSpPr>
            <a:spLocks noGrp="1"/>
          </p:cNvSpPr>
          <p:nvPr>
            <p:ph idx="1"/>
          </p:nvPr>
        </p:nvSpPr>
        <p:spPr>
          <a:xfrm>
            <a:off x="677334" y="1492899"/>
            <a:ext cx="8596668" cy="4548464"/>
          </a:xfrm>
        </p:spPr>
        <p:txBody>
          <a:bodyPr>
            <a:normAutofit/>
          </a:bodyPr>
          <a:lstStyle/>
          <a:p>
            <a:r>
              <a:rPr lang="en-IN" sz="2000" dirty="0">
                <a:solidFill>
                  <a:srgbClr val="000000"/>
                </a:solidFill>
                <a:effectLst/>
                <a:latin typeface="Calibri" panose="020F0502020204030204" pitchFamily="34" charset="0"/>
                <a:ea typeface="Calibri" panose="020F0502020204030204" pitchFamily="34" charset="0"/>
              </a:rPr>
              <a:t>In conclusion, using </a:t>
            </a:r>
            <a:r>
              <a:rPr lang="en-IN" sz="2000" dirty="0" err="1">
                <a:solidFill>
                  <a:srgbClr val="000000"/>
                </a:solidFill>
                <a:effectLst/>
                <a:latin typeface="Calibri" panose="020F0502020204030204" pitchFamily="34" charset="0"/>
                <a:ea typeface="Calibri" panose="020F0502020204030204" pitchFamily="34" charset="0"/>
              </a:rPr>
              <a:t>LightGBM</a:t>
            </a:r>
            <a:r>
              <a:rPr lang="en-IN" sz="2000" dirty="0">
                <a:solidFill>
                  <a:srgbClr val="000000"/>
                </a:solidFill>
                <a:effectLst/>
                <a:latin typeface="Calibri" panose="020F0502020204030204" pitchFamily="34" charset="0"/>
                <a:ea typeface="Calibri" panose="020F0502020204030204" pitchFamily="34" charset="0"/>
              </a:rPr>
              <a:t> as a classifier for customer churn prediction offers a robust, efficient solution and high performance. By innovative optimization techniques, </a:t>
            </a:r>
            <a:r>
              <a:rPr lang="en-IN" sz="2000" dirty="0" err="1">
                <a:solidFill>
                  <a:srgbClr val="000000"/>
                </a:solidFill>
                <a:effectLst/>
                <a:latin typeface="Calibri" panose="020F0502020204030204" pitchFamily="34" charset="0"/>
                <a:ea typeface="Calibri" panose="020F0502020204030204" pitchFamily="34" charset="0"/>
              </a:rPr>
              <a:t>LightGBM</a:t>
            </a:r>
            <a:r>
              <a:rPr lang="en-IN" sz="2000" dirty="0">
                <a:solidFill>
                  <a:srgbClr val="000000"/>
                </a:solidFill>
                <a:effectLst/>
                <a:latin typeface="Calibri" panose="020F0502020204030204" pitchFamily="34" charset="0"/>
                <a:ea typeface="Calibri" panose="020F0502020204030204" pitchFamily="34" charset="0"/>
              </a:rPr>
              <a:t> can effectively handle large datasets, extract meaningful insights, and generate accurate predictions regarding customer churn. Its speed, scalability, and ability to handle high-dimensional data make it a valuable tool for organizations seeking to identify and address factors contributing to customer turnover.</a:t>
            </a:r>
            <a:endParaRPr lang="en-IN" sz="2000" dirty="0"/>
          </a:p>
        </p:txBody>
      </p:sp>
      <p:pic>
        <p:nvPicPr>
          <p:cNvPr id="5" name="Picture 4">
            <a:extLst>
              <a:ext uri="{FF2B5EF4-FFF2-40B4-BE49-F238E27FC236}">
                <a16:creationId xmlns:a16="http://schemas.microsoft.com/office/drawing/2014/main" id="{E19D92FB-0DA0-CC76-CCD0-33807F60FC21}"/>
              </a:ext>
            </a:extLst>
          </p:cNvPr>
          <p:cNvPicPr>
            <a:picLocks noChangeAspect="1"/>
          </p:cNvPicPr>
          <p:nvPr/>
        </p:nvPicPr>
        <p:blipFill>
          <a:blip r:embed="rId2"/>
          <a:stretch>
            <a:fillRect/>
          </a:stretch>
        </p:blipFill>
        <p:spPr>
          <a:xfrm>
            <a:off x="2379305" y="3767131"/>
            <a:ext cx="4963887" cy="2950679"/>
          </a:xfrm>
          <a:prstGeom prst="rect">
            <a:avLst/>
          </a:prstGeom>
        </p:spPr>
      </p:pic>
    </p:spTree>
    <p:extLst>
      <p:ext uri="{BB962C8B-B14F-4D97-AF65-F5344CB8AC3E}">
        <p14:creationId xmlns:p14="http://schemas.microsoft.com/office/powerpoint/2010/main" val="359736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A133BF-6078-FEBC-E86E-FD7755604118}"/>
              </a:ext>
            </a:extLst>
          </p:cNvPr>
          <p:cNvPicPr>
            <a:picLocks noGrp="1" noChangeAspect="1"/>
          </p:cNvPicPr>
          <p:nvPr>
            <p:ph idx="1"/>
          </p:nvPr>
        </p:nvPicPr>
        <p:blipFill>
          <a:blip r:embed="rId2"/>
          <a:stretch>
            <a:fillRect/>
          </a:stretch>
        </p:blipFill>
        <p:spPr>
          <a:xfrm>
            <a:off x="1166019" y="2434431"/>
            <a:ext cx="7620000" cy="3333750"/>
          </a:xfrm>
        </p:spPr>
      </p:pic>
    </p:spTree>
    <p:extLst>
      <p:ext uri="{BB962C8B-B14F-4D97-AF65-F5344CB8AC3E}">
        <p14:creationId xmlns:p14="http://schemas.microsoft.com/office/powerpoint/2010/main" val="21119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4880-6D20-6C68-50AB-44A420E8FD53}"/>
              </a:ext>
            </a:extLst>
          </p:cNvPr>
          <p:cNvSpPr>
            <a:spLocks noGrp="1"/>
          </p:cNvSpPr>
          <p:nvPr>
            <p:ph type="title"/>
          </p:nvPr>
        </p:nvSpPr>
        <p:spPr>
          <a:xfrm>
            <a:off x="1097280" y="286603"/>
            <a:ext cx="10058400" cy="1392907"/>
          </a:xfrm>
        </p:spPr>
        <p:txBody>
          <a:bodyPr>
            <a:normAutofit/>
          </a:bodyPr>
          <a:lstStyle/>
          <a:p>
            <a:r>
              <a:rPr lang="en-IN" sz="3600" b="1" dirty="0">
                <a:latin typeface="+mn-lt"/>
              </a:rPr>
              <a:t>ABSTRACT</a:t>
            </a:r>
          </a:p>
        </p:txBody>
      </p:sp>
      <p:sp>
        <p:nvSpPr>
          <p:cNvPr id="3" name="Content Placeholder 2">
            <a:extLst>
              <a:ext uri="{FF2B5EF4-FFF2-40B4-BE49-F238E27FC236}">
                <a16:creationId xmlns:a16="http://schemas.microsoft.com/office/drawing/2014/main" id="{F346B810-2529-0BAC-EB56-F12A4B0CB290}"/>
              </a:ext>
            </a:extLst>
          </p:cNvPr>
          <p:cNvSpPr>
            <a:spLocks noGrp="1"/>
          </p:cNvSpPr>
          <p:nvPr>
            <p:ph idx="1"/>
          </p:nvPr>
        </p:nvSpPr>
        <p:spPr>
          <a:xfrm>
            <a:off x="1097280" y="2015412"/>
            <a:ext cx="10058400" cy="3853682"/>
          </a:xfrm>
        </p:spPr>
        <p:txBody>
          <a:bodyPr>
            <a:normAutofit/>
          </a:bodyPr>
          <a:lstStyle/>
          <a:p>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 churn is the process of estimating the number of customers who want to cancel (subscription) to the services or products they receive in many ways, especially in sectors such as communication, money management and insurance, and determining the necessary operational steps to prevent this situations. This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uses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various machine learning algorithms used to create churn models that help telecom operators to predict customers who are likely to leave. This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hepls</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identify the factors that influence customers and construct an efficient model, which is used to predict and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with visualization results.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4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9815-225C-AB58-C597-57E2CFFBA87D}"/>
              </a:ext>
            </a:extLst>
          </p:cNvPr>
          <p:cNvSpPr>
            <a:spLocks noGrp="1"/>
          </p:cNvSpPr>
          <p:nvPr>
            <p:ph type="title"/>
          </p:nvPr>
        </p:nvSpPr>
        <p:spPr/>
        <p:txBody>
          <a:bodyPr>
            <a:normAutofit/>
          </a:bodyPr>
          <a:lstStyle/>
          <a:p>
            <a:r>
              <a:rPr lang="en-IN" sz="3600" b="1" dirty="0">
                <a:latin typeface="+mn-lt"/>
              </a:rPr>
              <a:t>INTRODUCTION</a:t>
            </a:r>
          </a:p>
        </p:txBody>
      </p:sp>
      <p:sp>
        <p:nvSpPr>
          <p:cNvPr id="3" name="Content Placeholder 2">
            <a:extLst>
              <a:ext uri="{FF2B5EF4-FFF2-40B4-BE49-F238E27FC236}">
                <a16:creationId xmlns:a16="http://schemas.microsoft.com/office/drawing/2014/main" id="{9498C0DD-3108-0194-64B8-6F1339994063}"/>
              </a:ext>
            </a:extLst>
          </p:cNvPr>
          <p:cNvSpPr>
            <a:spLocks noGrp="1"/>
          </p:cNvSpPr>
          <p:nvPr>
            <p:ph idx="1"/>
          </p:nvPr>
        </p:nvSpPr>
        <p:spPr/>
        <p:txBody>
          <a:bodyPr>
            <a:noAutofit/>
          </a:bodyPr>
          <a:lstStyle/>
          <a:p>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 churn, also known as customer attrition, refers to the phenomenon where customers discontinue their relationship with a company, leading to lost revenue and decreased market share. In industries ranging from telecommunications and banking to e-commerce and subscription based services, the ability to anticipate and mitigate churn can significantly impact the bottom line and enhance customer retention strategies. By leveraging historical customer data, including demographic information, transactional history, and engagement metrics, machine learning models can identify patterns and indicators associated with customer churn.</a:t>
            </a:r>
          </a:p>
        </p:txBody>
      </p:sp>
    </p:spTree>
    <p:extLst>
      <p:ext uri="{BB962C8B-B14F-4D97-AF65-F5344CB8AC3E}">
        <p14:creationId xmlns:p14="http://schemas.microsoft.com/office/powerpoint/2010/main" val="335388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E503-7EB4-6230-CB4A-78E62D7B670D}"/>
              </a:ext>
            </a:extLst>
          </p:cNvPr>
          <p:cNvSpPr>
            <a:spLocks noGrp="1"/>
          </p:cNvSpPr>
          <p:nvPr>
            <p:ph type="title"/>
          </p:nvPr>
        </p:nvSpPr>
        <p:spPr>
          <a:xfrm>
            <a:off x="677334" y="609599"/>
            <a:ext cx="8596668" cy="5082073"/>
          </a:xfrm>
        </p:spPr>
        <p:txBody>
          <a:bodyPr>
            <a:normAutofit fontScale="90000"/>
          </a:bodyPr>
          <a:lstStyle/>
          <a:p>
            <a:r>
              <a:rPr lang="en-IN" sz="27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Existing System</a:t>
            </a:r>
            <a:br>
              <a:rPr lang="en-IN" sz="27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 churn prediction is done using variety of techniques, including data mining, machine learning, and hybrid technologies. These techniques enable and support companies in identifying, predicting, and retaining churn customers. But the study shows that reducing the data increases the accuracy of the decision tree. </a:t>
            </a:r>
            <a:br>
              <a:rPr lang="en-IN" sz="2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7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 Proposed System</a:t>
            </a:r>
            <a:br>
              <a:rPr lang="en-IN" sz="27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system, we use various algorithms like Random Forest, Logistic Regression, XG Boost Light GBM classifier to find accurate values and which helps us to predict the churn of the customer Here we implement the model by having a dataset that is trained and tested, which gives the best results.</a:t>
            </a:r>
            <a:br>
              <a:rPr lang="en-IN" sz="3600" dirty="0"/>
            </a:br>
            <a:endParaRPr lang="en-IN" dirty="0"/>
          </a:p>
        </p:txBody>
      </p:sp>
    </p:spTree>
    <p:extLst>
      <p:ext uri="{BB962C8B-B14F-4D97-AF65-F5344CB8AC3E}">
        <p14:creationId xmlns:p14="http://schemas.microsoft.com/office/powerpoint/2010/main" val="302215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700A-0D69-40D1-C507-85536D0F0773}"/>
              </a:ext>
            </a:extLst>
          </p:cNvPr>
          <p:cNvSpPr>
            <a:spLocks noGrp="1"/>
          </p:cNvSpPr>
          <p:nvPr>
            <p:ph type="title"/>
          </p:nvPr>
        </p:nvSpPr>
        <p:spPr>
          <a:xfrm>
            <a:off x="677334" y="609599"/>
            <a:ext cx="8596668" cy="4550229"/>
          </a:xfrm>
        </p:spPr>
        <p:txBody>
          <a:bodyPr>
            <a:normAutofit/>
          </a:bodyPr>
          <a:lstStyle/>
          <a:p>
            <a:br>
              <a:rPr lang="en-IN" dirty="0"/>
            </a:br>
            <a:r>
              <a:rPr lang="en-IN" sz="2700" dirty="0"/>
              <a:t>Software Requirements:</a:t>
            </a:r>
            <a:br>
              <a:rPr lang="en-IN" sz="2700" dirty="0"/>
            </a:br>
            <a:r>
              <a:rPr lang="en-IN" sz="2700" dirty="0"/>
              <a:t>	</a:t>
            </a:r>
            <a:br>
              <a:rPr lang="en-IN" sz="2700" dirty="0"/>
            </a:br>
            <a:r>
              <a:rPr lang="en-IN" sz="2700" dirty="0">
                <a:solidFill>
                  <a:schemeClr val="tx1"/>
                </a:solidFill>
              </a:rPr>
              <a:t>Programming Language : Python</a:t>
            </a:r>
            <a:br>
              <a:rPr lang="en-IN" sz="2700" dirty="0">
                <a:solidFill>
                  <a:schemeClr val="tx1"/>
                </a:solidFill>
              </a:rPr>
            </a:br>
            <a:r>
              <a:rPr lang="en-IN" sz="2700" dirty="0">
                <a:solidFill>
                  <a:schemeClr val="tx1"/>
                </a:solidFill>
              </a:rPr>
              <a:t>Machine Learning Algorithms:</a:t>
            </a:r>
            <a:br>
              <a:rPr lang="en-IN" sz="2700" dirty="0"/>
            </a:br>
            <a:r>
              <a:rPr lang="en-IN" sz="2700" dirty="0"/>
              <a:t>	</a:t>
            </a:r>
            <a:r>
              <a:rPr lang="en-IN" sz="2700" dirty="0">
                <a:solidFill>
                  <a:srgbClr val="000000"/>
                </a:solidFill>
                <a:effectLst/>
                <a:latin typeface="Calibri" panose="020F0502020204030204" pitchFamily="34" charset="0"/>
                <a:ea typeface="Calibri" panose="020F0502020204030204" pitchFamily="34" charset="0"/>
              </a:rPr>
              <a:t>XGB Classifier, </a:t>
            </a:r>
            <a:r>
              <a:rPr lang="en-IN" sz="2700" b="1" dirty="0">
                <a:solidFill>
                  <a:srgbClr val="000000"/>
                </a:solidFill>
                <a:effectLst/>
                <a:latin typeface="Calibri" panose="020F0502020204030204" pitchFamily="34" charset="0"/>
                <a:ea typeface="Calibri" panose="020F0502020204030204" pitchFamily="34" charset="0"/>
              </a:rPr>
              <a:t>Light GBM Classifier</a:t>
            </a:r>
            <a:r>
              <a:rPr lang="en-IN" sz="2700" dirty="0">
                <a:solidFill>
                  <a:srgbClr val="000000"/>
                </a:solidFill>
                <a:effectLst/>
                <a:latin typeface="Calibri" panose="020F0502020204030204" pitchFamily="34" charset="0"/>
                <a:ea typeface="Calibri" panose="020F0502020204030204" pitchFamily="34" charset="0"/>
              </a:rPr>
              <a:t>,</a:t>
            </a:r>
            <a:br>
              <a:rPr lang="en-IN" sz="2700" dirty="0">
                <a:solidFill>
                  <a:srgbClr val="000000"/>
                </a:solidFill>
                <a:effectLst/>
                <a:latin typeface="Calibri" panose="020F0502020204030204" pitchFamily="34" charset="0"/>
                <a:ea typeface="Calibri" panose="020F0502020204030204" pitchFamily="34" charset="0"/>
              </a:rPr>
            </a:br>
            <a:r>
              <a:rPr lang="en-IN" sz="2700" dirty="0">
                <a:solidFill>
                  <a:srgbClr val="000000"/>
                </a:solidFill>
                <a:effectLst/>
                <a:latin typeface="Calibri" panose="020F0502020204030204" pitchFamily="34" charset="0"/>
                <a:ea typeface="Calibri" panose="020F0502020204030204" pitchFamily="34" charset="0"/>
              </a:rPr>
              <a:t> 	Random Forest Classifier, and Decision Tree Classifier,</a:t>
            </a:r>
            <a:br>
              <a:rPr lang="en-IN" sz="2700" dirty="0">
                <a:solidFill>
                  <a:srgbClr val="000000"/>
                </a:solidFill>
                <a:effectLst/>
                <a:latin typeface="Calibri" panose="020F0502020204030204" pitchFamily="34" charset="0"/>
                <a:ea typeface="Calibri" panose="020F0502020204030204" pitchFamily="34" charset="0"/>
              </a:rPr>
            </a:br>
            <a:r>
              <a:rPr lang="en-IN" sz="2700" dirty="0">
                <a:solidFill>
                  <a:srgbClr val="000000"/>
                </a:solidFill>
                <a:effectLst/>
                <a:latin typeface="Calibri" panose="020F0502020204030204" pitchFamily="34" charset="0"/>
                <a:ea typeface="Calibri" panose="020F0502020204030204" pitchFamily="34" charset="0"/>
              </a:rPr>
              <a:t> 	Logistic Regression, Gaussian NB. </a:t>
            </a:r>
            <a:br>
              <a:rPr lang="en-IN" sz="3600" dirty="0"/>
            </a:br>
            <a:endParaRPr lang="en-IN" dirty="0"/>
          </a:p>
        </p:txBody>
      </p:sp>
    </p:spTree>
    <p:extLst>
      <p:ext uri="{BB962C8B-B14F-4D97-AF65-F5344CB8AC3E}">
        <p14:creationId xmlns:p14="http://schemas.microsoft.com/office/powerpoint/2010/main" val="299501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9A26-098B-3F2F-BDC2-FB9EEA767258}"/>
              </a:ext>
            </a:extLst>
          </p:cNvPr>
          <p:cNvSpPr>
            <a:spLocks noGrp="1"/>
          </p:cNvSpPr>
          <p:nvPr>
            <p:ph type="title"/>
          </p:nvPr>
        </p:nvSpPr>
        <p:spPr>
          <a:xfrm>
            <a:off x="677334" y="609600"/>
            <a:ext cx="8596668" cy="948612"/>
          </a:xfrm>
        </p:spPr>
        <p:txBody>
          <a:bodyPr/>
          <a:lstStyle/>
          <a:p>
            <a:r>
              <a:rPr lang="en-IN" dirty="0"/>
              <a:t>Literature survey</a:t>
            </a:r>
          </a:p>
        </p:txBody>
      </p:sp>
      <p:sp>
        <p:nvSpPr>
          <p:cNvPr id="3" name="Content Placeholder 2">
            <a:extLst>
              <a:ext uri="{FF2B5EF4-FFF2-40B4-BE49-F238E27FC236}">
                <a16:creationId xmlns:a16="http://schemas.microsoft.com/office/drawing/2014/main" id="{175765ED-CDE9-0E06-9592-E7FC8DC9EEA5}"/>
              </a:ext>
            </a:extLst>
          </p:cNvPr>
          <p:cNvSpPr>
            <a:spLocks noGrp="1"/>
          </p:cNvSpPr>
          <p:nvPr>
            <p:ph idx="1"/>
          </p:nvPr>
        </p:nvSpPr>
        <p:spPr>
          <a:xfrm>
            <a:off x="677334" y="1688841"/>
            <a:ext cx="8596668" cy="4352521"/>
          </a:xfrm>
        </p:spPr>
        <p:txBody>
          <a:bodyPr/>
          <a:lstStyle/>
          <a:p>
            <a:pPr marL="0" indent="0" algn="l">
              <a:buNone/>
            </a:pPr>
            <a:r>
              <a:rPr lang="en-IN" b="1" i="0" dirty="0">
                <a:solidFill>
                  <a:schemeClr val="tx1"/>
                </a:solidFill>
                <a:effectLst/>
                <a:latin typeface="+mj-lt"/>
              </a:rPr>
              <a:t>Customer churn prediction in telecommunication industry using deep learning</a:t>
            </a:r>
          </a:p>
          <a:p>
            <a:pPr marL="0" indent="0" algn="l">
              <a:buNone/>
            </a:pPr>
            <a:r>
              <a:rPr lang="en-IN" b="1" i="0" dirty="0">
                <a:solidFill>
                  <a:schemeClr val="tx1"/>
                </a:solidFill>
                <a:effectLst/>
                <a:latin typeface="+mj-lt"/>
              </a:rPr>
              <a:t>SW Fujo, S Subramanian… - Information Sciences …, 2022 - digitalcommons.aaru.edu.jo</a:t>
            </a:r>
          </a:p>
          <a:p>
            <a:pPr marL="0" indent="0" algn="l">
              <a:buNone/>
            </a:pPr>
            <a:endParaRPr lang="en-IN" b="1" dirty="0">
              <a:solidFill>
                <a:schemeClr val="tx1"/>
              </a:solidFill>
              <a:latin typeface="Arial" panose="020B0604020202020204" pitchFamily="34" charset="0"/>
            </a:endParaRPr>
          </a:p>
          <a:p>
            <a:pPr marL="0" indent="0" algn="l">
              <a:buNone/>
            </a:pPr>
            <a:r>
              <a:rPr lang="en-GB" i="0" dirty="0">
                <a:solidFill>
                  <a:schemeClr val="tx1"/>
                </a:solidFill>
                <a:effectLst/>
                <a:latin typeface="Times New Roman" panose="02020603050405020304" pitchFamily="18" charset="0"/>
                <a:cs typeface="Times New Roman" panose="02020603050405020304" pitchFamily="18" charset="0"/>
              </a:rPr>
              <a:t>This is implemented based on a supervised classification deep learning technique to predict if the customer is going to churn or not in the telecom industry. Beside implemented the most common four ML technique LR, NB, KNN, XG Boost in CCP, to compare our proposed model with them. The method includes six main phases: data collection, datapre-processing, feature engineering, random over sampling, modelling , and evaluation.</a:t>
            </a:r>
            <a:endParaRPr lang="en-IN" i="0" dirty="0">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en-IN" b="1" dirty="0">
              <a:solidFill>
                <a:schemeClr val="tx1"/>
              </a:solidFill>
              <a:latin typeface="Arial" panose="020B0604020202020204" pitchFamily="34" charset="0"/>
            </a:endParaRPr>
          </a:p>
          <a:p>
            <a:pPr marL="0" indent="0" algn="l">
              <a:buNone/>
            </a:pPr>
            <a:endParaRPr lang="en-IN" b="1"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6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7720-E30B-602F-2501-D78C10EBF171}"/>
              </a:ext>
            </a:extLst>
          </p:cNvPr>
          <p:cNvSpPr>
            <a:spLocks noGrp="1"/>
          </p:cNvSpPr>
          <p:nvPr>
            <p:ph type="title"/>
          </p:nvPr>
        </p:nvSpPr>
        <p:spPr>
          <a:xfrm>
            <a:off x="798631" y="1063690"/>
            <a:ext cx="8596668" cy="3704254"/>
          </a:xfrm>
        </p:spPr>
        <p:txBody>
          <a:bodyPr>
            <a:normAutofit/>
          </a:bodyPr>
          <a:lstStyle/>
          <a:p>
            <a:r>
              <a:rPr lang="en-GB" sz="1800" b="1" dirty="0">
                <a:solidFill>
                  <a:schemeClr val="tx1"/>
                </a:solidFill>
                <a:cs typeface="Arial" panose="020B0604020202020204" pitchFamily="34" charset="0"/>
              </a:rPr>
              <a:t>Distributed model for customer churn prediction using convolutional neural network MU Tariq, M Babar, M Poulin… - Journal of Modelling in …, 2022 - emerald.com</a:t>
            </a:r>
            <a:br>
              <a:rPr lang="en-GB" sz="1800" b="1" dirty="0">
                <a:solidFill>
                  <a:schemeClr val="tx1"/>
                </a:solidFill>
                <a:latin typeface="Arial" panose="020B0604020202020204" pitchFamily="34" charset="0"/>
                <a:cs typeface="Arial" panose="020B0604020202020204" pitchFamily="34" charset="0"/>
              </a:rPr>
            </a:br>
            <a:br>
              <a:rPr lang="en-GB" sz="1800" b="1" dirty="0">
                <a:solidFill>
                  <a:schemeClr val="tx1"/>
                </a:solidFill>
                <a:latin typeface="Arial" panose="020B0604020202020204" pitchFamily="34" charset="0"/>
                <a:cs typeface="Arial" panose="020B0604020202020204" pitchFamily="34" charset="0"/>
              </a:rPr>
            </a:br>
            <a:r>
              <a:rPr lang="en-GB" sz="1800" dirty="0">
                <a:solidFill>
                  <a:schemeClr val="tx1"/>
                </a:solidFill>
                <a:latin typeface="Times New Roman" panose="02020603050405020304" pitchFamily="18" charset="0"/>
                <a:cs typeface="Times New Roman" panose="02020603050405020304" pitchFamily="18" charset="0"/>
              </a:rPr>
              <a:t>The proposed model uses the 2-D convolutional neural network (CNN; a technique of deep learning). The proposed model is a layered architecture that comprises two different phases that are data load and preprocessing layer and 2-D CNN layer. In addition, the Apache Spark parallel and distributed framework is used to process the data in a parallel environment. Training data is captured from Kaggle by using Telco Customer Churn.</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39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0DE9-D945-9110-CF8F-197B40119A89}"/>
              </a:ext>
            </a:extLst>
          </p:cNvPr>
          <p:cNvSpPr>
            <a:spLocks noGrp="1"/>
          </p:cNvSpPr>
          <p:nvPr>
            <p:ph type="title"/>
          </p:nvPr>
        </p:nvSpPr>
        <p:spPr>
          <a:xfrm>
            <a:off x="677334" y="609599"/>
            <a:ext cx="8596668" cy="4895461"/>
          </a:xfrm>
        </p:spPr>
        <p:txBody>
          <a:bodyPr>
            <a:normAutofit/>
          </a:bodyPr>
          <a:lstStyle/>
          <a:p>
            <a:r>
              <a:rPr lang="en-GB" sz="1800" b="1" dirty="0">
                <a:solidFill>
                  <a:schemeClr val="tx1"/>
                </a:solidFill>
              </a:rPr>
              <a:t>CUSTOMER CHURN PREDICTION WITH HYBRID RESAMPLING AND ENSEMBLE LEARNING.T Kimura - Journal of Management Information &amp; Decision …, 2022 - researchgate.net</a:t>
            </a:r>
            <a:br>
              <a:rPr lang="en-GB" sz="1800" b="1" dirty="0">
                <a:solidFill>
                  <a:schemeClr val="tx1"/>
                </a:solidFill>
              </a:rPr>
            </a:br>
            <a:br>
              <a:rPr lang="en-GB" sz="1800" dirty="0">
                <a:solidFill>
                  <a:schemeClr val="tx1"/>
                </a:solidFill>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This study will develop classification models for customer churn prediction as a binary classification problem. In addition to traditional classification algorithms, novel ensemble methods will be used. Since the dataset is imbalanced, this study uses resampling methods to rebalance the dataset. The novelty of this study is the combined use of ensemble classification methods and hybrid resampling. This study covers the first four phases that will be implemented by Python(Dataset, Data Preprocessing, Data Partitioning, Resampling Method)</a:t>
            </a:r>
            <a:br>
              <a:rPr lang="en-GB" sz="1800" b="1" dirty="0">
                <a:solidFill>
                  <a:schemeClr val="tx1"/>
                </a:solidFill>
              </a:rPr>
            </a:br>
            <a:br>
              <a:rPr lang="en-GB" sz="1800" b="1" dirty="0">
                <a:solidFill>
                  <a:schemeClr val="tx1"/>
                </a:solidFill>
              </a:rPr>
            </a:br>
            <a:endParaRPr lang="en-IN" sz="1800" b="1" dirty="0">
              <a:solidFill>
                <a:schemeClr val="tx1"/>
              </a:solidFill>
            </a:endParaRPr>
          </a:p>
        </p:txBody>
      </p:sp>
    </p:spTree>
    <p:extLst>
      <p:ext uri="{BB962C8B-B14F-4D97-AF65-F5344CB8AC3E}">
        <p14:creationId xmlns:p14="http://schemas.microsoft.com/office/powerpoint/2010/main" val="261214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F8D7-AC03-DB34-8474-B955EB5C73A1}"/>
              </a:ext>
            </a:extLst>
          </p:cNvPr>
          <p:cNvSpPr>
            <a:spLocks noGrp="1"/>
          </p:cNvSpPr>
          <p:nvPr>
            <p:ph type="title"/>
          </p:nvPr>
        </p:nvSpPr>
        <p:spPr>
          <a:xfrm>
            <a:off x="677334" y="1250302"/>
            <a:ext cx="8596668" cy="4385388"/>
          </a:xfrm>
        </p:spPr>
        <p:txBody>
          <a:bodyPr/>
          <a:lstStyle/>
          <a:p>
            <a:r>
              <a:rPr lang="en-IN" dirty="0"/>
              <a:t> </a:t>
            </a:r>
            <a:r>
              <a:rPr lang="en-IN" sz="1800" b="1" dirty="0">
                <a:solidFill>
                  <a:schemeClr val="tx1"/>
                </a:solidFill>
              </a:rPr>
              <a:t>Artificial intelligence based customer churn prediction model for business </a:t>
            </a:r>
            <a:r>
              <a:rPr lang="en-IN" sz="1800" b="1" dirty="0" err="1">
                <a:solidFill>
                  <a:schemeClr val="tx1"/>
                </a:solidFill>
              </a:rPr>
              <a:t>marketsJ</a:t>
            </a:r>
            <a:r>
              <a:rPr lang="en-IN" sz="1800" b="1" dirty="0">
                <a:solidFill>
                  <a:schemeClr val="tx1"/>
                </a:solidFill>
              </a:rPr>
              <a:t> </a:t>
            </a:r>
            <a:r>
              <a:rPr lang="en-IN" sz="1800" b="1" dirty="0" err="1">
                <a:solidFill>
                  <a:schemeClr val="tx1"/>
                </a:solidFill>
              </a:rPr>
              <a:t>Faritha</a:t>
            </a:r>
            <a:r>
              <a:rPr lang="en-IN" sz="1800" b="1" dirty="0">
                <a:solidFill>
                  <a:schemeClr val="tx1"/>
                </a:solidFill>
              </a:rPr>
              <a:t> Banu, S Neelakandan, BT Geetha… - Computational …, 2022 - hindawi.com</a:t>
            </a:r>
            <a:br>
              <a:rPr lang="en-IN" sz="1800" b="1" dirty="0">
                <a:solidFill>
                  <a:schemeClr val="tx1"/>
                </a:solidFill>
              </a:rPr>
            </a:br>
            <a:br>
              <a:rPr lang="en-IN" sz="2000" dirty="0">
                <a:solidFill>
                  <a:schemeClr val="tx1"/>
                </a:solidFill>
                <a:latin typeface="Times New Roman" panose="02020603050405020304" pitchFamily="18" charset="0"/>
                <a:cs typeface="Times New Roman" panose="02020603050405020304" pitchFamily="18" charset="0"/>
              </a:rPr>
            </a:br>
            <a:r>
              <a:rPr lang="en-GB" sz="2000" dirty="0">
                <a:solidFill>
                  <a:schemeClr val="tx1"/>
                </a:solidFill>
                <a:latin typeface="Times New Roman" panose="02020603050405020304" pitchFamily="18" charset="0"/>
                <a:cs typeface="Times New Roman" panose="02020603050405020304" pitchFamily="18" charset="0"/>
              </a:rPr>
              <a:t>An effective AICCP-TBM model is built in this study to determine churned/non-churned clients in the telecommunications sector. The AICCP-TBM model is intended to increase churn detection while requiring low computational complexity.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1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692</TotalTime>
  <Words>1528</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Arial Rounded MT Bold</vt:lpstr>
      <vt:lpstr>Calibri</vt:lpstr>
      <vt:lpstr>Times New Roman</vt:lpstr>
      <vt:lpstr>Trebuchet MS</vt:lpstr>
      <vt:lpstr>Wingdings</vt:lpstr>
      <vt:lpstr>Wingdings 3</vt:lpstr>
      <vt:lpstr>Facet</vt:lpstr>
      <vt:lpstr>Madanapalle Institute of Technology and Science</vt:lpstr>
      <vt:lpstr>ABSTRACT</vt:lpstr>
      <vt:lpstr>INTRODUCTION</vt:lpstr>
      <vt:lpstr>A. Existing System Customer churn prediction is done using variety of techniques, including data mining, machine learning, and hybrid technologies. These techniques enable and support companies in identifying, predicting, and retaining churn customers. But the study shows that reducing the data increases the accuracy of the decision tree.  B. Proposed System In this system, we use various algorithms like Random Forest, Logistic Regression, XG Boost Light GBM classifier to find accurate values and which helps us to predict the churn of the customer Here we implement the model by having a dataset that is trained and tested, which gives the best results. </vt:lpstr>
      <vt:lpstr> Software Requirements:   Programming Language : Python Machine Learning Algorithms:  XGB Classifier, Light GBM Classifier,   Random Forest Classifier, and Decision Tree Classifier,   Logistic Regression, Gaussian NB.  </vt:lpstr>
      <vt:lpstr>Literature survey</vt:lpstr>
      <vt:lpstr>Distributed model for customer churn prediction using convolutional neural network MU Tariq, M Babar, M Poulin… - Journal of Modelling in …, 2022 - emerald.com  The proposed model uses the 2-D convolutional neural network (CNN; a technique of deep learning). The proposed model is a layered architecture that comprises two different phases that are data load and preprocessing layer and 2-D CNN layer. In addition, the Apache Spark parallel and distributed framework is used to process the data in a parallel environment. Training data is captured from Kaggle by using Telco Customer Churn.</vt:lpstr>
      <vt:lpstr>CUSTOMER CHURN PREDICTION WITH HYBRID RESAMPLING AND ENSEMBLE LEARNING.T Kimura - Journal of Management Information &amp; Decision …, 2022 - researchgate.net  This study will develop classification models for customer churn prediction as a binary classification problem. In addition to traditional classification algorithms, novel ensemble methods will be used. Since the dataset is imbalanced, this study uses resampling methods to rebalance the dataset. The novelty of this study is the combined use of ensemble classification methods and hybrid resampling. This study covers the first four phases that will be implemented by Python(Dataset, Data Preprocessing, Data Partitioning, Resampling Method)  </vt:lpstr>
      <vt:lpstr> Artificial intelligence based customer churn prediction model for business marketsJ Faritha Banu, S Neelakandan, BT Geetha… - Computational …, 2022 - hindawi.com  An effective AICCP-TBM model is built in this study to determine churned/non-churned clients in the telecommunications sector. The AICCP-TBM model is intended to increase churn detection while requiring low computational complexity.</vt:lpstr>
      <vt:lpstr>Extreme gradient boosting trees with efficient Bayesian optimization for profit-driven customer churn prediction Z Liu, P Jiang, KW De Bock, J Wang, L Zhang… - … Forecasting and Social …, 2024 – Elsevie  This study proposes BO-XGBT, a new profit-driven classifier for CCP based on XGBT and BO of hyperparameters. Three experiments are conducted using eight CCP datasets obtained from multiple industries. From the experiments, we found that the profitability of the proposed BO-XGBT is significantly better than that of other benchmark models with higher EMPC values, which verifies the superiority of the proposed BO-XGBT in providing profit maximization prediction results. </vt:lpstr>
      <vt:lpstr>Architecture Diagram</vt:lpstr>
      <vt:lpstr>Module List:</vt:lpstr>
      <vt:lpstr>PowerPoint Presentation</vt:lpstr>
      <vt:lpstr>PowerPoint Presentation</vt:lpstr>
      <vt:lpstr>Future Work and Enhancement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Madanapalle Institute of Technology and Science</dc:title>
  <dc:creator>Gundlapalli Nashrath</dc:creator>
  <cp:lastModifiedBy>GowriHarshitha Seelam</cp:lastModifiedBy>
  <cp:revision>12</cp:revision>
  <dcterms:created xsi:type="dcterms:W3CDTF">2023-09-20T16:49:57Z</dcterms:created>
  <dcterms:modified xsi:type="dcterms:W3CDTF">2024-02-25T16:58:20Z</dcterms:modified>
</cp:coreProperties>
</file>