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257" r:id="rId4"/>
    <p:sldId id="258" r:id="rId5"/>
    <p:sldId id="278" r:id="rId6"/>
    <p:sldId id="279" r:id="rId7"/>
    <p:sldId id="259" r:id="rId8"/>
    <p:sldId id="281" r:id="rId9"/>
    <p:sldId id="280" r:id="rId10"/>
    <p:sldId id="261" r:id="rId11"/>
    <p:sldId id="262" r:id="rId12"/>
    <p:sldId id="265" r:id="rId13"/>
    <p:sldId id="284" r:id="rId14"/>
    <p:sldId id="283" r:id="rId15"/>
    <p:sldId id="260" r:id="rId16"/>
    <p:sldId id="286" r:id="rId17"/>
    <p:sldId id="282" r:id="rId18"/>
    <p:sldId id="285" r:id="rId19"/>
    <p:sldId id="287" r:id="rId20"/>
    <p:sldId id="288" r:id="rId21"/>
    <p:sldId id="289" r:id="rId22"/>
    <p:sldId id="27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illery.io/docs" TargetMode="Externa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Artillery</a:t>
            </a:r>
            <a:endParaRPr lang="en-V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7482636" cy="4627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Command-line </a:t>
            </a:r>
            <a:r>
              <a:rPr lang="en-US" sz="2400" dirty="0"/>
              <a:t>tool purpose-built for load testing and smoke testing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</a:t>
            </a:r>
            <a:r>
              <a:rPr lang="en-US" sz="2400" dirty="0"/>
              <a:t>in </a:t>
            </a:r>
            <a:r>
              <a:rPr lang="en-US" sz="2400" dirty="0" smtClean="0"/>
              <a:t>JavaScript.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testing HTTP, Socket.io, and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r>
              <a:rPr lang="en-US" sz="2400" dirty="0"/>
              <a:t>APIs.</a:t>
            </a:r>
          </a:p>
        </p:txBody>
      </p:sp>
      <p:pic>
        <p:nvPicPr>
          <p:cNvPr id="4098" name="Picture 2" descr="Artiller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12129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Artillery 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Running a load test in Artillery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50" y="3207842"/>
            <a:ext cx="420111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Artillery test script: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82746"/>
            <a:ext cx="1043133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2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target</a:t>
            </a:r>
            <a:r>
              <a:rPr lang="en-US" sz="2400" dirty="0"/>
              <a:t>: defines the base URL for the application</a:t>
            </a:r>
            <a:endParaRPr lang="en-US" sz="2400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hases</a:t>
            </a:r>
            <a:r>
              <a:rPr lang="en-US" sz="2400" dirty="0"/>
              <a:t>: set up the number of virtual users generated in a period of </a:t>
            </a:r>
            <a:r>
              <a:rPr lang="en-US" sz="2400" dirty="0" smtClean="0"/>
              <a:t>time and </a:t>
            </a:r>
            <a:r>
              <a:rPr lang="en-US" sz="2400" dirty="0"/>
              <a:t>how frequently these users are sent to specified endpoints</a:t>
            </a:r>
            <a:endParaRPr lang="en-US" sz="2400" dirty="0" smtClean="0"/>
          </a:p>
          <a:p>
            <a:r>
              <a:rPr lang="en-US" sz="2400" b="1" dirty="0"/>
              <a:t>duration</a:t>
            </a:r>
            <a:r>
              <a:rPr lang="en-US" sz="2400" dirty="0"/>
              <a:t>: determines much time virtual users will be generated for</a:t>
            </a:r>
            <a:endParaRPr lang="en-US" sz="2400" dirty="0" smtClean="0"/>
          </a:p>
          <a:p>
            <a:r>
              <a:rPr lang="en-US" sz="2400" b="1" dirty="0" err="1" smtClean="0"/>
              <a:t>arrivalRate</a:t>
            </a:r>
            <a:r>
              <a:rPr lang="en-US" sz="2400" dirty="0" smtClean="0"/>
              <a:t>: determines </a:t>
            </a:r>
            <a:r>
              <a:rPr lang="en-US" sz="2400" dirty="0"/>
              <a:t>the number of virtual users sent to the endpoints per </a:t>
            </a:r>
            <a:r>
              <a:rPr lang="en-US" sz="2400" dirty="0" smtClean="0"/>
              <a:t>second</a:t>
            </a:r>
          </a:p>
          <a:p>
            <a:r>
              <a:rPr lang="en-US" sz="2400" b="1" dirty="0"/>
              <a:t>scenarios</a:t>
            </a:r>
            <a:r>
              <a:rPr lang="en-US" sz="2400" dirty="0"/>
              <a:t>: defines the various operations that a virtual user should perform</a:t>
            </a:r>
            <a:endParaRPr lang="en-US" sz="2400" dirty="0" smtClean="0"/>
          </a:p>
          <a:p>
            <a:r>
              <a:rPr lang="en-US" sz="2400" b="1" dirty="0"/>
              <a:t>flow</a:t>
            </a:r>
            <a:r>
              <a:rPr lang="en-US" sz="2400" dirty="0"/>
              <a:t>: specifies the exact steps that should be executed in order</a:t>
            </a:r>
          </a:p>
        </p:txBody>
      </p:sp>
    </p:spTree>
    <p:extLst>
      <p:ext uri="{BB962C8B-B14F-4D97-AF65-F5344CB8AC3E}">
        <p14:creationId xmlns:p14="http://schemas.microsoft.com/office/powerpoint/2010/main" val="331966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Injecting data from a payload file (CSV, plaintext file):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06" y="1847087"/>
            <a:ext cx="5991135" cy="383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52" y="2231135"/>
            <a:ext cx="4525006" cy="1876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9617" y="41504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uth.csv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7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Result: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30" y="1667527"/>
            <a:ext cx="4849552" cy="44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in</a:t>
            </a:r>
            <a:r>
              <a:rPr lang="en-US" sz="2400" dirty="0"/>
              <a:t>: the </a:t>
            </a:r>
            <a:r>
              <a:rPr lang="en-US" sz="2400" dirty="0" smtClean="0"/>
              <a:t>minimum </a:t>
            </a:r>
            <a:r>
              <a:rPr lang="en-US" sz="2400" dirty="0"/>
              <a:t>response times</a:t>
            </a:r>
            <a:endParaRPr lang="en-US" sz="2400" dirty="0" smtClean="0"/>
          </a:p>
          <a:p>
            <a:r>
              <a:rPr lang="en-US" sz="2400" b="1" dirty="0" smtClean="0"/>
              <a:t>max</a:t>
            </a:r>
            <a:r>
              <a:rPr lang="en-US" sz="2400" dirty="0"/>
              <a:t>: </a:t>
            </a:r>
            <a:r>
              <a:rPr lang="en-US" sz="2400" dirty="0" smtClean="0"/>
              <a:t>maximum </a:t>
            </a:r>
            <a:r>
              <a:rPr lang="en-US" sz="2400" dirty="0"/>
              <a:t>response </a:t>
            </a:r>
            <a:r>
              <a:rPr lang="en-US" sz="2400" dirty="0" smtClean="0"/>
              <a:t>times</a:t>
            </a:r>
            <a:endParaRPr lang="en-US" sz="2400" dirty="0" smtClean="0"/>
          </a:p>
          <a:p>
            <a:r>
              <a:rPr lang="en-US" sz="2400" b="1" dirty="0"/>
              <a:t>m</a:t>
            </a:r>
            <a:r>
              <a:rPr lang="en-US" sz="2400" b="1" dirty="0" smtClean="0"/>
              <a:t>edian</a:t>
            </a:r>
            <a:r>
              <a:rPr lang="en-US" sz="2400" dirty="0" smtClean="0"/>
              <a:t>: median </a:t>
            </a:r>
            <a:r>
              <a:rPr lang="en-US" sz="2400" dirty="0"/>
              <a:t>response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0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load testing?</a:t>
            </a:r>
            <a:endParaRPr lang="en-US" dirty="0"/>
          </a:p>
          <a:p>
            <a:pPr lvl="0"/>
            <a:r>
              <a:rPr lang="en-US" dirty="0" smtClean="0"/>
              <a:t>Artillery</a:t>
            </a:r>
          </a:p>
          <a:p>
            <a:pPr lvl="0"/>
            <a:r>
              <a:rPr lang="en-US" dirty="0" smtClean="0"/>
              <a:t>Compariso</a:t>
            </a:r>
            <a:r>
              <a:rPr lang="en-US" dirty="0"/>
              <a:t>n</a:t>
            </a:r>
          </a:p>
          <a:p>
            <a:pPr lvl="0"/>
            <a:r>
              <a:rPr lang="en-US" dirty="0" smtClean="0"/>
              <a:t>Advantages &amp; </a:t>
            </a:r>
            <a:r>
              <a:rPr lang="en-US" dirty="0" smtClean="0"/>
              <a:t>Disadvantages</a:t>
            </a:r>
            <a:endParaRPr lang="en-US" dirty="0" smtClean="0"/>
          </a:p>
          <a:p>
            <a:pPr lvl="0"/>
            <a:r>
              <a:rPr lang="en-US" dirty="0"/>
              <a:t>Artillery </a:t>
            </a:r>
            <a:r>
              <a:rPr lang="en-US" dirty="0" smtClean="0"/>
              <a:t>Usage</a:t>
            </a:r>
          </a:p>
          <a:p>
            <a:pPr lvl="0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Artillery Usage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status reports in </a:t>
            </a:r>
            <a:r>
              <a:rPr lang="en-US" sz="2400" dirty="0" smtClean="0"/>
              <a:t>Artillery: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Report </a:t>
            </a:r>
            <a:r>
              <a:rPr lang="en-US" sz="2400" dirty="0"/>
              <a:t>is placed in a </a:t>
            </a:r>
            <a:r>
              <a:rPr lang="en-US" sz="2400" b="1" dirty="0" err="1"/>
              <a:t>test.json</a:t>
            </a:r>
            <a:r>
              <a:rPr lang="en-US" sz="2400" dirty="0"/>
              <a:t> file in the current working </a:t>
            </a:r>
            <a:r>
              <a:rPr lang="en-US" sz="2400" dirty="0" smtClean="0"/>
              <a:t>directory</a:t>
            </a:r>
          </a:p>
          <a:p>
            <a:r>
              <a:rPr lang="en-US" sz="2400" dirty="0"/>
              <a:t>This JSON file can be visualized through Artillery's online report viewer or converted into an HTML report through the report </a:t>
            </a:r>
            <a:r>
              <a:rPr lang="en-US" sz="2400" dirty="0" smtClean="0"/>
              <a:t>subcommand: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18" y="1984391"/>
            <a:ext cx="5382376" cy="67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60" y="4322196"/>
            <a:ext cx="567769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Artillery Docs | Artillery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smtClean="0"/>
              <a:t>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Toysrus.com </a:t>
            </a:r>
            <a:r>
              <a:rPr lang="en-US" dirty="0"/>
              <a:t>could not handle the increased traffic generated by their advertising campaign resulting in loss of </a:t>
            </a:r>
            <a:r>
              <a:rPr lang="en-US" dirty="0" smtClean="0"/>
              <a:t>sales.</a:t>
            </a:r>
          </a:p>
          <a:p>
            <a:r>
              <a:rPr lang="en-US" dirty="0" smtClean="0"/>
              <a:t>An </a:t>
            </a:r>
            <a:r>
              <a:rPr lang="en-US" dirty="0"/>
              <a:t>Airline website was not able to handle 10000+ users during a festival 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Encyclopedia </a:t>
            </a:r>
            <a:r>
              <a:rPr lang="en-US" dirty="0"/>
              <a:t>Britannica were not able to keep up with the onslaught of traffic for weeks </a:t>
            </a:r>
            <a:r>
              <a:rPr lang="en-US" dirty="0" smtClean="0"/>
              <a:t>after declaring </a:t>
            </a:r>
            <a:r>
              <a:rPr lang="en-US" dirty="0"/>
              <a:t>free access to their online database as a promotional </a:t>
            </a:r>
            <a:r>
              <a:rPr lang="en-US" dirty="0" smtClean="0"/>
              <a:t>offer.</a:t>
            </a:r>
            <a:endParaRPr lang="en-US" dirty="0"/>
          </a:p>
        </p:txBody>
      </p:sp>
      <p:pic>
        <p:nvPicPr>
          <p:cNvPr id="4" name="Picture 2" descr="How to Calculate the True Cost of Downtime | Data 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53" y="2822795"/>
            <a:ext cx="5742305" cy="37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click away after 8 seconds’ delay in loading a page </a:t>
            </a:r>
            <a:endParaRPr lang="en-US" sz="2400" dirty="0" smtClean="0"/>
          </a:p>
          <a:p>
            <a:r>
              <a:rPr lang="en-US" sz="2400" dirty="0" smtClean="0"/>
              <a:t>$4.4 </a:t>
            </a:r>
            <a:r>
              <a:rPr lang="en-US" sz="2400" dirty="0"/>
              <a:t>Billion </a:t>
            </a:r>
            <a:r>
              <a:rPr lang="en-US" sz="2400" dirty="0" smtClean="0"/>
              <a:t>lost </a:t>
            </a:r>
            <a:r>
              <a:rPr lang="en-US" sz="2400" dirty="0"/>
              <a:t>annually due to poor performance</a:t>
            </a:r>
          </a:p>
        </p:txBody>
      </p:sp>
      <p:pic>
        <p:nvPicPr>
          <p:cNvPr id="1026" name="Picture 2" descr="71,000+ Losing Money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7" y="2717760"/>
            <a:ext cx="4443857" cy="30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load testing?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testing is a type of performance testing that simulates a real-world load on a system or application to see how it performs under stress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extremely popular sites have suffered serious downtimes when they get massive traffic volumes. </a:t>
            </a:r>
          </a:p>
          <a:p>
            <a:r>
              <a:rPr lang="en-US" sz="2400" dirty="0"/>
              <a:t>E-commerce websites invest heavily in advertising campaigns, but not in load testing to ensure optimal system performance, when that marketing brings in traffic.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</a:t>
            </a:r>
            <a:r>
              <a:rPr lang="en-US" sz="2400" dirty="0"/>
              <a:t>confidence in the system &amp; its reliability and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identify the bottlenecks in the system under heavy user stress </a:t>
            </a:r>
            <a:r>
              <a:rPr lang="en-US" sz="2400" dirty="0" smtClean="0"/>
              <a:t>scenarios.</a:t>
            </a:r>
          </a:p>
          <a:p>
            <a:r>
              <a:rPr lang="en-US" sz="2400" dirty="0" smtClean="0"/>
              <a:t>Gives </a:t>
            </a:r>
            <a:r>
              <a:rPr lang="en-US" sz="2400" dirty="0"/>
              <a:t>excellent protection against poor </a:t>
            </a:r>
            <a:r>
              <a:rPr lang="en-US" sz="2400" dirty="0" smtClean="0"/>
              <a:t>performance.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ccommodates </a:t>
            </a:r>
            <a:r>
              <a:rPr lang="en-US" sz="2400" dirty="0"/>
              <a:t>complementary strategies for performance management and monitoring of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658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load testing tools</a:t>
            </a:r>
            <a:endParaRPr lang="en-US" dirty="0"/>
          </a:p>
        </p:txBody>
      </p:sp>
      <p:pic>
        <p:nvPicPr>
          <p:cNvPr id="3074" name="Picture 2" descr="Top 10 Mobile Performance Testing Tools in 2020 - D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09" y="944142"/>
            <a:ext cx="9156193" cy="51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456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Artillery</vt:lpstr>
      <vt:lpstr>PowerPoint Presentation</vt:lpstr>
      <vt:lpstr>PowerPoint Presentation</vt:lpstr>
      <vt:lpstr>Real world scenarios</vt:lpstr>
      <vt:lpstr>Consequences</vt:lpstr>
      <vt:lpstr>What is load testing? </vt:lpstr>
      <vt:lpstr>Why load testing?</vt:lpstr>
      <vt:lpstr>Popular load testing tools</vt:lpstr>
      <vt:lpstr>PowerPoint Presentation</vt:lpstr>
      <vt:lpstr>Artillery</vt:lpstr>
      <vt:lpstr>PowerPoint Presentation</vt:lpstr>
      <vt:lpstr>PowerPoint Presentation</vt:lpstr>
      <vt:lpstr>PowerPoint Presentation</vt:lpstr>
      <vt:lpstr>Artillery Usage</vt:lpstr>
      <vt:lpstr>Artillery Usage</vt:lpstr>
      <vt:lpstr>Artillery Usage</vt:lpstr>
      <vt:lpstr>Artillery Usage</vt:lpstr>
      <vt:lpstr>Artillery Usage</vt:lpstr>
      <vt:lpstr>Artillery Usage</vt:lpstr>
      <vt:lpstr>Artillery Usage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52</cp:revision>
  <dcterms:created xsi:type="dcterms:W3CDTF">2023-04-06T03:11:19Z</dcterms:created>
  <dcterms:modified xsi:type="dcterms:W3CDTF">2023-04-24T04:03:10Z</dcterms:modified>
</cp:coreProperties>
</file>