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77" r:id="rId3"/>
    <p:sldId id="257" r:id="rId4"/>
    <p:sldId id="258" r:id="rId5"/>
    <p:sldId id="278" r:id="rId6"/>
    <p:sldId id="279" r:id="rId7"/>
    <p:sldId id="259" r:id="rId8"/>
    <p:sldId id="281" r:id="rId9"/>
    <p:sldId id="280" r:id="rId10"/>
    <p:sldId id="261" r:id="rId11"/>
    <p:sldId id="262" r:id="rId12"/>
    <p:sldId id="260" r:id="rId13"/>
    <p:sldId id="282" r:id="rId14"/>
    <p:sldId id="265" r:id="rId15"/>
    <p:sldId id="275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1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2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28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road, way, highway&#10;&#10;Description automatically generated">
            <a:extLst>
              <a:ext uri="{FF2B5EF4-FFF2-40B4-BE49-F238E27FC236}">
                <a16:creationId xmlns:a16="http://schemas.microsoft.com/office/drawing/2014/main" id="{45D12779-DBA6-25EE-EC29-76A57B4054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0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977B55-F8B1-41BC-A489-3527789532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698" y="1234018"/>
            <a:ext cx="3847884" cy="3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60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hydrozoan, night sky&#10;&#10;Description automatically generated">
            <a:extLst>
              <a:ext uri="{FF2B5EF4-FFF2-40B4-BE49-F238E27FC236}">
                <a16:creationId xmlns:a16="http://schemas.microsoft.com/office/drawing/2014/main" id="{C657C537-27A4-4BB6-A25B-14DFC62305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21441">
            <a:off x="5699333" y="1686762"/>
            <a:ext cx="6403389" cy="35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9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1CBB31-9C1B-470D-9176-886CF036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141" y="1590079"/>
            <a:ext cx="4332708" cy="4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12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rectangle with a black border&#10;&#10;Description automatically generated with low confidence">
            <a:extLst>
              <a:ext uri="{FF2B5EF4-FFF2-40B4-BE49-F238E27FC236}">
                <a16:creationId xmlns:a16="http://schemas.microsoft.com/office/drawing/2014/main" id="{9A43DF26-AE60-4A2D-F0FE-E04E6690F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0AABC4C-67E8-7975-1BD0-4E09F494E7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7023" y="1236481"/>
            <a:ext cx="4563027" cy="4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92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63AA3CD-D22F-1A23-6AF4-B8FCE6F5D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447650-4BB5-2C41-D054-601CD43DC8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1960" y="919760"/>
            <a:ext cx="4923608" cy="4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52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42AFE13-D19C-D3A9-1996-53D6EAB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F0F528D8-FE9E-76B9-B03F-5529E2469C3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5088" y="836510"/>
            <a:ext cx="4881689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06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41F29A-14D2-C8F9-EF25-189AFE390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4A349-80FE-F9B6-D2B6-9FC608EDCCC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188491">
            <a:off x="7720768" y="598885"/>
            <a:ext cx="5052400" cy="49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9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96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A0C13E9-B7EB-9D2C-C912-CE87399B0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73BDBB88-B84A-1626-9E55-4533CE14FF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8081" y="913870"/>
            <a:ext cx="4812063" cy="46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53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0AAC3-C3F3-3703-474D-DBB1C49109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66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90884D46-34E9-A517-2FFA-8FF0B47F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9C6DF-ED05-613A-BD1B-7A791682FC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</a:t>
            </a:r>
            <a:r>
              <a:rPr lang="vi-VN" dirty="0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265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hot air balloons&#10;&#10;Description automatically generated with medium confidence">
            <a:extLst>
              <a:ext uri="{FF2B5EF4-FFF2-40B4-BE49-F238E27FC236}">
                <a16:creationId xmlns:a16="http://schemas.microsoft.com/office/drawing/2014/main" id="{373BFDA9-214F-997D-1391-B3501413D5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A130C4-029D-F680-B116-FEDAC0A435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00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road, way, highway&#10;&#10;Description automatically generated">
            <a:extLst>
              <a:ext uri="{FF2B5EF4-FFF2-40B4-BE49-F238E27FC236}">
                <a16:creationId xmlns:a16="http://schemas.microsoft.com/office/drawing/2014/main" id="{45D12779-DBA6-25EE-EC29-76A57B4054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038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erson&#10;&#10;Description automatically generated">
            <a:extLst>
              <a:ext uri="{FF2B5EF4-FFF2-40B4-BE49-F238E27FC236}">
                <a16:creationId xmlns:a16="http://schemas.microsoft.com/office/drawing/2014/main" id="{400463C8-ADA2-29A8-A18E-11D121A091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132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outdoor, satellite, dark&#10;&#10;Description automatically generated">
            <a:extLst>
              <a:ext uri="{FF2B5EF4-FFF2-40B4-BE49-F238E27FC236}">
                <a16:creationId xmlns:a16="http://schemas.microsoft.com/office/drawing/2014/main" id="{E68A93F0-5FD9-FAF4-2C10-8546C1A607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52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B78D49-8CBF-4B86-AA1D-095691E3BCF8}"/>
              </a:ext>
            </a:extLst>
          </p:cNvPr>
          <p:cNvSpPr/>
          <p:nvPr userDrawn="1"/>
        </p:nvSpPr>
        <p:spPr>
          <a:xfrm>
            <a:off x="0" y="-2"/>
            <a:ext cx="4777273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F5D4-E626-B842-94CE-B0076554C454}"/>
              </a:ext>
            </a:extLst>
          </p:cNvPr>
          <p:cNvSpPr txBox="1"/>
          <p:nvPr userDrawn="1"/>
        </p:nvSpPr>
        <p:spPr>
          <a:xfrm>
            <a:off x="1166580" y="2958558"/>
            <a:ext cx="2395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4400" dirty="0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1"/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11D91-A166-7740-A26D-3538809C3A84}"/>
              </a:ext>
            </a:extLst>
          </p:cNvPr>
          <p:cNvSpPr/>
          <p:nvPr userDrawn="1"/>
        </p:nvSpPr>
        <p:spPr>
          <a:xfrm>
            <a:off x="828520" y="1931437"/>
            <a:ext cx="3072078" cy="2995126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46F9-AC43-4A18-8BBA-9BF702C81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9284" y="1506893"/>
            <a:ext cx="5216136" cy="3844212"/>
          </a:xfrm>
        </p:spPr>
        <p:txBody>
          <a:bodyPr anchor="ctr"/>
          <a:lstStyle>
            <a:lvl1pPr marL="342900" indent="-342900">
              <a:buFont typeface="+mj-lt"/>
              <a:buAutoNum type="arabicPeriod"/>
              <a:defRPr b="1"/>
            </a:lvl1pPr>
            <a:lvl2pPr marL="8001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Section 1.1</a:t>
            </a:r>
          </a:p>
          <a:p>
            <a:pPr lvl="1"/>
            <a:r>
              <a:rPr lang="en-US" dirty="0"/>
              <a:t>Section 1.2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F7DEC-028C-4F6E-9443-5DECF80AC70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14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948855-1089-416A-8AC7-0EBCB10F90B9}"/>
              </a:ext>
            </a:extLst>
          </p:cNvPr>
          <p:cNvSpPr/>
          <p:nvPr userDrawn="1"/>
        </p:nvSpPr>
        <p:spPr>
          <a:xfrm>
            <a:off x="0" y="-2"/>
            <a:ext cx="9892145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1037723" y="1706186"/>
            <a:ext cx="7830052" cy="30848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AE11-CA8E-4E60-8769-319FA0DA6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0443" y="2177969"/>
            <a:ext cx="6939657" cy="210828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22579B-2657-44E3-B284-C57D176FE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0715" y="221874"/>
            <a:ext cx="1649412" cy="1484312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D603B-A376-4510-BAB6-474443CE991C}"/>
              </a:ext>
            </a:extLst>
          </p:cNvPr>
          <p:cNvSpPr/>
          <p:nvPr userDrawn="1"/>
        </p:nvSpPr>
        <p:spPr>
          <a:xfrm>
            <a:off x="9089058" y="5147638"/>
            <a:ext cx="359741" cy="359741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9FA97-C73A-4B23-A0D9-2D0366362D15}"/>
              </a:ext>
            </a:extLst>
          </p:cNvPr>
          <p:cNvSpPr/>
          <p:nvPr userDrawn="1"/>
        </p:nvSpPr>
        <p:spPr>
          <a:xfrm>
            <a:off x="8867775" y="5368998"/>
            <a:ext cx="351564" cy="359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95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9829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6983408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B645-A5D5-4BE5-ACAD-B90EEA6C4F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69829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A87D9-F461-4214-89A2-5CC4233B821C}"/>
              </a:ext>
            </a:extLst>
          </p:cNvPr>
          <p:cNvCxnSpPr/>
          <p:nvPr userDrawn="1"/>
        </p:nvCxnSpPr>
        <p:spPr>
          <a:xfrm>
            <a:off x="10202779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89F53-1788-4DED-9E50-73537512643B}"/>
              </a:ext>
            </a:extLst>
          </p:cNvPr>
          <p:cNvSpPr/>
          <p:nvPr userDrawn="1"/>
        </p:nvSpPr>
        <p:spPr>
          <a:xfrm>
            <a:off x="9360571" y="4785824"/>
            <a:ext cx="1383630" cy="138363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B1D7B-0C32-4926-BA37-75EEF2940DDD}"/>
              </a:ext>
            </a:extLst>
          </p:cNvPr>
          <p:cNvSpPr/>
          <p:nvPr userDrawn="1"/>
        </p:nvSpPr>
        <p:spPr>
          <a:xfrm>
            <a:off x="9180097" y="4656221"/>
            <a:ext cx="1383630" cy="13836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B2A7-DFC8-4809-9584-8CD368862473}"/>
              </a:ext>
            </a:extLst>
          </p:cNvPr>
          <p:cNvSpPr/>
          <p:nvPr userDrawn="1"/>
        </p:nvSpPr>
        <p:spPr>
          <a:xfrm>
            <a:off x="11122186" y="1626113"/>
            <a:ext cx="517358" cy="517358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A421C-6BDF-4636-BF53-9B729F0C10A7}"/>
              </a:ext>
            </a:extLst>
          </p:cNvPr>
          <p:cNvSpPr/>
          <p:nvPr userDrawn="1"/>
        </p:nvSpPr>
        <p:spPr>
          <a:xfrm>
            <a:off x="10941712" y="1776508"/>
            <a:ext cx="505599" cy="51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C2A3-9F1A-4A37-8128-D2327580C5AE}"/>
              </a:ext>
            </a:extLst>
          </p:cNvPr>
          <p:cNvSpPr/>
          <p:nvPr userDrawn="1"/>
        </p:nvSpPr>
        <p:spPr>
          <a:xfrm>
            <a:off x="8885196" y="2994326"/>
            <a:ext cx="434674" cy="43467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8D9E1B-D1E5-4D9A-AE23-53A4E498A323}"/>
              </a:ext>
            </a:extLst>
          </p:cNvPr>
          <p:cNvSpPr/>
          <p:nvPr userDrawn="1"/>
        </p:nvSpPr>
        <p:spPr>
          <a:xfrm>
            <a:off x="8704723" y="3144721"/>
            <a:ext cx="424794" cy="43467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730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23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1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054007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5" y="1212987"/>
            <a:ext cx="6054008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309445-5A61-46DA-B640-9F38792F02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47908"/>
            <a:ext cx="12211665" cy="5604646"/>
          </a:xfrm>
          <a:prstGeom prst="bentConnector3">
            <a:avLst>
              <a:gd name="adj1" fmla="val 78341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9E366E7-2A3D-4DEF-8060-807B632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255" y="1565138"/>
            <a:ext cx="4032340" cy="392367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8406-5730-499B-AB8A-9174051D8886}"/>
              </a:ext>
            </a:extLst>
          </p:cNvPr>
          <p:cNvSpPr/>
          <p:nvPr userDrawn="1"/>
        </p:nvSpPr>
        <p:spPr>
          <a:xfrm>
            <a:off x="11395007" y="5849295"/>
            <a:ext cx="452864" cy="45286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83AAA-EC9C-4D48-86F2-577AD349442B}"/>
              </a:ext>
            </a:extLst>
          </p:cNvPr>
          <p:cNvSpPr/>
          <p:nvPr userDrawn="1"/>
        </p:nvSpPr>
        <p:spPr>
          <a:xfrm>
            <a:off x="11214534" y="5999690"/>
            <a:ext cx="442571" cy="45286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8F9A5-EC95-4A0A-B012-3129F612FCBE}"/>
              </a:ext>
            </a:extLst>
          </p:cNvPr>
          <p:cNvSpPr/>
          <p:nvPr userDrawn="1"/>
        </p:nvSpPr>
        <p:spPr>
          <a:xfrm>
            <a:off x="9037747" y="405446"/>
            <a:ext cx="322563" cy="322563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B17D1-EB3B-4981-95CC-095770362D06}"/>
              </a:ext>
            </a:extLst>
          </p:cNvPr>
          <p:cNvSpPr/>
          <p:nvPr userDrawn="1"/>
        </p:nvSpPr>
        <p:spPr>
          <a:xfrm>
            <a:off x="8857273" y="555841"/>
            <a:ext cx="315231" cy="3225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002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id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571108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B770C-B286-4CAD-8380-66B68FEF38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5850" y="-1"/>
            <a:ext cx="4756150" cy="671909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FE92DE-CFA0-8310-19D4-F3F7530DE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5711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3F2639-BACD-ADBC-1684-14D977AAA0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290733"/>
            <a:ext cx="5711080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683782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701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BEB70A2B-E770-453C-87CB-27AEC7782C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23819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D4AAC140-90B2-4DB0-9768-B81A8825E7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8628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15548"/>
            <a:ext cx="2960105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15548"/>
            <a:ext cx="2971756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5548"/>
            <a:ext cx="2961403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1F37-22BC-42FF-B83D-8940FBE587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3463" y="2462197"/>
            <a:ext cx="2962275" cy="298942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861BB9-9D7C-4D75-84D6-E40305AC5B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32336" y="2460687"/>
            <a:ext cx="2962275" cy="3056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CF6C1B5-CF89-4E3C-885F-696504799B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434876" y="2461009"/>
            <a:ext cx="2962275" cy="30420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402FA20-1BB6-44D2-91E5-1C1D4BD3C3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0D5BC-1D94-4A11-AEC5-748544C41F8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37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2147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8F7C335-D964-4B8E-8A14-95F40E7C2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940330E-EAF3-4146-ABB5-ADFFAB4A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828" y="2021478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D28F15-B203-4F94-B8D7-F047120322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0828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36AEA-9A9B-5E2A-5D60-A03A8418739E}"/>
              </a:ext>
            </a:extLst>
          </p:cNvPr>
          <p:cNvCxnSpPr/>
          <p:nvPr userDrawn="1"/>
        </p:nvCxnSpPr>
        <p:spPr>
          <a:xfrm>
            <a:off x="6047653" y="1399721"/>
            <a:ext cx="0" cy="45935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297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07922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897983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365498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365498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509607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509607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3CD257-08F3-41B0-A2B0-900EDCB93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DD68E-5C43-438C-99B5-C84D4AB40B4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6">
            <a:extLst>
              <a:ext uri="{FF2B5EF4-FFF2-40B4-BE49-F238E27FC236}">
                <a16:creationId xmlns:a16="http://schemas.microsoft.com/office/drawing/2014/main" id="{36DDA426-4DC8-404D-BEA4-07348F321C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7029" y="4068814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FF423B08-2B12-49E0-8760-C373E47FAE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4128" y="4068814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9C7BD12-0F3D-4D50-AC91-B35CCB166F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4128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E0ADA7C-AE86-4BAB-A9D7-4F6CBC7F83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11936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5170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272345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272345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272346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34128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BD285D1-7686-41BC-9222-77E4B43A3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37" name="Text Placeholder 46">
            <a:extLst>
              <a:ext uri="{FF2B5EF4-FFF2-40B4-BE49-F238E27FC236}">
                <a16:creationId xmlns:a16="http://schemas.microsoft.com/office/drawing/2014/main" id="{B17385F3-4D65-4CDA-A364-6287583F36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8135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9989727-EE6B-46A9-A53F-D644D548891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728135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46">
            <a:extLst>
              <a:ext uri="{FF2B5EF4-FFF2-40B4-BE49-F238E27FC236}">
                <a16:creationId xmlns:a16="http://schemas.microsoft.com/office/drawing/2014/main" id="{AFB47463-9066-47BD-BDBE-772BCB8BB5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69954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30A84D6-527E-41B8-96C4-2DB753FB164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69954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67565-0EFD-454B-BE49-B0842BC414E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6">
            <a:extLst>
              <a:ext uri="{FF2B5EF4-FFF2-40B4-BE49-F238E27FC236}">
                <a16:creationId xmlns:a16="http://schemas.microsoft.com/office/drawing/2014/main" id="{CFED18CC-72B9-4A99-8790-79D20AF8842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34128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D09078A4-451C-4B5C-BB9A-CAB10ED940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034128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46">
            <a:extLst>
              <a:ext uri="{FF2B5EF4-FFF2-40B4-BE49-F238E27FC236}">
                <a16:creationId xmlns:a16="http://schemas.microsoft.com/office/drawing/2014/main" id="{A004FD1B-2DBE-437D-BC16-4E08C4D0978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28135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D2E8949-0519-4BA9-BF17-03E5DBC8B1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28135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49B4BCB8-3B7E-4660-A5E8-D3EE9BE5E2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469954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7711C39-E38B-4972-81E0-54173059086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69954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1773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6">
            <a:extLst>
              <a:ext uri="{FF2B5EF4-FFF2-40B4-BE49-F238E27FC236}">
                <a16:creationId xmlns:a16="http://schemas.microsoft.com/office/drawing/2014/main" id="{75B7619A-FCCE-FE42-0622-3A7A896DF64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419895" y="1360444"/>
            <a:ext cx="9167461" cy="4732906"/>
          </a:xfrm>
          <a:prstGeom prst="bentConnector3">
            <a:avLst>
              <a:gd name="adj1" fmla="val 83585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8FD59E2-FDA0-059F-FD98-A16A99C1E4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782" y="1331089"/>
            <a:ext cx="6433661" cy="4994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222" y="1632287"/>
            <a:ext cx="5314572" cy="3002082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782A0-C239-4308-B681-8EC1238F3C72}"/>
              </a:ext>
            </a:extLst>
          </p:cNvPr>
          <p:cNvSpPr/>
          <p:nvPr userDrawn="1"/>
        </p:nvSpPr>
        <p:spPr>
          <a:xfrm>
            <a:off x="618443" y="324318"/>
            <a:ext cx="239066" cy="229474"/>
          </a:xfrm>
          <a:prstGeom prst="rect">
            <a:avLst/>
          </a:prstGeom>
          <a:solidFill>
            <a:srgbClr val="9E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03491-3357-41E9-8EB3-599F77DA0C28}"/>
              </a:ext>
            </a:extLst>
          </p:cNvPr>
          <p:cNvSpPr/>
          <p:nvPr userDrawn="1"/>
        </p:nvSpPr>
        <p:spPr>
          <a:xfrm>
            <a:off x="5717935" y="5845673"/>
            <a:ext cx="352591" cy="352591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CBA49-31D5-4E9F-B935-871099BD9C26}"/>
              </a:ext>
            </a:extLst>
          </p:cNvPr>
          <p:cNvSpPr/>
          <p:nvPr userDrawn="1"/>
        </p:nvSpPr>
        <p:spPr>
          <a:xfrm>
            <a:off x="5498862" y="6021425"/>
            <a:ext cx="425311" cy="425311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B7635-5DB8-46B9-8978-A02FE9042FD2}"/>
              </a:ext>
            </a:extLst>
          </p:cNvPr>
          <p:cNvSpPr/>
          <p:nvPr userDrawn="1"/>
        </p:nvSpPr>
        <p:spPr>
          <a:xfrm>
            <a:off x="735940" y="192755"/>
            <a:ext cx="239066" cy="2294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314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F7FB3C-D020-4682-A2D7-0F9380E4E652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54711" y="510643"/>
            <a:ext cx="6858000" cy="5836712"/>
          </a:xfrm>
          <a:prstGeom prst="bentConnector3">
            <a:avLst>
              <a:gd name="adj1" fmla="val 19892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27C480-F11C-42A4-9146-6AFC54F39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0574" y="-1"/>
            <a:ext cx="4526860" cy="6858001"/>
          </a:xfrm>
          <a:prstGeom prst="rect">
            <a:avLst/>
          </a:prstGeom>
          <a:effectLst/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52947" y="1576691"/>
            <a:ext cx="3677581" cy="5281309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949F2-2005-4B10-8FF6-7E8ABEFD4146}"/>
              </a:ext>
            </a:extLst>
          </p:cNvPr>
          <p:cNvSpPr/>
          <p:nvPr userDrawn="1"/>
        </p:nvSpPr>
        <p:spPr>
          <a:xfrm>
            <a:off x="6865745" y="491849"/>
            <a:ext cx="315231" cy="315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72DDB-8542-4BA1-A526-2AC05F657683}"/>
              </a:ext>
            </a:extLst>
          </p:cNvPr>
          <p:cNvSpPr/>
          <p:nvPr userDrawn="1"/>
        </p:nvSpPr>
        <p:spPr>
          <a:xfrm>
            <a:off x="6705355" y="650550"/>
            <a:ext cx="315231" cy="315231"/>
          </a:xfrm>
          <a:prstGeom prst="rect">
            <a:avLst/>
          </a:prstGeom>
          <a:solidFill>
            <a:srgbClr val="E47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2DB11-5252-44DB-8649-630134CEDC84}"/>
              </a:ext>
            </a:extLst>
          </p:cNvPr>
          <p:cNvSpPr/>
          <p:nvPr userDrawn="1"/>
        </p:nvSpPr>
        <p:spPr>
          <a:xfrm>
            <a:off x="692997" y="3091835"/>
            <a:ext cx="382366" cy="382366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1A35F-31CB-43E9-BE62-D8C540AF1EFF}"/>
              </a:ext>
            </a:extLst>
          </p:cNvPr>
          <p:cNvSpPr/>
          <p:nvPr userDrawn="1"/>
        </p:nvSpPr>
        <p:spPr>
          <a:xfrm>
            <a:off x="410699" y="3271068"/>
            <a:ext cx="467330" cy="467330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532B5-84C4-F7BF-6297-D1AADBE1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AB9CF36-96B5-995F-5AD1-03218953E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456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567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927702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47C6C-02A3-4641-84FF-BA5B25415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290733"/>
            <a:ext cx="7194550" cy="4878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41A9E76-83E3-AC05-D3EC-5C738B09E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25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B8260B-AFE2-23AF-A6F2-3BF0C6A34E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25241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3276745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14229" y="1367064"/>
            <a:ext cx="3497580" cy="2293285"/>
          </a:xfrm>
          <a:solidFill>
            <a:schemeClr val="bg1">
              <a:lumMod val="10000"/>
              <a:lumOff val="90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14229" y="3875082"/>
            <a:ext cx="3497263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298705" y="1367499"/>
            <a:ext cx="3497262" cy="2287307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298705" y="3875082"/>
            <a:ext cx="3497262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EAED-2824-D8BC-F55C-2D9D8F27DF46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313128D-08B9-9FF5-1E48-ABC088BE9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97262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DBF4FE-D0B0-495A-401A-B4A83D5D3A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970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9027926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6F6F4A-002C-4495-ABB7-7D97702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78650"/>
            <a:ext cx="6889270" cy="14765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EAB7D-90A2-CA5B-FF16-766BB7517E4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350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D5E48DA-D25B-28C1-BECA-C4213A5186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56992" y="526773"/>
            <a:ext cx="7893427" cy="573487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E588B83-1AFC-3F9C-8E04-0C828446A0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1581" y="3508169"/>
            <a:ext cx="2584379" cy="11618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the product</a:t>
            </a:r>
            <a:endParaRPr lang="en-VN" dirty="0"/>
          </a:p>
        </p:txBody>
      </p:sp>
      <p:sp>
        <p:nvSpPr>
          <p:cNvPr id="13" name="Picture Placeholder 33">
            <a:extLst>
              <a:ext uri="{FF2B5EF4-FFF2-40B4-BE49-F238E27FC236}">
                <a16:creationId xmlns:a16="http://schemas.microsoft.com/office/drawing/2014/main" id="{D1AAFC38-0ECF-D46B-F3E0-97582FA2068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1582" y="1828803"/>
            <a:ext cx="2584380" cy="1063829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83D9D-B899-FF5B-0C4D-208CFFF583F3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EA170C-0589-E087-402C-F135105A023A}"/>
              </a:ext>
            </a:extLst>
          </p:cNvPr>
          <p:cNvCxnSpPr/>
          <p:nvPr userDrawn="1"/>
        </p:nvCxnSpPr>
        <p:spPr>
          <a:xfrm>
            <a:off x="541581" y="3200400"/>
            <a:ext cx="258437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C3D74976-A612-6F95-29C1-18AE8C4FE6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967870" y="5464109"/>
            <a:ext cx="947213" cy="9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95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32878B-8AD7-40F0-9EB1-91D8AC156127}"/>
              </a:ext>
            </a:extLst>
          </p:cNvPr>
          <p:cNvSpPr/>
          <p:nvPr userDrawn="1"/>
        </p:nvSpPr>
        <p:spPr>
          <a:xfrm>
            <a:off x="208870" y="1402473"/>
            <a:ext cx="3396342" cy="531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69E029C-C517-194A-A746-3CCDB6FE4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8870" y="307769"/>
            <a:ext cx="3396342" cy="8253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B09B9EC-7F16-E44F-9475-BF30B033B9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33837" y="2586891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The Solution</a:t>
            </a:r>
            <a:endParaRPr lang="en-VN" dirty="0"/>
          </a:p>
        </p:txBody>
      </p:sp>
      <p:sp>
        <p:nvSpPr>
          <p:cNvPr id="64" name="Text Placeholder 61">
            <a:extLst>
              <a:ext uri="{FF2B5EF4-FFF2-40B4-BE49-F238E27FC236}">
                <a16:creationId xmlns:a16="http://schemas.microsoft.com/office/drawing/2014/main" id="{05C582CB-A4E6-4247-802E-C4F9F7F33C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33837" y="471170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vi-VN" dirty="0"/>
              <a:t>Enter The Challenge</a:t>
            </a:r>
            <a:endParaRPr lang="en-GB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FF459DCD-35BD-DE4E-AD9F-44DE54A6DB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3837" y="4693179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Results and Benefits</a:t>
            </a:r>
            <a:endParaRPr lang="en-VN" dirty="0"/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A19040EA-1AA9-1242-B00A-18854D1C80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308" y="5001626"/>
            <a:ext cx="2529841" cy="15116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About the client: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convallis.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Donec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Morbi sed </a:t>
            </a:r>
            <a:r>
              <a:rPr lang="en-US" dirty="0" err="1"/>
              <a:t>urna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non qui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0D8E9-DBF4-7A4D-A1A2-897F76C9A8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837" y="935456"/>
            <a:ext cx="5110162" cy="147207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18D9AFD-3C76-0748-96E8-42AF7D29C8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33837" y="3041744"/>
            <a:ext cx="5110162" cy="146929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668A9571-AED8-B043-8828-541F225CA5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33837" y="5141885"/>
            <a:ext cx="5110162" cy="137138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EF6D30-54BC-CD47-8C4A-2284C0A51E76}"/>
              </a:ext>
            </a:extLst>
          </p:cNvPr>
          <p:cNvCxnSpPr/>
          <p:nvPr userDrawn="1"/>
        </p:nvCxnSpPr>
        <p:spPr>
          <a:xfrm>
            <a:off x="681308" y="4792225"/>
            <a:ext cx="252984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811B9CA-30C4-6547-8720-D0465917692C}"/>
              </a:ext>
            </a:extLst>
          </p:cNvPr>
          <p:cNvSpPr/>
          <p:nvPr userDrawn="1"/>
        </p:nvSpPr>
        <p:spPr>
          <a:xfrm>
            <a:off x="9572624" y="462644"/>
            <a:ext cx="2371725" cy="3652156"/>
          </a:xfrm>
          <a:custGeom>
            <a:avLst/>
            <a:gdLst>
              <a:gd name="connsiteX0" fmla="*/ 0 w 2371725"/>
              <a:gd name="connsiteY0" fmla="*/ 0 h 3588721"/>
              <a:gd name="connsiteX1" fmla="*/ 1383506 w 2371725"/>
              <a:gd name="connsiteY1" fmla="*/ 0 h 3588721"/>
              <a:gd name="connsiteX2" fmla="*/ 1383506 w 2371725"/>
              <a:gd name="connsiteY2" fmla="*/ 0 h 3588721"/>
              <a:gd name="connsiteX3" fmla="*/ 1976438 w 2371725"/>
              <a:gd name="connsiteY3" fmla="*/ 0 h 3588721"/>
              <a:gd name="connsiteX4" fmla="*/ 2371725 w 2371725"/>
              <a:gd name="connsiteY4" fmla="*/ 0 h 3588721"/>
              <a:gd name="connsiteX5" fmla="*/ 2371725 w 2371725"/>
              <a:gd name="connsiteY5" fmla="*/ 2093421 h 3588721"/>
              <a:gd name="connsiteX6" fmla="*/ 2371725 w 2371725"/>
              <a:gd name="connsiteY6" fmla="*/ 2093421 h 3588721"/>
              <a:gd name="connsiteX7" fmla="*/ 2371725 w 2371725"/>
              <a:gd name="connsiteY7" fmla="*/ 2990601 h 3588721"/>
              <a:gd name="connsiteX8" fmla="*/ 2371725 w 2371725"/>
              <a:gd name="connsiteY8" fmla="*/ 3588721 h 3588721"/>
              <a:gd name="connsiteX9" fmla="*/ 1976438 w 2371725"/>
              <a:gd name="connsiteY9" fmla="*/ 3588721 h 3588721"/>
              <a:gd name="connsiteX10" fmla="*/ 2154807 w 2371725"/>
              <a:gd name="connsiteY10" fmla="*/ 3994282 h 3588721"/>
              <a:gd name="connsiteX11" fmla="*/ 1383506 w 2371725"/>
              <a:gd name="connsiteY11" fmla="*/ 3588721 h 3588721"/>
              <a:gd name="connsiteX12" fmla="*/ 0 w 2371725"/>
              <a:gd name="connsiteY12" fmla="*/ 3588721 h 3588721"/>
              <a:gd name="connsiteX13" fmla="*/ 0 w 2371725"/>
              <a:gd name="connsiteY13" fmla="*/ 2990601 h 3588721"/>
              <a:gd name="connsiteX14" fmla="*/ 0 w 2371725"/>
              <a:gd name="connsiteY14" fmla="*/ 2093421 h 3588721"/>
              <a:gd name="connsiteX15" fmla="*/ 0 w 2371725"/>
              <a:gd name="connsiteY15" fmla="*/ 2093421 h 3588721"/>
              <a:gd name="connsiteX16" fmla="*/ 0 w 2371725"/>
              <a:gd name="connsiteY16" fmla="*/ 0 h 3588721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37305 w 2371725"/>
              <a:gd name="connsiteY9" fmla="*/ 3605655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20372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899973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1725" h="3994282">
                <a:moveTo>
                  <a:pt x="0" y="0"/>
                </a:moveTo>
                <a:lnTo>
                  <a:pt x="1383506" y="0"/>
                </a:lnTo>
                <a:lnTo>
                  <a:pt x="1383506" y="0"/>
                </a:lnTo>
                <a:lnTo>
                  <a:pt x="1976438" y="0"/>
                </a:lnTo>
                <a:lnTo>
                  <a:pt x="2371725" y="0"/>
                </a:lnTo>
                <a:lnTo>
                  <a:pt x="2371725" y="2093421"/>
                </a:lnTo>
                <a:lnTo>
                  <a:pt x="2371725" y="2093421"/>
                </a:lnTo>
                <a:lnTo>
                  <a:pt x="2371725" y="2990601"/>
                </a:lnTo>
                <a:lnTo>
                  <a:pt x="2371725" y="3588721"/>
                </a:lnTo>
                <a:lnTo>
                  <a:pt x="2154239" y="3588721"/>
                </a:lnTo>
                <a:cubicBezTo>
                  <a:pt x="2154428" y="3723908"/>
                  <a:pt x="2154618" y="3859095"/>
                  <a:pt x="2154807" y="3994282"/>
                </a:cubicBezTo>
                <a:lnTo>
                  <a:pt x="1899973" y="3588721"/>
                </a:lnTo>
                <a:lnTo>
                  <a:pt x="0" y="3588721"/>
                </a:lnTo>
                <a:lnTo>
                  <a:pt x="0" y="2990601"/>
                </a:lnTo>
                <a:lnTo>
                  <a:pt x="0" y="2093421"/>
                </a:lnTo>
                <a:lnTo>
                  <a:pt x="0" y="20934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41" name="Text Placeholder 59">
            <a:extLst>
              <a:ext uri="{FF2B5EF4-FFF2-40B4-BE49-F238E27FC236}">
                <a16:creationId xmlns:a16="http://schemas.microsoft.com/office/drawing/2014/main" id="{EE22B3E7-6F28-D544-88EE-8804BCE97C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50722" y="749791"/>
            <a:ext cx="1833278" cy="264774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client’s testimonial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diam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nisi, vitae </a:t>
            </a:r>
            <a:r>
              <a:rPr lang="en-US" dirty="0" err="1"/>
              <a:t>consequat</a:t>
            </a:r>
            <a:r>
              <a:rPr lang="en-US" dirty="0"/>
              <a:t> mi est. </a:t>
            </a:r>
          </a:p>
        </p:txBody>
      </p:sp>
      <p:sp>
        <p:nvSpPr>
          <p:cNvPr id="42" name="Text Placeholder 59">
            <a:extLst>
              <a:ext uri="{FF2B5EF4-FFF2-40B4-BE49-F238E27FC236}">
                <a16:creationId xmlns:a16="http://schemas.microsoft.com/office/drawing/2014/main" id="{2D5FFE6F-F14D-7840-A5B5-8FA896F76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72624" y="4833613"/>
            <a:ext cx="2371725" cy="336023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1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Client’s full name</a:t>
            </a:r>
          </a:p>
        </p:txBody>
      </p:sp>
      <p:sp>
        <p:nvSpPr>
          <p:cNvPr id="43" name="Text Placeholder 59">
            <a:extLst>
              <a:ext uri="{FF2B5EF4-FFF2-40B4-BE49-F238E27FC236}">
                <a16:creationId xmlns:a16="http://schemas.microsoft.com/office/drawing/2014/main" id="{10FAECC0-E45B-3847-B081-EE29C0CDC5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2624" y="5169636"/>
            <a:ext cx="2371725" cy="336023"/>
          </a:xfrm>
        </p:spPr>
        <p:txBody>
          <a:bodyPr anchor="ctr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0" i="1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Title, Company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9034734-F15F-1149-BB16-E26741D6F2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3943" y="1754080"/>
            <a:ext cx="2645368" cy="31958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 company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163E6A40-8864-394A-A6E7-A1780BEA9C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3943" y="2471927"/>
            <a:ext cx="2645368" cy="307565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E4428335-40CE-FB45-87B6-D447658CCB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9496" y="3222983"/>
            <a:ext cx="2629815" cy="30193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4A9F3-FB24-D143-8C18-C94C789CB4A8}"/>
              </a:ext>
            </a:extLst>
          </p:cNvPr>
          <p:cNvSpPr txBox="1"/>
          <p:nvPr userDrawn="1"/>
        </p:nvSpPr>
        <p:spPr>
          <a:xfrm>
            <a:off x="653943" y="150090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3A48E-0C36-0C4A-8955-576B8486C987}"/>
              </a:ext>
            </a:extLst>
          </p:cNvPr>
          <p:cNvSpPr txBox="1"/>
          <p:nvPr userDrawn="1"/>
        </p:nvSpPr>
        <p:spPr>
          <a:xfrm>
            <a:off x="653943" y="22249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Sector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9EF10-242C-6944-8DDD-C02F7A37C818}"/>
              </a:ext>
            </a:extLst>
          </p:cNvPr>
          <p:cNvSpPr txBox="1"/>
          <p:nvPr userDrawn="1"/>
        </p:nvSpPr>
        <p:spPr>
          <a:xfrm>
            <a:off x="640248" y="2964023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Type of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E8C8-0372-0C42-8B48-475BAA0E4BEC}"/>
              </a:ext>
            </a:extLst>
          </p:cNvPr>
          <p:cNvSpPr txBox="1"/>
          <p:nvPr userDrawn="1"/>
        </p:nvSpPr>
        <p:spPr>
          <a:xfrm>
            <a:off x="653943" y="368155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5EC25B9-0F5A-C540-8C78-34444458D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9496" y="3904760"/>
            <a:ext cx="2629815" cy="618451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17DEC-DADA-FEB5-5581-1C8150FA4AD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84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E4E2945-AD11-034A-9C7A-51C2300F8B98}"/>
              </a:ext>
            </a:extLst>
          </p:cNvPr>
          <p:cNvSpPr/>
          <p:nvPr userDrawn="1"/>
        </p:nvSpPr>
        <p:spPr>
          <a:xfrm>
            <a:off x="8255000" y="0"/>
            <a:ext cx="3937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2BEA4-8BB1-1642-B564-66033C868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615" y="405446"/>
            <a:ext cx="5783568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Picture Placeholder 33">
            <a:extLst>
              <a:ext uri="{FF2B5EF4-FFF2-40B4-BE49-F238E27FC236}">
                <a16:creationId xmlns:a16="http://schemas.microsoft.com/office/drawing/2014/main" id="{37F75AF6-AA50-C34F-9CE7-AE9F881E56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2744" y="393167"/>
            <a:ext cx="1120107" cy="935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VN" dirty="0"/>
              <a:t>Logo</a:t>
            </a:r>
          </a:p>
          <a:p>
            <a:r>
              <a:rPr lang="en-VN" dirty="0"/>
              <a:t>here</a:t>
            </a:r>
          </a:p>
        </p:txBody>
      </p:sp>
      <p:sp>
        <p:nvSpPr>
          <p:cNvPr id="9" name="Text Placeholder 59">
            <a:extLst>
              <a:ext uri="{FF2B5EF4-FFF2-40B4-BE49-F238E27FC236}">
                <a16:creationId xmlns:a16="http://schemas.microsoft.com/office/drawing/2014/main" id="{A0956A23-A1E1-E548-AF28-715116828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638" y="3741738"/>
            <a:ext cx="7110411" cy="90872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1">
            <a:extLst>
              <a:ext uri="{FF2B5EF4-FFF2-40B4-BE49-F238E27FC236}">
                <a16:creationId xmlns:a16="http://schemas.microsoft.com/office/drawing/2014/main" id="{BCF37FE9-AE3D-6649-AB58-811A3A9C4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638" y="33210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GB" dirty="0"/>
              <a:t>Enter </a:t>
            </a:r>
            <a:r>
              <a:rPr lang="en-US" dirty="0"/>
              <a:t>Client’s Challenge</a:t>
            </a:r>
            <a:endParaRPr lang="en-VN" dirty="0"/>
          </a:p>
        </p:txBody>
      </p:sp>
      <p:sp>
        <p:nvSpPr>
          <p:cNvPr id="11" name="Text Placeholder 59">
            <a:extLst>
              <a:ext uri="{FF2B5EF4-FFF2-40B4-BE49-F238E27FC236}">
                <a16:creationId xmlns:a16="http://schemas.microsoft.com/office/drawing/2014/main" id="{3193DB20-9159-DC40-9A97-9D15C497D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638" y="2221051"/>
            <a:ext cx="7110411" cy="8562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1">
            <a:extLst>
              <a:ext uri="{FF2B5EF4-FFF2-40B4-BE49-F238E27FC236}">
                <a16:creationId xmlns:a16="http://schemas.microsoft.com/office/drawing/2014/main" id="{9E586DCF-0E41-714A-96AB-5F61965B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638" y="1800363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r>
              <a:rPr lang="en-GB" dirty="0"/>
              <a:t>Enter What the client does</a:t>
            </a:r>
            <a:r>
              <a:rPr lang="en-VN" dirty="0"/>
              <a:t>?</a:t>
            </a:r>
            <a:endParaRPr lang="en-GB" dirty="0"/>
          </a:p>
        </p:txBody>
      </p:sp>
      <p:sp>
        <p:nvSpPr>
          <p:cNvPr id="13" name="Text Placeholder 59">
            <a:extLst>
              <a:ext uri="{FF2B5EF4-FFF2-40B4-BE49-F238E27FC236}">
                <a16:creationId xmlns:a16="http://schemas.microsoft.com/office/drawing/2014/main" id="{7FA03790-0323-9748-B70E-50C524B5D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638" y="5272364"/>
            <a:ext cx="7110411" cy="10985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58D1DF2-D126-BF49-B38B-2B3B27C4A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6963" y="1517464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client name here</a:t>
            </a:r>
            <a:endParaRPr lang="en-VN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588786-9DD0-AF42-A1BD-C768957AC9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16963" y="2571012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project name here</a:t>
            </a:r>
            <a:endParaRPr lang="en-VN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C70C7AC-327A-9B4C-B8A3-D6FADD0827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6963" y="3584803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Numeber</a:t>
            </a:r>
            <a:r>
              <a:rPr lang="en-US" dirty="0"/>
              <a:t>) FTEs</a:t>
            </a:r>
            <a:endParaRPr lang="en-VN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9E46635-30AD-734F-AFD6-3D7ADBB083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16963" y="4638351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service line here</a:t>
            </a:r>
            <a:endParaRPr lang="en-VN" dirty="0"/>
          </a:p>
        </p:txBody>
      </p:sp>
      <p:sp>
        <p:nvSpPr>
          <p:cNvPr id="24" name="Text Placeholder 61">
            <a:extLst>
              <a:ext uri="{FF2B5EF4-FFF2-40B4-BE49-F238E27FC236}">
                <a16:creationId xmlns:a16="http://schemas.microsoft.com/office/drawing/2014/main" id="{5419A82F-1021-4149-8163-AA80E4F673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638" y="48323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marL="0" indent="0">
              <a:buNone/>
            </a:pPr>
            <a:r>
              <a:rPr lang="en-GB" dirty="0"/>
              <a:t>Enter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VN" sz="1800" b="1" dirty="0">
                <a:latin typeface="Arial" panose="020B0604020202020204" pitchFamily="34" charset="0"/>
                <a:cs typeface="Arial" panose="020B0604020202020204" pitchFamily="34" charset="0"/>
              </a:rPr>
              <a:t>hat is NashTech hoping to do?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3179C-B18B-6A44-BD8D-37604862C9C9}"/>
              </a:ext>
            </a:extLst>
          </p:cNvPr>
          <p:cNvSpPr txBox="1"/>
          <p:nvPr userDrawn="1"/>
        </p:nvSpPr>
        <p:spPr>
          <a:xfrm>
            <a:off x="8716963" y="12386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Client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AE244-599F-C74D-A1C6-2CB0C002D4FE}"/>
              </a:ext>
            </a:extLst>
          </p:cNvPr>
          <p:cNvSpPr txBox="1"/>
          <p:nvPr userDrawn="1"/>
        </p:nvSpPr>
        <p:spPr>
          <a:xfrm>
            <a:off x="8716963" y="23151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Project</a:t>
            </a:r>
            <a:r>
              <a:rPr lang="en-VN" sz="1000" b="1" dirty="0">
                <a:solidFill>
                  <a:schemeClr val="accent2"/>
                </a:solidFill>
              </a:rPr>
              <a:t>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863F1-9EE3-AF49-96CE-6EB669EB0E0A}"/>
              </a:ext>
            </a:extLst>
          </p:cNvPr>
          <p:cNvSpPr txBox="1"/>
          <p:nvPr userDrawn="1"/>
        </p:nvSpPr>
        <p:spPr>
          <a:xfrm>
            <a:off x="8716963" y="331053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Team size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EEE2E-EED2-7C4F-A247-8D70B3557167}"/>
              </a:ext>
            </a:extLst>
          </p:cNvPr>
          <p:cNvSpPr txBox="1"/>
          <p:nvPr userDrawn="1"/>
        </p:nvSpPr>
        <p:spPr>
          <a:xfrm>
            <a:off x="8716963" y="439855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Our service lines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F13D-0091-4527-8DCC-374A2D6011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7014" y="967008"/>
            <a:ext cx="5783823" cy="397822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Sub heading</a:t>
            </a:r>
            <a:endParaRPr lang="en-VN" dirty="0"/>
          </a:p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D99CC-BD3D-187B-DA10-860AC23DC09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161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Enter service name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Did you know banner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 dirty="0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CA5CA-EB05-4770-BC73-E70080EED8E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838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DE7061-DF75-41BD-9335-B155332A87F6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2915653" y="1431758"/>
            <a:ext cx="6360694" cy="2731378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03234B2E-29A6-4F6C-A269-8F53FD13E0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1850" y="5744231"/>
            <a:ext cx="958337" cy="95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513AD-3ACF-D7E3-88B0-2DF7A904462A}"/>
              </a:ext>
            </a:extLst>
          </p:cNvPr>
          <p:cNvSpPr txBox="1"/>
          <p:nvPr userDrawn="1"/>
        </p:nvSpPr>
        <p:spPr>
          <a:xfrm>
            <a:off x="3764983" y="2243449"/>
            <a:ext cx="4646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Thank </a:t>
            </a:r>
            <a:r>
              <a:rPr lang="en-VN" dirty="0"/>
              <a:t> </a:t>
            </a:r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28144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0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2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7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1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919A8-FDE9-4149-8ED6-0DC54AFFEC2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8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F293-4B96-42AA-B29B-7465FFE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CACD-5AC6-47AA-A748-8926707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5D5C-38B2-4994-8636-BFA0A3BC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9C6D-93ED-444B-B9E4-30DF32A3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DD4F-1A5D-4BA9-BC3D-E9D6C2D1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16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70000"/>
        <a:buFont typeface="Wingdings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tillery.io/docs" TargetMode="Externa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C47D-C7A7-7CFB-607E-17E5D193C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Artillery</a:t>
            </a:r>
            <a:endParaRPr lang="en-VN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00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Artillery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7482636" cy="46279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Command-line </a:t>
            </a:r>
            <a:r>
              <a:rPr lang="en-US" sz="2400" dirty="0"/>
              <a:t>tool purpose-built for load testing and smoke testing web applications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Written </a:t>
            </a:r>
            <a:r>
              <a:rPr lang="en-US" sz="2400" dirty="0"/>
              <a:t>in </a:t>
            </a:r>
            <a:r>
              <a:rPr lang="en-US" sz="2400" dirty="0" smtClean="0"/>
              <a:t>JavaScript.</a:t>
            </a:r>
          </a:p>
          <a:p>
            <a:r>
              <a:rPr lang="en-US" sz="2400" dirty="0" smtClean="0"/>
              <a:t>Supports </a:t>
            </a:r>
            <a:r>
              <a:rPr lang="en-US" sz="2400" dirty="0"/>
              <a:t>testing HTTP, Socket.io, and </a:t>
            </a:r>
            <a:r>
              <a:rPr lang="en-US" sz="2400" dirty="0" err="1" smtClean="0"/>
              <a:t>WebSockets</a:t>
            </a:r>
            <a:r>
              <a:rPr lang="en-US" sz="2400" dirty="0" smtClean="0"/>
              <a:t> </a:t>
            </a:r>
            <a:r>
              <a:rPr lang="en-US" sz="2400" dirty="0"/>
              <a:t>APIs.</a:t>
            </a:r>
          </a:p>
        </p:txBody>
      </p:sp>
      <p:pic>
        <p:nvPicPr>
          <p:cNvPr id="4098" name="Picture 2" descr="Artillery ·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214" y="1212987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1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Artillery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Basic Artillery test script: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82746"/>
            <a:ext cx="10431331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3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Artillery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target</a:t>
            </a:r>
            <a:r>
              <a:rPr lang="en-US" sz="2400" dirty="0"/>
              <a:t>: defines the base URL for the application</a:t>
            </a:r>
            <a:endParaRPr lang="en-US" sz="2400" dirty="0" smtClean="0"/>
          </a:p>
          <a:p>
            <a:r>
              <a:rPr lang="en-US" sz="2400" b="1" dirty="0"/>
              <a:t>p</a:t>
            </a:r>
            <a:r>
              <a:rPr lang="en-US" sz="2400" b="1" dirty="0" smtClean="0"/>
              <a:t>hases</a:t>
            </a:r>
            <a:r>
              <a:rPr lang="en-US" sz="2400" dirty="0"/>
              <a:t>: set up the number of virtual users generated in a period of </a:t>
            </a:r>
            <a:r>
              <a:rPr lang="en-US" sz="2400" dirty="0" smtClean="0"/>
              <a:t>time and </a:t>
            </a:r>
            <a:r>
              <a:rPr lang="en-US" sz="2400" dirty="0"/>
              <a:t>how frequently these users are sent to specified endpoints</a:t>
            </a:r>
            <a:endParaRPr lang="en-US" sz="2400" dirty="0" smtClean="0"/>
          </a:p>
          <a:p>
            <a:r>
              <a:rPr lang="en-US" sz="2400" b="1" dirty="0"/>
              <a:t>duration</a:t>
            </a:r>
            <a:r>
              <a:rPr lang="en-US" sz="2400" dirty="0"/>
              <a:t>: determines much time virtual users will be generated for</a:t>
            </a:r>
            <a:endParaRPr lang="en-US" sz="2400" dirty="0" smtClean="0"/>
          </a:p>
          <a:p>
            <a:r>
              <a:rPr lang="en-US" sz="2400" b="1" dirty="0" err="1" smtClean="0"/>
              <a:t>arrivalRate</a:t>
            </a:r>
            <a:r>
              <a:rPr lang="en-US" sz="2400" dirty="0" smtClean="0"/>
              <a:t>: determines </a:t>
            </a:r>
            <a:r>
              <a:rPr lang="en-US" sz="2400" dirty="0"/>
              <a:t>the number of virtual users sent to the endpoints per </a:t>
            </a:r>
            <a:r>
              <a:rPr lang="en-US" sz="2400" dirty="0" smtClean="0"/>
              <a:t>second</a:t>
            </a:r>
          </a:p>
          <a:p>
            <a:r>
              <a:rPr lang="en-US" sz="2400" b="1" dirty="0"/>
              <a:t>scenarios</a:t>
            </a:r>
            <a:r>
              <a:rPr lang="en-US" sz="2400" dirty="0"/>
              <a:t>: defines the various operations that a virtual user should perform</a:t>
            </a:r>
            <a:endParaRPr lang="en-US" sz="2400" dirty="0" smtClean="0"/>
          </a:p>
          <a:p>
            <a:r>
              <a:rPr lang="en-US" sz="2400" b="1" dirty="0"/>
              <a:t>flow</a:t>
            </a:r>
            <a:r>
              <a:rPr lang="en-US" sz="2400" dirty="0"/>
              <a:t>: specifies the exact steps that should be executed in order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966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 smtClean="0"/>
              <a:t>Advantages &amp;</a:t>
            </a:r>
          </a:p>
          <a:p>
            <a:pPr lvl="0"/>
            <a:r>
              <a:rPr lang="en-US" dirty="0"/>
              <a:t>	</a:t>
            </a:r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47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Artillery Docs | Artillery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4850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10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What is load testing?</a:t>
            </a:r>
            <a:endParaRPr lang="en-US" dirty="0"/>
          </a:p>
          <a:p>
            <a:pPr lvl="0"/>
            <a:r>
              <a:rPr lang="en-US" dirty="0" smtClean="0"/>
              <a:t>Artillery</a:t>
            </a:r>
          </a:p>
          <a:p>
            <a:pPr lvl="0"/>
            <a:r>
              <a:rPr lang="en-US" dirty="0" smtClean="0"/>
              <a:t>Compariso</a:t>
            </a:r>
            <a:r>
              <a:rPr lang="en-US" dirty="0"/>
              <a:t>n</a:t>
            </a:r>
            <a:endParaRPr lang="en-US" dirty="0"/>
          </a:p>
          <a:p>
            <a:pPr lvl="0"/>
            <a:r>
              <a:rPr lang="en-US" dirty="0" smtClean="0"/>
              <a:t>Advantages &amp; disadvantages</a:t>
            </a:r>
          </a:p>
          <a:p>
            <a:pPr lvl="0"/>
            <a:r>
              <a:rPr lang="en-US" dirty="0" smtClean="0"/>
              <a:t>Examples</a:t>
            </a:r>
            <a:endParaRPr lang="en-US" dirty="0"/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5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What is </a:t>
            </a:r>
            <a:r>
              <a:rPr lang="en-US" dirty="0" smtClean="0"/>
              <a:t>load testing?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scenarios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Toysrus.com </a:t>
            </a:r>
            <a:r>
              <a:rPr lang="en-US" dirty="0"/>
              <a:t>could not handle the increased traffic generated by their advertising campaign resulting in loss of </a:t>
            </a:r>
            <a:r>
              <a:rPr lang="en-US" dirty="0" smtClean="0"/>
              <a:t>sales.</a:t>
            </a:r>
          </a:p>
          <a:p>
            <a:r>
              <a:rPr lang="en-US" dirty="0" smtClean="0"/>
              <a:t>An </a:t>
            </a:r>
            <a:r>
              <a:rPr lang="en-US" dirty="0"/>
              <a:t>Airline website was not able to handle 10000+ users during a festival offer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Encyclopedia </a:t>
            </a:r>
            <a:r>
              <a:rPr lang="en-US" dirty="0"/>
              <a:t>Britannica were not able to keep up with the onslaught of traffic for weeks </a:t>
            </a:r>
            <a:r>
              <a:rPr lang="en-US" dirty="0" smtClean="0"/>
              <a:t>after declaring </a:t>
            </a:r>
            <a:r>
              <a:rPr lang="en-US" dirty="0"/>
              <a:t>free access to their online database as a promotional </a:t>
            </a:r>
            <a:r>
              <a:rPr lang="en-US" dirty="0" smtClean="0"/>
              <a:t>offer.</a:t>
            </a:r>
            <a:endParaRPr lang="en-US" dirty="0"/>
          </a:p>
        </p:txBody>
      </p:sp>
      <p:pic>
        <p:nvPicPr>
          <p:cNvPr id="4" name="Picture 2" descr="How to Calculate the True Cost of Downtime | Data Found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553" y="2822795"/>
            <a:ext cx="5742305" cy="377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6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 users click away after 8 seconds’ delay in loading a page </a:t>
            </a:r>
            <a:endParaRPr lang="en-US" sz="2400" dirty="0" smtClean="0"/>
          </a:p>
          <a:p>
            <a:r>
              <a:rPr lang="en-US" sz="2400" dirty="0" smtClean="0"/>
              <a:t>$4.4 </a:t>
            </a:r>
            <a:r>
              <a:rPr lang="en-US" sz="2400" dirty="0"/>
              <a:t>Billion </a:t>
            </a:r>
            <a:r>
              <a:rPr lang="en-US" sz="2400" dirty="0" smtClean="0"/>
              <a:t>lost </a:t>
            </a:r>
            <a:r>
              <a:rPr lang="en-US" sz="2400" dirty="0"/>
              <a:t>annually due to poor performance</a:t>
            </a:r>
          </a:p>
        </p:txBody>
      </p:sp>
      <p:pic>
        <p:nvPicPr>
          <p:cNvPr id="1026" name="Picture 2" descr="71,000+ Losing Money Stock Photos, Pictures &amp; Royalty-Fre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777" y="2717760"/>
            <a:ext cx="4443857" cy="304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40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load testing?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Load testing is a type of performance testing that simulates a real-world load on a system or application to see how it performs under stress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Some extremely popular sites have suffered serious downtimes when they get massive traffic volumes. </a:t>
            </a:r>
          </a:p>
          <a:p>
            <a:r>
              <a:rPr lang="en-US" sz="2400" dirty="0"/>
              <a:t>E-commerce websites invest heavily in advertising campaigns, but not in load testing to ensure optimal system performance, when that marketing brings in traffic.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880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load testing?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Gives </a:t>
            </a:r>
            <a:r>
              <a:rPr lang="en-US" sz="2400" dirty="0"/>
              <a:t>confidence in the system &amp; its reliability and performance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Helps </a:t>
            </a:r>
            <a:r>
              <a:rPr lang="en-US" sz="2400" dirty="0"/>
              <a:t>identify the bottlenecks in the system under heavy user stress </a:t>
            </a:r>
            <a:r>
              <a:rPr lang="en-US" sz="2400" dirty="0" smtClean="0"/>
              <a:t>scenarios.</a:t>
            </a:r>
          </a:p>
          <a:p>
            <a:r>
              <a:rPr lang="en-US" sz="2400" dirty="0" smtClean="0"/>
              <a:t>Gives </a:t>
            </a:r>
            <a:r>
              <a:rPr lang="en-US" sz="2400" dirty="0"/>
              <a:t>excellent protection against poor </a:t>
            </a:r>
            <a:r>
              <a:rPr lang="en-US" sz="2400" dirty="0" smtClean="0"/>
              <a:t>performance.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ccommodates </a:t>
            </a:r>
            <a:r>
              <a:rPr lang="en-US" sz="2400" dirty="0"/>
              <a:t>complementary strategies for performance management and monitoring of a production environment.</a:t>
            </a:r>
          </a:p>
        </p:txBody>
      </p:sp>
    </p:spTree>
    <p:extLst>
      <p:ext uri="{BB962C8B-B14F-4D97-AF65-F5344CB8AC3E}">
        <p14:creationId xmlns:p14="http://schemas.microsoft.com/office/powerpoint/2010/main" val="146587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load testing tools</a:t>
            </a:r>
            <a:endParaRPr lang="en-US" dirty="0"/>
          </a:p>
        </p:txBody>
      </p:sp>
      <p:pic>
        <p:nvPicPr>
          <p:cNvPr id="3074" name="Picture 2" descr="Top 10 Mobile Performance Testing Tools in 2020 - D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609" y="944142"/>
            <a:ext cx="9156193" cy="514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68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Artillery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TG">
  <a:themeElements>
    <a:clrScheme name="Custom 26">
      <a:dk1>
        <a:srgbClr val="28292B"/>
      </a:dk1>
      <a:lt1>
        <a:srgbClr val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NT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ashTech-Powerpoint Template (2)" id="{08B94A51-65A5-614F-9ADE-846838A447BB}" vid="{4B469189-16F0-E24E-9D3A-30B9A3F9C9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361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NTG</vt:lpstr>
      <vt:lpstr>Artillery</vt:lpstr>
      <vt:lpstr>PowerPoint Presentation</vt:lpstr>
      <vt:lpstr>PowerPoint Presentation</vt:lpstr>
      <vt:lpstr>Real world scenarios</vt:lpstr>
      <vt:lpstr>Consequences</vt:lpstr>
      <vt:lpstr>What is load testing? </vt:lpstr>
      <vt:lpstr>Why load testing?</vt:lpstr>
      <vt:lpstr>Popular load testing tools</vt:lpstr>
      <vt:lpstr>PowerPoint Presentation</vt:lpstr>
      <vt:lpstr>Artillery</vt:lpstr>
      <vt:lpstr>Artillery</vt:lpstr>
      <vt:lpstr>Artillery</vt:lpstr>
      <vt:lpstr>PowerPoint Presentation</vt:lpstr>
      <vt:lpstr>References</vt:lpstr>
      <vt:lpstr>PowerPoint Presentation</vt:lpstr>
    </vt:vector>
  </TitlesOfParts>
  <Company>NashTech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Vite.js</dc:title>
  <dc:creator>Toan Nguyen Nhut</dc:creator>
  <cp:lastModifiedBy>Toan Nguyen Nhut</cp:lastModifiedBy>
  <cp:revision>46</cp:revision>
  <dcterms:created xsi:type="dcterms:W3CDTF">2023-04-06T03:11:19Z</dcterms:created>
  <dcterms:modified xsi:type="dcterms:W3CDTF">2023-04-24T03:33:52Z</dcterms:modified>
</cp:coreProperties>
</file>