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77" r:id="rId11"/>
    <p:sldId id="278" r:id="rId12"/>
    <p:sldId id="279" r:id="rId13"/>
    <p:sldId id="263" r:id="rId14"/>
    <p:sldId id="264" r:id="rId15"/>
    <p:sldId id="268" r:id="rId16"/>
    <p:sldId id="265" r:id="rId17"/>
    <p:sldId id="266" r:id="rId18"/>
    <p:sldId id="267" r:id="rId19"/>
    <p:sldId id="280" r:id="rId20"/>
    <p:sldId id="270" r:id="rId21"/>
    <p:sldId id="271" r:id="rId22"/>
    <p:sldId id="272" r:id="rId23"/>
    <p:sldId id="273" r:id="rId24"/>
    <p:sldId id="274" r:id="rId25"/>
    <p:sldId id="275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6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0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1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3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66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26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00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03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13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2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1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5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3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2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2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68378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0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7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297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170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77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314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5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67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32767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9027926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5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5E48DA-D25B-28C1-BECA-C4213A518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6992" y="526773"/>
            <a:ext cx="7893427" cy="573487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588B83-1AFC-3F9C-8E04-0C828446A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581" y="3508169"/>
            <a:ext cx="2584379" cy="11618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the product</a:t>
            </a:r>
            <a:endParaRPr lang="en-VN" dirty="0"/>
          </a:p>
        </p:txBody>
      </p:sp>
      <p:sp>
        <p:nvSpPr>
          <p:cNvPr id="13" name="Picture Placeholder 33">
            <a:extLst>
              <a:ext uri="{FF2B5EF4-FFF2-40B4-BE49-F238E27FC236}">
                <a16:creationId xmlns:a16="http://schemas.microsoft.com/office/drawing/2014/main" id="{D1AAFC38-0ECF-D46B-F3E0-97582FA206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582" y="1828803"/>
            <a:ext cx="2584380" cy="106382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3D9D-B899-FF5B-0C4D-208CFFF583F3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A170C-0589-E087-402C-F135105A023A}"/>
              </a:ext>
            </a:extLst>
          </p:cNvPr>
          <p:cNvCxnSpPr/>
          <p:nvPr userDrawn="1"/>
        </p:nvCxnSpPr>
        <p:spPr>
          <a:xfrm>
            <a:off x="541581" y="3200400"/>
            <a:ext cx="25843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D74976-A612-6F95-29C1-18AE8C4FE6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67870" y="5464109"/>
            <a:ext cx="947213" cy="9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9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4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61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8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8144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19A8-FDE9-4149-8ED6-0DC54AFFEC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GV5F4XnfQ" TargetMode="External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github.com/vitejs/vite" TargetMode="Externa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B051-EC22-182C-0699-1E4A512B0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Vite.js</a:t>
            </a:r>
            <a:br>
              <a:rPr 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VN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Source code:</a:t>
            </a:r>
          </a:p>
          <a:p>
            <a:r>
              <a:rPr lang="en-US" sz="2400" dirty="0" err="1"/>
              <a:t>Vite</a:t>
            </a:r>
            <a:r>
              <a:rPr lang="en-US" sz="2400" dirty="0"/>
              <a:t> will only convert source code and serve it using native ESMs upon browser request.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568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Hot Module Replacement (HMR):</a:t>
            </a:r>
          </a:p>
          <a:p>
            <a:r>
              <a:rPr lang="en-US" sz="2400" dirty="0" smtClean="0"/>
              <a:t>Replacing </a:t>
            </a:r>
            <a:r>
              <a:rPr lang="en-US" sz="2400" dirty="0"/>
              <a:t>only the modules that have changed, rather than reloading the entire application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780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Bundles dependencies 10-100x faster than other JavaScript-based bundlers</a:t>
            </a:r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40" y="2845709"/>
            <a:ext cx="8754531" cy="2223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39512" y="5153794"/>
            <a:ext cx="1870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2"/>
                </a:solidFill>
              </a:rPr>
              <a:t>Vishnu Sivan (dev.to)</a:t>
            </a:r>
          </a:p>
        </p:txBody>
      </p:sp>
    </p:spTree>
    <p:extLst>
      <p:ext uri="{BB962C8B-B14F-4D97-AF65-F5344CB8AC3E}">
        <p14:creationId xmlns:p14="http://schemas.microsoft.com/office/powerpoint/2010/main" val="38925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Native ES modules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9512" y="5122389"/>
            <a:ext cx="1870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2"/>
                </a:solidFill>
              </a:rPr>
              <a:t>Vishnu Sivan (dev.to)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79" y="2312720"/>
            <a:ext cx="10736114" cy="2706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2639" y="1891880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Webpack</a:t>
            </a:r>
            <a:r>
              <a:rPr lang="en-US" dirty="0" smtClean="0">
                <a:solidFill>
                  <a:schemeClr val="bg1"/>
                </a:solidFill>
              </a:rPr>
              <a:t> bundles the entire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9960" y="1891880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Vite</a:t>
            </a:r>
            <a:r>
              <a:rPr lang="en-US" dirty="0" smtClean="0">
                <a:solidFill>
                  <a:schemeClr val="bg1"/>
                </a:solidFill>
              </a:rPr>
              <a:t> only bundles needed pages</a:t>
            </a:r>
          </a:p>
        </p:txBody>
      </p:sp>
    </p:spTree>
    <p:extLst>
      <p:ext uri="{BB962C8B-B14F-4D97-AF65-F5344CB8AC3E}">
        <p14:creationId xmlns:p14="http://schemas.microsoft.com/office/powerpoint/2010/main" val="178785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Performance comparison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3054" y="1930565"/>
            <a:ext cx="289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Create React App (11.61s)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4764" y="1930565"/>
            <a:ext cx="136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Vite</a:t>
            </a:r>
            <a:r>
              <a:rPr lang="en-US" i="1" dirty="0" smtClean="0">
                <a:solidFill>
                  <a:schemeClr val="bg1"/>
                </a:solidFill>
              </a:rPr>
              <a:t> (3.45s)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624" y="2434319"/>
            <a:ext cx="4612590" cy="1815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34319"/>
            <a:ext cx="4648838" cy="36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Advantages &amp;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7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Provides </a:t>
            </a:r>
            <a:r>
              <a:rPr lang="en-US" sz="2400" dirty="0"/>
              <a:t>lightning-fast </a:t>
            </a:r>
            <a:r>
              <a:rPr lang="en-US" sz="2400" dirty="0" smtClean="0"/>
              <a:t>start-ups</a:t>
            </a:r>
          </a:p>
          <a:p>
            <a:r>
              <a:rPr lang="en-US" sz="2400" dirty="0"/>
              <a:t>Sass, Less and </a:t>
            </a:r>
            <a:r>
              <a:rPr lang="en-US" sz="2400" dirty="0" smtClean="0"/>
              <a:t>Stylus support</a:t>
            </a:r>
          </a:p>
          <a:p>
            <a:r>
              <a:rPr lang="en-US" sz="2400" dirty="0" smtClean="0"/>
              <a:t>Multi-page </a:t>
            </a:r>
            <a:r>
              <a:rPr lang="en-US" sz="2400" dirty="0"/>
              <a:t>support</a:t>
            </a:r>
            <a:endParaRPr lang="en-US" sz="2400" dirty="0" smtClean="0"/>
          </a:p>
          <a:p>
            <a:r>
              <a:rPr lang="en-US" sz="2400" dirty="0" smtClean="0"/>
              <a:t>Offers </a:t>
            </a:r>
            <a:r>
              <a:rPr lang="en-US" sz="2400" dirty="0"/>
              <a:t>templates for React, </a:t>
            </a:r>
            <a:r>
              <a:rPr lang="en-US" sz="2400" dirty="0" err="1"/>
              <a:t>Vue</a:t>
            </a:r>
            <a:r>
              <a:rPr lang="en-US" sz="2400" dirty="0"/>
              <a:t>, Svelte, Lit and Vanilla</a:t>
            </a:r>
          </a:p>
        </p:txBody>
      </p:sp>
    </p:spTree>
    <p:extLst>
      <p:ext uri="{BB962C8B-B14F-4D97-AF65-F5344CB8AC3E}">
        <p14:creationId xmlns:p14="http://schemas.microsoft.com/office/powerpoint/2010/main" val="36504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Limited browser </a:t>
            </a:r>
            <a:r>
              <a:rPr lang="en-US" sz="2400" dirty="0" smtClean="0"/>
              <a:t>compatibility</a:t>
            </a:r>
          </a:p>
          <a:p>
            <a:r>
              <a:rPr lang="en-US" sz="2400" dirty="0" smtClean="0"/>
              <a:t>Small community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different </a:t>
            </a:r>
            <a:r>
              <a:rPr lang="en-US" sz="2400" dirty="0" smtClean="0"/>
              <a:t>bundlers </a:t>
            </a:r>
            <a:r>
              <a:rPr lang="en-US" sz="2400" dirty="0"/>
              <a:t>for the dev and prod environment could result in </a:t>
            </a:r>
            <a:r>
              <a:rPr lang="en-US" sz="2400" dirty="0" smtClean="0"/>
              <a:t>bugs</a:t>
            </a:r>
          </a:p>
          <a:p>
            <a:r>
              <a:rPr lang="en-US" sz="2400" dirty="0" smtClean="0"/>
              <a:t>Lack of Jest 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default, </a:t>
            </a:r>
            <a:r>
              <a:rPr lang="en-US" b="1" dirty="0" err="1"/>
              <a:t>esbuild</a:t>
            </a:r>
            <a:r>
              <a:rPr lang="en-US" dirty="0"/>
              <a:t> is used for the </a:t>
            </a:r>
            <a:r>
              <a:rPr lang="en-US" b="1" dirty="0"/>
              <a:t>development</a:t>
            </a:r>
            <a:r>
              <a:rPr lang="en-US" dirty="0"/>
              <a:t>, while the </a:t>
            </a:r>
            <a:r>
              <a:rPr lang="en-US" b="1" dirty="0"/>
              <a:t>production</a:t>
            </a:r>
            <a:r>
              <a:rPr lang="en-US" dirty="0"/>
              <a:t> bundle is built using </a:t>
            </a:r>
            <a:r>
              <a:rPr lang="en-US" b="1" dirty="0" smtClean="0"/>
              <a:t>Rollup</a:t>
            </a:r>
          </a:p>
          <a:p>
            <a:pPr marL="0"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r>
              <a:rPr lang="en-US" dirty="0"/>
              <a:t>Disable dependencies optimizations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23" y="2873176"/>
            <a:ext cx="4116966" cy="29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9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Vite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What is </a:t>
            </a:r>
            <a:r>
              <a:rPr lang="en-US" dirty="0"/>
              <a:t>a module bundler?</a:t>
            </a:r>
          </a:p>
          <a:p>
            <a:pPr lvl="0"/>
            <a:r>
              <a:rPr lang="en-US" dirty="0" smtClean="0"/>
              <a:t>Vite.js</a:t>
            </a:r>
            <a:endParaRPr lang="en-US" dirty="0"/>
          </a:p>
          <a:p>
            <a:pPr lvl="0"/>
            <a:r>
              <a:rPr lang="en-US" dirty="0" smtClean="0"/>
              <a:t>Advantages &amp; disadvantages</a:t>
            </a:r>
          </a:p>
          <a:p>
            <a:pPr lvl="0"/>
            <a:r>
              <a:rPr lang="en-US" dirty="0" smtClean="0"/>
              <a:t>Creating a </a:t>
            </a:r>
            <a:r>
              <a:rPr lang="en-US" dirty="0" err="1" smtClean="0"/>
              <a:t>Vite</a:t>
            </a:r>
            <a:r>
              <a:rPr lang="en-US" dirty="0" smtClean="0"/>
              <a:t> project</a:t>
            </a:r>
            <a:endParaRPr lang="en-US" dirty="0"/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Requirements</a:t>
            </a:r>
            <a:r>
              <a:rPr lang="en-US" sz="28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Node.js 12.2+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/>
              <a:t>npm</a:t>
            </a:r>
            <a:r>
              <a:rPr lang="en-US" sz="2200" dirty="0"/>
              <a:t> or yarn</a:t>
            </a:r>
          </a:p>
          <a:p>
            <a:pPr marL="0" indent="0">
              <a:buNone/>
            </a:pPr>
            <a:endParaRPr lang="en-US" sz="2800" b="1" dirty="0" smtClean="0"/>
          </a:p>
          <a:p>
            <a:r>
              <a:rPr lang="en-US" sz="2400" dirty="0" smtClean="0"/>
              <a:t>Run the following command:</a:t>
            </a:r>
          </a:p>
          <a:p>
            <a:pPr marL="457200" lvl="1" indent="0">
              <a:buNone/>
            </a:pP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83" y="3526974"/>
            <a:ext cx="937390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Enter your project name: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000" dirty="0" smtClean="0"/>
              <a:t>Choose a framework: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5" y="1628827"/>
            <a:ext cx="4515480" cy="924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95" y="3352769"/>
            <a:ext cx="5725169" cy="22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Choose a variant (SWC stands </a:t>
            </a:r>
            <a:r>
              <a:rPr lang="en-US" sz="2000" dirty="0"/>
              <a:t>for Speedy Web </a:t>
            </a:r>
            <a:r>
              <a:rPr lang="en-US" sz="2000" dirty="0" smtClean="0"/>
              <a:t>Compiler, a Rust-based bundler):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 smtClean="0"/>
              <a:t>Run the following command: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5" y="1609515"/>
            <a:ext cx="4728473" cy="1665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95" y="3831777"/>
            <a:ext cx="4609601" cy="20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project is ready in 399ms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00" y="1881067"/>
            <a:ext cx="4168305" cy="1456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28" y="1881066"/>
            <a:ext cx="6000424" cy="281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hlinkClick r:id="rId2"/>
              </a:rPr>
              <a:t>Vite</a:t>
            </a:r>
            <a:r>
              <a:rPr lang="en-US" sz="2400" dirty="0">
                <a:hlinkClick r:id="rId2"/>
              </a:rPr>
              <a:t> | Next Generation Frontend Tooling (</a:t>
            </a:r>
            <a:r>
              <a:rPr lang="en-US" sz="2400" dirty="0" err="1">
                <a:hlinkClick r:id="rId2"/>
              </a:rPr>
              <a:t>vitejs.dev</a:t>
            </a:r>
            <a:r>
              <a:rPr lang="en-US" sz="2400" dirty="0" smtClean="0">
                <a:hlinkClick r:id="rId2"/>
              </a:rPr>
              <a:t>)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Learn </a:t>
            </a:r>
            <a:r>
              <a:rPr lang="en-US" sz="2400" dirty="0" err="1">
                <a:hlinkClick r:id="rId3"/>
              </a:rPr>
              <a:t>Vite</a:t>
            </a:r>
            <a:r>
              <a:rPr lang="en-US" sz="2400" dirty="0">
                <a:hlinkClick r:id="rId3"/>
              </a:rPr>
              <a:t> with Evan You - YouTube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85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10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What is a module bundler?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bundler?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bundler is a development tool that combines many JavaScript code files into a single one that is production-ready loadable in the browser.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22" y="2431615"/>
            <a:ext cx="7336367" cy="367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bundler?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Keeps </a:t>
            </a:r>
            <a:r>
              <a:rPr lang="en-US" sz="2400" dirty="0"/>
              <a:t>track </a:t>
            </a:r>
            <a:r>
              <a:rPr lang="en-US" sz="2400" dirty="0" smtClean="0"/>
              <a:t>dependencies</a:t>
            </a:r>
          </a:p>
          <a:p>
            <a:r>
              <a:rPr lang="en-US" sz="2400" dirty="0" smtClean="0"/>
              <a:t>Modular code</a:t>
            </a:r>
          </a:p>
          <a:p>
            <a:r>
              <a:rPr lang="en-US" sz="2400" dirty="0" smtClean="0"/>
              <a:t>Easy to maintain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13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Vite (French: [vit], like "veet</a:t>
            </a:r>
            <a:r>
              <a:rPr lang="nb-NO" sz="2400" dirty="0" smtClean="0"/>
              <a:t>")</a:t>
            </a:r>
          </a:p>
          <a:p>
            <a:r>
              <a:rPr lang="en-US" sz="2400" dirty="0" smtClean="0"/>
              <a:t>Written by Evan You (2020)</a:t>
            </a:r>
          </a:p>
          <a:p>
            <a:r>
              <a:rPr lang="en-US" sz="2400" dirty="0" smtClean="0"/>
              <a:t>Used </a:t>
            </a:r>
            <a:r>
              <a:rPr lang="en-US" sz="2400" dirty="0"/>
              <a:t>by </a:t>
            </a:r>
            <a:r>
              <a:rPr lang="en-US" sz="2400" dirty="0" smtClean="0"/>
              <a:t>default in </a:t>
            </a:r>
            <a:r>
              <a:rPr lang="en-US" sz="2400" dirty="0" err="1" smtClean="0"/>
              <a:t>Vue</a:t>
            </a:r>
            <a:r>
              <a:rPr lang="en-US" sz="2400" dirty="0" smtClean="0"/>
              <a:t> project templates</a:t>
            </a:r>
          </a:p>
          <a:p>
            <a:r>
              <a:rPr lang="en-US" sz="2400" dirty="0" err="1"/>
              <a:t>TypeScript</a:t>
            </a:r>
            <a:r>
              <a:rPr lang="en-US" sz="2400" dirty="0"/>
              <a:t> &amp; TSX </a:t>
            </a:r>
            <a:r>
              <a:rPr lang="en-US" sz="2400" dirty="0" smtClean="0"/>
              <a:t>support</a:t>
            </a:r>
          </a:p>
          <a:p>
            <a:r>
              <a:rPr lang="en-US" sz="2400" dirty="0"/>
              <a:t>Support for Hot Module Replacement (HMR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Link: </a:t>
            </a:r>
            <a:r>
              <a:rPr lang="en-US" sz="2400" dirty="0" smtClean="0">
                <a:hlinkClick r:id="rId2"/>
              </a:rPr>
              <a:t>github.com/</a:t>
            </a:r>
            <a:r>
              <a:rPr lang="en-US" sz="2400" dirty="0" err="1" smtClean="0">
                <a:hlinkClick r:id="rId2"/>
              </a:rPr>
              <a:t>vitejs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err="1" smtClean="0">
                <a:hlinkClick r:id="rId2"/>
              </a:rPr>
              <a:t>vite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30" y="944142"/>
            <a:ext cx="4187586" cy="39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Application divided into 2 parts:</a:t>
            </a:r>
          </a:p>
          <a:p>
            <a:r>
              <a:rPr lang="en-US" sz="2400" b="1" dirty="0"/>
              <a:t>Dependencies</a:t>
            </a:r>
            <a:r>
              <a:rPr lang="en-US" sz="2400" dirty="0"/>
              <a:t>: </a:t>
            </a:r>
            <a:r>
              <a:rPr lang="en-US" sz="2400" dirty="0" smtClean="0"/>
              <a:t>plain </a:t>
            </a:r>
            <a:r>
              <a:rPr lang="en-US" sz="2400" dirty="0"/>
              <a:t>JavaScript that will not change much during development</a:t>
            </a:r>
            <a:endParaRPr lang="en-US" sz="2400" dirty="0" smtClean="0"/>
          </a:p>
          <a:p>
            <a:r>
              <a:rPr lang="en-US" sz="2400" b="1" dirty="0"/>
              <a:t>Source code</a:t>
            </a:r>
            <a:r>
              <a:rPr lang="en-US" sz="2400" dirty="0"/>
              <a:t>: JSX, CSS, </a:t>
            </a:r>
            <a:r>
              <a:rPr lang="en-US" sz="2400" dirty="0" err="1"/>
              <a:t>Vue</a:t>
            </a:r>
            <a:r>
              <a:rPr lang="en-US" sz="2400" dirty="0"/>
              <a:t>/React and other components that require conversion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336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Dependencies:</a:t>
            </a:r>
          </a:p>
          <a:p>
            <a:r>
              <a:rPr lang="en-US" sz="2400" dirty="0"/>
              <a:t>Pre-bundling: code to be split into dependencies is converted from </a:t>
            </a:r>
            <a:r>
              <a:rPr lang="en-US" sz="2400" dirty="0" err="1"/>
              <a:t>CommonJS</a:t>
            </a:r>
            <a:r>
              <a:rPr lang="en-US" sz="2400" dirty="0"/>
              <a:t> or </a:t>
            </a:r>
            <a:r>
              <a:rPr lang="en-US" sz="2400" dirty="0" smtClean="0"/>
              <a:t>UMD to ESM</a:t>
            </a:r>
          </a:p>
          <a:p>
            <a:r>
              <a:rPr lang="en-US" sz="2400" dirty="0"/>
              <a:t>Pre-bundling </a:t>
            </a:r>
            <a:r>
              <a:rPr lang="en-US" sz="2400" dirty="0" smtClean="0"/>
              <a:t>uses </a:t>
            </a:r>
            <a:r>
              <a:rPr lang="en-US" sz="2400" dirty="0" err="1" smtClean="0"/>
              <a:t>esbuild</a:t>
            </a:r>
            <a:r>
              <a:rPr lang="en-US" sz="2400" dirty="0" smtClean="0"/>
              <a:t> (10 </a:t>
            </a:r>
            <a:r>
              <a:rPr lang="en-US" sz="2400" dirty="0"/>
              <a:t>to 100 times faster than JavaScript-based </a:t>
            </a:r>
            <a:r>
              <a:rPr lang="en-US" sz="2400" dirty="0" smtClean="0"/>
              <a:t>bundling)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5388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427</Words>
  <Application>Microsoft Office PowerPoint</Application>
  <PresentationFormat>Widescreen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NTG</vt:lpstr>
      <vt:lpstr>Vite.js  </vt:lpstr>
      <vt:lpstr>PowerPoint Presentation</vt:lpstr>
      <vt:lpstr>PowerPoint Presentation</vt:lpstr>
      <vt:lpstr>What is a module bundler? </vt:lpstr>
      <vt:lpstr>What is a module bundler? </vt:lpstr>
      <vt:lpstr>PowerPoint Presentation</vt:lpstr>
      <vt:lpstr>Vite.js</vt:lpstr>
      <vt:lpstr>Vite.js</vt:lpstr>
      <vt:lpstr>Vite.js</vt:lpstr>
      <vt:lpstr>Vite.js</vt:lpstr>
      <vt:lpstr>Vite.js</vt:lpstr>
      <vt:lpstr>Vite.js</vt:lpstr>
      <vt:lpstr>Vite.js</vt:lpstr>
      <vt:lpstr>Vite.js</vt:lpstr>
      <vt:lpstr>PowerPoint Presentation</vt:lpstr>
      <vt:lpstr>Advantages</vt:lpstr>
      <vt:lpstr>Disadvantages</vt:lpstr>
      <vt:lpstr>Disadvantages</vt:lpstr>
      <vt:lpstr>PowerPoint Presentation</vt:lpstr>
      <vt:lpstr>Create a Vite project</vt:lpstr>
      <vt:lpstr>Create a Vite project</vt:lpstr>
      <vt:lpstr>Create a Vite project</vt:lpstr>
      <vt:lpstr>Create a Vite project</vt:lpstr>
      <vt:lpstr>References</vt:lpstr>
      <vt:lpstr>PowerPoint Presentation</vt:lpstr>
    </vt:vector>
  </TitlesOfParts>
  <Company>NashTech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Vite.js</dc:title>
  <dc:creator>Toan Nguyen Nhut</dc:creator>
  <cp:lastModifiedBy>Toan Nguyen Nhut</cp:lastModifiedBy>
  <cp:revision>33</cp:revision>
  <dcterms:created xsi:type="dcterms:W3CDTF">2023-04-06T03:11:19Z</dcterms:created>
  <dcterms:modified xsi:type="dcterms:W3CDTF">2023-04-20T04:47:25Z</dcterms:modified>
</cp:coreProperties>
</file>