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30"/>
  </p:notesMasterIdLst>
  <p:handoutMasterIdLst>
    <p:handoutMasterId r:id="rId31"/>
  </p:handoutMasterIdLst>
  <p:sldIdLst>
    <p:sldId id="293" r:id="rId5"/>
    <p:sldId id="258" r:id="rId6"/>
    <p:sldId id="259" r:id="rId7"/>
    <p:sldId id="267" r:id="rId8"/>
    <p:sldId id="300" r:id="rId9"/>
    <p:sldId id="302" r:id="rId10"/>
    <p:sldId id="318" r:id="rId11"/>
    <p:sldId id="303" r:id="rId12"/>
    <p:sldId id="319" r:id="rId13"/>
    <p:sldId id="304" r:id="rId14"/>
    <p:sldId id="305" r:id="rId15"/>
    <p:sldId id="313" r:id="rId16"/>
    <p:sldId id="306" r:id="rId17"/>
    <p:sldId id="314" r:id="rId18"/>
    <p:sldId id="307" r:id="rId19"/>
    <p:sldId id="308" r:id="rId20"/>
    <p:sldId id="309" r:id="rId21"/>
    <p:sldId id="310" r:id="rId22"/>
    <p:sldId id="311" r:id="rId23"/>
    <p:sldId id="312" r:id="rId24"/>
    <p:sldId id="315" r:id="rId25"/>
    <p:sldId id="316" r:id="rId26"/>
    <p:sldId id="317" r:id="rId27"/>
    <p:sldId id="321" r:id="rId28"/>
    <p:sldId id="32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2E4"/>
    <a:srgbClr val="A679AF"/>
    <a:srgbClr val="EF99A4"/>
    <a:srgbClr val="F8CE85"/>
    <a:srgbClr val="E66677"/>
    <a:srgbClr val="9E71AC"/>
    <a:srgbClr val="E47E8D"/>
    <a:srgbClr val="A580B7"/>
    <a:srgbClr val="E30613"/>
    <a:srgbClr val="9AA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AC097-1C9E-4CE3-93F8-63D235FFD9D4}" v="3" dt="2022-10-07T04:24:27.66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4" autoAdjust="0"/>
    <p:restoredTop sz="74668" autoAdjust="0"/>
  </p:normalViewPr>
  <p:slideViewPr>
    <p:cSldViewPr snapToGrid="0">
      <p:cViewPr varScale="1">
        <p:scale>
          <a:sx n="102" d="100"/>
          <a:sy n="102" d="100"/>
        </p:scale>
        <p:origin x="308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5" d="100"/>
          <a:sy n="95" d="100"/>
        </p:scale>
        <p:origin x="386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19C3C-60EF-D645-B113-6C64D2AC55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047FC56F-4512-FE49-853F-428A120189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12B98-4418-EB49-9D2B-6A764D1D6634}" type="datetimeFigureOut">
              <a:rPr lang="en-VN" smtClean="0"/>
              <a:t>02/08/2023</a:t>
            </a:fld>
            <a:endParaRPr lang="en-VN"/>
          </a:p>
        </p:txBody>
      </p:sp>
      <p:sp>
        <p:nvSpPr>
          <p:cNvPr id="4" name="Footer Placeholder 3">
            <a:extLst>
              <a:ext uri="{FF2B5EF4-FFF2-40B4-BE49-F238E27FC236}">
                <a16:creationId xmlns:a16="http://schemas.microsoft.com/office/drawing/2014/main" id="{9D656D0D-14B8-3C47-8E92-3DDC688C3C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3CD9EE7-5F36-1549-ACE8-4398724F0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AADD10-E74F-D447-97F2-9675FBF74796}" type="slidenum">
              <a:rPr lang="en-VN" smtClean="0"/>
              <a:t>‹#›</a:t>
            </a:fld>
            <a:endParaRPr lang="en-VN"/>
          </a:p>
        </p:txBody>
      </p:sp>
    </p:spTree>
    <p:extLst>
      <p:ext uri="{BB962C8B-B14F-4D97-AF65-F5344CB8AC3E}">
        <p14:creationId xmlns:p14="http://schemas.microsoft.com/office/powerpoint/2010/main" val="8058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AE1E7-346C-4A4E-8167-247A92DBB887}" type="datetimeFigureOut">
              <a:rPr lang="en-US" smtClean="0"/>
              <a:t>8/2/23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E675E-B2DC-5A4F-8404-003BB8384781}" type="slidenum">
              <a:rPr lang="en-US" smtClean="0"/>
              <a:t>‹#›</a:t>
            </a:fld>
            <a:endParaRPr lang="en-US"/>
          </a:p>
        </p:txBody>
      </p:sp>
    </p:spTree>
    <p:extLst>
      <p:ext uri="{BB962C8B-B14F-4D97-AF65-F5344CB8AC3E}">
        <p14:creationId xmlns:p14="http://schemas.microsoft.com/office/powerpoint/2010/main" val="55481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rometheus.io/"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github.com/prometheus/node_exporter" TargetMode="External"/><Relationship Id="rId5" Type="http://schemas.openxmlformats.org/officeDocument/2006/relationships/hyperlink" Target="https://kubernetes.io/docs/concepts/extend-kubernetes/api-extension/custom-resources/" TargetMode="External"/><Relationship Id="rId4" Type="http://schemas.openxmlformats.org/officeDocument/2006/relationships/hyperlink" Target="https://grafana.co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kubernetes.io/docs/concepts/extend-kubernetes/api-extension/custom-resourc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github.com/prometheus/node_exporter"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kubernetes.io/docs/concepts/extend-kubernetes/api-extension/custom-resourc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github.com/prometheus/node_export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effectLst/>
                <a:latin typeface="Work Sans" panose="020F0502020204030204" pitchFamily="34" charset="0"/>
                <a:hlinkClick r:id="rId3"/>
              </a:rPr>
              <a:t>Prometheus</a:t>
            </a:r>
            <a:r>
              <a:rPr lang="en-US" sz="1200" b="0" i="0" dirty="0">
                <a:solidFill>
                  <a:srgbClr val="323235"/>
                </a:solidFill>
                <a:effectLst/>
                <a:latin typeface="Work Sans" panose="020F0502020204030204" pitchFamily="34" charset="0"/>
              </a:rPr>
              <a:t> is an open-source systems monitoring and alerting toolkit originally built at SoundCloud. Prometheus joined the Cloud Native Computing Foundation in 2016 as the second hosted project.</a:t>
            </a:r>
          </a:p>
          <a:p>
            <a:r>
              <a:rPr lang="en-US" sz="1200" b="0" i="0" u="none" strike="noStrike" dirty="0">
                <a:effectLst/>
                <a:latin typeface="Work Sans" pitchFamily="2" charset="77"/>
                <a:hlinkClick r:id="rId4"/>
              </a:rPr>
              <a:t>Grafana</a:t>
            </a:r>
            <a:r>
              <a:rPr lang="en-US" sz="1200" b="0" i="0" dirty="0">
                <a:solidFill>
                  <a:srgbClr val="323235"/>
                </a:solidFill>
                <a:effectLst/>
                <a:latin typeface="Work Sans" pitchFamily="2" charset="77"/>
              </a:rPr>
              <a:t> is open source visualization and analytics software. It allows you to query, visualize, alert on, and explore your metrics no matter where they are stored.</a:t>
            </a:r>
          </a:p>
          <a:p>
            <a:r>
              <a:rPr lang="en-US" sz="1400" b="0" i="0" dirty="0">
                <a:solidFill>
                  <a:srgbClr val="000000"/>
                </a:solidFill>
                <a:effectLst/>
                <a:latin typeface="Clarity City"/>
              </a:rPr>
              <a:t>Prometheus and Grafana Use Cases: Microservices and Kubernetes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Clarity City"/>
              </a:rPr>
              <a:t>Alternatives for Prometheus and Grafana: </a:t>
            </a:r>
            <a:r>
              <a:rPr lang="en-VN" dirty="0"/>
              <a:t>InfluxDB &amp; Graphite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VN" dirty="0"/>
          </a:p>
          <a:p>
            <a:pPr algn="l">
              <a:buFont typeface="+mj-lt"/>
              <a:buAutoNum type="arabicPeriod"/>
            </a:pPr>
            <a:r>
              <a:rPr lang="en-US" b="0" i="0" dirty="0">
                <a:solidFill>
                  <a:srgbClr val="171717"/>
                </a:solidFill>
                <a:effectLst/>
                <a:latin typeface="Jost"/>
              </a:rPr>
              <a:t>The </a:t>
            </a:r>
            <a:r>
              <a:rPr lang="en-US" b="1" i="0" dirty="0">
                <a:solidFill>
                  <a:srgbClr val="171717"/>
                </a:solidFill>
                <a:effectLst/>
                <a:latin typeface="Jost"/>
              </a:rPr>
              <a:t>Prometheus servers</a:t>
            </a:r>
            <a:r>
              <a:rPr lang="en-US" b="0" i="0" dirty="0">
                <a:solidFill>
                  <a:srgbClr val="171717"/>
                </a:solidFill>
                <a:effectLst/>
                <a:latin typeface="Jost"/>
              </a:rPr>
              <a:t> need as much target auto discovery as possible. There are several options to achieve this:</a:t>
            </a:r>
          </a:p>
          <a:p>
            <a:pPr marL="742950" lvl="1" indent="-285750" algn="l">
              <a:buFont typeface="+mj-lt"/>
              <a:buAutoNum type="arabicPeriod"/>
            </a:pPr>
            <a:r>
              <a:rPr lang="en-US" b="0" i="0" dirty="0">
                <a:solidFill>
                  <a:srgbClr val="171717"/>
                </a:solidFill>
                <a:effectLst/>
                <a:latin typeface="Jost"/>
              </a:rPr>
              <a:t>Prometheus Kubernetes SD (service discovery)</a:t>
            </a:r>
          </a:p>
          <a:p>
            <a:pPr marL="742950" lvl="1" indent="-285750" algn="l">
              <a:buFont typeface="+mj-lt"/>
              <a:buAutoNum type="arabicPeriod"/>
            </a:pPr>
            <a:r>
              <a:rPr lang="en-US" b="0" i="0" dirty="0">
                <a:solidFill>
                  <a:srgbClr val="171717"/>
                </a:solidFill>
                <a:effectLst/>
                <a:latin typeface="Jost"/>
              </a:rPr>
              <a:t>The Prometheus operator and its </a:t>
            </a:r>
            <a:r>
              <a:rPr lang="en-US" b="0" i="0" u="none" strike="noStrike" dirty="0">
                <a:solidFill>
                  <a:srgbClr val="007BFF"/>
                </a:solidFill>
                <a:effectLst/>
                <a:latin typeface="Jost"/>
                <a:hlinkClick r:id="rId5"/>
              </a:rPr>
              <a:t>Custom Resource Definitions</a:t>
            </a:r>
            <a:endParaRPr lang="en-US" b="0" i="0" dirty="0">
              <a:solidFill>
                <a:srgbClr val="171717"/>
              </a:solidFill>
              <a:effectLst/>
              <a:latin typeface="Jost"/>
            </a:endParaRPr>
          </a:p>
          <a:p>
            <a:pPr marL="742950" lvl="1" indent="-285750" algn="l">
              <a:buFont typeface="+mj-lt"/>
              <a:buAutoNum type="arabicPeriod"/>
            </a:pPr>
            <a:r>
              <a:rPr lang="en-US" b="0" i="0" dirty="0">
                <a:solidFill>
                  <a:srgbClr val="171717"/>
                </a:solidFill>
                <a:effectLst/>
                <a:latin typeface="Jost"/>
              </a:rPr>
              <a:t>Consul SD</a:t>
            </a:r>
          </a:p>
          <a:p>
            <a:pPr marL="742950" lvl="1" indent="-285750" algn="l">
              <a:buFont typeface="+mj-lt"/>
              <a:buAutoNum type="arabicPeriod"/>
            </a:pPr>
            <a:r>
              <a:rPr lang="en-US" b="0" i="0" dirty="0">
                <a:solidFill>
                  <a:srgbClr val="171717"/>
                </a:solidFill>
                <a:effectLst/>
                <a:latin typeface="Jost"/>
              </a:rPr>
              <a:t>Azure SD for Azure VM</a:t>
            </a:r>
          </a:p>
          <a:p>
            <a:pPr marL="742950" lvl="1" indent="-285750" algn="l">
              <a:buFont typeface="+mj-lt"/>
              <a:buAutoNum type="arabicPeriod"/>
            </a:pPr>
            <a:r>
              <a:rPr lang="en-US" b="0" i="0" dirty="0">
                <a:solidFill>
                  <a:srgbClr val="171717"/>
                </a:solidFill>
                <a:effectLst/>
                <a:latin typeface="Jost"/>
              </a:rPr>
              <a:t>GCE SD for GCP instances</a:t>
            </a:r>
          </a:p>
          <a:p>
            <a:pPr marL="742950" lvl="1" indent="-285750" algn="l">
              <a:buFont typeface="+mj-lt"/>
              <a:buAutoNum type="arabicPeriod"/>
            </a:pPr>
            <a:r>
              <a:rPr lang="en-US" b="0" i="0" dirty="0">
                <a:solidFill>
                  <a:srgbClr val="171717"/>
                </a:solidFill>
                <a:effectLst/>
                <a:latin typeface="Jost"/>
              </a:rPr>
              <a:t>EC2 SD for AWS VM</a:t>
            </a:r>
          </a:p>
          <a:p>
            <a:pPr marL="742950" lvl="1" indent="-285750" algn="l">
              <a:buFont typeface="+mj-lt"/>
              <a:buAutoNum type="arabicPeriod"/>
            </a:pPr>
            <a:r>
              <a:rPr lang="en-US" b="0" i="0" dirty="0">
                <a:solidFill>
                  <a:srgbClr val="171717"/>
                </a:solidFill>
                <a:effectLst/>
                <a:latin typeface="Jost"/>
              </a:rPr>
              <a:t>File SD</a:t>
            </a:r>
          </a:p>
          <a:p>
            <a:pPr algn="l">
              <a:buFont typeface="+mj-lt"/>
              <a:buAutoNum type="arabicPeriod"/>
            </a:pPr>
            <a:r>
              <a:rPr lang="en-US" b="0" i="0" dirty="0">
                <a:solidFill>
                  <a:srgbClr val="171717"/>
                </a:solidFill>
                <a:effectLst/>
                <a:latin typeface="Jost"/>
              </a:rPr>
              <a:t>Apart from application metrics, we want Prometheus to collect </a:t>
            </a:r>
            <a:r>
              <a:rPr lang="en-US" b="1" i="0" dirty="0">
                <a:solidFill>
                  <a:srgbClr val="171717"/>
                </a:solidFill>
                <a:effectLst/>
                <a:latin typeface="Jost"/>
              </a:rPr>
              <a:t>metrics related to the Kubernetes services</a:t>
            </a:r>
            <a:r>
              <a:rPr lang="en-US" b="0" i="0" dirty="0">
                <a:solidFill>
                  <a:srgbClr val="171717"/>
                </a:solidFill>
                <a:effectLst/>
                <a:latin typeface="Jost"/>
              </a:rPr>
              <a:t>, nodes, and orchestration status.</a:t>
            </a:r>
          </a:p>
          <a:p>
            <a:pPr marL="742950" lvl="1" indent="-285750" algn="l">
              <a:buFont typeface="+mj-lt"/>
              <a:buAutoNum type="arabicPeriod"/>
            </a:pPr>
            <a:r>
              <a:rPr lang="en-US" b="0" i="0" u="none" strike="noStrike" dirty="0">
                <a:solidFill>
                  <a:srgbClr val="007BFF"/>
                </a:solidFill>
                <a:effectLst/>
                <a:latin typeface="Jost"/>
                <a:hlinkClick r:id="rId6"/>
              </a:rPr>
              <a:t>Node exporter</a:t>
            </a:r>
            <a:r>
              <a:rPr lang="en-US" b="0" i="0" dirty="0">
                <a:solidFill>
                  <a:srgbClr val="171717"/>
                </a:solidFill>
                <a:effectLst/>
                <a:latin typeface="Jost"/>
              </a:rPr>
              <a:t> for the classical host-related metrics: </a:t>
            </a:r>
            <a:r>
              <a:rPr lang="en-US" b="0" i="0" dirty="0" err="1">
                <a:solidFill>
                  <a:srgbClr val="171717"/>
                </a:solidFill>
                <a:effectLst/>
                <a:latin typeface="Jost"/>
              </a:rPr>
              <a:t>cpu</a:t>
            </a:r>
            <a:r>
              <a:rPr lang="en-US" b="0" i="0" dirty="0">
                <a:solidFill>
                  <a:srgbClr val="171717"/>
                </a:solidFill>
                <a:effectLst/>
                <a:latin typeface="Jost"/>
              </a:rPr>
              <a:t>, mem, network, etc.</a:t>
            </a:r>
          </a:p>
          <a:p>
            <a:pPr marL="742950" lvl="1" indent="-285750" algn="l">
              <a:buFont typeface="+mj-lt"/>
              <a:buAutoNum type="arabicPeriod"/>
            </a:pPr>
            <a:r>
              <a:rPr lang="en-US" b="0" i="0" dirty="0" err="1">
                <a:solidFill>
                  <a:srgbClr val="171717"/>
                </a:solidFill>
                <a:effectLst/>
                <a:latin typeface="Jost"/>
              </a:rPr>
              <a:t>Kube</a:t>
            </a:r>
            <a:r>
              <a:rPr lang="en-US" b="0" i="0" dirty="0">
                <a:solidFill>
                  <a:srgbClr val="171717"/>
                </a:solidFill>
                <a:effectLst/>
                <a:latin typeface="Jost"/>
              </a:rPr>
              <a:t>-state-metrics for orchestration and cluster level metrics: deployments, pod metrics, resource reservation, etc.</a:t>
            </a:r>
          </a:p>
          <a:p>
            <a:pPr marL="742950" lvl="1" indent="-285750" algn="l">
              <a:buFont typeface="+mj-lt"/>
              <a:buAutoNum type="arabicPeriod"/>
            </a:pPr>
            <a:r>
              <a:rPr lang="en-US" b="1" i="0" dirty="0">
                <a:solidFill>
                  <a:srgbClr val="171717"/>
                </a:solidFill>
                <a:effectLst/>
                <a:latin typeface="Jost"/>
              </a:rPr>
              <a:t>Kubernetes control plane metrics:</a:t>
            </a:r>
            <a:r>
              <a:rPr lang="en-US" b="0" i="0" dirty="0">
                <a:solidFill>
                  <a:srgbClr val="171717"/>
                </a:solidFill>
                <a:effectLst/>
                <a:latin typeface="Jost"/>
              </a:rPr>
              <a:t> </a:t>
            </a:r>
            <a:r>
              <a:rPr lang="en-US" b="0" i="0" dirty="0" err="1">
                <a:solidFill>
                  <a:srgbClr val="171717"/>
                </a:solidFill>
                <a:effectLst/>
                <a:latin typeface="Jost"/>
              </a:rPr>
              <a:t>kubelet</a:t>
            </a:r>
            <a:r>
              <a:rPr lang="en-US" b="0" i="0" dirty="0">
                <a:solidFill>
                  <a:srgbClr val="171717"/>
                </a:solidFill>
                <a:effectLst/>
                <a:latin typeface="Jost"/>
              </a:rPr>
              <a:t>, </a:t>
            </a:r>
            <a:r>
              <a:rPr lang="en-US" b="0" i="0" dirty="0" err="1">
                <a:solidFill>
                  <a:srgbClr val="171717"/>
                </a:solidFill>
                <a:effectLst/>
                <a:latin typeface="Jost"/>
              </a:rPr>
              <a:t>etcd</a:t>
            </a:r>
            <a:r>
              <a:rPr lang="en-US" b="0" i="0" dirty="0">
                <a:solidFill>
                  <a:srgbClr val="171717"/>
                </a:solidFill>
                <a:effectLst/>
                <a:latin typeface="Jost"/>
              </a:rPr>
              <a:t>, </a:t>
            </a:r>
            <a:r>
              <a:rPr lang="en-US" b="0" i="0" dirty="0" err="1">
                <a:solidFill>
                  <a:srgbClr val="171717"/>
                </a:solidFill>
                <a:effectLst/>
                <a:latin typeface="Jost"/>
              </a:rPr>
              <a:t>dns</a:t>
            </a:r>
            <a:r>
              <a:rPr lang="en-US" b="0" i="0" dirty="0">
                <a:solidFill>
                  <a:srgbClr val="171717"/>
                </a:solidFill>
                <a:effectLst/>
                <a:latin typeface="Jost"/>
              </a:rPr>
              <a:t>, scheduler, etc.</a:t>
            </a:r>
          </a:p>
          <a:p>
            <a:pPr algn="l">
              <a:buFont typeface="+mj-lt"/>
              <a:buAutoNum type="arabicPeriod"/>
            </a:pPr>
            <a:r>
              <a:rPr lang="en-US" b="0" i="0" dirty="0">
                <a:solidFill>
                  <a:srgbClr val="171717"/>
                </a:solidFill>
                <a:effectLst/>
                <a:latin typeface="Jost"/>
              </a:rPr>
              <a:t>Prometheus can configure </a:t>
            </a:r>
            <a:r>
              <a:rPr lang="en-US" b="1" i="0" dirty="0">
                <a:solidFill>
                  <a:srgbClr val="171717"/>
                </a:solidFill>
                <a:effectLst/>
                <a:latin typeface="Jost"/>
              </a:rPr>
              <a:t>rules to trigger alerts</a:t>
            </a:r>
            <a:r>
              <a:rPr lang="en-US" b="0" i="0" dirty="0">
                <a:solidFill>
                  <a:srgbClr val="171717"/>
                </a:solidFill>
                <a:effectLst/>
                <a:latin typeface="Jost"/>
              </a:rPr>
              <a:t> using </a:t>
            </a:r>
            <a:r>
              <a:rPr lang="en-US" b="0" i="0" dirty="0" err="1">
                <a:solidFill>
                  <a:srgbClr val="171717"/>
                </a:solidFill>
                <a:effectLst/>
                <a:latin typeface="Jost"/>
              </a:rPr>
              <a:t>PromQL</a:t>
            </a:r>
            <a:r>
              <a:rPr lang="en-US" b="0" i="0" dirty="0">
                <a:solidFill>
                  <a:srgbClr val="171717"/>
                </a:solidFill>
                <a:effectLst/>
                <a:latin typeface="Jost"/>
              </a:rPr>
              <a:t>. </a:t>
            </a:r>
            <a:r>
              <a:rPr lang="en-US" b="0" i="0" dirty="0" err="1">
                <a:solidFill>
                  <a:srgbClr val="171717"/>
                </a:solidFill>
                <a:effectLst/>
                <a:latin typeface="Jost"/>
              </a:rPr>
              <a:t>alertmanager</a:t>
            </a:r>
            <a:r>
              <a:rPr lang="en-US" b="0" i="0" dirty="0">
                <a:solidFill>
                  <a:srgbClr val="171717"/>
                </a:solidFill>
                <a:effectLst/>
                <a:latin typeface="Jost"/>
              </a:rPr>
              <a:t> will be in charge of managing alert notification, grouping, inhibition, etc.</a:t>
            </a:r>
          </a:p>
          <a:p>
            <a:pPr algn="l">
              <a:buFont typeface="+mj-lt"/>
              <a:buAutoNum type="arabicPeriod"/>
            </a:pPr>
            <a:r>
              <a:rPr lang="en-US" b="0" i="0" dirty="0">
                <a:solidFill>
                  <a:srgbClr val="171717"/>
                </a:solidFill>
                <a:effectLst/>
                <a:latin typeface="Jost"/>
              </a:rPr>
              <a:t>The </a:t>
            </a:r>
            <a:r>
              <a:rPr lang="en-US" b="0" i="0" dirty="0" err="1">
                <a:solidFill>
                  <a:srgbClr val="171717"/>
                </a:solidFill>
                <a:effectLst/>
                <a:latin typeface="Jost"/>
              </a:rPr>
              <a:t>AlertManager</a:t>
            </a:r>
            <a:r>
              <a:rPr lang="en-US" b="0" i="0" dirty="0">
                <a:solidFill>
                  <a:srgbClr val="171717"/>
                </a:solidFill>
                <a:effectLst/>
                <a:latin typeface="Jost"/>
              </a:rPr>
              <a:t> component configures the receivers and gateways to </a:t>
            </a:r>
            <a:r>
              <a:rPr lang="en-US" b="1" i="0" dirty="0">
                <a:solidFill>
                  <a:srgbClr val="171717"/>
                </a:solidFill>
                <a:effectLst/>
                <a:latin typeface="Jost"/>
              </a:rPr>
              <a:t>deliver alert notifications</a:t>
            </a:r>
            <a:r>
              <a:rPr lang="en-US" b="0" i="0" dirty="0">
                <a:solidFill>
                  <a:srgbClr val="171717"/>
                </a:solidFill>
                <a:effectLst/>
                <a:latin typeface="Jost"/>
              </a:rPr>
              <a:t>.</a:t>
            </a:r>
          </a:p>
          <a:p>
            <a:pPr algn="l">
              <a:buFont typeface="+mj-lt"/>
              <a:buAutoNum type="arabicPeriod"/>
            </a:pPr>
            <a:r>
              <a:rPr lang="en-US" b="0" i="0" dirty="0">
                <a:solidFill>
                  <a:srgbClr val="171717"/>
                </a:solidFill>
                <a:effectLst/>
                <a:latin typeface="Jost"/>
              </a:rPr>
              <a:t>Grafana can pull metrics from any number of Prometheus servers and </a:t>
            </a:r>
            <a:r>
              <a:rPr lang="en-US" b="1" i="0" dirty="0">
                <a:solidFill>
                  <a:srgbClr val="171717"/>
                </a:solidFill>
                <a:effectLst/>
                <a:latin typeface="Jost"/>
              </a:rPr>
              <a:t>display panels and Dashboards</a:t>
            </a:r>
            <a:r>
              <a:rPr lang="en-US" b="0" i="0" dirty="0">
                <a:solidFill>
                  <a:srgbClr val="171717"/>
                </a:solidFill>
                <a:effectLst/>
                <a:latin typeface="Jo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4</a:t>
            </a:fld>
            <a:endParaRPr lang="en-US"/>
          </a:p>
        </p:txBody>
      </p:sp>
    </p:spTree>
    <p:extLst>
      <p:ext uri="{BB962C8B-B14F-4D97-AF65-F5344CB8AC3E}">
        <p14:creationId xmlns:p14="http://schemas.microsoft.com/office/powerpoint/2010/main" val="77284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8EAED"/>
                </a:solidFill>
                <a:effectLst/>
                <a:latin typeface="Google Sans"/>
              </a:rPr>
              <a:t>Blackbox Exporter is </a:t>
            </a:r>
            <a:r>
              <a:rPr lang="en-US" b="0" i="0" dirty="0">
                <a:solidFill>
                  <a:srgbClr val="E2EEFF"/>
                </a:solidFill>
                <a:effectLst/>
                <a:latin typeface="Google Sans"/>
              </a:rPr>
              <a:t>a probing exporter that allows monitoring network endpoints using HTTP, HTTPS, DNS, ICMP, or TCP protocols</a:t>
            </a:r>
            <a:r>
              <a:rPr lang="en-US" b="0" i="0" dirty="0">
                <a:solidFill>
                  <a:srgbClr val="E8EAED"/>
                </a:solidFill>
                <a:effectLst/>
                <a:latin typeface="Google Sans"/>
              </a:rPr>
              <a:t>. It generates multiple metrics on your configured targets, like general endpoint status, response time, redirect information, or certificate expiration dates.</a:t>
            </a:r>
            <a:endParaRPr lang="en-VN"/>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13</a:t>
            </a:fld>
            <a:endParaRPr lang="en-US"/>
          </a:p>
        </p:txBody>
      </p:sp>
    </p:spTree>
    <p:extLst>
      <p:ext uri="{BB962C8B-B14F-4D97-AF65-F5344CB8AC3E}">
        <p14:creationId xmlns:p14="http://schemas.microsoft.com/office/powerpoint/2010/main" val="388638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14</a:t>
            </a:fld>
            <a:endParaRPr lang="en-US"/>
          </a:p>
        </p:txBody>
      </p:sp>
    </p:spTree>
    <p:extLst>
      <p:ext uri="{BB962C8B-B14F-4D97-AF65-F5344CB8AC3E}">
        <p14:creationId xmlns:p14="http://schemas.microsoft.com/office/powerpoint/2010/main" val="183824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8EAED"/>
                </a:solidFill>
                <a:effectLst/>
                <a:latin typeface="Google Sans"/>
              </a:rPr>
              <a:t>Helm is </a:t>
            </a:r>
            <a:r>
              <a:rPr lang="en-US" b="0" i="0" dirty="0">
                <a:solidFill>
                  <a:srgbClr val="E2EEFF"/>
                </a:solidFill>
                <a:effectLst/>
                <a:latin typeface="Google Sans"/>
              </a:rPr>
              <a:t>a tool that automates the creation, packaging, configuration, and deployment of Kubernetes applications by combining your configuration files into a single reusable package</a:t>
            </a:r>
            <a:r>
              <a:rPr lang="en-US" b="0" i="0" dirty="0">
                <a:solidFill>
                  <a:srgbClr val="E8EAED"/>
                </a:solidFill>
                <a:effectLst/>
                <a:latin typeface="Google Sans"/>
              </a:rPr>
              <a:t>.</a:t>
            </a:r>
          </a:p>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16</a:t>
            </a:fld>
            <a:endParaRPr lang="en-US"/>
          </a:p>
        </p:txBody>
      </p:sp>
    </p:spTree>
    <p:extLst>
      <p:ext uri="{BB962C8B-B14F-4D97-AF65-F5344CB8AC3E}">
        <p14:creationId xmlns:p14="http://schemas.microsoft.com/office/powerpoint/2010/main" val="254081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cap="all" dirty="0">
                <a:solidFill>
                  <a:srgbClr val="000000"/>
                </a:solidFill>
                <a:effectLst/>
                <a:latin typeface="Lato" panose="020F0502020204030204" pitchFamily="34" charset="0"/>
              </a:rPr>
              <a:t>To </a:t>
            </a:r>
            <a:r>
              <a:rPr lang="en-US" b="0" i="0" cap="all" dirty="0" err="1">
                <a:solidFill>
                  <a:srgbClr val="000000"/>
                </a:solidFill>
                <a:effectLst/>
                <a:latin typeface="Lato" panose="020F0502020204030204" pitchFamily="34" charset="0"/>
              </a:rPr>
              <a:t>Retrive</a:t>
            </a:r>
            <a:r>
              <a:rPr lang="en-US" b="0" i="0" cap="all" dirty="0">
                <a:solidFill>
                  <a:srgbClr val="000000"/>
                </a:solidFill>
                <a:effectLst/>
                <a:latin typeface="Lato" panose="020F0502020204030204" pitchFamily="34" charset="0"/>
              </a:rPr>
              <a:t> all metrics on AWS </a:t>
            </a:r>
            <a:r>
              <a:rPr lang="en-US" b="0" i="0" cap="all" dirty="0" err="1">
                <a:solidFill>
                  <a:srgbClr val="000000"/>
                </a:solidFill>
                <a:effectLst/>
                <a:latin typeface="Lato" panose="020F0502020204030204" pitchFamily="34" charset="0"/>
              </a:rPr>
              <a:t>Cloudwatch</a:t>
            </a:r>
            <a:r>
              <a:rPr lang="en-US" b="0" i="0" cap="all" dirty="0">
                <a:solidFill>
                  <a:srgbClr val="000000"/>
                </a:solidFill>
                <a:effectLst/>
                <a:latin typeface="Lato" panose="020F0502020204030204" pitchFamily="34" charset="0"/>
              </a:rPr>
              <a:t> we can use 02 option:</a:t>
            </a:r>
          </a:p>
          <a:p>
            <a:pPr algn="l"/>
            <a:r>
              <a:rPr lang="en-US" b="0" i="0" cap="all" dirty="0">
                <a:solidFill>
                  <a:srgbClr val="000000"/>
                </a:solidFill>
                <a:effectLst/>
                <a:latin typeface="Lato" panose="020F0502020204030204" pitchFamily="34" charset="0"/>
              </a:rPr>
              <a:t>YACE exporter </a:t>
            </a:r>
            <a:r>
              <a:rPr lang="en-US" b="0" i="0" cap="all" dirty="0">
                <a:solidFill>
                  <a:srgbClr val="000000"/>
                </a:solidFill>
                <a:effectLst/>
                <a:latin typeface="Lato" panose="020F0502020204030204" pitchFamily="34" charset="0"/>
                <a:sym typeface="Wingdings" pitchFamily="2" charset="2"/>
              </a:rPr>
              <a:t> </a:t>
            </a:r>
            <a:r>
              <a:rPr lang="en-US" b="0" i="0" cap="all" dirty="0" err="1">
                <a:solidFill>
                  <a:srgbClr val="000000"/>
                </a:solidFill>
                <a:effectLst/>
                <a:latin typeface="Lato" panose="020F0502020204030204" pitchFamily="34" charset="0"/>
                <a:sym typeface="Wingdings" pitchFamily="2" charset="2"/>
              </a:rPr>
              <a:t>PrometheUS</a:t>
            </a:r>
            <a:endParaRPr lang="en-US" b="0" i="0" cap="all" dirty="0">
              <a:solidFill>
                <a:srgbClr val="000000"/>
              </a:solidFill>
              <a:effectLst/>
              <a:latin typeface="Lato" panose="020F0502020204030204" pitchFamily="34" charset="0"/>
            </a:endParaRPr>
          </a:p>
          <a:p>
            <a:pPr algn="l"/>
            <a:r>
              <a:rPr lang="en-US" b="0" i="0" cap="all" dirty="0">
                <a:solidFill>
                  <a:srgbClr val="000000"/>
                </a:solidFill>
                <a:effectLst/>
                <a:latin typeface="Lato" panose="020F0502020204030204" pitchFamily="34" charset="0"/>
              </a:rPr>
              <a:t>https://</a:t>
            </a:r>
            <a:r>
              <a:rPr lang="en-US" b="0" i="0" cap="all" dirty="0" err="1">
                <a:solidFill>
                  <a:srgbClr val="000000"/>
                </a:solidFill>
                <a:effectLst/>
                <a:latin typeface="Lato" panose="020F0502020204030204" pitchFamily="34" charset="0"/>
              </a:rPr>
              <a:t>aws.amazon.com</a:t>
            </a:r>
            <a:r>
              <a:rPr lang="en-US" b="0" i="0" cap="all" dirty="0">
                <a:solidFill>
                  <a:srgbClr val="000000"/>
                </a:solidFill>
                <a:effectLst/>
                <a:latin typeface="Lato" panose="020F0502020204030204" pitchFamily="34" charset="0"/>
              </a:rPr>
              <a:t>/blogs/opensource/monitor-aws-services-used-by-kubernetes-with-prometheus-and-promcat/</a:t>
            </a:r>
          </a:p>
          <a:p>
            <a:pPr algn="l"/>
            <a:endParaRPr lang="en-US" b="0" i="0" cap="all" dirty="0">
              <a:solidFill>
                <a:srgbClr val="000000"/>
              </a:solidFill>
              <a:effectLst/>
              <a:latin typeface="Lato" panose="020F0502020204030204" pitchFamily="34" charset="0"/>
            </a:endParaRPr>
          </a:p>
          <a:p>
            <a:pPr algn="l"/>
            <a:r>
              <a:rPr lang="en-US" b="0" i="0" cap="all" dirty="0" err="1">
                <a:solidFill>
                  <a:srgbClr val="000000"/>
                </a:solidFill>
                <a:effectLst/>
                <a:latin typeface="Lato" panose="020F0502020204030204" pitchFamily="34" charset="0"/>
              </a:rPr>
              <a:t>Cloudwatch</a:t>
            </a:r>
            <a:r>
              <a:rPr lang="en-US" b="0" i="0" cap="all" dirty="0">
                <a:solidFill>
                  <a:srgbClr val="000000"/>
                </a:solidFill>
                <a:effectLst/>
                <a:latin typeface="Lato" panose="020F0502020204030204" pitchFamily="34" charset="0"/>
              </a:rPr>
              <a:t> </a:t>
            </a:r>
            <a:r>
              <a:rPr lang="en-US" b="0" i="0" cap="all" dirty="0" err="1">
                <a:solidFill>
                  <a:srgbClr val="000000"/>
                </a:solidFill>
                <a:effectLst/>
                <a:latin typeface="Lato" panose="020F0502020204030204" pitchFamily="34" charset="0"/>
              </a:rPr>
              <a:t>datasource</a:t>
            </a:r>
            <a:r>
              <a:rPr lang="en-US" b="0" i="0" cap="all" dirty="0">
                <a:solidFill>
                  <a:srgbClr val="000000"/>
                </a:solidFill>
                <a:effectLst/>
                <a:latin typeface="Lato" panose="020F0502020204030204" pitchFamily="34" charset="0"/>
              </a:rPr>
              <a:t> </a:t>
            </a:r>
            <a:r>
              <a:rPr lang="en-US" b="0" i="0" cap="all" dirty="0">
                <a:solidFill>
                  <a:srgbClr val="000000"/>
                </a:solidFill>
                <a:effectLst/>
                <a:latin typeface="Lato" panose="020F0502020204030204" pitchFamily="34" charset="0"/>
                <a:sym typeface="Wingdings" pitchFamily="2" charset="2"/>
              </a:rPr>
              <a:t> </a:t>
            </a:r>
            <a:r>
              <a:rPr lang="en-US" b="0" i="0" cap="all" dirty="0">
                <a:solidFill>
                  <a:srgbClr val="000000"/>
                </a:solidFill>
                <a:effectLst/>
                <a:latin typeface="Lato" panose="020F0502020204030204" pitchFamily="34" charset="0"/>
              </a:rPr>
              <a:t>Grafana </a:t>
            </a:r>
          </a:p>
          <a:p>
            <a:br>
              <a:rPr lang="en-US" dirty="0"/>
            </a:br>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17</a:t>
            </a:fld>
            <a:endParaRPr lang="en-US"/>
          </a:p>
        </p:txBody>
      </p:sp>
    </p:spTree>
    <p:extLst>
      <p:ext uri="{BB962C8B-B14F-4D97-AF65-F5344CB8AC3E}">
        <p14:creationId xmlns:p14="http://schemas.microsoft.com/office/powerpoint/2010/main" val="283116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8EAED"/>
                </a:solidFill>
                <a:effectLst/>
                <a:latin typeface="Google Sans"/>
              </a:rPr>
              <a:t>Helm is </a:t>
            </a:r>
            <a:r>
              <a:rPr lang="en-US" b="0" i="0" dirty="0">
                <a:solidFill>
                  <a:srgbClr val="E2EEFF"/>
                </a:solidFill>
                <a:effectLst/>
                <a:latin typeface="Google Sans"/>
              </a:rPr>
              <a:t>a tool that automates the creation, packaging, configuration, and deployment of Kubernetes applications by combining your configuration files into a single reusable package</a:t>
            </a:r>
            <a:r>
              <a:rPr lang="en-US" b="0" i="0" dirty="0">
                <a:solidFill>
                  <a:srgbClr val="E8EAED"/>
                </a:solidFill>
                <a:effectLst/>
                <a:latin typeface="Google Sans"/>
              </a:rPr>
              <a:t>.</a:t>
            </a:r>
          </a:p>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19</a:t>
            </a:fld>
            <a:endParaRPr lang="en-US"/>
          </a:p>
        </p:txBody>
      </p:sp>
    </p:spTree>
    <p:extLst>
      <p:ext uri="{BB962C8B-B14F-4D97-AF65-F5344CB8AC3E}">
        <p14:creationId xmlns:p14="http://schemas.microsoft.com/office/powerpoint/2010/main" val="3106794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8EAED"/>
                </a:solidFill>
                <a:effectLst/>
                <a:latin typeface="Google Sans"/>
              </a:rPr>
              <a:t>Helm is </a:t>
            </a:r>
            <a:r>
              <a:rPr lang="en-US" b="0" i="0" dirty="0">
                <a:solidFill>
                  <a:srgbClr val="E2EEFF"/>
                </a:solidFill>
                <a:effectLst/>
                <a:latin typeface="Google Sans"/>
              </a:rPr>
              <a:t>a tool that automates the creation, packaging, configuration, and deployment of Kubernetes applications by combining your configuration files into a single reusable package</a:t>
            </a:r>
            <a:r>
              <a:rPr lang="en-US" b="0" i="0" dirty="0">
                <a:solidFill>
                  <a:srgbClr val="E8EAED"/>
                </a:solidFill>
                <a:effectLst/>
                <a:latin typeface="Google Sans"/>
              </a:rPr>
              <a:t>.</a:t>
            </a:r>
          </a:p>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20</a:t>
            </a:fld>
            <a:endParaRPr lang="en-US"/>
          </a:p>
        </p:txBody>
      </p:sp>
    </p:spTree>
    <p:extLst>
      <p:ext uri="{BB962C8B-B14F-4D97-AF65-F5344CB8AC3E}">
        <p14:creationId xmlns:p14="http://schemas.microsoft.com/office/powerpoint/2010/main" val="816787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r>
              <a:rPr lang="en-US" b="0" i="0" dirty="0">
                <a:solidFill>
                  <a:srgbClr val="E8EAED"/>
                </a:solidFill>
                <a:effectLst/>
                <a:latin typeface="Google Sans"/>
              </a:rPr>
              <a:t>###show all kind of metric servers:</a:t>
            </a:r>
          </a:p>
          <a:p>
            <a:pPr algn="l"/>
            <a:r>
              <a:rPr lang="en-US" dirty="0" err="1"/>
              <a:t>kubectl</a:t>
            </a:r>
            <a:r>
              <a:rPr lang="en-US" dirty="0"/>
              <a:t> -n monitoring get </a:t>
            </a:r>
            <a:r>
              <a:rPr lang="en-US" dirty="0" err="1"/>
              <a:t>apiservice</a:t>
            </a:r>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22</a:t>
            </a:fld>
            <a:endParaRPr lang="en-US"/>
          </a:p>
        </p:txBody>
      </p:sp>
    </p:spTree>
    <p:extLst>
      <p:ext uri="{BB962C8B-B14F-4D97-AF65-F5344CB8AC3E}">
        <p14:creationId xmlns:p14="http://schemas.microsoft.com/office/powerpoint/2010/main" val="770069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8EAED"/>
                </a:solidFill>
                <a:effectLst/>
                <a:latin typeface="Google Sans"/>
              </a:rPr>
              <a:t>Helm is </a:t>
            </a:r>
            <a:r>
              <a:rPr lang="en-US" b="0" i="0" dirty="0">
                <a:solidFill>
                  <a:srgbClr val="E2EEFF"/>
                </a:solidFill>
                <a:effectLst/>
                <a:latin typeface="Google Sans"/>
              </a:rPr>
              <a:t>a tool that automates the creation, packaging, configuration, and deployment of Kubernetes applications by combining your configuration files into a single reusable package</a:t>
            </a:r>
            <a:r>
              <a:rPr lang="en-US" b="0" i="0" dirty="0">
                <a:solidFill>
                  <a:srgbClr val="E8EAED"/>
                </a:solidFill>
                <a:effectLst/>
                <a:latin typeface="Google Sans"/>
              </a:rPr>
              <a:t>.</a:t>
            </a:r>
          </a:p>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23</a:t>
            </a:fld>
            <a:endParaRPr lang="en-US"/>
          </a:p>
        </p:txBody>
      </p:sp>
    </p:spTree>
    <p:extLst>
      <p:ext uri="{BB962C8B-B14F-4D97-AF65-F5344CB8AC3E}">
        <p14:creationId xmlns:p14="http://schemas.microsoft.com/office/powerpoint/2010/main" val="1269147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24</a:t>
            </a:fld>
            <a:endParaRPr lang="en-US"/>
          </a:p>
        </p:txBody>
      </p:sp>
    </p:spTree>
    <p:extLst>
      <p:ext uri="{BB962C8B-B14F-4D97-AF65-F5344CB8AC3E}">
        <p14:creationId xmlns:p14="http://schemas.microsoft.com/office/powerpoint/2010/main" val="382900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Clarity City"/>
              </a:rPr>
              <a:t>Custom Resource Definition (CRD)</a:t>
            </a:r>
            <a:r>
              <a:rPr lang="en-US" b="0" i="0" dirty="0">
                <a:solidFill>
                  <a:srgbClr val="000000"/>
                </a:solidFill>
                <a:effectLst/>
                <a:latin typeface="Clarity City"/>
              </a:rPr>
              <a:t> resource is a way to define your own resource kind like Deployment, </a:t>
            </a:r>
            <a:r>
              <a:rPr lang="en-US" b="0" i="0" dirty="0" err="1">
                <a:solidFill>
                  <a:srgbClr val="000000"/>
                </a:solidFill>
                <a:effectLst/>
                <a:latin typeface="Clarity City"/>
              </a:rPr>
              <a:t>StatefulSet</a:t>
            </a:r>
            <a:r>
              <a:rPr lang="en-US" b="0" i="0" dirty="0">
                <a:solidFill>
                  <a:srgbClr val="000000"/>
                </a:solidFill>
                <a:effectLst/>
                <a:latin typeface="Clarity City"/>
              </a:rPr>
              <a:t> etc. CRDs define the structure and validation of the custom kind.</a:t>
            </a:r>
          </a:p>
          <a:p>
            <a:pPr algn="l"/>
            <a:r>
              <a:rPr lang="en-US" b="1" i="0" dirty="0">
                <a:solidFill>
                  <a:srgbClr val="000000"/>
                </a:solidFill>
                <a:effectLst/>
                <a:latin typeface="Clarity City"/>
              </a:rPr>
              <a:t>Custom Resource (CR)</a:t>
            </a:r>
            <a:r>
              <a:rPr lang="en-US" b="0" i="0" dirty="0">
                <a:solidFill>
                  <a:srgbClr val="000000"/>
                </a:solidFill>
                <a:effectLst/>
                <a:latin typeface="Clarity City"/>
              </a:rPr>
              <a:t> are the resources that are created by following the structure from a Custom Resource Definition (CRD).</a:t>
            </a:r>
          </a:p>
          <a:p>
            <a:pPr algn="l"/>
            <a:r>
              <a:rPr lang="en-US" b="1" i="0" dirty="0">
                <a:solidFill>
                  <a:srgbClr val="000000"/>
                </a:solidFill>
                <a:effectLst/>
                <a:latin typeface="Clarity City"/>
              </a:rPr>
              <a:t>Custom Controller</a:t>
            </a:r>
            <a:r>
              <a:rPr lang="en-US" b="0" i="0" dirty="0">
                <a:solidFill>
                  <a:srgbClr val="000000"/>
                </a:solidFill>
                <a:effectLst/>
                <a:latin typeface="Clarity City"/>
              </a:rPr>
              <a:t> makes sure that our Kubernetes cluster or application always matches its current state with the desired state that we expect it to.</a:t>
            </a:r>
          </a:p>
          <a:p>
            <a:pPr algn="l"/>
            <a:r>
              <a:rPr lang="en-US" b="0" i="0" dirty="0">
                <a:solidFill>
                  <a:srgbClr val="000000"/>
                </a:solidFill>
                <a:effectLst/>
                <a:latin typeface="Clarity City"/>
              </a:rPr>
              <a:t>So, </a:t>
            </a:r>
            <a:r>
              <a:rPr lang="en-US" b="1" i="0" dirty="0">
                <a:solidFill>
                  <a:srgbClr val="000000"/>
                </a:solidFill>
                <a:effectLst/>
                <a:latin typeface="Clarity City"/>
              </a:rPr>
              <a:t>Operator</a:t>
            </a:r>
            <a:r>
              <a:rPr lang="en-US" b="0" i="0" dirty="0">
                <a:solidFill>
                  <a:srgbClr val="000000"/>
                </a:solidFill>
                <a:effectLst/>
                <a:latin typeface="Clarity City"/>
              </a:rPr>
              <a:t> is a set of Kubernetes custom controllers that we deploy in the cluster. These listen for changes in the custom resources owned by them (those which we have created using CRDs), and perform certain actions like creating, modifying, deleting Kubernetes resources.</a:t>
            </a:r>
          </a:p>
          <a:p>
            <a:r>
              <a:rPr lang="en-US" b="1" i="0" u="none" strike="noStrike" dirty="0">
                <a:solidFill>
                  <a:schemeClr val="bg1"/>
                </a:solidFill>
                <a:effectLst/>
                <a:latin typeface="Clarity City"/>
              </a:rPr>
              <a:t>Prometheus Operator</a:t>
            </a:r>
            <a:r>
              <a:rPr lang="en-US" b="0" i="0" dirty="0">
                <a:solidFill>
                  <a:schemeClr val="bg1"/>
                </a:solidFill>
                <a:effectLst/>
                <a:latin typeface="Clarity City"/>
              </a:rPr>
              <a:t> </a:t>
            </a:r>
            <a:r>
              <a:rPr lang="en-US" b="0" i="0" dirty="0">
                <a:solidFill>
                  <a:srgbClr val="000000"/>
                </a:solidFill>
                <a:effectLst/>
                <a:latin typeface="Clarity City"/>
              </a:rPr>
              <a:t>is a fully automated way of deploying (like any other standard Kubernetes Deployment object) Prometheus server, </a:t>
            </a:r>
            <a:r>
              <a:rPr lang="en-US" b="0" i="0" dirty="0" err="1">
                <a:solidFill>
                  <a:srgbClr val="000000"/>
                </a:solidFill>
                <a:effectLst/>
                <a:latin typeface="Clarity City"/>
              </a:rPr>
              <a:t>Alertmanager</a:t>
            </a:r>
            <a:r>
              <a:rPr lang="en-US" b="0" i="0" dirty="0">
                <a:solidFill>
                  <a:srgbClr val="000000"/>
                </a:solidFill>
                <a:effectLst/>
                <a:latin typeface="Clarity City"/>
              </a:rPr>
              <a:t> and all the related secrets, </a:t>
            </a:r>
            <a:r>
              <a:rPr lang="en-US" b="0" i="0" dirty="0" err="1">
                <a:solidFill>
                  <a:srgbClr val="000000"/>
                </a:solidFill>
                <a:effectLst/>
                <a:latin typeface="Clarity City"/>
              </a:rPr>
              <a:t>configmap</a:t>
            </a:r>
            <a:r>
              <a:rPr lang="en-US" b="0" i="0" dirty="0">
                <a:solidFill>
                  <a:srgbClr val="000000"/>
                </a:solidFill>
                <a:effectLst/>
                <a:latin typeface="Clarity City"/>
              </a:rPr>
              <a:t> </a:t>
            </a:r>
            <a:r>
              <a:rPr lang="en-US" b="0" i="0" dirty="0" err="1">
                <a:solidFill>
                  <a:srgbClr val="000000"/>
                </a:solidFill>
                <a:effectLst/>
                <a:latin typeface="Clarity City"/>
              </a:rPr>
              <a:t>etc</a:t>
            </a:r>
            <a:r>
              <a:rPr lang="en-US" b="0" i="0" dirty="0">
                <a:solidFill>
                  <a:srgbClr val="000000"/>
                </a:solidFill>
                <a:effectLst/>
                <a:latin typeface="Clarity City"/>
              </a:rPr>
              <a:t>…</a:t>
            </a:r>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5</a:t>
            </a:fld>
            <a:endParaRPr lang="en-US"/>
          </a:p>
        </p:txBody>
      </p:sp>
    </p:spTree>
    <p:extLst>
      <p:ext uri="{BB962C8B-B14F-4D97-AF65-F5344CB8AC3E}">
        <p14:creationId xmlns:p14="http://schemas.microsoft.com/office/powerpoint/2010/main" val="250917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8EAED"/>
                </a:solidFill>
                <a:effectLst/>
                <a:latin typeface="Google Sans"/>
              </a:rPr>
              <a:t>Helm is </a:t>
            </a:r>
            <a:r>
              <a:rPr lang="en-US" b="0" i="0" dirty="0">
                <a:solidFill>
                  <a:srgbClr val="E2EEFF"/>
                </a:solidFill>
                <a:effectLst/>
                <a:latin typeface="Google Sans"/>
              </a:rPr>
              <a:t>a tool that automates the creation, packaging, configuration, and deployment of Kubernetes applications by combining your configuration files into a single reusable package</a:t>
            </a:r>
            <a:r>
              <a:rPr lang="en-US" b="0" i="0" dirty="0">
                <a:solidFill>
                  <a:srgbClr val="E8EAED"/>
                </a:solidFill>
                <a:effectLst/>
                <a:latin typeface="Google Sans"/>
              </a:rPr>
              <a:t>.</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6</a:t>
            </a:fld>
            <a:endParaRPr lang="en-US"/>
          </a:p>
        </p:txBody>
      </p:sp>
    </p:spTree>
    <p:extLst>
      <p:ext uri="{BB962C8B-B14F-4D97-AF65-F5344CB8AC3E}">
        <p14:creationId xmlns:p14="http://schemas.microsoft.com/office/powerpoint/2010/main" val="125009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8EAED"/>
                </a:solidFill>
                <a:effectLst/>
                <a:latin typeface="Google Sans"/>
              </a:rPr>
              <a:t>Helm is </a:t>
            </a:r>
            <a:r>
              <a:rPr lang="en-US" b="0" i="0" dirty="0">
                <a:solidFill>
                  <a:srgbClr val="E2EEFF"/>
                </a:solidFill>
                <a:effectLst/>
                <a:latin typeface="Google Sans"/>
              </a:rPr>
              <a:t>a tool that automates the creation, packaging, configuration, and deployment of Kubernetes applications by combining your configuration files into a single reusable package</a:t>
            </a:r>
            <a:r>
              <a:rPr lang="en-US" b="0" i="0" dirty="0">
                <a:solidFill>
                  <a:srgbClr val="E8EAED"/>
                </a:solidFill>
                <a:effectLst/>
                <a:latin typeface="Google Sans"/>
              </a:rPr>
              <a:t>.</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7</a:t>
            </a:fld>
            <a:endParaRPr lang="en-US"/>
          </a:p>
        </p:txBody>
      </p:sp>
    </p:spTree>
    <p:extLst>
      <p:ext uri="{BB962C8B-B14F-4D97-AF65-F5344CB8AC3E}">
        <p14:creationId xmlns:p14="http://schemas.microsoft.com/office/powerpoint/2010/main" val="2408609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8EAED"/>
                </a:solidFill>
                <a:effectLst/>
                <a:latin typeface="Google Sans"/>
              </a:rPr>
              <a:t>Helm is </a:t>
            </a:r>
            <a:r>
              <a:rPr lang="en-US" b="0" i="0" dirty="0">
                <a:solidFill>
                  <a:srgbClr val="E2EEFF"/>
                </a:solidFill>
                <a:effectLst/>
                <a:latin typeface="Google Sans"/>
              </a:rPr>
              <a:t>a tool that automates the creation, packaging, configuration, and deployment of Kubernetes applications by combining your configuration files into a single reusable package</a:t>
            </a:r>
            <a:r>
              <a:rPr lang="en-US" b="0" i="0" dirty="0">
                <a:solidFill>
                  <a:srgbClr val="E8EAED"/>
                </a:solidFill>
                <a:effectLst/>
                <a:latin typeface="Google Sans"/>
              </a:rPr>
              <a:t>.</a:t>
            </a:r>
          </a:p>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8</a:t>
            </a:fld>
            <a:endParaRPr lang="en-US"/>
          </a:p>
        </p:txBody>
      </p:sp>
    </p:spTree>
    <p:extLst>
      <p:ext uri="{BB962C8B-B14F-4D97-AF65-F5344CB8AC3E}">
        <p14:creationId xmlns:p14="http://schemas.microsoft.com/office/powerpoint/2010/main" val="285876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8EAED"/>
                </a:solidFill>
                <a:effectLst/>
                <a:latin typeface="Google Sans"/>
              </a:rPr>
              <a:t>Helm is </a:t>
            </a:r>
            <a:r>
              <a:rPr lang="en-US" b="0" i="0" dirty="0">
                <a:solidFill>
                  <a:srgbClr val="E2EEFF"/>
                </a:solidFill>
                <a:effectLst/>
                <a:latin typeface="Google Sans"/>
              </a:rPr>
              <a:t>a tool that automates the creation, packaging, configuration, and deployment of Kubernetes applications by combining your configuration files into a single reusable package</a:t>
            </a:r>
            <a:r>
              <a:rPr lang="en-US" b="0" i="0" dirty="0">
                <a:solidFill>
                  <a:srgbClr val="E8EAED"/>
                </a:solidFill>
                <a:effectLst/>
                <a:latin typeface="Google Sans"/>
              </a:rPr>
              <a:t>.</a:t>
            </a:r>
          </a:p>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9</a:t>
            </a:fld>
            <a:endParaRPr lang="en-US"/>
          </a:p>
        </p:txBody>
      </p:sp>
    </p:spTree>
    <p:extLst>
      <p:ext uri="{BB962C8B-B14F-4D97-AF65-F5344CB8AC3E}">
        <p14:creationId xmlns:p14="http://schemas.microsoft.com/office/powerpoint/2010/main" val="335140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171717"/>
                </a:solidFill>
                <a:effectLst/>
                <a:latin typeface="Jost"/>
              </a:rPr>
              <a:t>The </a:t>
            </a:r>
            <a:r>
              <a:rPr lang="en-US" b="1" i="0" dirty="0">
                <a:solidFill>
                  <a:srgbClr val="171717"/>
                </a:solidFill>
                <a:effectLst/>
                <a:latin typeface="Jost"/>
              </a:rPr>
              <a:t>Prometheus servers</a:t>
            </a:r>
            <a:r>
              <a:rPr lang="en-US" b="0" i="0" dirty="0">
                <a:solidFill>
                  <a:srgbClr val="171717"/>
                </a:solidFill>
                <a:effectLst/>
                <a:latin typeface="Jost"/>
              </a:rPr>
              <a:t> need as much target auto discovery as possible. There are several options to achieve this:</a:t>
            </a:r>
          </a:p>
          <a:p>
            <a:pPr marL="742950" lvl="1" indent="-285750" algn="l">
              <a:buFont typeface="+mj-lt"/>
              <a:buAutoNum type="arabicPeriod"/>
            </a:pPr>
            <a:r>
              <a:rPr lang="en-US" b="0" i="0" dirty="0">
                <a:solidFill>
                  <a:srgbClr val="171717"/>
                </a:solidFill>
                <a:effectLst/>
                <a:latin typeface="Jost"/>
              </a:rPr>
              <a:t>Prometheus Kubernetes SD (service discovery)</a:t>
            </a:r>
          </a:p>
          <a:p>
            <a:pPr marL="742950" lvl="1" indent="-285750" algn="l">
              <a:buFont typeface="+mj-lt"/>
              <a:buAutoNum type="arabicPeriod"/>
            </a:pPr>
            <a:r>
              <a:rPr lang="en-US" b="0" i="0" dirty="0">
                <a:solidFill>
                  <a:srgbClr val="171717"/>
                </a:solidFill>
                <a:effectLst/>
                <a:latin typeface="Jost"/>
              </a:rPr>
              <a:t>The Prometheus operator and its </a:t>
            </a:r>
            <a:r>
              <a:rPr lang="en-US" b="0" i="0" u="none" strike="noStrike" dirty="0">
                <a:solidFill>
                  <a:srgbClr val="007BFF"/>
                </a:solidFill>
                <a:effectLst/>
                <a:latin typeface="Jost"/>
                <a:hlinkClick r:id="rId3"/>
              </a:rPr>
              <a:t>Custom Resource Definitions</a:t>
            </a:r>
            <a:endParaRPr lang="en-US" b="0" i="0" dirty="0">
              <a:solidFill>
                <a:srgbClr val="171717"/>
              </a:solidFill>
              <a:effectLst/>
              <a:latin typeface="Jost"/>
            </a:endParaRPr>
          </a:p>
          <a:p>
            <a:pPr marL="742950" lvl="1" indent="-285750" algn="l">
              <a:buFont typeface="+mj-lt"/>
              <a:buAutoNum type="arabicPeriod"/>
            </a:pPr>
            <a:r>
              <a:rPr lang="en-US" b="0" i="0" dirty="0">
                <a:solidFill>
                  <a:srgbClr val="171717"/>
                </a:solidFill>
                <a:effectLst/>
                <a:latin typeface="Jost"/>
              </a:rPr>
              <a:t>Consul SD</a:t>
            </a:r>
          </a:p>
          <a:p>
            <a:pPr marL="742950" lvl="1" indent="-285750" algn="l">
              <a:buFont typeface="+mj-lt"/>
              <a:buAutoNum type="arabicPeriod"/>
            </a:pPr>
            <a:r>
              <a:rPr lang="en-US" b="0" i="0" dirty="0">
                <a:solidFill>
                  <a:srgbClr val="171717"/>
                </a:solidFill>
                <a:effectLst/>
                <a:latin typeface="Jost"/>
              </a:rPr>
              <a:t>Azure SD for Azure VM</a:t>
            </a:r>
          </a:p>
          <a:p>
            <a:pPr marL="742950" lvl="1" indent="-285750" algn="l">
              <a:buFont typeface="+mj-lt"/>
              <a:buAutoNum type="arabicPeriod"/>
            </a:pPr>
            <a:r>
              <a:rPr lang="en-US" b="0" i="0" dirty="0">
                <a:solidFill>
                  <a:srgbClr val="171717"/>
                </a:solidFill>
                <a:effectLst/>
                <a:latin typeface="Jost"/>
              </a:rPr>
              <a:t>GCE SD for GCP instances</a:t>
            </a:r>
          </a:p>
          <a:p>
            <a:pPr marL="742950" lvl="1" indent="-285750" algn="l">
              <a:buFont typeface="+mj-lt"/>
              <a:buAutoNum type="arabicPeriod"/>
            </a:pPr>
            <a:r>
              <a:rPr lang="en-US" b="0" i="0" dirty="0">
                <a:solidFill>
                  <a:srgbClr val="171717"/>
                </a:solidFill>
                <a:effectLst/>
                <a:latin typeface="Jost"/>
              </a:rPr>
              <a:t>EC2 SD for AWS VM</a:t>
            </a:r>
          </a:p>
          <a:p>
            <a:pPr marL="742950" lvl="1" indent="-285750" algn="l">
              <a:buFont typeface="+mj-lt"/>
              <a:buAutoNum type="arabicPeriod"/>
            </a:pPr>
            <a:r>
              <a:rPr lang="en-US" b="0" i="0" dirty="0">
                <a:solidFill>
                  <a:srgbClr val="171717"/>
                </a:solidFill>
                <a:effectLst/>
                <a:latin typeface="Jost"/>
              </a:rPr>
              <a:t>File SD</a:t>
            </a:r>
          </a:p>
          <a:p>
            <a:pPr algn="l">
              <a:buFont typeface="+mj-lt"/>
              <a:buAutoNum type="arabicPeriod"/>
            </a:pPr>
            <a:r>
              <a:rPr lang="en-US" b="0" i="0" dirty="0">
                <a:solidFill>
                  <a:srgbClr val="171717"/>
                </a:solidFill>
                <a:effectLst/>
                <a:latin typeface="Jost"/>
              </a:rPr>
              <a:t>Apart from application metrics, we want Prometheus to collect </a:t>
            </a:r>
            <a:r>
              <a:rPr lang="en-US" b="1" i="0" dirty="0">
                <a:solidFill>
                  <a:srgbClr val="171717"/>
                </a:solidFill>
                <a:effectLst/>
                <a:latin typeface="Jost"/>
              </a:rPr>
              <a:t>metrics related to the Kubernetes services</a:t>
            </a:r>
            <a:r>
              <a:rPr lang="en-US" b="0" i="0" dirty="0">
                <a:solidFill>
                  <a:srgbClr val="171717"/>
                </a:solidFill>
                <a:effectLst/>
                <a:latin typeface="Jost"/>
              </a:rPr>
              <a:t>, nodes, and orchestration status.</a:t>
            </a:r>
          </a:p>
          <a:p>
            <a:pPr marL="742950" lvl="1" indent="-285750" algn="l">
              <a:buFont typeface="+mj-lt"/>
              <a:buAutoNum type="arabicPeriod"/>
            </a:pPr>
            <a:r>
              <a:rPr lang="en-US" b="0" i="0" u="none" strike="noStrike" dirty="0">
                <a:solidFill>
                  <a:srgbClr val="007BFF"/>
                </a:solidFill>
                <a:effectLst/>
                <a:latin typeface="Jost"/>
                <a:hlinkClick r:id="rId4"/>
              </a:rPr>
              <a:t>Node exporter</a:t>
            </a:r>
            <a:r>
              <a:rPr lang="en-US" b="0" i="0" dirty="0">
                <a:solidFill>
                  <a:srgbClr val="171717"/>
                </a:solidFill>
                <a:effectLst/>
                <a:latin typeface="Jost"/>
              </a:rPr>
              <a:t> for the classical host-related metrics: </a:t>
            </a:r>
            <a:r>
              <a:rPr lang="en-US" b="0" i="0" dirty="0" err="1">
                <a:solidFill>
                  <a:srgbClr val="171717"/>
                </a:solidFill>
                <a:effectLst/>
                <a:latin typeface="Jost"/>
              </a:rPr>
              <a:t>cpu</a:t>
            </a:r>
            <a:r>
              <a:rPr lang="en-US" b="0" i="0" dirty="0">
                <a:solidFill>
                  <a:srgbClr val="171717"/>
                </a:solidFill>
                <a:effectLst/>
                <a:latin typeface="Jost"/>
              </a:rPr>
              <a:t>, mem, network, etc.</a:t>
            </a:r>
          </a:p>
          <a:p>
            <a:pPr marL="742950" lvl="1" indent="-285750" algn="l">
              <a:buFont typeface="+mj-lt"/>
              <a:buAutoNum type="arabicPeriod"/>
            </a:pPr>
            <a:r>
              <a:rPr lang="en-US" b="0" i="0" dirty="0" err="1">
                <a:solidFill>
                  <a:srgbClr val="171717"/>
                </a:solidFill>
                <a:effectLst/>
                <a:latin typeface="Jost"/>
              </a:rPr>
              <a:t>Kube</a:t>
            </a:r>
            <a:r>
              <a:rPr lang="en-US" b="0" i="0" dirty="0">
                <a:solidFill>
                  <a:srgbClr val="171717"/>
                </a:solidFill>
                <a:effectLst/>
                <a:latin typeface="Jost"/>
              </a:rPr>
              <a:t>-state-metrics for orchestration and cluster level metrics: deployments, pod metrics, resource reservation, etc.</a:t>
            </a:r>
          </a:p>
          <a:p>
            <a:pPr marL="742950" lvl="1" indent="-285750" algn="l">
              <a:buFont typeface="+mj-lt"/>
              <a:buAutoNum type="arabicPeriod"/>
            </a:pPr>
            <a:r>
              <a:rPr lang="en-US" b="1" i="0" dirty="0">
                <a:solidFill>
                  <a:srgbClr val="171717"/>
                </a:solidFill>
                <a:effectLst/>
                <a:latin typeface="Jost"/>
              </a:rPr>
              <a:t>Kubernetes control plane metrics:</a:t>
            </a:r>
            <a:r>
              <a:rPr lang="en-US" b="0" i="0" dirty="0">
                <a:solidFill>
                  <a:srgbClr val="171717"/>
                </a:solidFill>
                <a:effectLst/>
                <a:latin typeface="Jost"/>
              </a:rPr>
              <a:t> </a:t>
            </a:r>
            <a:r>
              <a:rPr lang="en-US" b="0" i="0" dirty="0" err="1">
                <a:solidFill>
                  <a:srgbClr val="171717"/>
                </a:solidFill>
                <a:effectLst/>
                <a:latin typeface="Jost"/>
              </a:rPr>
              <a:t>kubelet</a:t>
            </a:r>
            <a:r>
              <a:rPr lang="en-US" b="0" i="0" dirty="0">
                <a:solidFill>
                  <a:srgbClr val="171717"/>
                </a:solidFill>
                <a:effectLst/>
                <a:latin typeface="Jost"/>
              </a:rPr>
              <a:t>, </a:t>
            </a:r>
            <a:r>
              <a:rPr lang="en-US" b="0" i="0" dirty="0" err="1">
                <a:solidFill>
                  <a:srgbClr val="171717"/>
                </a:solidFill>
                <a:effectLst/>
                <a:latin typeface="Jost"/>
              </a:rPr>
              <a:t>etcd</a:t>
            </a:r>
            <a:r>
              <a:rPr lang="en-US" b="0" i="0" dirty="0">
                <a:solidFill>
                  <a:srgbClr val="171717"/>
                </a:solidFill>
                <a:effectLst/>
                <a:latin typeface="Jost"/>
              </a:rPr>
              <a:t>, </a:t>
            </a:r>
            <a:r>
              <a:rPr lang="en-US" b="0" i="0" dirty="0" err="1">
                <a:solidFill>
                  <a:srgbClr val="171717"/>
                </a:solidFill>
                <a:effectLst/>
                <a:latin typeface="Jost"/>
              </a:rPr>
              <a:t>dns</a:t>
            </a:r>
            <a:r>
              <a:rPr lang="en-US" b="0" i="0" dirty="0">
                <a:solidFill>
                  <a:srgbClr val="171717"/>
                </a:solidFill>
                <a:effectLst/>
                <a:latin typeface="Jost"/>
              </a:rPr>
              <a:t>, scheduler, etc.</a:t>
            </a:r>
          </a:p>
          <a:p>
            <a:pPr algn="l">
              <a:buFont typeface="+mj-lt"/>
              <a:buAutoNum type="arabicPeriod"/>
            </a:pPr>
            <a:r>
              <a:rPr lang="en-US" b="0" i="0" dirty="0">
                <a:solidFill>
                  <a:srgbClr val="171717"/>
                </a:solidFill>
                <a:effectLst/>
                <a:latin typeface="Jost"/>
              </a:rPr>
              <a:t>Prometheus can configure </a:t>
            </a:r>
            <a:r>
              <a:rPr lang="en-US" b="1" i="0" dirty="0">
                <a:solidFill>
                  <a:srgbClr val="171717"/>
                </a:solidFill>
                <a:effectLst/>
                <a:latin typeface="Jost"/>
              </a:rPr>
              <a:t>rules to trigger alerts</a:t>
            </a:r>
            <a:r>
              <a:rPr lang="en-US" b="0" i="0" dirty="0">
                <a:solidFill>
                  <a:srgbClr val="171717"/>
                </a:solidFill>
                <a:effectLst/>
                <a:latin typeface="Jost"/>
              </a:rPr>
              <a:t> using </a:t>
            </a:r>
            <a:r>
              <a:rPr lang="en-US" b="0" i="0" dirty="0" err="1">
                <a:solidFill>
                  <a:srgbClr val="171717"/>
                </a:solidFill>
                <a:effectLst/>
                <a:latin typeface="Jost"/>
              </a:rPr>
              <a:t>PromQL</a:t>
            </a:r>
            <a:r>
              <a:rPr lang="en-US" b="0" i="0" dirty="0">
                <a:solidFill>
                  <a:srgbClr val="171717"/>
                </a:solidFill>
                <a:effectLst/>
                <a:latin typeface="Jost"/>
              </a:rPr>
              <a:t>. </a:t>
            </a:r>
            <a:r>
              <a:rPr lang="en-US" b="0" i="0" dirty="0" err="1">
                <a:solidFill>
                  <a:srgbClr val="171717"/>
                </a:solidFill>
                <a:effectLst/>
                <a:latin typeface="Jost"/>
              </a:rPr>
              <a:t>alertmanager</a:t>
            </a:r>
            <a:r>
              <a:rPr lang="en-US" b="0" i="0" dirty="0">
                <a:solidFill>
                  <a:srgbClr val="171717"/>
                </a:solidFill>
                <a:effectLst/>
                <a:latin typeface="Jost"/>
              </a:rPr>
              <a:t> will be in charge of managing alert notification, grouping, inhibition, etc.</a:t>
            </a:r>
          </a:p>
          <a:p>
            <a:pPr algn="l">
              <a:buFont typeface="+mj-lt"/>
              <a:buAutoNum type="arabicPeriod"/>
            </a:pPr>
            <a:r>
              <a:rPr lang="en-US" b="0" i="0" dirty="0">
                <a:solidFill>
                  <a:srgbClr val="171717"/>
                </a:solidFill>
                <a:effectLst/>
                <a:latin typeface="Jost"/>
              </a:rPr>
              <a:t>The </a:t>
            </a:r>
            <a:r>
              <a:rPr lang="en-US" b="0" i="0" dirty="0" err="1">
                <a:solidFill>
                  <a:srgbClr val="171717"/>
                </a:solidFill>
                <a:effectLst/>
                <a:latin typeface="Jost"/>
              </a:rPr>
              <a:t>AlertManager</a:t>
            </a:r>
            <a:r>
              <a:rPr lang="en-US" b="0" i="0" dirty="0">
                <a:solidFill>
                  <a:srgbClr val="171717"/>
                </a:solidFill>
                <a:effectLst/>
                <a:latin typeface="Jost"/>
              </a:rPr>
              <a:t> component configures the receivers and gateways to </a:t>
            </a:r>
            <a:r>
              <a:rPr lang="en-US" b="1" i="0" dirty="0">
                <a:solidFill>
                  <a:srgbClr val="171717"/>
                </a:solidFill>
                <a:effectLst/>
                <a:latin typeface="Jost"/>
              </a:rPr>
              <a:t>deliver alert notifications</a:t>
            </a:r>
            <a:r>
              <a:rPr lang="en-US" b="0" i="0" dirty="0">
                <a:solidFill>
                  <a:srgbClr val="171717"/>
                </a:solidFill>
                <a:effectLst/>
                <a:latin typeface="Jost"/>
              </a:rPr>
              <a:t>.</a:t>
            </a:r>
          </a:p>
          <a:p>
            <a:pPr algn="l">
              <a:buFont typeface="+mj-lt"/>
              <a:buAutoNum type="arabicPeriod"/>
            </a:pPr>
            <a:r>
              <a:rPr lang="en-US" b="0" i="0" dirty="0">
                <a:solidFill>
                  <a:srgbClr val="171717"/>
                </a:solidFill>
                <a:effectLst/>
                <a:latin typeface="Jost"/>
              </a:rPr>
              <a:t>Grafana can pull metrics from any number of Prometheus servers and </a:t>
            </a:r>
            <a:r>
              <a:rPr lang="en-US" b="1" i="0" dirty="0">
                <a:solidFill>
                  <a:srgbClr val="171717"/>
                </a:solidFill>
                <a:effectLst/>
                <a:latin typeface="Jost"/>
              </a:rPr>
              <a:t>display panels and Dashboards</a:t>
            </a:r>
            <a:r>
              <a:rPr lang="en-US" b="0" i="0" dirty="0">
                <a:solidFill>
                  <a:srgbClr val="171717"/>
                </a:solidFill>
                <a:effectLst/>
                <a:latin typeface="Jost"/>
              </a:rPr>
              <a:t>.</a:t>
            </a:r>
          </a:p>
          <a:p>
            <a:r>
              <a:rPr lang="en-US" dirty="0"/>
              <a:t>https://</a:t>
            </a:r>
            <a:r>
              <a:rPr lang="en-US" dirty="0" err="1"/>
              <a:t>sysdig.com</a:t>
            </a:r>
            <a:r>
              <a:rPr lang="en-US" dirty="0"/>
              <a:t>/blog/</a:t>
            </a:r>
            <a:r>
              <a:rPr lang="en-US" dirty="0" err="1"/>
              <a:t>kubernetes</a:t>
            </a:r>
            <a:r>
              <a:rPr lang="en-US" dirty="0"/>
              <a:t>-monitoring-</a:t>
            </a:r>
            <a:r>
              <a:rPr lang="en-US" dirty="0" err="1"/>
              <a:t>prometheus</a:t>
            </a:r>
            <a:r>
              <a:rPr lang="en-US" dirty="0"/>
              <a:t>/</a:t>
            </a:r>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10</a:t>
            </a:fld>
            <a:endParaRPr lang="en-US"/>
          </a:p>
        </p:txBody>
      </p:sp>
    </p:spTree>
    <p:extLst>
      <p:ext uri="{BB962C8B-B14F-4D97-AF65-F5344CB8AC3E}">
        <p14:creationId xmlns:p14="http://schemas.microsoft.com/office/powerpoint/2010/main" val="116013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a:p>
            <a:pPr algn="l"/>
            <a:r>
              <a:rPr lang="en-US" dirty="0"/>
              <a:t>https://</a:t>
            </a:r>
            <a:r>
              <a:rPr lang="en-US" dirty="0" err="1"/>
              <a:t>prometheus.io</a:t>
            </a:r>
            <a:r>
              <a:rPr lang="en-US" dirty="0"/>
              <a:t>/docs/instrumenting/exporters/#http</a:t>
            </a:r>
          </a:p>
          <a:p>
            <a:pPr algn="l"/>
            <a:endParaRPr lang="en-US" dirty="0"/>
          </a:p>
          <a:p>
            <a:pPr algn="l">
              <a:buFont typeface="+mj-lt"/>
              <a:buAutoNum type="arabicPeriod"/>
            </a:pPr>
            <a:r>
              <a:rPr lang="en-US" b="0" i="0" dirty="0">
                <a:solidFill>
                  <a:srgbClr val="171717"/>
                </a:solidFill>
                <a:effectLst/>
                <a:latin typeface="Jost"/>
              </a:rPr>
              <a:t>The </a:t>
            </a:r>
            <a:r>
              <a:rPr lang="en-US" b="1" i="0" dirty="0">
                <a:solidFill>
                  <a:srgbClr val="171717"/>
                </a:solidFill>
                <a:effectLst/>
                <a:latin typeface="Jost"/>
              </a:rPr>
              <a:t>Prometheus servers</a:t>
            </a:r>
            <a:r>
              <a:rPr lang="en-US" b="0" i="0" dirty="0">
                <a:solidFill>
                  <a:srgbClr val="171717"/>
                </a:solidFill>
                <a:effectLst/>
                <a:latin typeface="Jost"/>
              </a:rPr>
              <a:t> need as much target auto discovery as possible. There are several options to achieve this:</a:t>
            </a:r>
          </a:p>
          <a:p>
            <a:pPr marL="742950" lvl="1" indent="-285750" algn="l">
              <a:buFont typeface="+mj-lt"/>
              <a:buAutoNum type="arabicPeriod"/>
            </a:pPr>
            <a:r>
              <a:rPr lang="en-US" b="0" i="0" dirty="0">
                <a:solidFill>
                  <a:srgbClr val="171717"/>
                </a:solidFill>
                <a:effectLst/>
                <a:latin typeface="Jost"/>
              </a:rPr>
              <a:t>Prometheus Kubernetes SD (service discovery)</a:t>
            </a:r>
          </a:p>
          <a:p>
            <a:pPr marL="742950" lvl="1" indent="-285750" algn="l">
              <a:buFont typeface="+mj-lt"/>
              <a:buAutoNum type="arabicPeriod"/>
            </a:pPr>
            <a:r>
              <a:rPr lang="en-US" b="0" i="0" dirty="0">
                <a:solidFill>
                  <a:srgbClr val="171717"/>
                </a:solidFill>
                <a:effectLst/>
                <a:latin typeface="Jost"/>
              </a:rPr>
              <a:t>The Prometheus operator and its </a:t>
            </a:r>
            <a:r>
              <a:rPr lang="en-US" b="0" i="0" u="none" strike="noStrike" dirty="0">
                <a:solidFill>
                  <a:srgbClr val="007BFF"/>
                </a:solidFill>
                <a:effectLst/>
                <a:latin typeface="Jost"/>
                <a:hlinkClick r:id="rId3"/>
              </a:rPr>
              <a:t>Custom Resource Definitions</a:t>
            </a:r>
            <a:endParaRPr lang="en-US" b="0" i="0" dirty="0">
              <a:solidFill>
                <a:srgbClr val="171717"/>
              </a:solidFill>
              <a:effectLst/>
              <a:latin typeface="Jost"/>
            </a:endParaRPr>
          </a:p>
          <a:p>
            <a:pPr marL="742950" lvl="1" indent="-285750" algn="l">
              <a:buFont typeface="+mj-lt"/>
              <a:buAutoNum type="arabicPeriod"/>
            </a:pPr>
            <a:r>
              <a:rPr lang="en-US" b="0" i="0" dirty="0">
                <a:solidFill>
                  <a:srgbClr val="171717"/>
                </a:solidFill>
                <a:effectLst/>
                <a:latin typeface="Jost"/>
              </a:rPr>
              <a:t>Consul SD</a:t>
            </a:r>
          </a:p>
          <a:p>
            <a:pPr marL="742950" lvl="1" indent="-285750" algn="l">
              <a:buFont typeface="+mj-lt"/>
              <a:buAutoNum type="arabicPeriod"/>
            </a:pPr>
            <a:r>
              <a:rPr lang="en-US" b="0" i="0" dirty="0">
                <a:solidFill>
                  <a:srgbClr val="171717"/>
                </a:solidFill>
                <a:effectLst/>
                <a:latin typeface="Jost"/>
              </a:rPr>
              <a:t>Azure SD for Azure VM</a:t>
            </a:r>
          </a:p>
          <a:p>
            <a:pPr marL="742950" lvl="1" indent="-285750" algn="l">
              <a:buFont typeface="+mj-lt"/>
              <a:buAutoNum type="arabicPeriod"/>
            </a:pPr>
            <a:r>
              <a:rPr lang="en-US" b="0" i="0" dirty="0">
                <a:solidFill>
                  <a:srgbClr val="171717"/>
                </a:solidFill>
                <a:effectLst/>
                <a:latin typeface="Jost"/>
              </a:rPr>
              <a:t>GCE SD for GCP instances</a:t>
            </a:r>
          </a:p>
          <a:p>
            <a:pPr marL="742950" lvl="1" indent="-285750" algn="l">
              <a:buFont typeface="+mj-lt"/>
              <a:buAutoNum type="arabicPeriod"/>
            </a:pPr>
            <a:r>
              <a:rPr lang="en-US" b="0" i="0" dirty="0">
                <a:solidFill>
                  <a:srgbClr val="171717"/>
                </a:solidFill>
                <a:effectLst/>
                <a:latin typeface="Jost"/>
              </a:rPr>
              <a:t>EC2 SD for AWS VM</a:t>
            </a:r>
          </a:p>
          <a:p>
            <a:pPr marL="742950" lvl="1" indent="-285750" algn="l">
              <a:buFont typeface="+mj-lt"/>
              <a:buAutoNum type="arabicPeriod"/>
            </a:pPr>
            <a:r>
              <a:rPr lang="en-US" b="0" i="0" dirty="0">
                <a:solidFill>
                  <a:srgbClr val="171717"/>
                </a:solidFill>
                <a:effectLst/>
                <a:latin typeface="Jost"/>
              </a:rPr>
              <a:t>File SD</a:t>
            </a:r>
          </a:p>
          <a:p>
            <a:pPr algn="l">
              <a:buFont typeface="+mj-lt"/>
              <a:buAutoNum type="arabicPeriod"/>
            </a:pPr>
            <a:r>
              <a:rPr lang="en-US" b="0" i="0" dirty="0">
                <a:solidFill>
                  <a:srgbClr val="171717"/>
                </a:solidFill>
                <a:effectLst/>
                <a:latin typeface="Jost"/>
              </a:rPr>
              <a:t>Apart from application metrics, we want Prometheus to collect </a:t>
            </a:r>
            <a:r>
              <a:rPr lang="en-US" b="1" i="0" dirty="0">
                <a:solidFill>
                  <a:srgbClr val="171717"/>
                </a:solidFill>
                <a:effectLst/>
                <a:latin typeface="Jost"/>
              </a:rPr>
              <a:t>metrics related to the Kubernetes services</a:t>
            </a:r>
            <a:r>
              <a:rPr lang="en-US" b="0" i="0" dirty="0">
                <a:solidFill>
                  <a:srgbClr val="171717"/>
                </a:solidFill>
                <a:effectLst/>
                <a:latin typeface="Jost"/>
              </a:rPr>
              <a:t>, nodes, and orchestration status.</a:t>
            </a:r>
          </a:p>
          <a:p>
            <a:pPr marL="742950" lvl="1" indent="-285750" algn="l">
              <a:buFont typeface="+mj-lt"/>
              <a:buAutoNum type="arabicPeriod"/>
            </a:pPr>
            <a:r>
              <a:rPr lang="en-US" b="0" i="0" u="none" strike="noStrike" dirty="0">
                <a:solidFill>
                  <a:srgbClr val="007BFF"/>
                </a:solidFill>
                <a:effectLst/>
                <a:latin typeface="Jost"/>
                <a:hlinkClick r:id="rId4"/>
              </a:rPr>
              <a:t>Node exporter</a:t>
            </a:r>
            <a:r>
              <a:rPr lang="en-US" b="0" i="0" dirty="0">
                <a:solidFill>
                  <a:srgbClr val="171717"/>
                </a:solidFill>
                <a:effectLst/>
                <a:latin typeface="Jost"/>
              </a:rPr>
              <a:t> for the classical host-related metrics: </a:t>
            </a:r>
            <a:r>
              <a:rPr lang="en-US" b="0" i="0" dirty="0" err="1">
                <a:solidFill>
                  <a:srgbClr val="171717"/>
                </a:solidFill>
                <a:effectLst/>
                <a:latin typeface="Jost"/>
              </a:rPr>
              <a:t>cpu</a:t>
            </a:r>
            <a:r>
              <a:rPr lang="en-US" b="0" i="0" dirty="0">
                <a:solidFill>
                  <a:srgbClr val="171717"/>
                </a:solidFill>
                <a:effectLst/>
                <a:latin typeface="Jost"/>
              </a:rPr>
              <a:t>, mem, network, etc.</a:t>
            </a:r>
          </a:p>
          <a:p>
            <a:pPr marL="742950" lvl="1" indent="-285750" algn="l">
              <a:buFont typeface="+mj-lt"/>
              <a:buAutoNum type="arabicPeriod"/>
            </a:pPr>
            <a:r>
              <a:rPr lang="en-US" b="0" i="0" dirty="0" err="1">
                <a:solidFill>
                  <a:srgbClr val="171717"/>
                </a:solidFill>
                <a:effectLst/>
                <a:latin typeface="Jost"/>
              </a:rPr>
              <a:t>Kube</a:t>
            </a:r>
            <a:r>
              <a:rPr lang="en-US" b="0" i="0" dirty="0">
                <a:solidFill>
                  <a:srgbClr val="171717"/>
                </a:solidFill>
                <a:effectLst/>
                <a:latin typeface="Jost"/>
              </a:rPr>
              <a:t>-state-metrics for orchestration and cluster level metrics: deployments, pod metrics, resource reservation, etc.</a:t>
            </a:r>
          </a:p>
          <a:p>
            <a:pPr marL="742950" lvl="1" indent="-285750" algn="l">
              <a:buFont typeface="+mj-lt"/>
              <a:buAutoNum type="arabicPeriod"/>
            </a:pPr>
            <a:r>
              <a:rPr lang="en-US" b="1" i="0" dirty="0">
                <a:solidFill>
                  <a:srgbClr val="171717"/>
                </a:solidFill>
                <a:effectLst/>
                <a:latin typeface="Jost"/>
              </a:rPr>
              <a:t>Kubernetes control plane metrics:</a:t>
            </a:r>
            <a:r>
              <a:rPr lang="en-US" b="0" i="0" dirty="0">
                <a:solidFill>
                  <a:srgbClr val="171717"/>
                </a:solidFill>
                <a:effectLst/>
                <a:latin typeface="Jost"/>
              </a:rPr>
              <a:t> </a:t>
            </a:r>
            <a:r>
              <a:rPr lang="en-US" b="0" i="0" dirty="0" err="1">
                <a:solidFill>
                  <a:srgbClr val="171717"/>
                </a:solidFill>
                <a:effectLst/>
                <a:latin typeface="Jost"/>
              </a:rPr>
              <a:t>kubelet</a:t>
            </a:r>
            <a:r>
              <a:rPr lang="en-US" b="0" i="0" dirty="0">
                <a:solidFill>
                  <a:srgbClr val="171717"/>
                </a:solidFill>
                <a:effectLst/>
                <a:latin typeface="Jost"/>
              </a:rPr>
              <a:t>, </a:t>
            </a:r>
            <a:r>
              <a:rPr lang="en-US" b="0" i="0" dirty="0" err="1">
                <a:solidFill>
                  <a:srgbClr val="171717"/>
                </a:solidFill>
                <a:effectLst/>
                <a:latin typeface="Jost"/>
              </a:rPr>
              <a:t>etcd</a:t>
            </a:r>
            <a:r>
              <a:rPr lang="en-US" b="0" i="0" dirty="0">
                <a:solidFill>
                  <a:srgbClr val="171717"/>
                </a:solidFill>
                <a:effectLst/>
                <a:latin typeface="Jost"/>
              </a:rPr>
              <a:t>, </a:t>
            </a:r>
            <a:r>
              <a:rPr lang="en-US" b="0" i="0" dirty="0" err="1">
                <a:solidFill>
                  <a:srgbClr val="171717"/>
                </a:solidFill>
                <a:effectLst/>
                <a:latin typeface="Jost"/>
              </a:rPr>
              <a:t>dns</a:t>
            </a:r>
            <a:r>
              <a:rPr lang="en-US" b="0" i="0" dirty="0">
                <a:solidFill>
                  <a:srgbClr val="171717"/>
                </a:solidFill>
                <a:effectLst/>
                <a:latin typeface="Jost"/>
              </a:rPr>
              <a:t>, scheduler, etc.</a:t>
            </a:r>
          </a:p>
          <a:p>
            <a:pPr algn="l">
              <a:buFont typeface="+mj-lt"/>
              <a:buAutoNum type="arabicPeriod"/>
            </a:pPr>
            <a:r>
              <a:rPr lang="en-US" b="0" i="0" dirty="0">
                <a:solidFill>
                  <a:srgbClr val="171717"/>
                </a:solidFill>
                <a:effectLst/>
                <a:latin typeface="Jost"/>
              </a:rPr>
              <a:t>Prometheus can configure </a:t>
            </a:r>
            <a:r>
              <a:rPr lang="en-US" b="1" i="0" dirty="0">
                <a:solidFill>
                  <a:srgbClr val="171717"/>
                </a:solidFill>
                <a:effectLst/>
                <a:latin typeface="Jost"/>
              </a:rPr>
              <a:t>rules to trigger alerts</a:t>
            </a:r>
            <a:r>
              <a:rPr lang="en-US" b="0" i="0" dirty="0">
                <a:solidFill>
                  <a:srgbClr val="171717"/>
                </a:solidFill>
                <a:effectLst/>
                <a:latin typeface="Jost"/>
              </a:rPr>
              <a:t> using </a:t>
            </a:r>
            <a:r>
              <a:rPr lang="en-US" b="0" i="0" dirty="0" err="1">
                <a:solidFill>
                  <a:srgbClr val="171717"/>
                </a:solidFill>
                <a:effectLst/>
                <a:latin typeface="Jost"/>
              </a:rPr>
              <a:t>PromQL</a:t>
            </a:r>
            <a:r>
              <a:rPr lang="en-US" b="0" i="0" dirty="0">
                <a:solidFill>
                  <a:srgbClr val="171717"/>
                </a:solidFill>
                <a:effectLst/>
                <a:latin typeface="Jost"/>
              </a:rPr>
              <a:t>. </a:t>
            </a:r>
            <a:r>
              <a:rPr lang="en-US" b="0" i="0" dirty="0" err="1">
                <a:solidFill>
                  <a:srgbClr val="171717"/>
                </a:solidFill>
                <a:effectLst/>
                <a:latin typeface="Jost"/>
              </a:rPr>
              <a:t>alertmanager</a:t>
            </a:r>
            <a:r>
              <a:rPr lang="en-US" b="0" i="0" dirty="0">
                <a:solidFill>
                  <a:srgbClr val="171717"/>
                </a:solidFill>
                <a:effectLst/>
                <a:latin typeface="Jost"/>
              </a:rPr>
              <a:t> will be in charge of managing alert notification, grouping, inhibition, etc.</a:t>
            </a:r>
          </a:p>
          <a:p>
            <a:pPr algn="l">
              <a:buFont typeface="+mj-lt"/>
              <a:buAutoNum type="arabicPeriod"/>
            </a:pPr>
            <a:r>
              <a:rPr lang="en-US" b="0" i="0" dirty="0">
                <a:solidFill>
                  <a:srgbClr val="171717"/>
                </a:solidFill>
                <a:effectLst/>
                <a:latin typeface="Jost"/>
              </a:rPr>
              <a:t>The </a:t>
            </a:r>
            <a:r>
              <a:rPr lang="en-US" b="0" i="0" dirty="0" err="1">
                <a:solidFill>
                  <a:srgbClr val="171717"/>
                </a:solidFill>
                <a:effectLst/>
                <a:latin typeface="Jost"/>
              </a:rPr>
              <a:t>AlertManager</a:t>
            </a:r>
            <a:r>
              <a:rPr lang="en-US" b="0" i="0" dirty="0">
                <a:solidFill>
                  <a:srgbClr val="171717"/>
                </a:solidFill>
                <a:effectLst/>
                <a:latin typeface="Jost"/>
              </a:rPr>
              <a:t> component configures the receivers and gateways to </a:t>
            </a:r>
            <a:r>
              <a:rPr lang="en-US" b="1" i="0" dirty="0">
                <a:solidFill>
                  <a:srgbClr val="171717"/>
                </a:solidFill>
                <a:effectLst/>
                <a:latin typeface="Jost"/>
              </a:rPr>
              <a:t>deliver alert notifications</a:t>
            </a:r>
            <a:r>
              <a:rPr lang="en-US" b="0" i="0" dirty="0">
                <a:solidFill>
                  <a:srgbClr val="171717"/>
                </a:solidFill>
                <a:effectLst/>
                <a:latin typeface="Jost"/>
              </a:rPr>
              <a:t>.</a:t>
            </a:r>
          </a:p>
          <a:p>
            <a:pPr algn="l">
              <a:buFont typeface="+mj-lt"/>
              <a:buAutoNum type="arabicPeriod"/>
            </a:pPr>
            <a:r>
              <a:rPr lang="en-US" b="0" i="0" dirty="0">
                <a:solidFill>
                  <a:srgbClr val="171717"/>
                </a:solidFill>
                <a:effectLst/>
                <a:latin typeface="Jost"/>
              </a:rPr>
              <a:t>Grafana can pull metrics from any number of Prometheus servers and </a:t>
            </a:r>
            <a:r>
              <a:rPr lang="en-US" b="1" i="0" dirty="0">
                <a:solidFill>
                  <a:srgbClr val="171717"/>
                </a:solidFill>
                <a:effectLst/>
                <a:latin typeface="Jost"/>
              </a:rPr>
              <a:t>display panels and Dashboards</a:t>
            </a:r>
            <a:r>
              <a:rPr lang="en-US" b="0" i="0" dirty="0">
                <a:solidFill>
                  <a:srgbClr val="171717"/>
                </a:solidFill>
                <a:effectLst/>
                <a:latin typeface="Jost"/>
              </a:rPr>
              <a:t>.</a:t>
            </a:r>
          </a:p>
          <a:p>
            <a:r>
              <a:rPr lang="en-US" dirty="0"/>
              <a:t>https://</a:t>
            </a:r>
            <a:r>
              <a:rPr lang="en-US" dirty="0" err="1"/>
              <a:t>sysdig.com</a:t>
            </a:r>
            <a:r>
              <a:rPr lang="en-US" dirty="0"/>
              <a:t>/blog/</a:t>
            </a:r>
            <a:r>
              <a:rPr lang="en-US" dirty="0" err="1"/>
              <a:t>kubernetes</a:t>
            </a:r>
            <a:r>
              <a:rPr lang="en-US" dirty="0"/>
              <a:t>-monitoring-</a:t>
            </a:r>
            <a:r>
              <a:rPr lang="en-US" dirty="0" err="1"/>
              <a:t>prometheus</a:t>
            </a:r>
            <a:r>
              <a:rPr lang="en-US" dirty="0"/>
              <a:t>/</a:t>
            </a:r>
            <a:endParaRPr lang="en-VN" dirty="0"/>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11</a:t>
            </a:fld>
            <a:endParaRPr lang="en-US"/>
          </a:p>
        </p:txBody>
      </p:sp>
    </p:spTree>
    <p:extLst>
      <p:ext uri="{BB962C8B-B14F-4D97-AF65-F5344CB8AC3E}">
        <p14:creationId xmlns:p14="http://schemas.microsoft.com/office/powerpoint/2010/main" val="3340903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E8EAED"/>
              </a:solidFill>
              <a:effectLst/>
              <a:latin typeface="Google Sans"/>
            </a:endParaRPr>
          </a:p>
          <a:p>
            <a:pPr algn="l"/>
            <a:r>
              <a:rPr lang="en-US" b="0" i="0" dirty="0">
                <a:solidFill>
                  <a:srgbClr val="E8EAED"/>
                </a:solidFill>
                <a:effectLst/>
                <a:latin typeface="Google Sans"/>
              </a:rPr>
              <a:t>Share screen to show up the demo terminal….</a:t>
            </a:r>
          </a:p>
          <a:p>
            <a:pPr algn="l"/>
            <a:endParaRPr lang="en-VN" dirty="0"/>
          </a:p>
        </p:txBody>
      </p:sp>
      <p:sp>
        <p:nvSpPr>
          <p:cNvPr id="4" name="Slide Number Placeholder 3"/>
          <p:cNvSpPr>
            <a:spLocks noGrp="1"/>
          </p:cNvSpPr>
          <p:nvPr>
            <p:ph type="sldNum" sz="quarter" idx="5"/>
          </p:nvPr>
        </p:nvSpPr>
        <p:spPr/>
        <p:txBody>
          <a:bodyPr/>
          <a:lstStyle/>
          <a:p>
            <a:fld id="{953E675E-B2DC-5A4F-8404-003BB8384781}" type="slidenum">
              <a:rPr lang="en-US" smtClean="0"/>
              <a:t>12</a:t>
            </a:fld>
            <a:endParaRPr lang="en-US"/>
          </a:p>
        </p:txBody>
      </p:sp>
    </p:spTree>
    <p:extLst>
      <p:ext uri="{BB962C8B-B14F-4D97-AF65-F5344CB8AC3E}">
        <p14:creationId xmlns:p14="http://schemas.microsoft.com/office/powerpoint/2010/main" val="40118616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3977B55-F8B1-41BC-A489-3527789532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81698" y="1234018"/>
            <a:ext cx="3847884" cy="3688461"/>
          </a:xfrm>
          <a:prstGeom prst="rect">
            <a:avLst/>
          </a:prstGeom>
        </p:spPr>
      </p:pic>
    </p:spTree>
    <p:extLst>
      <p:ext uri="{BB962C8B-B14F-4D97-AF65-F5344CB8AC3E}">
        <p14:creationId xmlns:p14="http://schemas.microsoft.com/office/powerpoint/2010/main" val="95169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cover">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948855-1089-416A-8AC7-0EBCB10F90B9}"/>
              </a:ext>
            </a:extLst>
          </p:cNvPr>
          <p:cNvSpPr/>
          <p:nvPr userDrawn="1"/>
        </p:nvSpPr>
        <p:spPr>
          <a:xfrm>
            <a:off x="0" y="-2"/>
            <a:ext cx="9892145"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1037723" y="1706186"/>
            <a:ext cx="7830052" cy="3084889"/>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5" name="Text Placeholder 4">
            <a:extLst>
              <a:ext uri="{FF2B5EF4-FFF2-40B4-BE49-F238E27FC236}">
                <a16:creationId xmlns:a16="http://schemas.microsoft.com/office/drawing/2014/main" id="{FF7CAE11-CA8E-4E60-8769-319FA0DA6865}"/>
              </a:ext>
            </a:extLst>
          </p:cNvPr>
          <p:cNvSpPr>
            <a:spLocks noGrp="1"/>
          </p:cNvSpPr>
          <p:nvPr>
            <p:ph type="body" sz="quarter" idx="15" hasCustomPrompt="1"/>
          </p:nvPr>
        </p:nvSpPr>
        <p:spPr>
          <a:xfrm>
            <a:off x="1480443" y="2177969"/>
            <a:ext cx="6939657" cy="2108282"/>
          </a:xfrm>
        </p:spPr>
        <p:txBody>
          <a:bodyPr>
            <a:normAutofit/>
          </a:bodyPr>
          <a:lstStyle>
            <a:lvl1pPr marL="0" indent="0">
              <a:buNone/>
              <a:defRPr sz="4000" b="1">
                <a:gradFill>
                  <a:gsLst>
                    <a:gs pos="70000">
                      <a:schemeClr val="accent1"/>
                    </a:gs>
                    <a:gs pos="0">
                      <a:schemeClr val="accent2"/>
                    </a:gs>
                  </a:gsLst>
                  <a:lin ang="0" scaled="0"/>
                </a:gradFill>
              </a:defRPr>
            </a:lvl1pPr>
          </a:lstStyle>
          <a:p>
            <a:pPr lvl="0"/>
            <a:r>
              <a:rPr lang="en-US" dirty="0"/>
              <a:t>Section Header</a:t>
            </a:r>
          </a:p>
        </p:txBody>
      </p:sp>
      <p:sp>
        <p:nvSpPr>
          <p:cNvPr id="9" name="Text Placeholder 8">
            <a:extLst>
              <a:ext uri="{FF2B5EF4-FFF2-40B4-BE49-F238E27FC236}">
                <a16:creationId xmlns:a16="http://schemas.microsoft.com/office/drawing/2014/main" id="{6822579B-2657-44E3-B284-C57D176FE589}"/>
              </a:ext>
            </a:extLst>
          </p:cNvPr>
          <p:cNvSpPr>
            <a:spLocks noGrp="1"/>
          </p:cNvSpPr>
          <p:nvPr>
            <p:ph type="body" sz="quarter" idx="16" hasCustomPrompt="1"/>
          </p:nvPr>
        </p:nvSpPr>
        <p:spPr>
          <a:xfrm>
            <a:off x="10410715" y="221874"/>
            <a:ext cx="1649412" cy="1484312"/>
          </a:xfrm>
        </p:spPr>
        <p:txBody>
          <a:bodyPr anchor="b">
            <a:normAutofit/>
          </a:bodyPr>
          <a:lstStyle>
            <a:lvl1pPr marL="0" indent="0" algn="r">
              <a:buNone/>
              <a:defRPr sz="6000" b="0">
                <a:solidFill>
                  <a:schemeClr val="bg2"/>
                </a:solidFill>
              </a:defRPr>
            </a:lvl1pPr>
          </a:lstStyle>
          <a:p>
            <a:pPr lvl="0"/>
            <a:r>
              <a:rPr lang="en-US" dirty="0"/>
              <a:t>01</a:t>
            </a:r>
          </a:p>
        </p:txBody>
      </p:sp>
      <p:sp>
        <p:nvSpPr>
          <p:cNvPr id="8" name="Rectangle 7">
            <a:extLst>
              <a:ext uri="{FF2B5EF4-FFF2-40B4-BE49-F238E27FC236}">
                <a16:creationId xmlns:a16="http://schemas.microsoft.com/office/drawing/2014/main" id="{C6BD603B-A376-4510-BAB6-474443CE991C}"/>
              </a:ext>
            </a:extLst>
          </p:cNvPr>
          <p:cNvSpPr/>
          <p:nvPr userDrawn="1"/>
        </p:nvSpPr>
        <p:spPr>
          <a:xfrm>
            <a:off x="9089058" y="5147638"/>
            <a:ext cx="359741" cy="359741"/>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29FA97-C73A-4B23-A0D9-2D0366362D15}"/>
              </a:ext>
            </a:extLst>
          </p:cNvPr>
          <p:cNvSpPr/>
          <p:nvPr userDrawn="1"/>
        </p:nvSpPr>
        <p:spPr>
          <a:xfrm>
            <a:off x="8867775" y="5368998"/>
            <a:ext cx="351564" cy="35974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4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ndard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9829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884792"/>
            <a:ext cx="6983408"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Text Placeholder 3">
            <a:extLst>
              <a:ext uri="{FF2B5EF4-FFF2-40B4-BE49-F238E27FC236}">
                <a16:creationId xmlns:a16="http://schemas.microsoft.com/office/drawing/2014/main" id="{703DB645-A5D5-4BE5-ACAD-B90EEA6C4FF3}"/>
              </a:ext>
            </a:extLst>
          </p:cNvPr>
          <p:cNvSpPr>
            <a:spLocks noGrp="1"/>
          </p:cNvSpPr>
          <p:nvPr>
            <p:ph type="body" sz="quarter" idx="12" hasCustomPrompt="1"/>
          </p:nvPr>
        </p:nvSpPr>
        <p:spPr>
          <a:xfrm>
            <a:off x="838200" y="1290733"/>
            <a:ext cx="6982915" cy="485775"/>
          </a:xfrm>
        </p:spPr>
        <p:txBody>
          <a:bodyPr anchor="ctr">
            <a:normAutofit/>
          </a:bodyPr>
          <a:lstStyle>
            <a:lvl1pPr marL="0" indent="0">
              <a:buNone/>
              <a:defRPr sz="2000" b="1">
                <a:solidFill>
                  <a:schemeClr val="bg2"/>
                </a:solidFill>
              </a:defRPr>
            </a:lvl1pPr>
          </a:lstStyle>
          <a:p>
            <a:pPr lvl="0"/>
            <a:r>
              <a:rPr lang="en-US" dirty="0"/>
              <a:t>Sub-Heading Here</a:t>
            </a:r>
          </a:p>
        </p:txBody>
      </p:sp>
      <p:cxnSp>
        <p:nvCxnSpPr>
          <p:cNvPr id="9" name="Straight Connector 8">
            <a:extLst>
              <a:ext uri="{FF2B5EF4-FFF2-40B4-BE49-F238E27FC236}">
                <a16:creationId xmlns:a16="http://schemas.microsoft.com/office/drawing/2014/main" id="{2B7A87D9-F461-4214-89A2-5CC4233B821C}"/>
              </a:ext>
            </a:extLst>
          </p:cNvPr>
          <p:cNvCxnSpPr/>
          <p:nvPr userDrawn="1"/>
        </p:nvCxnSpPr>
        <p:spPr>
          <a:xfrm>
            <a:off x="10202779"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E89F53-1788-4DED-9E50-73537512643B}"/>
              </a:ext>
            </a:extLst>
          </p:cNvPr>
          <p:cNvSpPr/>
          <p:nvPr userDrawn="1"/>
        </p:nvSpPr>
        <p:spPr>
          <a:xfrm>
            <a:off x="9360571" y="4785824"/>
            <a:ext cx="1383630" cy="138363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8B1D7B-0C32-4926-BA37-75EEF2940DDD}"/>
              </a:ext>
            </a:extLst>
          </p:cNvPr>
          <p:cNvSpPr/>
          <p:nvPr userDrawn="1"/>
        </p:nvSpPr>
        <p:spPr>
          <a:xfrm>
            <a:off x="9180097" y="4656221"/>
            <a:ext cx="1383630" cy="13836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F4B2A7-DFC8-4809-9584-8CD368862473}"/>
              </a:ext>
            </a:extLst>
          </p:cNvPr>
          <p:cNvSpPr/>
          <p:nvPr userDrawn="1"/>
        </p:nvSpPr>
        <p:spPr>
          <a:xfrm>
            <a:off x="11122186" y="1626113"/>
            <a:ext cx="517358" cy="517358"/>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EA421C-6BDF-4636-BF53-9B729F0C10A7}"/>
              </a:ext>
            </a:extLst>
          </p:cNvPr>
          <p:cNvSpPr/>
          <p:nvPr userDrawn="1"/>
        </p:nvSpPr>
        <p:spPr>
          <a:xfrm>
            <a:off x="10941712" y="1776508"/>
            <a:ext cx="505599" cy="51735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9AC2A3-9F1A-4A37-8128-D2327580C5AE}"/>
              </a:ext>
            </a:extLst>
          </p:cNvPr>
          <p:cNvSpPr/>
          <p:nvPr userDrawn="1"/>
        </p:nvSpPr>
        <p:spPr>
          <a:xfrm>
            <a:off x="8885196" y="2994326"/>
            <a:ext cx="434674" cy="43467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D9E1B-D1E5-4D9A-AE23-53A4E498A323}"/>
              </a:ext>
            </a:extLst>
          </p:cNvPr>
          <p:cNvSpPr/>
          <p:nvPr userDrawn="1"/>
        </p:nvSpPr>
        <p:spPr>
          <a:xfrm>
            <a:off x="8704723" y="3144721"/>
            <a:ext cx="424794" cy="43467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98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212987"/>
            <a:ext cx="10293016"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46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th 1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054007"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5" y="1212987"/>
            <a:ext cx="6054008"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cxnSp>
        <p:nvCxnSpPr>
          <p:cNvPr id="4"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Picture Placeholder 4">
            <a:extLst>
              <a:ext uri="{FF2B5EF4-FFF2-40B4-BE49-F238E27FC236}">
                <a16:creationId xmlns:a16="http://schemas.microsoft.com/office/drawing/2014/main" id="{C9E366E7-2A3D-4DEF-8060-807B632BE5FB}"/>
              </a:ext>
            </a:extLst>
          </p:cNvPr>
          <p:cNvSpPr>
            <a:spLocks noGrp="1"/>
          </p:cNvSpPr>
          <p:nvPr>
            <p:ph type="pic" sz="quarter" idx="13"/>
          </p:nvPr>
        </p:nvSpPr>
        <p:spPr>
          <a:xfrm>
            <a:off x="7321255" y="1565138"/>
            <a:ext cx="4032340" cy="3923671"/>
          </a:xfrm>
          <a:solidFill>
            <a:schemeClr val="tx1">
              <a:lumMod val="95000"/>
            </a:schemeClr>
          </a:solidFill>
        </p:spPr>
        <p:txBody>
          <a:bodyPr/>
          <a:lstStyle/>
          <a:p>
            <a:r>
              <a:rPr lang="en-US"/>
              <a:t>Click icon to add picture</a:t>
            </a:r>
          </a:p>
        </p:txBody>
      </p:sp>
      <p:sp>
        <p:nvSpPr>
          <p:cNvPr id="13" name="Rectangle 12">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716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th side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571108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100B770C-B286-4CAD-8380-66B68FEF383E}"/>
              </a:ext>
            </a:extLst>
          </p:cNvPr>
          <p:cNvSpPr>
            <a:spLocks noGrp="1"/>
          </p:cNvSpPr>
          <p:nvPr>
            <p:ph type="pic" sz="quarter" idx="13"/>
          </p:nvPr>
        </p:nvSpPr>
        <p:spPr>
          <a:xfrm>
            <a:off x="7435850" y="-1"/>
            <a:ext cx="4756150" cy="6719091"/>
          </a:xfrm>
          <a:solidFill>
            <a:schemeClr val="tx1">
              <a:lumMod val="95000"/>
            </a:schemeClr>
          </a:solidFill>
        </p:spPr>
        <p:txBody>
          <a:bodyPr/>
          <a:lstStyle/>
          <a:p>
            <a:r>
              <a:rPr lang="en-US"/>
              <a:t>Click icon to add picture</a:t>
            </a:r>
          </a:p>
        </p:txBody>
      </p:sp>
      <p:sp>
        <p:nvSpPr>
          <p:cNvPr id="8" name="Text Placeholder 5">
            <a:extLst>
              <a:ext uri="{FF2B5EF4-FFF2-40B4-BE49-F238E27FC236}">
                <a16:creationId xmlns:a16="http://schemas.microsoft.com/office/drawing/2014/main" id="{DDFE92DE-CFA0-8310-19D4-F3F7530DE694}"/>
              </a:ext>
            </a:extLst>
          </p:cNvPr>
          <p:cNvSpPr>
            <a:spLocks noGrp="1"/>
          </p:cNvSpPr>
          <p:nvPr>
            <p:ph type="body" sz="quarter" idx="11"/>
          </p:nvPr>
        </p:nvSpPr>
        <p:spPr>
          <a:xfrm>
            <a:off x="838404" y="1884792"/>
            <a:ext cx="5711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9" name="Text Placeholder 3">
            <a:extLst>
              <a:ext uri="{FF2B5EF4-FFF2-40B4-BE49-F238E27FC236}">
                <a16:creationId xmlns:a16="http://schemas.microsoft.com/office/drawing/2014/main" id="{1D3F2639-BACD-ADBC-1684-14D977AAA0F9}"/>
              </a:ext>
            </a:extLst>
          </p:cNvPr>
          <p:cNvSpPr>
            <a:spLocks noGrp="1"/>
          </p:cNvSpPr>
          <p:nvPr>
            <p:ph type="body" sz="quarter" idx="12" hasCustomPrompt="1"/>
          </p:nvPr>
        </p:nvSpPr>
        <p:spPr>
          <a:xfrm>
            <a:off x="838201" y="1290733"/>
            <a:ext cx="5711080"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225952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pty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010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blocks">
    <p:bg>
      <p:bgPr>
        <a:solidFill>
          <a:schemeClr val="tx1"/>
        </a:solidFill>
        <a:effectLst/>
      </p:bgPr>
    </p:bg>
    <p:spTree>
      <p:nvGrpSpPr>
        <p:cNvPr id="1" name=""/>
        <p:cNvGrpSpPr/>
        <p:nvPr/>
      </p:nvGrpSpPr>
      <p:grpSpPr>
        <a:xfrm>
          <a:off x="0" y="0"/>
          <a:ext cx="0" cy="0"/>
          <a:chOff x="0" y="0"/>
          <a:chExt cx="0" cy="0"/>
        </a:xfrm>
      </p:grpSpPr>
      <p:sp>
        <p:nvSpPr>
          <p:cNvPr id="15" name="Text Placeholder 36">
            <a:extLst>
              <a:ext uri="{FF2B5EF4-FFF2-40B4-BE49-F238E27FC236}">
                <a16:creationId xmlns:a16="http://schemas.microsoft.com/office/drawing/2014/main" id="{BEB70A2B-E770-453C-87CB-27AEC7782C7F}"/>
              </a:ext>
            </a:extLst>
          </p:cNvPr>
          <p:cNvSpPr>
            <a:spLocks noGrp="1"/>
          </p:cNvSpPr>
          <p:nvPr>
            <p:ph type="body" sz="quarter" idx="33" hasCustomPrompt="1"/>
          </p:nvPr>
        </p:nvSpPr>
        <p:spPr>
          <a:xfrm>
            <a:off x="8223819"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dirty="0"/>
              <a:t> </a:t>
            </a:r>
          </a:p>
        </p:txBody>
      </p:sp>
      <p:sp>
        <p:nvSpPr>
          <p:cNvPr id="14" name="Text Placeholder 36">
            <a:extLst>
              <a:ext uri="{FF2B5EF4-FFF2-40B4-BE49-F238E27FC236}">
                <a16:creationId xmlns:a16="http://schemas.microsoft.com/office/drawing/2014/main" id="{D4AAC140-90B2-4DB0-9768-B81A8825E7C6}"/>
              </a:ext>
            </a:extLst>
          </p:cNvPr>
          <p:cNvSpPr>
            <a:spLocks noGrp="1"/>
          </p:cNvSpPr>
          <p:nvPr>
            <p:ph type="body" sz="quarter" idx="32" hasCustomPrompt="1"/>
          </p:nvPr>
        </p:nvSpPr>
        <p:spPr>
          <a:xfrm>
            <a:off x="4528628"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dirty="0"/>
              <a:t> </a:t>
            </a:r>
          </a:p>
        </p:txBody>
      </p:sp>
      <p:sp>
        <p:nvSpPr>
          <p:cNvPr id="38" name="Text Placeholder 36"/>
          <p:cNvSpPr>
            <a:spLocks noGrp="1"/>
          </p:cNvSpPr>
          <p:nvPr>
            <p:ph type="body" sz="quarter" idx="11" hasCustomPrompt="1"/>
          </p:nvPr>
        </p:nvSpPr>
        <p:spPr>
          <a:xfrm>
            <a:off x="833437"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47" name="Text Placeholder 46"/>
          <p:cNvSpPr>
            <a:spLocks noGrp="1"/>
          </p:cNvSpPr>
          <p:nvPr>
            <p:ph type="body" sz="quarter" idx="15" hasCustomPrompt="1"/>
          </p:nvPr>
        </p:nvSpPr>
        <p:spPr>
          <a:xfrm>
            <a:off x="4721333" y="1815548"/>
            <a:ext cx="2960105" cy="453827"/>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8" name="Text Placeholder 46"/>
          <p:cNvSpPr>
            <a:spLocks noGrp="1"/>
          </p:cNvSpPr>
          <p:nvPr>
            <p:ph type="body" sz="quarter" idx="16" hasCustomPrompt="1"/>
          </p:nvPr>
        </p:nvSpPr>
        <p:spPr>
          <a:xfrm>
            <a:off x="8434876" y="1815548"/>
            <a:ext cx="2971756" cy="453827"/>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9" name="Text Placeholder 46"/>
          <p:cNvSpPr>
            <a:spLocks noGrp="1"/>
          </p:cNvSpPr>
          <p:nvPr>
            <p:ph type="body" sz="quarter" idx="17" hasCustomPrompt="1"/>
          </p:nvPr>
        </p:nvSpPr>
        <p:spPr>
          <a:xfrm>
            <a:off x="1034128" y="1815548"/>
            <a:ext cx="2961403" cy="453827"/>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5" name="Text Placeholder 4">
            <a:extLst>
              <a:ext uri="{FF2B5EF4-FFF2-40B4-BE49-F238E27FC236}">
                <a16:creationId xmlns:a16="http://schemas.microsoft.com/office/drawing/2014/main" id="{FDC31F37-22BC-42FF-B83D-8940FBE587D0}"/>
              </a:ext>
            </a:extLst>
          </p:cNvPr>
          <p:cNvSpPr>
            <a:spLocks noGrp="1"/>
          </p:cNvSpPr>
          <p:nvPr>
            <p:ph type="body" sz="quarter" idx="29"/>
          </p:nvPr>
        </p:nvSpPr>
        <p:spPr>
          <a:xfrm>
            <a:off x="1033463" y="2462197"/>
            <a:ext cx="2962275" cy="2989424"/>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4">
            <a:extLst>
              <a:ext uri="{FF2B5EF4-FFF2-40B4-BE49-F238E27FC236}">
                <a16:creationId xmlns:a16="http://schemas.microsoft.com/office/drawing/2014/main" id="{32861BB9-9D7C-4D75-84D6-E40305AC5B8E}"/>
              </a:ext>
            </a:extLst>
          </p:cNvPr>
          <p:cNvSpPr>
            <a:spLocks noGrp="1"/>
          </p:cNvSpPr>
          <p:nvPr>
            <p:ph type="body" sz="quarter" idx="30"/>
          </p:nvPr>
        </p:nvSpPr>
        <p:spPr>
          <a:xfrm>
            <a:off x="4732336" y="2460687"/>
            <a:ext cx="2962275" cy="3056342"/>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9CF6C1B5-CF89-4E3C-885F-696504799B48}"/>
              </a:ext>
            </a:extLst>
          </p:cNvPr>
          <p:cNvSpPr>
            <a:spLocks noGrp="1"/>
          </p:cNvSpPr>
          <p:nvPr>
            <p:ph type="body" sz="quarter" idx="31"/>
          </p:nvPr>
        </p:nvSpPr>
        <p:spPr>
          <a:xfrm>
            <a:off x="8434876" y="2461009"/>
            <a:ext cx="2962275" cy="3042016"/>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itle 1">
            <a:extLst>
              <a:ext uri="{FF2B5EF4-FFF2-40B4-BE49-F238E27FC236}">
                <a16:creationId xmlns:a16="http://schemas.microsoft.com/office/drawing/2014/main" id="{9402FA20-1BB6-44D2-91E5-1C1D4BD3C3C6}"/>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13" name="Rectangle 12">
            <a:extLst>
              <a:ext uri="{FF2B5EF4-FFF2-40B4-BE49-F238E27FC236}">
                <a16:creationId xmlns:a16="http://schemas.microsoft.com/office/drawing/2014/main" id="{A2C0D5BC-1D94-4A11-AEC5-748544C41F8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0944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2012147"/>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E8F7C335-D964-4B8E-8A14-95F40E7C21DA}"/>
              </a:ext>
            </a:extLst>
          </p:cNvPr>
          <p:cNvSpPr>
            <a:spLocks noGrp="1"/>
          </p:cNvSpPr>
          <p:nvPr>
            <p:ph type="body" sz="quarter" idx="12" hasCustomPrompt="1"/>
          </p:nvPr>
        </p:nvSpPr>
        <p:spPr>
          <a:xfrm>
            <a:off x="838201" y="1399721"/>
            <a:ext cx="5039882" cy="48577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8" name="Text Placeholder 5">
            <a:extLst>
              <a:ext uri="{FF2B5EF4-FFF2-40B4-BE49-F238E27FC236}">
                <a16:creationId xmlns:a16="http://schemas.microsoft.com/office/drawing/2014/main" id="{3940330E-EAF3-4146-ABB5-ADFFAB4A779B}"/>
              </a:ext>
            </a:extLst>
          </p:cNvPr>
          <p:cNvSpPr>
            <a:spLocks noGrp="1"/>
          </p:cNvSpPr>
          <p:nvPr>
            <p:ph type="body" sz="quarter" idx="13"/>
          </p:nvPr>
        </p:nvSpPr>
        <p:spPr>
          <a:xfrm>
            <a:off x="6240828" y="2021478"/>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9" name="Text Placeholder 3">
            <a:extLst>
              <a:ext uri="{FF2B5EF4-FFF2-40B4-BE49-F238E27FC236}">
                <a16:creationId xmlns:a16="http://schemas.microsoft.com/office/drawing/2014/main" id="{BBD28F15-B203-4F94-B8D7-F04712032242}"/>
              </a:ext>
            </a:extLst>
          </p:cNvPr>
          <p:cNvSpPr>
            <a:spLocks noGrp="1"/>
          </p:cNvSpPr>
          <p:nvPr>
            <p:ph type="body" sz="quarter" idx="14" hasCustomPrompt="1"/>
          </p:nvPr>
        </p:nvSpPr>
        <p:spPr>
          <a:xfrm>
            <a:off x="6240828" y="1399721"/>
            <a:ext cx="5039882" cy="485775"/>
          </a:xfrm>
        </p:spPr>
        <p:txBody>
          <a:bodyPr anchor="ctr">
            <a:normAutofit/>
          </a:bodyPr>
          <a:lstStyle>
            <a:lvl1pPr marL="0" indent="0">
              <a:buNone/>
              <a:defRPr sz="2000" b="1">
                <a:solidFill>
                  <a:schemeClr val="bg2"/>
                </a:solidFill>
              </a:defRPr>
            </a:lvl1pPr>
          </a:lstStyle>
          <a:p>
            <a:pPr lvl="0"/>
            <a:r>
              <a:rPr lang="en-US" dirty="0"/>
              <a:t>Sub-Heading Here</a:t>
            </a:r>
          </a:p>
        </p:txBody>
      </p:sp>
      <p:cxnSp>
        <p:nvCxnSpPr>
          <p:cNvPr id="4" name="Straight Connector 3">
            <a:extLst>
              <a:ext uri="{FF2B5EF4-FFF2-40B4-BE49-F238E27FC236}">
                <a16:creationId xmlns:a16="http://schemas.microsoft.com/office/drawing/2014/main" id="{12C36AEA-9A9B-5E2A-5D60-A03A8418739E}"/>
              </a:ext>
            </a:extLst>
          </p:cNvPr>
          <p:cNvCxnSpPr/>
          <p:nvPr userDrawn="1"/>
        </p:nvCxnSpPr>
        <p:spPr>
          <a:xfrm>
            <a:off x="6047653" y="1399721"/>
            <a:ext cx="0" cy="4593575"/>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50333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6216413" y="3907922"/>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1" name="Text Placeholder 36">
            <a:extLst>
              <a:ext uri="{FF2B5EF4-FFF2-40B4-BE49-F238E27FC236}">
                <a16:creationId xmlns:a16="http://schemas.microsoft.com/office/drawing/2014/main" id="{AEA52B7F-ED93-394B-8192-7FE0914A70DE}"/>
              </a:ext>
            </a:extLst>
          </p:cNvPr>
          <p:cNvSpPr>
            <a:spLocks noGrp="1"/>
          </p:cNvSpPr>
          <p:nvPr>
            <p:ph type="body" sz="quarter" idx="24" hasCustomPrompt="1"/>
          </p:nvPr>
        </p:nvSpPr>
        <p:spPr>
          <a:xfrm>
            <a:off x="833437" y="3897983"/>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8" name="Text Placeholder 36"/>
          <p:cNvSpPr>
            <a:spLocks noGrp="1"/>
          </p:cNvSpPr>
          <p:nvPr>
            <p:ph type="body" sz="quarter" idx="11" hasCustomPrompt="1"/>
          </p:nvPr>
        </p:nvSpPr>
        <p:spPr>
          <a:xfrm>
            <a:off x="833437" y="1365498"/>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9" name="Text Placeholder 36"/>
          <p:cNvSpPr>
            <a:spLocks noGrp="1"/>
          </p:cNvSpPr>
          <p:nvPr>
            <p:ph type="body" sz="quarter" idx="12" hasCustomPrompt="1"/>
          </p:nvPr>
        </p:nvSpPr>
        <p:spPr>
          <a:xfrm>
            <a:off x="6216413" y="1365498"/>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47" name="Text Placeholder 46"/>
          <p:cNvSpPr>
            <a:spLocks noGrp="1"/>
          </p:cNvSpPr>
          <p:nvPr>
            <p:ph type="body" sz="quarter" idx="15" hasCustomPrompt="1"/>
          </p:nvPr>
        </p:nvSpPr>
        <p:spPr>
          <a:xfrm>
            <a:off x="6397029" y="1509607"/>
            <a:ext cx="4760844" cy="423215"/>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9" name="Text Placeholder 46"/>
          <p:cNvSpPr>
            <a:spLocks noGrp="1"/>
          </p:cNvSpPr>
          <p:nvPr>
            <p:ph type="body" sz="quarter" idx="17" hasCustomPrompt="1"/>
          </p:nvPr>
        </p:nvSpPr>
        <p:spPr>
          <a:xfrm>
            <a:off x="1034128" y="1509607"/>
            <a:ext cx="4731026" cy="42321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15" name="Text Placeholder 2">
            <a:extLst>
              <a:ext uri="{FF2B5EF4-FFF2-40B4-BE49-F238E27FC236}">
                <a16:creationId xmlns:a16="http://schemas.microsoft.com/office/drawing/2014/main" id="{8C96B441-B518-C944-AEAD-6FFD8ED98E3C}"/>
              </a:ext>
            </a:extLst>
          </p:cNvPr>
          <p:cNvSpPr>
            <a:spLocks noGrp="1"/>
          </p:cNvSpPr>
          <p:nvPr>
            <p:ph type="body" sz="quarter" idx="26"/>
          </p:nvPr>
        </p:nvSpPr>
        <p:spPr>
          <a:xfrm>
            <a:off x="1034128"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Text Placeholder 2">
            <a:extLst>
              <a:ext uri="{FF2B5EF4-FFF2-40B4-BE49-F238E27FC236}">
                <a16:creationId xmlns:a16="http://schemas.microsoft.com/office/drawing/2014/main" id="{0C9197E8-EEE0-644D-8341-BC9FACF0ABDC}"/>
              </a:ext>
            </a:extLst>
          </p:cNvPr>
          <p:cNvSpPr>
            <a:spLocks noGrp="1"/>
          </p:cNvSpPr>
          <p:nvPr>
            <p:ph type="body" sz="quarter" idx="28"/>
          </p:nvPr>
        </p:nvSpPr>
        <p:spPr>
          <a:xfrm>
            <a:off x="6411936"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BC3CD257-08F3-41B0-A2B0-900EDCB9336C}"/>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21" name="Rectangle 20">
            <a:extLst>
              <a:ext uri="{FF2B5EF4-FFF2-40B4-BE49-F238E27FC236}">
                <a16:creationId xmlns:a16="http://schemas.microsoft.com/office/drawing/2014/main" id="{9A4DD68E-5C43-438C-99B5-C84D4AB40B4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46">
            <a:extLst>
              <a:ext uri="{FF2B5EF4-FFF2-40B4-BE49-F238E27FC236}">
                <a16:creationId xmlns:a16="http://schemas.microsoft.com/office/drawing/2014/main" id="{36DDA426-4DC8-404D-BEA4-07348F321C68}"/>
              </a:ext>
            </a:extLst>
          </p:cNvPr>
          <p:cNvSpPr>
            <a:spLocks noGrp="1"/>
          </p:cNvSpPr>
          <p:nvPr>
            <p:ph type="body" sz="quarter" idx="29" hasCustomPrompt="1"/>
          </p:nvPr>
        </p:nvSpPr>
        <p:spPr>
          <a:xfrm>
            <a:off x="6397029" y="4068814"/>
            <a:ext cx="4760844" cy="423215"/>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23" name="Text Placeholder 46">
            <a:extLst>
              <a:ext uri="{FF2B5EF4-FFF2-40B4-BE49-F238E27FC236}">
                <a16:creationId xmlns:a16="http://schemas.microsoft.com/office/drawing/2014/main" id="{FF423B08-2B12-49E0-8760-C373E47FAE44}"/>
              </a:ext>
            </a:extLst>
          </p:cNvPr>
          <p:cNvSpPr>
            <a:spLocks noGrp="1"/>
          </p:cNvSpPr>
          <p:nvPr>
            <p:ph type="body" sz="quarter" idx="30" hasCustomPrompt="1"/>
          </p:nvPr>
        </p:nvSpPr>
        <p:spPr>
          <a:xfrm>
            <a:off x="1034128" y="4068814"/>
            <a:ext cx="4731026" cy="42321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24" name="Text Placeholder 2">
            <a:extLst>
              <a:ext uri="{FF2B5EF4-FFF2-40B4-BE49-F238E27FC236}">
                <a16:creationId xmlns:a16="http://schemas.microsoft.com/office/drawing/2014/main" id="{A9C7BD12-0F3D-4D50-AC91-B35CCB166F1F}"/>
              </a:ext>
            </a:extLst>
          </p:cNvPr>
          <p:cNvSpPr>
            <a:spLocks noGrp="1"/>
          </p:cNvSpPr>
          <p:nvPr>
            <p:ph type="body" sz="quarter" idx="31"/>
          </p:nvPr>
        </p:nvSpPr>
        <p:spPr>
          <a:xfrm>
            <a:off x="1034128"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5" name="Text Placeholder 2">
            <a:extLst>
              <a:ext uri="{FF2B5EF4-FFF2-40B4-BE49-F238E27FC236}">
                <a16:creationId xmlns:a16="http://schemas.microsoft.com/office/drawing/2014/main" id="{7E0ADA7C-AE86-4BAB-A9D7-4F6CBC7F836C}"/>
              </a:ext>
            </a:extLst>
          </p:cNvPr>
          <p:cNvSpPr>
            <a:spLocks noGrp="1"/>
          </p:cNvSpPr>
          <p:nvPr>
            <p:ph type="body" sz="quarter" idx="32"/>
          </p:nvPr>
        </p:nvSpPr>
        <p:spPr>
          <a:xfrm>
            <a:off x="6411936"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4782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8247998" y="1272345"/>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8" name="Text Placeholder 36"/>
          <p:cNvSpPr>
            <a:spLocks noGrp="1"/>
          </p:cNvSpPr>
          <p:nvPr>
            <p:ph type="body" sz="quarter" idx="11" hasCustomPrompt="1"/>
          </p:nvPr>
        </p:nvSpPr>
        <p:spPr>
          <a:xfrm>
            <a:off x="833437" y="1272345"/>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9" name="Text Placeholder 36"/>
          <p:cNvSpPr>
            <a:spLocks noGrp="1"/>
          </p:cNvSpPr>
          <p:nvPr>
            <p:ph type="body" sz="quarter" idx="12" hasCustomPrompt="1"/>
          </p:nvPr>
        </p:nvSpPr>
        <p:spPr>
          <a:xfrm>
            <a:off x="4540717" y="1272346"/>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49" name="Text Placeholder 46"/>
          <p:cNvSpPr>
            <a:spLocks noGrp="1"/>
          </p:cNvSpPr>
          <p:nvPr>
            <p:ph type="body" sz="quarter" idx="17" hasCustomPrompt="1"/>
          </p:nvPr>
        </p:nvSpPr>
        <p:spPr>
          <a:xfrm>
            <a:off x="1034128"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21" name="Text Placeholder 2">
            <a:extLst>
              <a:ext uri="{FF2B5EF4-FFF2-40B4-BE49-F238E27FC236}">
                <a16:creationId xmlns:a16="http://schemas.microsoft.com/office/drawing/2014/main" id="{2D657AA7-9D1D-DF42-8A30-F2C7E74A1AD5}"/>
              </a:ext>
            </a:extLst>
          </p:cNvPr>
          <p:cNvSpPr>
            <a:spLocks noGrp="1"/>
          </p:cNvSpPr>
          <p:nvPr>
            <p:ph type="body" sz="quarter" idx="35"/>
          </p:nvPr>
        </p:nvSpPr>
        <p:spPr>
          <a:xfrm>
            <a:off x="1034128"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25" name="Text Placeholder 36">
            <a:extLst>
              <a:ext uri="{FF2B5EF4-FFF2-40B4-BE49-F238E27FC236}">
                <a16:creationId xmlns:a16="http://schemas.microsoft.com/office/drawing/2014/main" id="{B978492D-3924-3044-AB2D-480EE03AC5D4}"/>
              </a:ext>
            </a:extLst>
          </p:cNvPr>
          <p:cNvSpPr>
            <a:spLocks noGrp="1"/>
          </p:cNvSpPr>
          <p:nvPr>
            <p:ph type="body" sz="quarter" idx="39" hasCustomPrompt="1"/>
          </p:nvPr>
        </p:nvSpPr>
        <p:spPr>
          <a:xfrm>
            <a:off x="8247998" y="3959610"/>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26" name="Text Placeholder 36">
            <a:extLst>
              <a:ext uri="{FF2B5EF4-FFF2-40B4-BE49-F238E27FC236}">
                <a16:creationId xmlns:a16="http://schemas.microsoft.com/office/drawing/2014/main" id="{9E133F7F-4A15-F047-BFAB-D68E211FF107}"/>
              </a:ext>
            </a:extLst>
          </p:cNvPr>
          <p:cNvSpPr>
            <a:spLocks noGrp="1"/>
          </p:cNvSpPr>
          <p:nvPr>
            <p:ph type="body" sz="quarter" idx="40" hasCustomPrompt="1"/>
          </p:nvPr>
        </p:nvSpPr>
        <p:spPr>
          <a:xfrm>
            <a:off x="4540717" y="3959611"/>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1" name="Text Placeholder 36">
            <a:extLst>
              <a:ext uri="{FF2B5EF4-FFF2-40B4-BE49-F238E27FC236}">
                <a16:creationId xmlns:a16="http://schemas.microsoft.com/office/drawing/2014/main" id="{DA74CB81-4C04-EB40-BE0D-7E4F2FB3D320}"/>
              </a:ext>
            </a:extLst>
          </p:cNvPr>
          <p:cNvSpPr>
            <a:spLocks noGrp="1"/>
          </p:cNvSpPr>
          <p:nvPr>
            <p:ph type="body" sz="quarter" idx="45" hasCustomPrompt="1"/>
          </p:nvPr>
        </p:nvSpPr>
        <p:spPr>
          <a:xfrm>
            <a:off x="833437" y="3969549"/>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5" name="Title 1">
            <a:extLst>
              <a:ext uri="{FF2B5EF4-FFF2-40B4-BE49-F238E27FC236}">
                <a16:creationId xmlns:a16="http://schemas.microsoft.com/office/drawing/2014/main" id="{6BD285D1-7686-41BC-9222-77E4B43A3AAD}"/>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37" name="Text Placeholder 46">
            <a:extLst>
              <a:ext uri="{FF2B5EF4-FFF2-40B4-BE49-F238E27FC236}">
                <a16:creationId xmlns:a16="http://schemas.microsoft.com/office/drawing/2014/main" id="{B17385F3-4D65-4CDA-A364-6287583F36E6}"/>
              </a:ext>
            </a:extLst>
          </p:cNvPr>
          <p:cNvSpPr>
            <a:spLocks noGrp="1"/>
          </p:cNvSpPr>
          <p:nvPr>
            <p:ph type="body" sz="quarter" idx="46" hasCustomPrompt="1"/>
          </p:nvPr>
        </p:nvSpPr>
        <p:spPr>
          <a:xfrm>
            <a:off x="4728135"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0" name="Text Placeholder 2">
            <a:extLst>
              <a:ext uri="{FF2B5EF4-FFF2-40B4-BE49-F238E27FC236}">
                <a16:creationId xmlns:a16="http://schemas.microsoft.com/office/drawing/2014/main" id="{F9989727-EE6B-46A9-A53F-D644D5488911}"/>
              </a:ext>
            </a:extLst>
          </p:cNvPr>
          <p:cNvSpPr>
            <a:spLocks noGrp="1"/>
          </p:cNvSpPr>
          <p:nvPr>
            <p:ph type="body" sz="quarter" idx="47"/>
          </p:nvPr>
        </p:nvSpPr>
        <p:spPr>
          <a:xfrm>
            <a:off x="4728135"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1" name="Text Placeholder 46">
            <a:extLst>
              <a:ext uri="{FF2B5EF4-FFF2-40B4-BE49-F238E27FC236}">
                <a16:creationId xmlns:a16="http://schemas.microsoft.com/office/drawing/2014/main" id="{AFB47463-9066-47BD-BDBE-772BCB8BB5B2}"/>
              </a:ext>
            </a:extLst>
          </p:cNvPr>
          <p:cNvSpPr>
            <a:spLocks noGrp="1"/>
          </p:cNvSpPr>
          <p:nvPr>
            <p:ph type="body" sz="quarter" idx="48" hasCustomPrompt="1"/>
          </p:nvPr>
        </p:nvSpPr>
        <p:spPr>
          <a:xfrm>
            <a:off x="8469954"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2" name="Text Placeholder 2">
            <a:extLst>
              <a:ext uri="{FF2B5EF4-FFF2-40B4-BE49-F238E27FC236}">
                <a16:creationId xmlns:a16="http://schemas.microsoft.com/office/drawing/2014/main" id="{030A84D6-527E-41B8-96C4-2DB753FB164B}"/>
              </a:ext>
            </a:extLst>
          </p:cNvPr>
          <p:cNvSpPr>
            <a:spLocks noGrp="1"/>
          </p:cNvSpPr>
          <p:nvPr>
            <p:ph type="body" sz="quarter" idx="49"/>
          </p:nvPr>
        </p:nvSpPr>
        <p:spPr>
          <a:xfrm>
            <a:off x="8469954"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3" name="Rectangle 42">
            <a:extLst>
              <a:ext uri="{FF2B5EF4-FFF2-40B4-BE49-F238E27FC236}">
                <a16:creationId xmlns:a16="http://schemas.microsoft.com/office/drawing/2014/main" id="{C8F67565-0EFD-454B-BE49-B0842BC414E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46">
            <a:extLst>
              <a:ext uri="{FF2B5EF4-FFF2-40B4-BE49-F238E27FC236}">
                <a16:creationId xmlns:a16="http://schemas.microsoft.com/office/drawing/2014/main" id="{CFED18CC-72B9-4A99-8790-79D20AF8842F}"/>
              </a:ext>
            </a:extLst>
          </p:cNvPr>
          <p:cNvSpPr>
            <a:spLocks noGrp="1"/>
          </p:cNvSpPr>
          <p:nvPr>
            <p:ph type="body" sz="quarter" idx="50" hasCustomPrompt="1"/>
          </p:nvPr>
        </p:nvSpPr>
        <p:spPr>
          <a:xfrm>
            <a:off x="1034128"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5" name="Text Placeholder 2">
            <a:extLst>
              <a:ext uri="{FF2B5EF4-FFF2-40B4-BE49-F238E27FC236}">
                <a16:creationId xmlns:a16="http://schemas.microsoft.com/office/drawing/2014/main" id="{D09078A4-451C-4B5C-BB9A-CAB10ED9409C}"/>
              </a:ext>
            </a:extLst>
          </p:cNvPr>
          <p:cNvSpPr>
            <a:spLocks noGrp="1"/>
          </p:cNvSpPr>
          <p:nvPr>
            <p:ph type="body" sz="quarter" idx="51"/>
          </p:nvPr>
        </p:nvSpPr>
        <p:spPr>
          <a:xfrm>
            <a:off x="1034128"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6" name="Text Placeholder 46">
            <a:extLst>
              <a:ext uri="{FF2B5EF4-FFF2-40B4-BE49-F238E27FC236}">
                <a16:creationId xmlns:a16="http://schemas.microsoft.com/office/drawing/2014/main" id="{A004FD1B-2DBE-437D-BC16-4E08C4D0978C}"/>
              </a:ext>
            </a:extLst>
          </p:cNvPr>
          <p:cNvSpPr>
            <a:spLocks noGrp="1"/>
          </p:cNvSpPr>
          <p:nvPr>
            <p:ph type="body" sz="quarter" idx="52" hasCustomPrompt="1"/>
          </p:nvPr>
        </p:nvSpPr>
        <p:spPr>
          <a:xfrm>
            <a:off x="4728135"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8" name="Text Placeholder 2">
            <a:extLst>
              <a:ext uri="{FF2B5EF4-FFF2-40B4-BE49-F238E27FC236}">
                <a16:creationId xmlns:a16="http://schemas.microsoft.com/office/drawing/2014/main" id="{2D2E8949-0519-4BA9-BF17-03E5DBC8B197}"/>
              </a:ext>
            </a:extLst>
          </p:cNvPr>
          <p:cNvSpPr>
            <a:spLocks noGrp="1"/>
          </p:cNvSpPr>
          <p:nvPr>
            <p:ph type="body" sz="quarter" idx="53"/>
          </p:nvPr>
        </p:nvSpPr>
        <p:spPr>
          <a:xfrm>
            <a:off x="4728135"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50" name="Text Placeholder 46">
            <a:extLst>
              <a:ext uri="{FF2B5EF4-FFF2-40B4-BE49-F238E27FC236}">
                <a16:creationId xmlns:a16="http://schemas.microsoft.com/office/drawing/2014/main" id="{49B4BCB8-3B7E-4660-A5E8-D3EE9BE5E26C}"/>
              </a:ext>
            </a:extLst>
          </p:cNvPr>
          <p:cNvSpPr>
            <a:spLocks noGrp="1"/>
          </p:cNvSpPr>
          <p:nvPr>
            <p:ph type="body" sz="quarter" idx="54" hasCustomPrompt="1"/>
          </p:nvPr>
        </p:nvSpPr>
        <p:spPr>
          <a:xfrm>
            <a:off x="8469954"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51" name="Text Placeholder 2">
            <a:extLst>
              <a:ext uri="{FF2B5EF4-FFF2-40B4-BE49-F238E27FC236}">
                <a16:creationId xmlns:a16="http://schemas.microsoft.com/office/drawing/2014/main" id="{77711C39-E38B-4972-81E0-54173059086C}"/>
              </a:ext>
            </a:extLst>
          </p:cNvPr>
          <p:cNvSpPr>
            <a:spLocks noGrp="1"/>
          </p:cNvSpPr>
          <p:nvPr>
            <p:ph type="body" sz="quarter" idx="55"/>
          </p:nvPr>
        </p:nvSpPr>
        <p:spPr>
          <a:xfrm>
            <a:off x="8469954"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438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hydrozoan, night sky&#10;&#10;Description automatically generated">
            <a:extLst>
              <a:ext uri="{FF2B5EF4-FFF2-40B4-BE49-F238E27FC236}">
                <a16:creationId xmlns:a16="http://schemas.microsoft.com/office/drawing/2014/main" id="{C657C537-27A4-4BB6-A25B-14DFC62305C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20221441">
            <a:off x="5699333" y="1686762"/>
            <a:ext cx="6403389" cy="3543684"/>
          </a:xfrm>
          <a:prstGeom prst="rect">
            <a:avLst/>
          </a:prstGeom>
        </p:spPr>
      </p:pic>
    </p:spTree>
    <p:extLst>
      <p:ext uri="{BB962C8B-B14F-4D97-AF65-F5344CB8AC3E}">
        <p14:creationId xmlns:p14="http://schemas.microsoft.com/office/powerpoint/2010/main" val="3883060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sktop screen">
    <p:bg>
      <p:bgPr>
        <a:solidFill>
          <a:schemeClr val="tx1"/>
        </a:solidFill>
        <a:effectLst/>
      </p:bgPr>
    </p:bg>
    <p:spTree>
      <p:nvGrpSpPr>
        <p:cNvPr id="1" name=""/>
        <p:cNvGrpSpPr/>
        <p:nvPr/>
      </p:nvGrpSpPr>
      <p:grpSpPr>
        <a:xfrm>
          <a:off x="0" y="0"/>
          <a:ext cx="0" cy="0"/>
          <a:chOff x="0" y="0"/>
          <a:chExt cx="0" cy="0"/>
        </a:xfrm>
      </p:grpSpPr>
      <p:cxnSp>
        <p:nvCxnSpPr>
          <p:cNvPr id="15" name="Connector: Elbow 6">
            <a:extLst>
              <a:ext uri="{FF2B5EF4-FFF2-40B4-BE49-F238E27FC236}">
                <a16:creationId xmlns:a16="http://schemas.microsoft.com/office/drawing/2014/main" id="{75B7619A-FCCE-FE42-0622-3A7A896DF643}"/>
              </a:ext>
            </a:extLst>
          </p:cNvPr>
          <p:cNvCxnSpPr>
            <a:cxnSpLocks/>
          </p:cNvCxnSpPr>
          <p:nvPr userDrawn="1"/>
        </p:nvCxnSpPr>
        <p:spPr>
          <a:xfrm rot="5400000" flipH="1" flipV="1">
            <a:off x="-419895" y="1360444"/>
            <a:ext cx="9167461" cy="4732906"/>
          </a:xfrm>
          <a:prstGeom prst="bentConnector3">
            <a:avLst>
              <a:gd name="adj1" fmla="val 83585"/>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6" descr="Shape&#10;&#10;Description automatically generated">
            <a:extLst>
              <a:ext uri="{FF2B5EF4-FFF2-40B4-BE49-F238E27FC236}">
                <a16:creationId xmlns:a16="http://schemas.microsoft.com/office/drawing/2014/main" id="{98FD59E2-FDA0-059F-FD98-A16A99C1E4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782" y="1331089"/>
            <a:ext cx="6433661" cy="4994086"/>
          </a:xfrm>
          <a:prstGeom prst="rect">
            <a:avLst/>
          </a:prstGeom>
        </p:spPr>
      </p:pic>
      <p:sp>
        <p:nvSpPr>
          <p:cNvPr id="2" name="Title 1"/>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847222" y="1632287"/>
            <a:ext cx="5314572" cy="3002082"/>
          </a:xfrm>
          <a:solidFill>
            <a:schemeClr val="bg1">
              <a:lumMod val="10000"/>
              <a:lumOff val="90000"/>
            </a:schemeClr>
          </a:solidFill>
        </p:spPr>
        <p:txBody>
          <a:bodyPr/>
          <a:lstStyle/>
          <a:p>
            <a:r>
              <a:rPr lang="en-US"/>
              <a:t>Click icon to add picture</a:t>
            </a:r>
          </a:p>
        </p:txBody>
      </p:sp>
      <p:sp>
        <p:nvSpPr>
          <p:cNvPr id="18" name="Rectangle 17">
            <a:extLst>
              <a:ext uri="{FF2B5EF4-FFF2-40B4-BE49-F238E27FC236}">
                <a16:creationId xmlns:a16="http://schemas.microsoft.com/office/drawing/2014/main" id="{9DF782A0-C239-4308-B681-8EC1238F3C72}"/>
              </a:ext>
            </a:extLst>
          </p:cNvPr>
          <p:cNvSpPr/>
          <p:nvPr userDrawn="1"/>
        </p:nvSpPr>
        <p:spPr>
          <a:xfrm>
            <a:off x="618443" y="324318"/>
            <a:ext cx="239066" cy="229474"/>
          </a:xfrm>
          <a:prstGeom prst="rect">
            <a:avLst/>
          </a:prstGeom>
          <a:solidFill>
            <a:srgbClr val="9E7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D03491-3357-41E9-8EB3-599F77DA0C28}"/>
              </a:ext>
            </a:extLst>
          </p:cNvPr>
          <p:cNvSpPr/>
          <p:nvPr userDrawn="1"/>
        </p:nvSpPr>
        <p:spPr>
          <a:xfrm>
            <a:off x="5717935" y="5845673"/>
            <a:ext cx="352591" cy="352591"/>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ACBA49-31D5-4E9F-B935-871099BD9C26}"/>
              </a:ext>
            </a:extLst>
          </p:cNvPr>
          <p:cNvSpPr/>
          <p:nvPr userDrawn="1"/>
        </p:nvSpPr>
        <p:spPr>
          <a:xfrm>
            <a:off x="5498862" y="6021425"/>
            <a:ext cx="425311" cy="425311"/>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B7635-5DB8-46B9-8978-A02FE9042FD2}"/>
              </a:ext>
            </a:extLst>
          </p:cNvPr>
          <p:cNvSpPr/>
          <p:nvPr userDrawn="1"/>
        </p:nvSpPr>
        <p:spPr>
          <a:xfrm>
            <a:off x="735940" y="192755"/>
            <a:ext cx="239066" cy="2294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84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bile screen">
    <p:bg>
      <p:bgPr>
        <a:solidFill>
          <a:schemeClr val="tx1"/>
        </a:solidFill>
        <a:effectLst/>
      </p:bgPr>
    </p:bg>
    <p:spTree>
      <p:nvGrpSpPr>
        <p:cNvPr id="1" name=""/>
        <p:cNvGrpSpPr/>
        <p:nvPr/>
      </p:nvGrpSpPr>
      <p:grpSpPr>
        <a:xfrm>
          <a:off x="0" y="0"/>
          <a:ext cx="0" cy="0"/>
          <a:chOff x="0" y="0"/>
          <a:chExt cx="0" cy="0"/>
        </a:xfrm>
      </p:grpSpPr>
      <p:cxnSp>
        <p:nvCxnSpPr>
          <p:cNvPr id="7" name="Connector: Elbow 6">
            <a:extLst>
              <a:ext uri="{FF2B5EF4-FFF2-40B4-BE49-F238E27FC236}">
                <a16:creationId xmlns:a16="http://schemas.microsoft.com/office/drawing/2014/main" id="{24F7FB3C-D020-4682-A2D7-0F9380E4E652}"/>
              </a:ext>
            </a:extLst>
          </p:cNvPr>
          <p:cNvCxnSpPr>
            <a:cxnSpLocks/>
          </p:cNvCxnSpPr>
          <p:nvPr userDrawn="1"/>
        </p:nvCxnSpPr>
        <p:spPr>
          <a:xfrm rot="5400000" flipH="1" flipV="1">
            <a:off x="-54711" y="510643"/>
            <a:ext cx="6858000" cy="5836712"/>
          </a:xfrm>
          <a:prstGeom prst="bentConnector3">
            <a:avLst>
              <a:gd name="adj1" fmla="val 19892"/>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27C480-F11C-42A4-9146-6AFC54F390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531" r="10531" b="28560"/>
          <a:stretch/>
        </p:blipFill>
        <p:spPr>
          <a:xfrm>
            <a:off x="1420574" y="-1"/>
            <a:ext cx="4526860" cy="6858001"/>
          </a:xfrm>
          <a:prstGeom prst="rect">
            <a:avLst/>
          </a:prstGeom>
          <a:effectLst/>
        </p:spPr>
      </p:pic>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1852947" y="1576691"/>
            <a:ext cx="3677581" cy="5281309"/>
          </a:xfrm>
          <a:solidFill>
            <a:schemeClr val="bg1">
              <a:lumMod val="10000"/>
              <a:lumOff val="90000"/>
            </a:schemeClr>
          </a:solidFill>
        </p:spPr>
        <p:txBody>
          <a:bodyPr/>
          <a:lstStyle/>
          <a:p>
            <a:r>
              <a:rPr lang="en-US"/>
              <a:t>Click icon to add picture</a:t>
            </a:r>
          </a:p>
        </p:txBody>
      </p:sp>
      <p:sp>
        <p:nvSpPr>
          <p:cNvPr id="16" name="Rectangle 15">
            <a:extLst>
              <a:ext uri="{FF2B5EF4-FFF2-40B4-BE49-F238E27FC236}">
                <a16:creationId xmlns:a16="http://schemas.microsoft.com/office/drawing/2014/main" id="{2CF949F2-2005-4B10-8FF6-7E8ABEFD4146}"/>
              </a:ext>
            </a:extLst>
          </p:cNvPr>
          <p:cNvSpPr/>
          <p:nvPr userDrawn="1"/>
        </p:nvSpPr>
        <p:spPr>
          <a:xfrm>
            <a:off x="6865745" y="491849"/>
            <a:ext cx="315231" cy="315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4472DDB-8542-4BA1-A526-2AC05F657683}"/>
              </a:ext>
            </a:extLst>
          </p:cNvPr>
          <p:cNvSpPr/>
          <p:nvPr userDrawn="1"/>
        </p:nvSpPr>
        <p:spPr>
          <a:xfrm>
            <a:off x="6705355" y="650550"/>
            <a:ext cx="315231" cy="315231"/>
          </a:xfrm>
          <a:prstGeom prst="rect">
            <a:avLst/>
          </a:prstGeom>
          <a:solidFill>
            <a:srgbClr val="E47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62DB11-5252-44DB-8649-630134CEDC84}"/>
              </a:ext>
            </a:extLst>
          </p:cNvPr>
          <p:cNvSpPr/>
          <p:nvPr userDrawn="1"/>
        </p:nvSpPr>
        <p:spPr>
          <a:xfrm>
            <a:off x="692997" y="3091835"/>
            <a:ext cx="382366" cy="382366"/>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C1A35F-31CB-43E9-BE62-D8C540AF1EFF}"/>
              </a:ext>
            </a:extLst>
          </p:cNvPr>
          <p:cNvSpPr/>
          <p:nvPr userDrawn="1"/>
        </p:nvSpPr>
        <p:spPr>
          <a:xfrm>
            <a:off x="410699" y="3271068"/>
            <a:ext cx="467330" cy="467330"/>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DC532B5-84C4-F7BF-6297-D1AADBE18DFB}"/>
              </a:ext>
            </a:extLst>
          </p:cNvPr>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dirty="0"/>
              <a:t>Main heading</a:t>
            </a:r>
            <a:endParaRPr lang="en-US" dirty="0"/>
          </a:p>
        </p:txBody>
      </p:sp>
      <p:sp>
        <p:nvSpPr>
          <p:cNvPr id="13" name="Text Placeholder 5">
            <a:extLst>
              <a:ext uri="{FF2B5EF4-FFF2-40B4-BE49-F238E27FC236}">
                <a16:creationId xmlns:a16="http://schemas.microsoft.com/office/drawing/2014/main" id="{EAB9CF36-96B5-995F-5AD1-03218953E56B}"/>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Tree>
    <p:extLst>
      <p:ext uri="{BB962C8B-B14F-4D97-AF65-F5344CB8AC3E}">
        <p14:creationId xmlns:p14="http://schemas.microsoft.com/office/powerpoint/2010/main" val="2592156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ide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927702"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D847C6C-02A3-4641-84FF-BA5B254153AE}"/>
              </a:ext>
            </a:extLst>
          </p:cNvPr>
          <p:cNvSpPr>
            <a:spLocks noGrp="1"/>
          </p:cNvSpPr>
          <p:nvPr>
            <p:ph sz="quarter" idx="13"/>
          </p:nvPr>
        </p:nvSpPr>
        <p:spPr>
          <a:xfrm>
            <a:off x="4572000" y="1290733"/>
            <a:ext cx="7194550" cy="487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41A9E76-83E3-AC05-D3EC-5C738B09E212}"/>
              </a:ext>
            </a:extLst>
          </p:cNvPr>
          <p:cNvSpPr>
            <a:spLocks noGrp="1"/>
          </p:cNvSpPr>
          <p:nvPr>
            <p:ph type="body" sz="quarter" idx="11"/>
          </p:nvPr>
        </p:nvSpPr>
        <p:spPr>
          <a:xfrm>
            <a:off x="838404" y="1884792"/>
            <a:ext cx="3425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0" name="Text Placeholder 3">
            <a:extLst>
              <a:ext uri="{FF2B5EF4-FFF2-40B4-BE49-F238E27FC236}">
                <a16:creationId xmlns:a16="http://schemas.microsoft.com/office/drawing/2014/main" id="{13B8260B-AFE2-23AF-A6F2-3BF0C6A34E4F}"/>
              </a:ext>
            </a:extLst>
          </p:cNvPr>
          <p:cNvSpPr>
            <a:spLocks noGrp="1"/>
          </p:cNvSpPr>
          <p:nvPr>
            <p:ph type="body" sz="quarter" idx="12" hasCustomPrompt="1"/>
          </p:nvPr>
        </p:nvSpPr>
        <p:spPr>
          <a:xfrm>
            <a:off x="838200" y="1290733"/>
            <a:ext cx="3425241"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2276144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4614229" y="1367064"/>
            <a:ext cx="3497580" cy="2293285"/>
          </a:xfrm>
          <a:solidFill>
            <a:schemeClr val="bg1">
              <a:lumMod val="10000"/>
              <a:lumOff val="90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Image</a:t>
            </a:r>
          </a:p>
        </p:txBody>
      </p:sp>
      <p:sp>
        <p:nvSpPr>
          <p:cNvPr id="11" name="Content Placeholder 10">
            <a:extLst>
              <a:ext uri="{FF2B5EF4-FFF2-40B4-BE49-F238E27FC236}">
                <a16:creationId xmlns:a16="http://schemas.microsoft.com/office/drawing/2014/main" id="{59E27A7B-6135-BE48-A986-3289A9283E10}"/>
              </a:ext>
            </a:extLst>
          </p:cNvPr>
          <p:cNvSpPr>
            <a:spLocks noGrp="1"/>
          </p:cNvSpPr>
          <p:nvPr>
            <p:ph sz="quarter" idx="34" hasCustomPrompt="1"/>
          </p:nvPr>
        </p:nvSpPr>
        <p:spPr>
          <a:xfrm>
            <a:off x="4614229" y="3875082"/>
            <a:ext cx="3497263"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3" name="Content Placeholder 12">
            <a:extLst>
              <a:ext uri="{FF2B5EF4-FFF2-40B4-BE49-F238E27FC236}">
                <a16:creationId xmlns:a16="http://schemas.microsoft.com/office/drawing/2014/main" id="{13E15140-4003-B84F-868E-00E8CB3DE5A9}"/>
              </a:ext>
            </a:extLst>
          </p:cNvPr>
          <p:cNvSpPr>
            <a:spLocks noGrp="1"/>
          </p:cNvSpPr>
          <p:nvPr>
            <p:ph sz="quarter" idx="35" hasCustomPrompt="1"/>
          </p:nvPr>
        </p:nvSpPr>
        <p:spPr>
          <a:xfrm>
            <a:off x="8298705" y="1367499"/>
            <a:ext cx="3497262" cy="2287307"/>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5" name="Content Placeholder 14">
            <a:extLst>
              <a:ext uri="{FF2B5EF4-FFF2-40B4-BE49-F238E27FC236}">
                <a16:creationId xmlns:a16="http://schemas.microsoft.com/office/drawing/2014/main" id="{FEAF4222-49F8-EF42-B83C-0F28F19B2FAE}"/>
              </a:ext>
            </a:extLst>
          </p:cNvPr>
          <p:cNvSpPr>
            <a:spLocks noGrp="1"/>
          </p:cNvSpPr>
          <p:nvPr>
            <p:ph sz="quarter" idx="36" hasCustomPrompt="1"/>
          </p:nvPr>
        </p:nvSpPr>
        <p:spPr>
          <a:xfrm>
            <a:off x="8298705" y="3875082"/>
            <a:ext cx="3497262"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2" name="Rectangle 11">
            <a:extLst>
              <a:ext uri="{FF2B5EF4-FFF2-40B4-BE49-F238E27FC236}">
                <a16:creationId xmlns:a16="http://schemas.microsoft.com/office/drawing/2014/main" id="{E92EEAED-2824-D8BC-F55C-2D9D8F27DF46}"/>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
            <a:extLst>
              <a:ext uri="{FF2B5EF4-FFF2-40B4-BE49-F238E27FC236}">
                <a16:creationId xmlns:a16="http://schemas.microsoft.com/office/drawing/2014/main" id="{1313128D-08B9-9FF5-1E48-ABC088BE91C1}"/>
              </a:ext>
            </a:extLst>
          </p:cNvPr>
          <p:cNvSpPr>
            <a:spLocks noGrp="1"/>
          </p:cNvSpPr>
          <p:nvPr>
            <p:ph type="body" sz="quarter" idx="11"/>
          </p:nvPr>
        </p:nvSpPr>
        <p:spPr>
          <a:xfrm>
            <a:off x="838404" y="1884792"/>
            <a:ext cx="3497262"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7" name="Text Placeholder 3">
            <a:extLst>
              <a:ext uri="{FF2B5EF4-FFF2-40B4-BE49-F238E27FC236}">
                <a16:creationId xmlns:a16="http://schemas.microsoft.com/office/drawing/2014/main" id="{AFDBF4FE-D0B0-495A-401A-B4A83D5D3A56}"/>
              </a:ext>
            </a:extLst>
          </p:cNvPr>
          <p:cNvSpPr>
            <a:spLocks noGrp="1"/>
          </p:cNvSpPr>
          <p:nvPr>
            <p:ph type="body" sz="quarter" idx="12" hasCustomPrompt="1"/>
          </p:nvPr>
        </p:nvSpPr>
        <p:spPr>
          <a:xfrm>
            <a:off x="838200" y="1290733"/>
            <a:ext cx="3497015"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526136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hart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838200" y="3023484"/>
            <a:ext cx="3286539"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6" name="Content Placeholder 3">
            <a:extLst>
              <a:ext uri="{FF2B5EF4-FFF2-40B4-BE49-F238E27FC236}">
                <a16:creationId xmlns:a16="http://schemas.microsoft.com/office/drawing/2014/main" id="{DB0104C9-FE11-6E4F-8E72-CBD2EF15E969}"/>
              </a:ext>
            </a:extLst>
          </p:cNvPr>
          <p:cNvSpPr>
            <a:spLocks noGrp="1"/>
          </p:cNvSpPr>
          <p:nvPr>
            <p:ph sz="quarter" idx="32" hasCustomPrompt="1"/>
          </p:nvPr>
        </p:nvSpPr>
        <p:spPr>
          <a:xfrm>
            <a:off x="8044071"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7" name="Content Placeholder 3">
            <a:extLst>
              <a:ext uri="{FF2B5EF4-FFF2-40B4-BE49-F238E27FC236}">
                <a16:creationId xmlns:a16="http://schemas.microsoft.com/office/drawing/2014/main" id="{EA4ECAA9-7C4B-7B41-B55A-617B41891A61}"/>
              </a:ext>
            </a:extLst>
          </p:cNvPr>
          <p:cNvSpPr>
            <a:spLocks noGrp="1"/>
          </p:cNvSpPr>
          <p:nvPr>
            <p:ph sz="quarter" idx="33" hasCustomPrompt="1"/>
          </p:nvPr>
        </p:nvSpPr>
        <p:spPr>
          <a:xfrm>
            <a:off x="4441136"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11" name="Text Placeholder 5">
            <a:extLst>
              <a:ext uri="{FF2B5EF4-FFF2-40B4-BE49-F238E27FC236}">
                <a16:creationId xmlns:a16="http://schemas.microsoft.com/office/drawing/2014/main" id="{416F6F4A-002C-4495-ABB7-7D97702069C3}"/>
              </a:ext>
            </a:extLst>
          </p:cNvPr>
          <p:cNvSpPr>
            <a:spLocks noGrp="1"/>
          </p:cNvSpPr>
          <p:nvPr>
            <p:ph type="body" sz="quarter" idx="11"/>
          </p:nvPr>
        </p:nvSpPr>
        <p:spPr>
          <a:xfrm>
            <a:off x="838404" y="1278650"/>
            <a:ext cx="6889270" cy="147658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8" name="Rectangle 7">
            <a:extLst>
              <a:ext uri="{FF2B5EF4-FFF2-40B4-BE49-F238E27FC236}">
                <a16:creationId xmlns:a16="http://schemas.microsoft.com/office/drawing/2014/main" id="{7B0EAB7D-90A2-CA5B-FF16-766BB7517E4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04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32878B-8AD7-40F0-9EB1-91D8AC156127}"/>
              </a:ext>
            </a:extLst>
          </p:cNvPr>
          <p:cNvSpPr/>
          <p:nvPr userDrawn="1"/>
        </p:nvSpPr>
        <p:spPr>
          <a:xfrm>
            <a:off x="208870" y="1402473"/>
            <a:ext cx="3396342" cy="5316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Picture Placeholder 33">
            <a:extLst>
              <a:ext uri="{FF2B5EF4-FFF2-40B4-BE49-F238E27FC236}">
                <a16:creationId xmlns:a16="http://schemas.microsoft.com/office/drawing/2014/main" id="{B69E029C-C517-194A-A746-3CCDB6FE493C}"/>
              </a:ext>
            </a:extLst>
          </p:cNvPr>
          <p:cNvSpPr>
            <a:spLocks noGrp="1"/>
          </p:cNvSpPr>
          <p:nvPr>
            <p:ph type="pic" sz="quarter" idx="10" hasCustomPrompt="1"/>
          </p:nvPr>
        </p:nvSpPr>
        <p:spPr>
          <a:xfrm>
            <a:off x="208870" y="307769"/>
            <a:ext cx="3396342" cy="825343"/>
          </a:xfrm>
        </p:spPr>
        <p:txBody>
          <a:bodyPr anchor="ctr">
            <a:normAutofit/>
          </a:bodyPr>
          <a:lstStyle>
            <a:lvl1pPr marL="0" indent="0" algn="ctr">
              <a:buNone/>
              <a:defRPr sz="1800">
                <a:solidFill>
                  <a:schemeClr val="tx2"/>
                </a:solidFill>
              </a:defRPr>
            </a:lvl1pPr>
          </a:lstStyle>
          <a:p>
            <a:r>
              <a:rPr lang="en-VN"/>
              <a:t>Case study – Client’s logo</a:t>
            </a:r>
          </a:p>
        </p:txBody>
      </p:sp>
      <p:sp>
        <p:nvSpPr>
          <p:cNvPr id="62" name="Text Placeholder 61">
            <a:extLst>
              <a:ext uri="{FF2B5EF4-FFF2-40B4-BE49-F238E27FC236}">
                <a16:creationId xmlns:a16="http://schemas.microsoft.com/office/drawing/2014/main" id="{0B09B9EC-7F16-E44F-9475-BF30B033B950}"/>
              </a:ext>
            </a:extLst>
          </p:cNvPr>
          <p:cNvSpPr>
            <a:spLocks noGrp="1"/>
          </p:cNvSpPr>
          <p:nvPr>
            <p:ph type="body" sz="quarter" idx="17" hasCustomPrompt="1"/>
          </p:nvPr>
        </p:nvSpPr>
        <p:spPr>
          <a:xfrm>
            <a:off x="4033837" y="2586891"/>
            <a:ext cx="5110163" cy="420688"/>
          </a:xfrm>
        </p:spPr>
        <p:txBody>
          <a:bodyPr>
            <a:normAutofit/>
          </a:bodyPr>
          <a:lstStyle>
            <a:lvl1pPr marL="0" indent="0">
              <a:buNone/>
              <a:defRPr sz="1800" b="1">
                <a:solidFill>
                  <a:schemeClr val="tx2"/>
                </a:solidFill>
              </a:defRPr>
            </a:lvl1pPr>
          </a:lstStyle>
          <a:p>
            <a:pPr lvl="0"/>
            <a:r>
              <a:rPr lang="vi-VN" dirty="0"/>
              <a:t>Enter </a:t>
            </a:r>
            <a:r>
              <a:rPr lang="en-US" dirty="0"/>
              <a:t>The Solution</a:t>
            </a:r>
            <a:endParaRPr lang="en-VN" dirty="0"/>
          </a:p>
        </p:txBody>
      </p:sp>
      <p:sp>
        <p:nvSpPr>
          <p:cNvPr id="64" name="Text Placeholder 61">
            <a:extLst>
              <a:ext uri="{FF2B5EF4-FFF2-40B4-BE49-F238E27FC236}">
                <a16:creationId xmlns:a16="http://schemas.microsoft.com/office/drawing/2014/main" id="{05C582CB-A4E6-4247-802E-C4F9F7F33CEE}"/>
              </a:ext>
            </a:extLst>
          </p:cNvPr>
          <p:cNvSpPr>
            <a:spLocks noGrp="1"/>
          </p:cNvSpPr>
          <p:nvPr>
            <p:ph type="body" sz="quarter" idx="19" hasCustomPrompt="1"/>
          </p:nvPr>
        </p:nvSpPr>
        <p:spPr>
          <a:xfrm>
            <a:off x="4033837" y="471170"/>
            <a:ext cx="5110163" cy="420688"/>
          </a:xfrm>
        </p:spPr>
        <p:txBody>
          <a:bodyPr>
            <a:normAutofit/>
          </a:bodyPr>
          <a:lstStyle>
            <a:lvl1pPr marL="0" indent="0">
              <a:buNone/>
              <a:defRPr sz="1800" b="1">
                <a:solidFill>
                  <a:schemeClr val="tx2"/>
                </a:solidFill>
              </a:defRPr>
            </a:lvl1pPr>
          </a:lstStyle>
          <a:p>
            <a:r>
              <a:rPr lang="vi-VN" dirty="0"/>
              <a:t>Enter The Challenge</a:t>
            </a:r>
            <a:endParaRPr lang="en-GB" dirty="0"/>
          </a:p>
        </p:txBody>
      </p:sp>
      <p:sp>
        <p:nvSpPr>
          <p:cNvPr id="23" name="Text Placeholder 61">
            <a:extLst>
              <a:ext uri="{FF2B5EF4-FFF2-40B4-BE49-F238E27FC236}">
                <a16:creationId xmlns:a16="http://schemas.microsoft.com/office/drawing/2014/main" id="{FF459DCD-35BD-DE4E-AD9F-44DE54A6DB7B}"/>
              </a:ext>
            </a:extLst>
          </p:cNvPr>
          <p:cNvSpPr>
            <a:spLocks noGrp="1"/>
          </p:cNvSpPr>
          <p:nvPr>
            <p:ph type="body" sz="quarter" idx="21" hasCustomPrompt="1"/>
          </p:nvPr>
        </p:nvSpPr>
        <p:spPr>
          <a:xfrm>
            <a:off x="4033837" y="4693179"/>
            <a:ext cx="5110163" cy="420688"/>
          </a:xfrm>
        </p:spPr>
        <p:txBody>
          <a:bodyPr>
            <a:normAutofit/>
          </a:bodyPr>
          <a:lstStyle>
            <a:lvl1pPr marL="0" indent="0">
              <a:buNone/>
              <a:defRPr sz="1800" b="1">
                <a:solidFill>
                  <a:schemeClr val="tx2"/>
                </a:solidFill>
              </a:defRPr>
            </a:lvl1pPr>
          </a:lstStyle>
          <a:p>
            <a:pPr lvl="0"/>
            <a:r>
              <a:rPr lang="vi-VN" dirty="0"/>
              <a:t>Enter </a:t>
            </a:r>
            <a:r>
              <a:rPr lang="en-US" dirty="0"/>
              <a:t>Results and Benefits</a:t>
            </a:r>
            <a:endParaRPr lang="en-VN" dirty="0"/>
          </a:p>
        </p:txBody>
      </p:sp>
      <p:sp>
        <p:nvSpPr>
          <p:cNvPr id="29" name="Text Placeholder 59">
            <a:extLst>
              <a:ext uri="{FF2B5EF4-FFF2-40B4-BE49-F238E27FC236}">
                <a16:creationId xmlns:a16="http://schemas.microsoft.com/office/drawing/2014/main" id="{A19040EA-1AA9-1242-B00A-18854D1C8045}"/>
              </a:ext>
            </a:extLst>
          </p:cNvPr>
          <p:cNvSpPr>
            <a:spLocks noGrp="1"/>
          </p:cNvSpPr>
          <p:nvPr>
            <p:ph type="body" sz="quarter" idx="23" hasCustomPrompt="1"/>
          </p:nvPr>
        </p:nvSpPr>
        <p:spPr>
          <a:xfrm>
            <a:off x="681308" y="5001626"/>
            <a:ext cx="2529841" cy="1511648"/>
          </a:xfrm>
        </p:spPr>
        <p:txBody>
          <a:bodyPr>
            <a:normAutofit/>
          </a:bodyPr>
          <a:lstStyle>
            <a:lvl1pPr marL="0" indent="0">
              <a:lnSpc>
                <a:spcPct val="10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dirty="0"/>
              <a:t>About the client: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a:t>
            </a:r>
            <a:r>
              <a:rPr lang="en-US" dirty="0" err="1"/>
              <a:t>egestas</a:t>
            </a:r>
            <a:r>
              <a:rPr lang="en-US" dirty="0"/>
              <a:t> </a:t>
            </a:r>
            <a:r>
              <a:rPr lang="en-US" dirty="0" err="1"/>
              <a:t>lobortis</a:t>
            </a:r>
            <a:r>
              <a:rPr lang="en-US" dirty="0"/>
              <a:t> </a:t>
            </a:r>
            <a:r>
              <a:rPr lang="en-US" dirty="0" err="1"/>
              <a:t>urna</a:t>
            </a:r>
            <a:r>
              <a:rPr lang="en-US" dirty="0"/>
              <a:t> at convallis. </a:t>
            </a:r>
            <a:r>
              <a:rPr lang="en-US" dirty="0" err="1"/>
              <a:t>Nulla</a:t>
            </a:r>
            <a:r>
              <a:rPr lang="en-US" dirty="0"/>
              <a:t> </a:t>
            </a:r>
            <a:r>
              <a:rPr lang="en-US" dirty="0" err="1"/>
              <a:t>facilisi</a:t>
            </a:r>
            <a:r>
              <a:rPr lang="en-US" dirty="0"/>
              <a:t>. Donec </a:t>
            </a:r>
            <a:r>
              <a:rPr lang="en-US" dirty="0" err="1"/>
              <a:t>eu</a:t>
            </a:r>
            <a:r>
              <a:rPr lang="en-US" dirty="0"/>
              <a:t> </a:t>
            </a:r>
            <a:r>
              <a:rPr lang="en-US" dirty="0" err="1"/>
              <a:t>felis</a:t>
            </a:r>
            <a:r>
              <a:rPr lang="en-US" dirty="0"/>
              <a:t> id </a:t>
            </a:r>
            <a:r>
              <a:rPr lang="en-US" dirty="0" err="1"/>
              <a:t>velit</a:t>
            </a:r>
            <a:r>
              <a:rPr lang="en-US" dirty="0"/>
              <a:t> </a:t>
            </a:r>
            <a:r>
              <a:rPr lang="en-US" dirty="0" err="1"/>
              <a:t>congue</a:t>
            </a:r>
            <a:r>
              <a:rPr lang="en-US" dirty="0"/>
              <a:t> </a:t>
            </a:r>
            <a:r>
              <a:rPr lang="en-US" dirty="0" err="1"/>
              <a:t>placerat</a:t>
            </a:r>
            <a:r>
              <a:rPr lang="en-US" dirty="0"/>
              <a:t>. Morbi sed </a:t>
            </a:r>
            <a:r>
              <a:rPr lang="en-US" dirty="0" err="1"/>
              <a:t>urna</a:t>
            </a:r>
            <a:r>
              <a:rPr lang="en-US" dirty="0"/>
              <a:t> ac </a:t>
            </a:r>
            <a:r>
              <a:rPr lang="en-US" dirty="0" err="1"/>
              <a:t>felis</a:t>
            </a:r>
            <a:r>
              <a:rPr lang="en-US" dirty="0"/>
              <a:t> </a:t>
            </a:r>
            <a:r>
              <a:rPr lang="en-US" dirty="0" err="1"/>
              <a:t>finibus</a:t>
            </a:r>
            <a:r>
              <a:rPr lang="en-US" dirty="0"/>
              <a:t> </a:t>
            </a:r>
            <a:r>
              <a:rPr lang="en-US" dirty="0" err="1"/>
              <a:t>dapibus</a:t>
            </a:r>
            <a:r>
              <a:rPr lang="en-US" dirty="0"/>
              <a:t> non qui </a:t>
            </a:r>
            <a:r>
              <a:rPr lang="en-US" dirty="0" err="1"/>
              <a:t>Pellentesque</a:t>
            </a:r>
            <a:r>
              <a:rPr lang="en-US" dirty="0"/>
              <a:t> </a:t>
            </a:r>
            <a:r>
              <a:rPr lang="en-US" dirty="0" err="1"/>
              <a:t>ornare</a:t>
            </a:r>
            <a:r>
              <a:rPr lang="en-US" dirty="0"/>
              <a:t>, </a:t>
            </a:r>
            <a:r>
              <a:rPr lang="en-US" dirty="0" err="1"/>
              <a:t>orci</a:t>
            </a:r>
            <a:r>
              <a:rPr lang="en-US" dirty="0"/>
              <a:t> </a:t>
            </a:r>
            <a:r>
              <a:rPr lang="en-US" dirty="0" err="1"/>
              <a:t>nec</a:t>
            </a:r>
            <a:r>
              <a:rPr lang="en-US" dirty="0"/>
              <a:t> fermentum gravida, </a:t>
            </a:r>
          </a:p>
        </p:txBody>
      </p:sp>
      <p:sp>
        <p:nvSpPr>
          <p:cNvPr id="7" name="Text Placeholder 6">
            <a:extLst>
              <a:ext uri="{FF2B5EF4-FFF2-40B4-BE49-F238E27FC236}">
                <a16:creationId xmlns:a16="http://schemas.microsoft.com/office/drawing/2014/main" id="{EA90D8E9-DBF4-7A4D-A1A2-897F76C9A811}"/>
              </a:ext>
            </a:extLst>
          </p:cNvPr>
          <p:cNvSpPr>
            <a:spLocks noGrp="1"/>
          </p:cNvSpPr>
          <p:nvPr>
            <p:ph type="body" sz="quarter" idx="24"/>
          </p:nvPr>
        </p:nvSpPr>
        <p:spPr>
          <a:xfrm>
            <a:off x="4033837" y="935456"/>
            <a:ext cx="5110162" cy="1472077"/>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32" name="Text Placeholder 6">
            <a:extLst>
              <a:ext uri="{FF2B5EF4-FFF2-40B4-BE49-F238E27FC236}">
                <a16:creationId xmlns:a16="http://schemas.microsoft.com/office/drawing/2014/main" id="{618D9AFD-3C76-0748-96E8-42AF7D29C831}"/>
              </a:ext>
            </a:extLst>
          </p:cNvPr>
          <p:cNvSpPr>
            <a:spLocks noGrp="1"/>
          </p:cNvSpPr>
          <p:nvPr>
            <p:ph type="body" sz="quarter" idx="25"/>
          </p:nvPr>
        </p:nvSpPr>
        <p:spPr>
          <a:xfrm>
            <a:off x="4033837" y="3041744"/>
            <a:ext cx="5110162" cy="1469296"/>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33" name="Text Placeholder 6">
            <a:extLst>
              <a:ext uri="{FF2B5EF4-FFF2-40B4-BE49-F238E27FC236}">
                <a16:creationId xmlns:a16="http://schemas.microsoft.com/office/drawing/2014/main" id="{668A9571-AED8-B043-8828-541F225CA53D}"/>
              </a:ext>
            </a:extLst>
          </p:cNvPr>
          <p:cNvSpPr>
            <a:spLocks noGrp="1"/>
          </p:cNvSpPr>
          <p:nvPr>
            <p:ph type="body" sz="quarter" idx="26"/>
          </p:nvPr>
        </p:nvSpPr>
        <p:spPr>
          <a:xfrm>
            <a:off x="4033837" y="5141885"/>
            <a:ext cx="5110162" cy="1371389"/>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cxnSp>
        <p:nvCxnSpPr>
          <p:cNvPr id="9" name="Straight Connector 8">
            <a:extLst>
              <a:ext uri="{FF2B5EF4-FFF2-40B4-BE49-F238E27FC236}">
                <a16:creationId xmlns:a16="http://schemas.microsoft.com/office/drawing/2014/main" id="{DAEF6D30-54BC-CD47-8C4A-2284C0A51E76}"/>
              </a:ext>
            </a:extLst>
          </p:cNvPr>
          <p:cNvCxnSpPr/>
          <p:nvPr userDrawn="1"/>
        </p:nvCxnSpPr>
        <p:spPr>
          <a:xfrm>
            <a:off x="681308" y="4792225"/>
            <a:ext cx="252984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ular Callout 12">
            <a:extLst>
              <a:ext uri="{FF2B5EF4-FFF2-40B4-BE49-F238E27FC236}">
                <a16:creationId xmlns:a16="http://schemas.microsoft.com/office/drawing/2014/main" id="{5811B9CA-30C4-6547-8720-D0465917692C}"/>
              </a:ext>
            </a:extLst>
          </p:cNvPr>
          <p:cNvSpPr/>
          <p:nvPr userDrawn="1"/>
        </p:nvSpPr>
        <p:spPr>
          <a:xfrm>
            <a:off x="9572624" y="462644"/>
            <a:ext cx="2371725" cy="3652156"/>
          </a:xfrm>
          <a:custGeom>
            <a:avLst/>
            <a:gdLst>
              <a:gd name="connsiteX0" fmla="*/ 0 w 2371725"/>
              <a:gd name="connsiteY0" fmla="*/ 0 h 3588721"/>
              <a:gd name="connsiteX1" fmla="*/ 1383506 w 2371725"/>
              <a:gd name="connsiteY1" fmla="*/ 0 h 3588721"/>
              <a:gd name="connsiteX2" fmla="*/ 1383506 w 2371725"/>
              <a:gd name="connsiteY2" fmla="*/ 0 h 3588721"/>
              <a:gd name="connsiteX3" fmla="*/ 1976438 w 2371725"/>
              <a:gd name="connsiteY3" fmla="*/ 0 h 3588721"/>
              <a:gd name="connsiteX4" fmla="*/ 2371725 w 2371725"/>
              <a:gd name="connsiteY4" fmla="*/ 0 h 3588721"/>
              <a:gd name="connsiteX5" fmla="*/ 2371725 w 2371725"/>
              <a:gd name="connsiteY5" fmla="*/ 2093421 h 3588721"/>
              <a:gd name="connsiteX6" fmla="*/ 2371725 w 2371725"/>
              <a:gd name="connsiteY6" fmla="*/ 2093421 h 3588721"/>
              <a:gd name="connsiteX7" fmla="*/ 2371725 w 2371725"/>
              <a:gd name="connsiteY7" fmla="*/ 2990601 h 3588721"/>
              <a:gd name="connsiteX8" fmla="*/ 2371725 w 2371725"/>
              <a:gd name="connsiteY8" fmla="*/ 3588721 h 3588721"/>
              <a:gd name="connsiteX9" fmla="*/ 1976438 w 2371725"/>
              <a:gd name="connsiteY9" fmla="*/ 3588721 h 3588721"/>
              <a:gd name="connsiteX10" fmla="*/ 2154807 w 2371725"/>
              <a:gd name="connsiteY10" fmla="*/ 3994282 h 3588721"/>
              <a:gd name="connsiteX11" fmla="*/ 1383506 w 2371725"/>
              <a:gd name="connsiteY11" fmla="*/ 3588721 h 3588721"/>
              <a:gd name="connsiteX12" fmla="*/ 0 w 2371725"/>
              <a:gd name="connsiteY12" fmla="*/ 3588721 h 3588721"/>
              <a:gd name="connsiteX13" fmla="*/ 0 w 2371725"/>
              <a:gd name="connsiteY13" fmla="*/ 2990601 h 3588721"/>
              <a:gd name="connsiteX14" fmla="*/ 0 w 2371725"/>
              <a:gd name="connsiteY14" fmla="*/ 2093421 h 3588721"/>
              <a:gd name="connsiteX15" fmla="*/ 0 w 2371725"/>
              <a:gd name="connsiteY15" fmla="*/ 2093421 h 3588721"/>
              <a:gd name="connsiteX16" fmla="*/ 0 w 2371725"/>
              <a:gd name="connsiteY16" fmla="*/ 0 h 3588721"/>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37305 w 2371725"/>
              <a:gd name="connsiteY9" fmla="*/ 3605655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20372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899973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1725" h="3994282">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w="38100">
            <a:gradFill>
              <a:gsLst>
                <a:gs pos="0">
                  <a:schemeClr val="accent2"/>
                </a:gs>
                <a:gs pos="70000">
                  <a:schemeClr val="accent1"/>
                </a:gs>
              </a:gsLst>
              <a:lin ang="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1" name="Text Placeholder 59">
            <a:extLst>
              <a:ext uri="{FF2B5EF4-FFF2-40B4-BE49-F238E27FC236}">
                <a16:creationId xmlns:a16="http://schemas.microsoft.com/office/drawing/2014/main" id="{EE22B3E7-6F28-D544-88EE-8804BCE97CA2}"/>
              </a:ext>
            </a:extLst>
          </p:cNvPr>
          <p:cNvSpPr>
            <a:spLocks noGrp="1"/>
          </p:cNvSpPr>
          <p:nvPr>
            <p:ph type="body" sz="quarter" idx="27" hasCustomPrompt="1"/>
          </p:nvPr>
        </p:nvSpPr>
        <p:spPr>
          <a:xfrm>
            <a:off x="9850722" y="749791"/>
            <a:ext cx="1833278" cy="2647746"/>
          </a:xfrm>
        </p:spPr>
        <p:txBody>
          <a:bodyPr anchor="ctr">
            <a:normAutofit/>
          </a:bodyPr>
          <a:lstStyle>
            <a:lvl1pPr marL="0" indent="0" algn="l">
              <a:lnSpc>
                <a:spcPct val="15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dirty="0"/>
              <a:t>Enter client’s testimonial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Donec </a:t>
            </a:r>
            <a:r>
              <a:rPr lang="en-US" dirty="0" err="1"/>
              <a:t>sagittis</a:t>
            </a:r>
            <a:r>
              <a:rPr lang="en-US" dirty="0"/>
              <a:t> </a:t>
            </a:r>
            <a:r>
              <a:rPr lang="en-US" dirty="0" err="1"/>
              <a:t>metus</a:t>
            </a:r>
            <a:r>
              <a:rPr lang="en-US" dirty="0"/>
              <a:t> </a:t>
            </a:r>
            <a:r>
              <a:rPr lang="en-US" dirty="0" err="1"/>
              <a:t>tortor</a:t>
            </a:r>
            <a:r>
              <a:rPr lang="en-US" dirty="0"/>
              <a:t>. </a:t>
            </a:r>
            <a:r>
              <a:rPr lang="en-US" dirty="0" err="1"/>
              <a:t>Pellentesque</a:t>
            </a:r>
            <a:r>
              <a:rPr lang="en-US" dirty="0"/>
              <a:t> </a:t>
            </a:r>
            <a:r>
              <a:rPr lang="en-US" dirty="0" err="1"/>
              <a:t>ornare</a:t>
            </a:r>
            <a:r>
              <a:rPr lang="en-US" dirty="0"/>
              <a:t>, </a:t>
            </a:r>
            <a:r>
              <a:rPr lang="en-US" dirty="0" err="1"/>
              <a:t>orci</a:t>
            </a:r>
            <a:r>
              <a:rPr lang="en-US" dirty="0"/>
              <a:t> </a:t>
            </a:r>
            <a:r>
              <a:rPr lang="en-US" dirty="0" err="1"/>
              <a:t>nec</a:t>
            </a:r>
            <a:r>
              <a:rPr lang="en-US" dirty="0"/>
              <a:t> fermentum gravida, diam </a:t>
            </a:r>
            <a:r>
              <a:rPr lang="en-US" dirty="0" err="1"/>
              <a:t>tortor</a:t>
            </a:r>
            <a:r>
              <a:rPr lang="en-US" dirty="0"/>
              <a:t> </a:t>
            </a:r>
            <a:r>
              <a:rPr lang="en-US" dirty="0" err="1"/>
              <a:t>ultrices</a:t>
            </a:r>
            <a:r>
              <a:rPr lang="en-US" dirty="0"/>
              <a:t> nisi, vitae </a:t>
            </a:r>
            <a:r>
              <a:rPr lang="en-US" dirty="0" err="1"/>
              <a:t>consequat</a:t>
            </a:r>
            <a:r>
              <a:rPr lang="en-US" dirty="0"/>
              <a:t> mi est. </a:t>
            </a:r>
          </a:p>
        </p:txBody>
      </p:sp>
      <p:sp>
        <p:nvSpPr>
          <p:cNvPr id="42" name="Text Placeholder 59">
            <a:extLst>
              <a:ext uri="{FF2B5EF4-FFF2-40B4-BE49-F238E27FC236}">
                <a16:creationId xmlns:a16="http://schemas.microsoft.com/office/drawing/2014/main" id="{2D5FFE6F-F14D-7840-A5B5-8FA896F76010}"/>
              </a:ext>
            </a:extLst>
          </p:cNvPr>
          <p:cNvSpPr>
            <a:spLocks noGrp="1"/>
          </p:cNvSpPr>
          <p:nvPr>
            <p:ph type="body" sz="quarter" idx="28" hasCustomPrompt="1"/>
          </p:nvPr>
        </p:nvSpPr>
        <p:spPr>
          <a:xfrm>
            <a:off x="9572624" y="4833613"/>
            <a:ext cx="2371725" cy="336023"/>
          </a:xfrm>
        </p:spPr>
        <p:txBody>
          <a:bodyPr anchor="b">
            <a:normAutofit/>
          </a:bodyPr>
          <a:lstStyle>
            <a:lvl1pPr marL="0" indent="0" algn="r">
              <a:lnSpc>
                <a:spcPct val="150000"/>
              </a:lnSpc>
              <a:buNone/>
              <a:defRPr lang="en-US" sz="1100" b="1" i="0" smtClean="0">
                <a:solidFill>
                  <a:schemeClr val="tx2"/>
                </a:solidFill>
                <a:effectLst/>
                <a:latin typeface="Arial" panose="020B0604020202020204" pitchFamily="34" charset="0"/>
                <a:cs typeface="Arial" panose="020B0604020202020204" pitchFamily="34" charset="0"/>
              </a:defRPr>
            </a:lvl1pPr>
          </a:lstStyle>
          <a:p>
            <a:r>
              <a:rPr lang="en-US" dirty="0"/>
              <a:t>Client’s full name</a:t>
            </a:r>
          </a:p>
        </p:txBody>
      </p:sp>
      <p:sp>
        <p:nvSpPr>
          <p:cNvPr id="43" name="Text Placeholder 59">
            <a:extLst>
              <a:ext uri="{FF2B5EF4-FFF2-40B4-BE49-F238E27FC236}">
                <a16:creationId xmlns:a16="http://schemas.microsoft.com/office/drawing/2014/main" id="{10FAECC0-E45B-3847-B081-EE29C0CDC530}"/>
              </a:ext>
            </a:extLst>
          </p:cNvPr>
          <p:cNvSpPr>
            <a:spLocks noGrp="1"/>
          </p:cNvSpPr>
          <p:nvPr>
            <p:ph type="body" sz="quarter" idx="29" hasCustomPrompt="1"/>
          </p:nvPr>
        </p:nvSpPr>
        <p:spPr>
          <a:xfrm>
            <a:off x="9572624" y="5169636"/>
            <a:ext cx="2371725" cy="336023"/>
          </a:xfrm>
        </p:spPr>
        <p:txBody>
          <a:bodyPr anchor="ctr">
            <a:normAutofit/>
          </a:bodyPr>
          <a:lstStyle>
            <a:lvl1pPr marL="0" indent="0" algn="r">
              <a:lnSpc>
                <a:spcPct val="150000"/>
              </a:lnSpc>
              <a:buNone/>
              <a:defRPr lang="en-US" sz="1100" b="0" i="1" smtClean="0">
                <a:solidFill>
                  <a:schemeClr val="tx2"/>
                </a:solidFill>
                <a:effectLst/>
                <a:latin typeface="Arial" panose="020B0604020202020204" pitchFamily="34" charset="0"/>
                <a:cs typeface="Arial" panose="020B0604020202020204" pitchFamily="34" charset="0"/>
              </a:defRPr>
            </a:lvl1pPr>
          </a:lstStyle>
          <a:p>
            <a:r>
              <a:rPr lang="en-US" dirty="0"/>
              <a:t>Title, Company</a:t>
            </a:r>
          </a:p>
        </p:txBody>
      </p:sp>
      <p:sp>
        <p:nvSpPr>
          <p:cNvPr id="35" name="Text Placeholder 34">
            <a:extLst>
              <a:ext uri="{FF2B5EF4-FFF2-40B4-BE49-F238E27FC236}">
                <a16:creationId xmlns:a16="http://schemas.microsoft.com/office/drawing/2014/main" id="{F9034734-F15F-1149-BB16-E26741D6F27F}"/>
              </a:ext>
            </a:extLst>
          </p:cNvPr>
          <p:cNvSpPr>
            <a:spLocks noGrp="1"/>
          </p:cNvSpPr>
          <p:nvPr>
            <p:ph type="body" sz="quarter" idx="30" hasCustomPrompt="1"/>
          </p:nvPr>
        </p:nvSpPr>
        <p:spPr>
          <a:xfrm>
            <a:off x="653943" y="1754080"/>
            <a:ext cx="2645368" cy="31958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company</a:t>
            </a:r>
          </a:p>
        </p:txBody>
      </p:sp>
      <p:sp>
        <p:nvSpPr>
          <p:cNvPr id="46" name="Text Placeholder 34">
            <a:extLst>
              <a:ext uri="{FF2B5EF4-FFF2-40B4-BE49-F238E27FC236}">
                <a16:creationId xmlns:a16="http://schemas.microsoft.com/office/drawing/2014/main" id="{163E6A40-8864-394A-A6E7-A1780BEA9C8C}"/>
              </a:ext>
            </a:extLst>
          </p:cNvPr>
          <p:cNvSpPr>
            <a:spLocks noGrp="1"/>
          </p:cNvSpPr>
          <p:nvPr>
            <p:ph type="body" sz="quarter" idx="31" hasCustomPrompt="1"/>
          </p:nvPr>
        </p:nvSpPr>
        <p:spPr>
          <a:xfrm>
            <a:off x="653943" y="2471927"/>
            <a:ext cx="2645368" cy="307565"/>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47" name="Text Placeholder 34">
            <a:extLst>
              <a:ext uri="{FF2B5EF4-FFF2-40B4-BE49-F238E27FC236}">
                <a16:creationId xmlns:a16="http://schemas.microsoft.com/office/drawing/2014/main" id="{E4428335-40CE-FB45-87B6-D447658CCBD1}"/>
              </a:ext>
            </a:extLst>
          </p:cNvPr>
          <p:cNvSpPr>
            <a:spLocks noGrp="1"/>
          </p:cNvSpPr>
          <p:nvPr>
            <p:ph type="body" sz="quarter" idx="32" hasCustomPrompt="1"/>
          </p:nvPr>
        </p:nvSpPr>
        <p:spPr>
          <a:xfrm>
            <a:off x="669496" y="3222983"/>
            <a:ext cx="2629815" cy="30193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37" name="TextBox 36">
            <a:extLst>
              <a:ext uri="{FF2B5EF4-FFF2-40B4-BE49-F238E27FC236}">
                <a16:creationId xmlns:a16="http://schemas.microsoft.com/office/drawing/2014/main" id="{D2B4A9F3-FB24-D143-8C18-C94C789CB4A8}"/>
              </a:ext>
            </a:extLst>
          </p:cNvPr>
          <p:cNvSpPr txBox="1"/>
          <p:nvPr userDrawn="1"/>
        </p:nvSpPr>
        <p:spPr>
          <a:xfrm>
            <a:off x="653943" y="1500906"/>
            <a:ext cx="546945" cy="261610"/>
          </a:xfrm>
          <a:prstGeom prst="rect">
            <a:avLst/>
          </a:prstGeom>
          <a:noFill/>
        </p:spPr>
        <p:txBody>
          <a:bodyPr wrap="none" rtlCol="0">
            <a:spAutoFit/>
          </a:bodyPr>
          <a:lstStyle/>
          <a:p>
            <a:r>
              <a:rPr lang="en-VN" sz="1100" b="0">
                <a:solidFill>
                  <a:schemeClr val="accent2"/>
                </a:solidFill>
              </a:rPr>
              <a:t>Client</a:t>
            </a:r>
          </a:p>
        </p:txBody>
      </p:sp>
      <p:sp>
        <p:nvSpPr>
          <p:cNvPr id="49" name="TextBox 48">
            <a:extLst>
              <a:ext uri="{FF2B5EF4-FFF2-40B4-BE49-F238E27FC236}">
                <a16:creationId xmlns:a16="http://schemas.microsoft.com/office/drawing/2014/main" id="{A603A48E-0C36-0C4A-8955-576B8486C987}"/>
              </a:ext>
            </a:extLst>
          </p:cNvPr>
          <p:cNvSpPr txBox="1"/>
          <p:nvPr userDrawn="1"/>
        </p:nvSpPr>
        <p:spPr>
          <a:xfrm>
            <a:off x="653943" y="2224968"/>
            <a:ext cx="591829" cy="261610"/>
          </a:xfrm>
          <a:prstGeom prst="rect">
            <a:avLst/>
          </a:prstGeom>
          <a:noFill/>
        </p:spPr>
        <p:txBody>
          <a:bodyPr wrap="none" rtlCol="0">
            <a:spAutoFit/>
          </a:bodyPr>
          <a:lstStyle/>
          <a:p>
            <a:r>
              <a:rPr lang="en-VN" sz="1100" b="0">
                <a:solidFill>
                  <a:schemeClr val="accent2"/>
                </a:solidFill>
              </a:rPr>
              <a:t>Sector</a:t>
            </a:r>
          </a:p>
        </p:txBody>
      </p:sp>
      <p:sp>
        <p:nvSpPr>
          <p:cNvPr id="50" name="TextBox 49">
            <a:extLst>
              <a:ext uri="{FF2B5EF4-FFF2-40B4-BE49-F238E27FC236}">
                <a16:creationId xmlns:a16="http://schemas.microsoft.com/office/drawing/2014/main" id="{D879EF10-242C-6944-8DDD-C02F7A37C818}"/>
              </a:ext>
            </a:extLst>
          </p:cNvPr>
          <p:cNvSpPr txBox="1"/>
          <p:nvPr userDrawn="1"/>
        </p:nvSpPr>
        <p:spPr>
          <a:xfrm>
            <a:off x="640248" y="2964023"/>
            <a:ext cx="1140056" cy="261610"/>
          </a:xfrm>
          <a:prstGeom prst="rect">
            <a:avLst/>
          </a:prstGeom>
          <a:noFill/>
        </p:spPr>
        <p:txBody>
          <a:bodyPr wrap="none" rtlCol="0">
            <a:spAutoFit/>
          </a:bodyPr>
          <a:lstStyle/>
          <a:p>
            <a:r>
              <a:rPr lang="en-VN" sz="1100" b="0">
                <a:solidFill>
                  <a:schemeClr val="accent2"/>
                </a:solidFill>
              </a:rPr>
              <a:t>Type of service</a:t>
            </a:r>
          </a:p>
        </p:txBody>
      </p:sp>
      <p:sp>
        <p:nvSpPr>
          <p:cNvPr id="51" name="TextBox 50">
            <a:extLst>
              <a:ext uri="{FF2B5EF4-FFF2-40B4-BE49-F238E27FC236}">
                <a16:creationId xmlns:a16="http://schemas.microsoft.com/office/drawing/2014/main" id="{EA40E8C8-0372-0C42-8B48-475BAA0E4BEC}"/>
              </a:ext>
            </a:extLst>
          </p:cNvPr>
          <p:cNvSpPr txBox="1"/>
          <p:nvPr userDrawn="1"/>
        </p:nvSpPr>
        <p:spPr>
          <a:xfrm>
            <a:off x="653943" y="3681551"/>
            <a:ext cx="915635" cy="261610"/>
          </a:xfrm>
          <a:prstGeom prst="rect">
            <a:avLst/>
          </a:prstGeom>
          <a:noFill/>
        </p:spPr>
        <p:txBody>
          <a:bodyPr wrap="none" rtlCol="0">
            <a:spAutoFit/>
          </a:bodyPr>
          <a:lstStyle/>
          <a:p>
            <a:r>
              <a:rPr lang="en-VN" sz="1100" b="0">
                <a:solidFill>
                  <a:schemeClr val="accent2"/>
                </a:solidFill>
              </a:rPr>
              <a:t>Technology</a:t>
            </a:r>
          </a:p>
        </p:txBody>
      </p:sp>
      <p:sp>
        <p:nvSpPr>
          <p:cNvPr id="52" name="Text Placeholder 34">
            <a:extLst>
              <a:ext uri="{FF2B5EF4-FFF2-40B4-BE49-F238E27FC236}">
                <a16:creationId xmlns:a16="http://schemas.microsoft.com/office/drawing/2014/main" id="{05EC25B9-0F5A-C540-8C78-34444458DAA1}"/>
              </a:ext>
            </a:extLst>
          </p:cNvPr>
          <p:cNvSpPr>
            <a:spLocks noGrp="1"/>
          </p:cNvSpPr>
          <p:nvPr>
            <p:ph type="body" sz="quarter" idx="33" hasCustomPrompt="1"/>
          </p:nvPr>
        </p:nvSpPr>
        <p:spPr>
          <a:xfrm>
            <a:off x="669496" y="3904760"/>
            <a:ext cx="2629815" cy="618451"/>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24" name="Rectangle 23">
            <a:extLst>
              <a:ext uri="{FF2B5EF4-FFF2-40B4-BE49-F238E27FC236}">
                <a16:creationId xmlns:a16="http://schemas.microsoft.com/office/drawing/2014/main" id="{DFF17DEC-DADA-FEB5-5581-1C8150FA4AD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5336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ient wi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E4E2945-AD11-034A-9C7A-51C2300F8B98}"/>
              </a:ext>
            </a:extLst>
          </p:cNvPr>
          <p:cNvSpPr/>
          <p:nvPr userDrawn="1"/>
        </p:nvSpPr>
        <p:spPr>
          <a:xfrm>
            <a:off x="8255000" y="0"/>
            <a:ext cx="3937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itle 1">
            <a:extLst>
              <a:ext uri="{FF2B5EF4-FFF2-40B4-BE49-F238E27FC236}">
                <a16:creationId xmlns:a16="http://schemas.microsoft.com/office/drawing/2014/main" id="{2D22BEA4-8BB1-1642-B564-66033C8687CE}"/>
              </a:ext>
            </a:extLst>
          </p:cNvPr>
          <p:cNvSpPr>
            <a:spLocks noGrp="1"/>
          </p:cNvSpPr>
          <p:nvPr>
            <p:ph type="title" hasCustomPrompt="1"/>
          </p:nvPr>
        </p:nvSpPr>
        <p:spPr>
          <a:xfrm>
            <a:off x="2187615" y="405446"/>
            <a:ext cx="5783568"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Picture Placeholder 33">
            <a:extLst>
              <a:ext uri="{FF2B5EF4-FFF2-40B4-BE49-F238E27FC236}">
                <a16:creationId xmlns:a16="http://schemas.microsoft.com/office/drawing/2014/main" id="{37F75AF6-AA50-C34F-9CE7-AE9F881E56C4}"/>
              </a:ext>
            </a:extLst>
          </p:cNvPr>
          <p:cNvSpPr>
            <a:spLocks noGrp="1"/>
          </p:cNvSpPr>
          <p:nvPr>
            <p:ph type="pic" sz="quarter" idx="10" hasCustomPrompt="1"/>
          </p:nvPr>
        </p:nvSpPr>
        <p:spPr>
          <a:xfrm>
            <a:off x="782744" y="393167"/>
            <a:ext cx="1120107" cy="935040"/>
          </a:xfrm>
        </p:spPr>
        <p:txBody>
          <a:bodyPr anchor="ctr">
            <a:normAutofit/>
          </a:bodyPr>
          <a:lstStyle>
            <a:lvl1pPr marL="0" indent="0" algn="ctr">
              <a:buNone/>
              <a:defRPr sz="1800"/>
            </a:lvl1pPr>
          </a:lstStyle>
          <a:p>
            <a:r>
              <a:rPr lang="en-VN"/>
              <a:t>Logo</a:t>
            </a:r>
          </a:p>
          <a:p>
            <a:r>
              <a:rPr lang="en-VN"/>
              <a:t>here</a:t>
            </a:r>
          </a:p>
        </p:txBody>
      </p:sp>
      <p:sp>
        <p:nvSpPr>
          <p:cNvPr id="9" name="Text Placeholder 59">
            <a:extLst>
              <a:ext uri="{FF2B5EF4-FFF2-40B4-BE49-F238E27FC236}">
                <a16:creationId xmlns:a16="http://schemas.microsoft.com/office/drawing/2014/main" id="{A0956A23-A1E1-E548-AF28-715116828F0B}"/>
              </a:ext>
            </a:extLst>
          </p:cNvPr>
          <p:cNvSpPr>
            <a:spLocks noGrp="1"/>
          </p:cNvSpPr>
          <p:nvPr>
            <p:ph type="body" sz="quarter" idx="16"/>
          </p:nvPr>
        </p:nvSpPr>
        <p:spPr>
          <a:xfrm>
            <a:off x="782638" y="3741738"/>
            <a:ext cx="7110411" cy="908722"/>
          </a:xfrm>
        </p:spPr>
        <p:txBody>
          <a:bodyPr>
            <a:normAutofit/>
          </a:bodyPr>
          <a:lstStyle>
            <a:lvl1pPr marL="0" indent="0">
              <a:buNone/>
              <a:defRPr sz="1200"/>
            </a:lvl1pPr>
          </a:lstStyle>
          <a:p>
            <a:pPr lvl="0"/>
            <a:r>
              <a:rPr lang="en-US"/>
              <a:t>Click to edit Master text styles</a:t>
            </a:r>
          </a:p>
        </p:txBody>
      </p:sp>
      <p:sp>
        <p:nvSpPr>
          <p:cNvPr id="10" name="Text Placeholder 61">
            <a:extLst>
              <a:ext uri="{FF2B5EF4-FFF2-40B4-BE49-F238E27FC236}">
                <a16:creationId xmlns:a16="http://schemas.microsoft.com/office/drawing/2014/main" id="{BCF37FE9-AE3D-6649-AB58-811A3A9C47AC}"/>
              </a:ext>
            </a:extLst>
          </p:cNvPr>
          <p:cNvSpPr>
            <a:spLocks noGrp="1"/>
          </p:cNvSpPr>
          <p:nvPr>
            <p:ph type="body" sz="quarter" idx="17" hasCustomPrompt="1"/>
          </p:nvPr>
        </p:nvSpPr>
        <p:spPr>
          <a:xfrm>
            <a:off x="782638" y="3321050"/>
            <a:ext cx="7110411" cy="420688"/>
          </a:xfrm>
        </p:spPr>
        <p:txBody>
          <a:bodyPr>
            <a:normAutofit/>
          </a:bodyPr>
          <a:lstStyle>
            <a:lvl1pPr marL="0" indent="0">
              <a:buNone/>
              <a:defRPr sz="1800" b="1"/>
            </a:lvl1pPr>
          </a:lstStyle>
          <a:p>
            <a:pPr lvl="0"/>
            <a:r>
              <a:rPr lang="en-GB" dirty="0"/>
              <a:t>Enter </a:t>
            </a:r>
            <a:r>
              <a:rPr lang="en-US" dirty="0"/>
              <a:t>Client’s Challenge</a:t>
            </a:r>
            <a:endParaRPr lang="en-VN" dirty="0"/>
          </a:p>
        </p:txBody>
      </p:sp>
      <p:sp>
        <p:nvSpPr>
          <p:cNvPr id="11" name="Text Placeholder 59">
            <a:extLst>
              <a:ext uri="{FF2B5EF4-FFF2-40B4-BE49-F238E27FC236}">
                <a16:creationId xmlns:a16="http://schemas.microsoft.com/office/drawing/2014/main" id="{3193DB20-9159-DC40-9A97-9D15C497D175}"/>
              </a:ext>
            </a:extLst>
          </p:cNvPr>
          <p:cNvSpPr>
            <a:spLocks noGrp="1"/>
          </p:cNvSpPr>
          <p:nvPr>
            <p:ph type="body" sz="quarter" idx="18"/>
          </p:nvPr>
        </p:nvSpPr>
        <p:spPr>
          <a:xfrm>
            <a:off x="782638" y="2221051"/>
            <a:ext cx="7110411" cy="856221"/>
          </a:xfrm>
        </p:spPr>
        <p:txBody>
          <a:bodyPr>
            <a:normAutofit/>
          </a:bodyPr>
          <a:lstStyle>
            <a:lvl1pPr marL="0" indent="0">
              <a:buNone/>
              <a:defRPr sz="1200"/>
            </a:lvl1pPr>
          </a:lstStyle>
          <a:p>
            <a:pPr lvl="0"/>
            <a:r>
              <a:rPr lang="en-US"/>
              <a:t>Click to edit Master text styles</a:t>
            </a:r>
          </a:p>
        </p:txBody>
      </p:sp>
      <p:sp>
        <p:nvSpPr>
          <p:cNvPr id="12" name="Text Placeholder 61">
            <a:extLst>
              <a:ext uri="{FF2B5EF4-FFF2-40B4-BE49-F238E27FC236}">
                <a16:creationId xmlns:a16="http://schemas.microsoft.com/office/drawing/2014/main" id="{9E586DCF-0E41-714A-96AB-5F61965B21FB}"/>
              </a:ext>
            </a:extLst>
          </p:cNvPr>
          <p:cNvSpPr>
            <a:spLocks noGrp="1"/>
          </p:cNvSpPr>
          <p:nvPr>
            <p:ph type="body" sz="quarter" idx="19" hasCustomPrompt="1"/>
          </p:nvPr>
        </p:nvSpPr>
        <p:spPr>
          <a:xfrm>
            <a:off x="782638" y="1800363"/>
            <a:ext cx="7110411" cy="420688"/>
          </a:xfrm>
        </p:spPr>
        <p:txBody>
          <a:bodyPr>
            <a:normAutofit/>
          </a:bodyPr>
          <a:lstStyle>
            <a:lvl1pPr marL="0" indent="0">
              <a:buNone/>
              <a:defRPr sz="1800" b="1"/>
            </a:lvl1pPr>
          </a:lstStyle>
          <a:p>
            <a:r>
              <a:rPr lang="en-GB" dirty="0"/>
              <a:t>Enter What the client does</a:t>
            </a:r>
            <a:r>
              <a:rPr lang="en-VN" dirty="0"/>
              <a:t>?</a:t>
            </a:r>
            <a:endParaRPr lang="en-GB" dirty="0"/>
          </a:p>
        </p:txBody>
      </p:sp>
      <p:sp>
        <p:nvSpPr>
          <p:cNvPr id="13" name="Text Placeholder 59">
            <a:extLst>
              <a:ext uri="{FF2B5EF4-FFF2-40B4-BE49-F238E27FC236}">
                <a16:creationId xmlns:a16="http://schemas.microsoft.com/office/drawing/2014/main" id="{7FA03790-0323-9748-B70E-50C524B5D28F}"/>
              </a:ext>
            </a:extLst>
          </p:cNvPr>
          <p:cNvSpPr>
            <a:spLocks noGrp="1"/>
          </p:cNvSpPr>
          <p:nvPr>
            <p:ph type="body" sz="quarter" idx="20"/>
          </p:nvPr>
        </p:nvSpPr>
        <p:spPr>
          <a:xfrm>
            <a:off x="782638" y="5272364"/>
            <a:ext cx="7110411" cy="1098550"/>
          </a:xfrm>
        </p:spPr>
        <p:txBody>
          <a:bodyPr>
            <a:normAutofit/>
          </a:bodyPr>
          <a:lstStyle>
            <a:lvl1pPr marL="0" indent="0">
              <a:buNone/>
              <a:defRPr sz="1200"/>
            </a:lvl1pPr>
          </a:lstStyle>
          <a:p>
            <a:pPr lvl="0"/>
            <a:r>
              <a:rPr lang="en-US"/>
              <a:t>Click to edit Master text styles</a:t>
            </a:r>
          </a:p>
        </p:txBody>
      </p:sp>
      <p:sp>
        <p:nvSpPr>
          <p:cNvPr id="16" name="Text Placeholder 5">
            <a:extLst>
              <a:ext uri="{FF2B5EF4-FFF2-40B4-BE49-F238E27FC236}">
                <a16:creationId xmlns:a16="http://schemas.microsoft.com/office/drawing/2014/main" id="{058D1DF2-D126-BF49-B38B-2B3B27C4AF69}"/>
              </a:ext>
            </a:extLst>
          </p:cNvPr>
          <p:cNvSpPr>
            <a:spLocks noGrp="1"/>
          </p:cNvSpPr>
          <p:nvPr>
            <p:ph type="body" sz="quarter" idx="24" hasCustomPrompt="1"/>
          </p:nvPr>
        </p:nvSpPr>
        <p:spPr>
          <a:xfrm>
            <a:off x="8716963" y="1517464"/>
            <a:ext cx="3113087" cy="361950"/>
          </a:xfrm>
        </p:spPr>
        <p:txBody>
          <a:bodyPr>
            <a:noAutofit/>
          </a:bodyPr>
          <a:lstStyle>
            <a:lvl1pPr marL="0" indent="0">
              <a:buNone/>
              <a:defRPr sz="1800">
                <a:solidFill>
                  <a:schemeClr val="bg2"/>
                </a:solidFill>
              </a:defRPr>
            </a:lvl1pPr>
          </a:lstStyle>
          <a:p>
            <a:pPr lvl="0"/>
            <a:r>
              <a:rPr lang="en-US" dirty="0"/>
              <a:t>Input client name here</a:t>
            </a:r>
            <a:endParaRPr lang="en-VN" dirty="0"/>
          </a:p>
        </p:txBody>
      </p:sp>
      <p:sp>
        <p:nvSpPr>
          <p:cNvPr id="18" name="Text Placeholder 5">
            <a:extLst>
              <a:ext uri="{FF2B5EF4-FFF2-40B4-BE49-F238E27FC236}">
                <a16:creationId xmlns:a16="http://schemas.microsoft.com/office/drawing/2014/main" id="{24588786-9DD0-AF42-A1BD-C768957AC9E2}"/>
              </a:ext>
            </a:extLst>
          </p:cNvPr>
          <p:cNvSpPr>
            <a:spLocks noGrp="1"/>
          </p:cNvSpPr>
          <p:nvPr>
            <p:ph type="body" sz="quarter" idx="26" hasCustomPrompt="1"/>
          </p:nvPr>
        </p:nvSpPr>
        <p:spPr>
          <a:xfrm>
            <a:off x="8716963" y="2571012"/>
            <a:ext cx="3113087" cy="361950"/>
          </a:xfrm>
        </p:spPr>
        <p:txBody>
          <a:bodyPr>
            <a:noAutofit/>
          </a:bodyPr>
          <a:lstStyle>
            <a:lvl1pPr marL="0" indent="0">
              <a:buNone/>
              <a:defRPr sz="1800">
                <a:solidFill>
                  <a:schemeClr val="bg2"/>
                </a:solidFill>
              </a:defRPr>
            </a:lvl1pPr>
          </a:lstStyle>
          <a:p>
            <a:pPr lvl="0"/>
            <a:r>
              <a:rPr lang="en-US" dirty="0"/>
              <a:t>Input project name here</a:t>
            </a:r>
            <a:endParaRPr lang="en-VN" dirty="0"/>
          </a:p>
        </p:txBody>
      </p:sp>
      <p:sp>
        <p:nvSpPr>
          <p:cNvPr id="20" name="Text Placeholder 5">
            <a:extLst>
              <a:ext uri="{FF2B5EF4-FFF2-40B4-BE49-F238E27FC236}">
                <a16:creationId xmlns:a16="http://schemas.microsoft.com/office/drawing/2014/main" id="{EC70C7AC-327A-9B4C-B8A3-D6FADD08274F}"/>
              </a:ext>
            </a:extLst>
          </p:cNvPr>
          <p:cNvSpPr>
            <a:spLocks noGrp="1"/>
          </p:cNvSpPr>
          <p:nvPr>
            <p:ph type="body" sz="quarter" idx="28" hasCustomPrompt="1"/>
          </p:nvPr>
        </p:nvSpPr>
        <p:spPr>
          <a:xfrm>
            <a:off x="8716963" y="3584803"/>
            <a:ext cx="3113087" cy="361950"/>
          </a:xfrm>
        </p:spPr>
        <p:txBody>
          <a:bodyPr>
            <a:noAutofit/>
          </a:bodyPr>
          <a:lstStyle>
            <a:lvl1pPr marL="0" indent="0">
              <a:buNone/>
              <a:defRPr sz="1800">
                <a:solidFill>
                  <a:schemeClr val="bg2"/>
                </a:solidFill>
              </a:defRPr>
            </a:lvl1pPr>
          </a:lstStyle>
          <a:p>
            <a:pPr lvl="0"/>
            <a:r>
              <a:rPr lang="en-US" dirty="0"/>
              <a:t>(</a:t>
            </a:r>
            <a:r>
              <a:rPr lang="en-US" dirty="0" err="1"/>
              <a:t>Numeber</a:t>
            </a:r>
            <a:r>
              <a:rPr lang="en-US" dirty="0"/>
              <a:t>) FTEs</a:t>
            </a:r>
            <a:endParaRPr lang="en-VN" dirty="0"/>
          </a:p>
        </p:txBody>
      </p:sp>
      <p:sp>
        <p:nvSpPr>
          <p:cNvPr id="22" name="Text Placeholder 5">
            <a:extLst>
              <a:ext uri="{FF2B5EF4-FFF2-40B4-BE49-F238E27FC236}">
                <a16:creationId xmlns:a16="http://schemas.microsoft.com/office/drawing/2014/main" id="{69E46635-30AD-734F-AFD6-3D7ADBB0832F}"/>
              </a:ext>
            </a:extLst>
          </p:cNvPr>
          <p:cNvSpPr>
            <a:spLocks noGrp="1"/>
          </p:cNvSpPr>
          <p:nvPr>
            <p:ph type="body" sz="quarter" idx="30" hasCustomPrompt="1"/>
          </p:nvPr>
        </p:nvSpPr>
        <p:spPr>
          <a:xfrm>
            <a:off x="8716963" y="4638351"/>
            <a:ext cx="3113087" cy="361950"/>
          </a:xfrm>
        </p:spPr>
        <p:txBody>
          <a:bodyPr>
            <a:noAutofit/>
          </a:bodyPr>
          <a:lstStyle>
            <a:lvl1pPr marL="0" indent="0">
              <a:buNone/>
              <a:defRPr sz="1800">
                <a:solidFill>
                  <a:schemeClr val="bg2"/>
                </a:solidFill>
              </a:defRPr>
            </a:lvl1pPr>
          </a:lstStyle>
          <a:p>
            <a:pPr lvl="0"/>
            <a:r>
              <a:rPr lang="en-US" dirty="0"/>
              <a:t>Input service line here</a:t>
            </a:r>
            <a:endParaRPr lang="en-VN" dirty="0"/>
          </a:p>
        </p:txBody>
      </p:sp>
      <p:sp>
        <p:nvSpPr>
          <p:cNvPr id="24" name="Text Placeholder 61">
            <a:extLst>
              <a:ext uri="{FF2B5EF4-FFF2-40B4-BE49-F238E27FC236}">
                <a16:creationId xmlns:a16="http://schemas.microsoft.com/office/drawing/2014/main" id="{5419A82F-1021-4149-8163-AA80E4F67372}"/>
              </a:ext>
            </a:extLst>
          </p:cNvPr>
          <p:cNvSpPr>
            <a:spLocks noGrp="1"/>
          </p:cNvSpPr>
          <p:nvPr>
            <p:ph type="body" sz="quarter" idx="31" hasCustomPrompt="1"/>
          </p:nvPr>
        </p:nvSpPr>
        <p:spPr>
          <a:xfrm>
            <a:off x="782638" y="4832350"/>
            <a:ext cx="7110411" cy="420688"/>
          </a:xfrm>
        </p:spPr>
        <p:txBody>
          <a:bodyPr>
            <a:normAutofit/>
          </a:bodyPr>
          <a:lstStyle>
            <a:lvl1pPr marL="0" indent="0">
              <a:buNone/>
              <a:defRPr sz="1800" b="1"/>
            </a:lvl1pPr>
          </a:lstStyle>
          <a:p>
            <a:pPr marL="0" indent="0">
              <a:buNone/>
            </a:pPr>
            <a:r>
              <a:rPr lang="en-GB" dirty="0"/>
              <a:t>Enter </a:t>
            </a:r>
            <a:r>
              <a:rPr lang="en-US" sz="1800" b="1" dirty="0">
                <a:latin typeface="Arial" panose="020B0604020202020204" pitchFamily="34" charset="0"/>
                <a:cs typeface="Arial" panose="020B0604020202020204" pitchFamily="34" charset="0"/>
              </a:rPr>
              <a:t>W</a:t>
            </a:r>
            <a:r>
              <a:rPr lang="en-VN" sz="1800" b="1" dirty="0">
                <a:latin typeface="Arial" panose="020B0604020202020204" pitchFamily="34" charset="0"/>
                <a:cs typeface="Arial" panose="020B0604020202020204" pitchFamily="34" charset="0"/>
              </a:rPr>
              <a:t>hat is NashTech hoping to do?</a:t>
            </a:r>
          </a:p>
        </p:txBody>
      </p:sp>
      <p:sp>
        <p:nvSpPr>
          <p:cNvPr id="25" name="TextBox 24">
            <a:extLst>
              <a:ext uri="{FF2B5EF4-FFF2-40B4-BE49-F238E27FC236}">
                <a16:creationId xmlns:a16="http://schemas.microsoft.com/office/drawing/2014/main" id="{EE73179C-B18B-6A44-BD8D-37604862C9C9}"/>
              </a:ext>
            </a:extLst>
          </p:cNvPr>
          <p:cNvSpPr txBox="1"/>
          <p:nvPr userDrawn="1"/>
        </p:nvSpPr>
        <p:spPr>
          <a:xfrm>
            <a:off x="8716963" y="1238669"/>
            <a:ext cx="505267" cy="230832"/>
          </a:xfrm>
          <a:prstGeom prst="rect">
            <a:avLst/>
          </a:prstGeom>
          <a:noFill/>
        </p:spPr>
        <p:txBody>
          <a:bodyPr wrap="none" rtlCol="0">
            <a:spAutoFit/>
          </a:bodyPr>
          <a:lstStyle/>
          <a:p>
            <a:r>
              <a:rPr lang="en-VN" sz="900" b="1">
                <a:solidFill>
                  <a:schemeClr val="accent2"/>
                </a:solidFill>
              </a:rPr>
              <a:t>Client</a:t>
            </a:r>
            <a:endParaRPr lang="en-VN" sz="1000" b="1">
              <a:solidFill>
                <a:schemeClr val="accent2"/>
              </a:solidFill>
            </a:endParaRPr>
          </a:p>
        </p:txBody>
      </p:sp>
      <p:sp>
        <p:nvSpPr>
          <p:cNvPr id="26" name="TextBox 25">
            <a:extLst>
              <a:ext uri="{FF2B5EF4-FFF2-40B4-BE49-F238E27FC236}">
                <a16:creationId xmlns:a16="http://schemas.microsoft.com/office/drawing/2014/main" id="{45CAE244-599F-C74D-A1C6-2CB0C002D4FE}"/>
              </a:ext>
            </a:extLst>
          </p:cNvPr>
          <p:cNvSpPr txBox="1"/>
          <p:nvPr userDrawn="1"/>
        </p:nvSpPr>
        <p:spPr>
          <a:xfrm>
            <a:off x="8716963" y="2315115"/>
            <a:ext cx="944489" cy="246221"/>
          </a:xfrm>
          <a:prstGeom prst="rect">
            <a:avLst/>
          </a:prstGeom>
          <a:noFill/>
        </p:spPr>
        <p:txBody>
          <a:bodyPr wrap="none" rtlCol="0">
            <a:spAutoFit/>
          </a:bodyPr>
          <a:lstStyle/>
          <a:p>
            <a:r>
              <a:rPr lang="en-VN" sz="900" b="1">
                <a:solidFill>
                  <a:schemeClr val="accent2"/>
                </a:solidFill>
              </a:rPr>
              <a:t>Project</a:t>
            </a:r>
            <a:r>
              <a:rPr lang="en-VN" sz="1000" b="1">
                <a:solidFill>
                  <a:schemeClr val="accent2"/>
                </a:solidFill>
              </a:rPr>
              <a:t> name</a:t>
            </a:r>
          </a:p>
        </p:txBody>
      </p:sp>
      <p:sp>
        <p:nvSpPr>
          <p:cNvPr id="27" name="TextBox 26">
            <a:extLst>
              <a:ext uri="{FF2B5EF4-FFF2-40B4-BE49-F238E27FC236}">
                <a16:creationId xmlns:a16="http://schemas.microsoft.com/office/drawing/2014/main" id="{4B7863F1-9EE3-AF49-96CE-6EB669EB0E0A}"/>
              </a:ext>
            </a:extLst>
          </p:cNvPr>
          <p:cNvSpPr txBox="1"/>
          <p:nvPr userDrawn="1"/>
        </p:nvSpPr>
        <p:spPr>
          <a:xfrm>
            <a:off x="8716963" y="3310538"/>
            <a:ext cx="736099" cy="230832"/>
          </a:xfrm>
          <a:prstGeom prst="rect">
            <a:avLst/>
          </a:prstGeom>
          <a:noFill/>
        </p:spPr>
        <p:txBody>
          <a:bodyPr wrap="none" rtlCol="0">
            <a:spAutoFit/>
          </a:bodyPr>
          <a:lstStyle/>
          <a:p>
            <a:r>
              <a:rPr lang="en-VN" sz="900" b="1">
                <a:solidFill>
                  <a:schemeClr val="accent2"/>
                </a:solidFill>
              </a:rPr>
              <a:t>Team size</a:t>
            </a:r>
            <a:endParaRPr lang="en-VN" sz="1000" b="1">
              <a:solidFill>
                <a:schemeClr val="accent2"/>
              </a:solidFill>
            </a:endParaRPr>
          </a:p>
        </p:txBody>
      </p:sp>
      <p:sp>
        <p:nvSpPr>
          <p:cNvPr id="28" name="TextBox 27">
            <a:extLst>
              <a:ext uri="{FF2B5EF4-FFF2-40B4-BE49-F238E27FC236}">
                <a16:creationId xmlns:a16="http://schemas.microsoft.com/office/drawing/2014/main" id="{B4DEEE2E-EED2-7C4F-A247-8D70B3557167}"/>
              </a:ext>
            </a:extLst>
          </p:cNvPr>
          <p:cNvSpPr txBox="1"/>
          <p:nvPr userDrawn="1"/>
        </p:nvSpPr>
        <p:spPr>
          <a:xfrm>
            <a:off x="8716963" y="4398559"/>
            <a:ext cx="1114408" cy="230832"/>
          </a:xfrm>
          <a:prstGeom prst="rect">
            <a:avLst/>
          </a:prstGeom>
          <a:noFill/>
        </p:spPr>
        <p:txBody>
          <a:bodyPr wrap="none" rtlCol="0">
            <a:spAutoFit/>
          </a:bodyPr>
          <a:lstStyle/>
          <a:p>
            <a:r>
              <a:rPr lang="en-VN" sz="900" b="1">
                <a:solidFill>
                  <a:schemeClr val="accent2"/>
                </a:solidFill>
              </a:rPr>
              <a:t>Our service lines</a:t>
            </a:r>
            <a:endParaRPr lang="en-VN" sz="1000" b="1">
              <a:solidFill>
                <a:schemeClr val="accent2"/>
              </a:solidFill>
            </a:endParaRPr>
          </a:p>
        </p:txBody>
      </p:sp>
      <p:sp>
        <p:nvSpPr>
          <p:cNvPr id="3" name="Text Placeholder 2">
            <a:extLst>
              <a:ext uri="{FF2B5EF4-FFF2-40B4-BE49-F238E27FC236}">
                <a16:creationId xmlns:a16="http://schemas.microsoft.com/office/drawing/2014/main" id="{23F6F13D-0091-4527-8DCC-374A2D6011BD}"/>
              </a:ext>
            </a:extLst>
          </p:cNvPr>
          <p:cNvSpPr>
            <a:spLocks noGrp="1"/>
          </p:cNvSpPr>
          <p:nvPr>
            <p:ph type="body" sz="quarter" idx="32" hasCustomPrompt="1"/>
          </p:nvPr>
        </p:nvSpPr>
        <p:spPr>
          <a:xfrm>
            <a:off x="2187014" y="967008"/>
            <a:ext cx="5783823" cy="397822"/>
          </a:xfrm>
        </p:spPr>
        <p:txBody>
          <a:bodyPr/>
          <a:lstStyle>
            <a:lvl1pPr marL="0" indent="0">
              <a:buNone/>
              <a:defRPr b="1">
                <a:solidFill>
                  <a:schemeClr val="bg2"/>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a:pPr>
            <a:r>
              <a:rPr lang="en-US" dirty="0"/>
              <a:t>Sub heading</a:t>
            </a:r>
            <a:endParaRPr lang="en-VN" dirty="0"/>
          </a:p>
          <a:p>
            <a:pPr lvl="0"/>
            <a:endParaRPr lang="en-US" dirty="0"/>
          </a:p>
        </p:txBody>
      </p:sp>
      <p:sp>
        <p:nvSpPr>
          <p:cNvPr id="21" name="Rectangle 20">
            <a:extLst>
              <a:ext uri="{FF2B5EF4-FFF2-40B4-BE49-F238E27FC236}">
                <a16:creationId xmlns:a16="http://schemas.microsoft.com/office/drawing/2014/main" id="{312D99CC-BD3D-187B-DA10-860AC23DC09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64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rvice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44503" cy="538696"/>
          </a:xfrm>
        </p:spPr>
        <p:txBody>
          <a:bodyPr anchor="t">
            <a:noAutofit/>
          </a:bodyPr>
          <a:lstStyle>
            <a:lvl1pPr algn="l">
              <a:defRPr sz="3200">
                <a:solidFill>
                  <a:schemeClr val="accent1"/>
                </a:solidFill>
              </a:defRPr>
            </a:lvl1pPr>
          </a:lstStyle>
          <a:p>
            <a:r>
              <a:rPr lang="vi-VN" dirty="0"/>
              <a:t>Enter service name</a:t>
            </a:r>
            <a:endParaRPr lang="en-US" dirty="0"/>
          </a:p>
        </p:txBody>
      </p:sp>
      <p:sp>
        <p:nvSpPr>
          <p:cNvPr id="6" name="Picture Placeholder 2"/>
          <p:cNvSpPr>
            <a:spLocks noGrp="1"/>
          </p:cNvSpPr>
          <p:nvPr>
            <p:ph type="pic" idx="12" hasCustomPrompt="1"/>
          </p:nvPr>
        </p:nvSpPr>
        <p:spPr>
          <a:xfrm>
            <a:off x="5208814" y="4196442"/>
            <a:ext cx="6983185" cy="235344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Did you know banner</a:t>
            </a:r>
            <a:endParaRPr lang="en-US"/>
          </a:p>
        </p:txBody>
      </p:sp>
      <p:sp>
        <p:nvSpPr>
          <p:cNvPr id="7" name="Picture Placeholder 2"/>
          <p:cNvSpPr>
            <a:spLocks noGrp="1"/>
          </p:cNvSpPr>
          <p:nvPr>
            <p:ph type="pic" idx="13" hasCustomPrompt="1"/>
          </p:nvPr>
        </p:nvSpPr>
        <p:spPr>
          <a:xfrm>
            <a:off x="10058399" y="3543299"/>
            <a:ext cx="1761067" cy="50618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Logo</a:t>
            </a:r>
            <a:endParaRPr lang="en-US"/>
          </a:p>
        </p:txBody>
      </p:sp>
      <p:sp>
        <p:nvSpPr>
          <p:cNvPr id="21" name="SmartArt Placeholder 20"/>
          <p:cNvSpPr>
            <a:spLocks noGrp="1"/>
          </p:cNvSpPr>
          <p:nvPr>
            <p:ph type="dgm" sz="quarter" idx="14"/>
          </p:nvPr>
        </p:nvSpPr>
        <p:spPr>
          <a:xfrm>
            <a:off x="838200" y="1132945"/>
            <a:ext cx="3972424" cy="5416942"/>
          </a:xfrm>
        </p:spPr>
        <p:txBody>
          <a:bodyPr/>
          <a:lstStyle>
            <a:lvl1pPr marL="228600" indent="-228600">
              <a:buFont typeface="Wingdings" pitchFamily="2" charset="2"/>
              <a:buChar char="§"/>
              <a:defRPr/>
            </a:lvl1pPr>
          </a:lstStyle>
          <a:p>
            <a:r>
              <a:rPr lang="en-US"/>
              <a:t>Click icon to add SmartArt graphic</a:t>
            </a:r>
          </a:p>
        </p:txBody>
      </p:sp>
      <p:sp>
        <p:nvSpPr>
          <p:cNvPr id="5" name="Text Placeholder 4">
            <a:extLst>
              <a:ext uri="{FF2B5EF4-FFF2-40B4-BE49-F238E27FC236}">
                <a16:creationId xmlns:a16="http://schemas.microsoft.com/office/drawing/2014/main" id="{B85877FB-B6C2-D64F-A480-F7F8CF248912}"/>
              </a:ext>
            </a:extLst>
          </p:cNvPr>
          <p:cNvSpPr>
            <a:spLocks noGrp="1"/>
          </p:cNvSpPr>
          <p:nvPr>
            <p:ph type="body" sz="quarter" idx="15"/>
          </p:nvPr>
        </p:nvSpPr>
        <p:spPr>
          <a:xfrm>
            <a:off x="5208814" y="1133475"/>
            <a:ext cx="6610124" cy="229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8" name="Rectangle 7">
            <a:extLst>
              <a:ext uri="{FF2B5EF4-FFF2-40B4-BE49-F238E27FC236}">
                <a16:creationId xmlns:a16="http://schemas.microsoft.com/office/drawing/2014/main" id="{2E2CA5CA-EB05-4770-BC73-E70080EED8E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DE7061-DF75-41BD-9335-B155332A87F6}"/>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2915653" y="1431758"/>
            <a:ext cx="6360694" cy="2731378"/>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pic>
        <p:nvPicPr>
          <p:cNvPr id="8" name="Picture 7" descr="A picture containing text, red, sign, orange&#10;&#10;Description automatically generated">
            <a:extLst>
              <a:ext uri="{FF2B5EF4-FFF2-40B4-BE49-F238E27FC236}">
                <a16:creationId xmlns:a16="http://schemas.microsoft.com/office/drawing/2014/main" id="{03234B2E-29A6-4F6C-A269-8F53FD13E0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1850" y="5744231"/>
            <a:ext cx="958337" cy="958337"/>
          </a:xfrm>
          <a:prstGeom prst="rect">
            <a:avLst/>
          </a:prstGeom>
        </p:spPr>
      </p:pic>
      <p:sp>
        <p:nvSpPr>
          <p:cNvPr id="2" name="TextBox 1">
            <a:extLst>
              <a:ext uri="{FF2B5EF4-FFF2-40B4-BE49-F238E27FC236}">
                <a16:creationId xmlns:a16="http://schemas.microsoft.com/office/drawing/2014/main" id="{77B513AD-3ACF-D7E3-88B0-2DF7A904462A}"/>
              </a:ext>
            </a:extLst>
          </p:cNvPr>
          <p:cNvSpPr txBox="1"/>
          <p:nvPr userDrawn="1"/>
        </p:nvSpPr>
        <p:spPr>
          <a:xfrm>
            <a:off x="3764983" y="2243449"/>
            <a:ext cx="4646127" cy="1107996"/>
          </a:xfrm>
          <a:prstGeom prst="rect">
            <a:avLst/>
          </a:prstGeom>
          <a:noFill/>
        </p:spPr>
        <p:txBody>
          <a:bodyPr wrap="square" rtlCol="0">
            <a:spAutoFit/>
          </a:bodyPr>
          <a:lstStyle/>
          <a:p>
            <a:r>
              <a:rPr lang="en-VN" sz="6600" b="1" kern="1200">
                <a:gradFill>
                  <a:gsLst>
                    <a:gs pos="70000">
                      <a:schemeClr val="accent1"/>
                    </a:gs>
                    <a:gs pos="0">
                      <a:schemeClr val="accent2"/>
                    </a:gs>
                  </a:gsLst>
                  <a:lin ang="0" scaled="0"/>
                </a:gradFill>
                <a:latin typeface="+mn-lt"/>
                <a:ea typeface="+mn-ea"/>
                <a:cs typeface="+mn-cs"/>
              </a:rPr>
              <a:t>Thank </a:t>
            </a:r>
            <a:r>
              <a:rPr lang="en-VN"/>
              <a:t> </a:t>
            </a:r>
            <a:r>
              <a:rPr lang="en-VN" sz="6600" b="1" kern="1200">
                <a:gradFill>
                  <a:gsLst>
                    <a:gs pos="70000">
                      <a:schemeClr val="accent1"/>
                    </a:gs>
                    <a:gs pos="0">
                      <a:schemeClr val="accent2"/>
                    </a:gs>
                  </a:gsLst>
                  <a:lin ang="0" scaled="0"/>
                </a:gradFill>
                <a:latin typeface="+mn-lt"/>
                <a:ea typeface="+mn-ea"/>
                <a:cs typeface="+mn-cs"/>
              </a:rPr>
              <a:t>you</a:t>
            </a:r>
          </a:p>
        </p:txBody>
      </p:sp>
    </p:spTree>
    <p:extLst>
      <p:ext uri="{BB962C8B-B14F-4D97-AF65-F5344CB8AC3E}">
        <p14:creationId xmlns:p14="http://schemas.microsoft.com/office/powerpoint/2010/main" val="408598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AC1CBB31-9C1B-470D-9176-886CF036B99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3141" y="1590079"/>
            <a:ext cx="4332708" cy="4332708"/>
          </a:xfrm>
          <a:prstGeom prst="rect">
            <a:avLst/>
          </a:prstGeom>
        </p:spPr>
      </p:pic>
    </p:spTree>
    <p:extLst>
      <p:ext uri="{BB962C8B-B14F-4D97-AF65-F5344CB8AC3E}">
        <p14:creationId xmlns:p14="http://schemas.microsoft.com/office/powerpoint/2010/main" val="40801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 cover 4">
    <p:bg>
      <p:bgPr>
        <a:solidFill>
          <a:schemeClr val="tx1"/>
        </a:solidFill>
        <a:effectLst/>
      </p:bgPr>
    </p:bg>
    <p:spTree>
      <p:nvGrpSpPr>
        <p:cNvPr id="1" name=""/>
        <p:cNvGrpSpPr/>
        <p:nvPr/>
      </p:nvGrpSpPr>
      <p:grpSpPr>
        <a:xfrm>
          <a:off x="0" y="0"/>
          <a:ext cx="0" cy="0"/>
          <a:chOff x="0" y="0"/>
          <a:chExt cx="0" cy="0"/>
        </a:xfrm>
      </p:grpSpPr>
      <p:pic>
        <p:nvPicPr>
          <p:cNvPr id="15" name="Picture 14" descr="A white rectangle with a black border&#10;&#10;Description automatically generated with low confidence">
            <a:extLst>
              <a:ext uri="{FF2B5EF4-FFF2-40B4-BE49-F238E27FC236}">
                <a16:creationId xmlns:a16="http://schemas.microsoft.com/office/drawing/2014/main" id="{9A43DF26-AE60-4A2D-F0FE-E04E6690F2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shape&#10;&#10;Description automatically generated">
            <a:extLst>
              <a:ext uri="{FF2B5EF4-FFF2-40B4-BE49-F238E27FC236}">
                <a16:creationId xmlns:a16="http://schemas.microsoft.com/office/drawing/2014/main" id="{C0AABC4C-67E8-7975-1BD0-4E09F494E7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67023" y="1236481"/>
            <a:ext cx="4563027" cy="4385037"/>
          </a:xfrm>
          <a:prstGeom prst="rect">
            <a:avLst/>
          </a:prstGeom>
        </p:spPr>
      </p:pic>
    </p:spTree>
    <p:extLst>
      <p:ext uri="{BB962C8B-B14F-4D97-AF65-F5344CB8AC3E}">
        <p14:creationId xmlns:p14="http://schemas.microsoft.com/office/powerpoint/2010/main" val="293691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ont cover 5">
    <p:bg>
      <p:bgPr>
        <a:solidFill>
          <a:schemeClr val="tx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63AA3CD-D22F-1A23-6AF4-B8FCE6F5D4EA}"/>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val="0"/>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vector graphics&#10;&#10;Description automatically generated">
            <a:extLst>
              <a:ext uri="{FF2B5EF4-FFF2-40B4-BE49-F238E27FC236}">
                <a16:creationId xmlns:a16="http://schemas.microsoft.com/office/drawing/2014/main" id="{D7447650-4BB5-2C41-D054-601CD43DC88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01960" y="919760"/>
            <a:ext cx="4923608" cy="4731552"/>
          </a:xfrm>
          <a:prstGeom prst="rect">
            <a:avLst/>
          </a:prstGeom>
        </p:spPr>
      </p:pic>
    </p:spTree>
    <p:extLst>
      <p:ext uri="{BB962C8B-B14F-4D97-AF65-F5344CB8AC3E}">
        <p14:creationId xmlns:p14="http://schemas.microsoft.com/office/powerpoint/2010/main" val="4711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ont cover 6">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42AFE13-D19C-D3A9-1996-53D6EAB4518F}"/>
              </a:ext>
            </a:extLst>
          </p:cNvPr>
          <p:cNvPicPr>
            <a:picLocks noChangeAspect="1"/>
          </p:cNvPicPr>
          <p:nvPr userDrawn="1"/>
        </p:nvPicPr>
        <p:blipFill>
          <a:blip r:embed="rId2">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with medium confidence">
            <a:extLst>
              <a:ext uri="{FF2B5EF4-FFF2-40B4-BE49-F238E27FC236}">
                <a16:creationId xmlns:a16="http://schemas.microsoft.com/office/drawing/2014/main" id="{F0F528D8-FE9E-76B9-B03F-5529E2469C3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55088" y="836510"/>
            <a:ext cx="4881689" cy="4691268"/>
          </a:xfrm>
          <a:prstGeom prst="rect">
            <a:avLst/>
          </a:prstGeom>
        </p:spPr>
      </p:pic>
    </p:spTree>
    <p:extLst>
      <p:ext uri="{BB962C8B-B14F-4D97-AF65-F5344CB8AC3E}">
        <p14:creationId xmlns:p14="http://schemas.microsoft.com/office/powerpoint/2010/main" val="367283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7">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41F29A-14D2-C8F9-EF25-189AFE3906F7}"/>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BB4A349-80FE-F9B6-D2B6-9FC608EDCCC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21188491">
            <a:off x="7720768" y="598885"/>
            <a:ext cx="5052400" cy="4951353"/>
          </a:xfrm>
          <a:prstGeom prst="rect">
            <a:avLst/>
          </a:prstGeom>
        </p:spPr>
      </p:pic>
    </p:spTree>
    <p:extLst>
      <p:ext uri="{BB962C8B-B14F-4D97-AF65-F5344CB8AC3E}">
        <p14:creationId xmlns:p14="http://schemas.microsoft.com/office/powerpoint/2010/main" val="21023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ont cover 8">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A0C13E9-B7EB-9D2C-C912-CE87399B005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flower&#10;&#10;Description automatically generated with medium confidence">
            <a:extLst>
              <a:ext uri="{FF2B5EF4-FFF2-40B4-BE49-F238E27FC236}">
                <a16:creationId xmlns:a16="http://schemas.microsoft.com/office/drawing/2014/main" id="{73BDBB88-B84A-1626-9E55-4533CE14FFF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8081" y="913870"/>
            <a:ext cx="4812063" cy="4624358"/>
          </a:xfrm>
          <a:prstGeom prst="rect">
            <a:avLst/>
          </a:prstGeom>
        </p:spPr>
      </p:pic>
    </p:spTree>
    <p:extLst>
      <p:ext uri="{BB962C8B-B14F-4D97-AF65-F5344CB8AC3E}">
        <p14:creationId xmlns:p14="http://schemas.microsoft.com/office/powerpoint/2010/main" val="125039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B78D49-8CBF-4B86-AA1D-095691E3BCF8}"/>
              </a:ext>
            </a:extLst>
          </p:cNvPr>
          <p:cNvSpPr/>
          <p:nvPr userDrawn="1"/>
        </p:nvSpPr>
        <p:spPr>
          <a:xfrm>
            <a:off x="0" y="-2"/>
            <a:ext cx="4777273"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A7F5D4-E626-B842-94CE-B0076554C454}"/>
              </a:ext>
            </a:extLst>
          </p:cNvPr>
          <p:cNvSpPr txBox="1"/>
          <p:nvPr userDrawn="1"/>
        </p:nvSpPr>
        <p:spPr>
          <a:xfrm>
            <a:off x="1166580" y="2958558"/>
            <a:ext cx="2395959" cy="769441"/>
          </a:xfrm>
          <a:prstGeom prst="rect">
            <a:avLst/>
          </a:prstGeom>
          <a:noFill/>
        </p:spPr>
        <p:txBody>
          <a:bodyPr wrap="square" rtlCol="0">
            <a:spAutoFit/>
          </a:bodyPr>
          <a:lstStyle/>
          <a:p>
            <a:pPr algn="ctr"/>
            <a:r>
              <a:rPr lang="en-VN" sz="4400">
                <a:ln>
                  <a:noFill/>
                </a:ln>
                <a:gradFill flip="none" rotWithShape="1">
                  <a:gsLst>
                    <a:gs pos="0">
                      <a:schemeClr val="accent2"/>
                    </a:gs>
                    <a:gs pos="70000">
                      <a:schemeClr val="accent1"/>
                    </a:gs>
                  </a:gsLst>
                  <a:lin ang="0" scaled="1"/>
                  <a:tileRect/>
                </a:gradFill>
              </a:rPr>
              <a:t>Agenda</a:t>
            </a:r>
          </a:p>
        </p:txBody>
      </p:sp>
      <p:sp>
        <p:nvSpPr>
          <p:cNvPr id="7" name="Rectangle 6">
            <a:extLst>
              <a:ext uri="{FF2B5EF4-FFF2-40B4-BE49-F238E27FC236}">
                <a16:creationId xmlns:a16="http://schemas.microsoft.com/office/drawing/2014/main" id="{70811D91-A166-7740-A26D-3538809C3A84}"/>
              </a:ext>
            </a:extLst>
          </p:cNvPr>
          <p:cNvSpPr/>
          <p:nvPr userDrawn="1"/>
        </p:nvSpPr>
        <p:spPr>
          <a:xfrm>
            <a:off x="828520" y="1931437"/>
            <a:ext cx="3072078" cy="2995126"/>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4" name="Text Placeholder 3">
            <a:extLst>
              <a:ext uri="{FF2B5EF4-FFF2-40B4-BE49-F238E27FC236}">
                <a16:creationId xmlns:a16="http://schemas.microsoft.com/office/drawing/2014/main" id="{32B746F9-AC43-4A18-8BBA-9BF702C81718}"/>
              </a:ext>
            </a:extLst>
          </p:cNvPr>
          <p:cNvSpPr>
            <a:spLocks noGrp="1"/>
          </p:cNvSpPr>
          <p:nvPr>
            <p:ph type="body" sz="quarter" idx="10" hasCustomPrompt="1"/>
          </p:nvPr>
        </p:nvSpPr>
        <p:spPr>
          <a:xfrm>
            <a:off x="5809284" y="1506893"/>
            <a:ext cx="5216136" cy="3844212"/>
          </a:xfrm>
        </p:spPr>
        <p:txBody>
          <a:bodyPr anchor="ctr"/>
          <a:lstStyle>
            <a:lvl1pPr marL="342900" indent="-342900">
              <a:buFont typeface="+mj-lt"/>
              <a:buAutoNum type="arabicPeriod"/>
              <a:defRPr b="1"/>
            </a:lvl1pPr>
            <a:lvl2pPr marL="800100" indent="-342900">
              <a:buClr>
                <a:schemeClr val="accent1"/>
              </a:buClr>
              <a:buFont typeface="Wingdings" panose="05000000000000000000" pitchFamily="2" charset="2"/>
              <a:buChar char="§"/>
              <a:defRPr/>
            </a:lvl2pPr>
          </a:lstStyle>
          <a:p>
            <a:pPr lvl="0"/>
            <a:r>
              <a:rPr lang="en-US" dirty="0"/>
              <a:t>Section 1</a:t>
            </a:r>
          </a:p>
          <a:p>
            <a:pPr lvl="1"/>
            <a:r>
              <a:rPr lang="en-US" dirty="0"/>
              <a:t>Section 1.1</a:t>
            </a:r>
          </a:p>
          <a:p>
            <a:pPr lvl="1"/>
            <a:r>
              <a:rPr lang="en-US" dirty="0"/>
              <a:t>Section 1.2</a:t>
            </a:r>
          </a:p>
          <a:p>
            <a:pPr lvl="0"/>
            <a:r>
              <a:rPr lang="en-US" dirty="0"/>
              <a:t>Section 2</a:t>
            </a:r>
          </a:p>
          <a:p>
            <a:pPr lvl="0"/>
            <a:r>
              <a:rPr lang="en-US" dirty="0"/>
              <a:t>Section 3</a:t>
            </a:r>
          </a:p>
        </p:txBody>
      </p:sp>
      <p:sp>
        <p:nvSpPr>
          <p:cNvPr id="6" name="Rectangle 5">
            <a:extLst>
              <a:ext uri="{FF2B5EF4-FFF2-40B4-BE49-F238E27FC236}">
                <a16:creationId xmlns:a16="http://schemas.microsoft.com/office/drawing/2014/main" id="{2E7F7DEC-028C-4F6E-9443-5DECF80AC70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3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6F293-4B96-42AA-B29B-7465FFECD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1F6CACD-5AC6-47AA-A748-892670713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2A5D5C-38B2-4994-8636-BFA0A3BC7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schemeClr val="bg1">
                    <a:lumMod val="50000"/>
                  </a:schemeClr>
                </a:solidFill>
              </a:rPr>
              <a:t>Xxth Month </a:t>
            </a:r>
            <a:r>
              <a:rPr lang="en-US"/>
              <a:t>Year</a:t>
            </a:r>
          </a:p>
        </p:txBody>
      </p:sp>
      <p:sp>
        <p:nvSpPr>
          <p:cNvPr id="5" name="Footer Placeholder 4">
            <a:extLst>
              <a:ext uri="{FF2B5EF4-FFF2-40B4-BE49-F238E27FC236}">
                <a16:creationId xmlns:a16="http://schemas.microsoft.com/office/drawing/2014/main" id="{258E9C6D-93ED-444B-B9E4-30DF32A36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2DD4F-1A5D-4BA9-BC3D-E9D6C2D1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30DC-47CF-4021-AC85-F81423F4F187}" type="slidenum">
              <a:rPr lang="en-US" smtClean="0"/>
              <a:t>‹#›</a:t>
            </a:fld>
            <a:endParaRPr lang="en-US"/>
          </a:p>
        </p:txBody>
      </p:sp>
    </p:spTree>
    <p:extLst>
      <p:ext uri="{BB962C8B-B14F-4D97-AF65-F5344CB8AC3E}">
        <p14:creationId xmlns:p14="http://schemas.microsoft.com/office/powerpoint/2010/main" val="2905430414"/>
      </p:ext>
    </p:extLst>
  </p:cSld>
  <p:clrMap bg1="dk1" tx1="lt1" bg2="dk2" tx2="lt2" accent1="accent1" accent2="accent2" accent3="accent3" accent4="accent4" accent5="accent5" accent6="accent6" hlink="hlink" folHlink="folHlink"/>
  <p:sldLayoutIdLst>
    <p:sldLayoutId id="2147483735" r:id="rId1"/>
    <p:sldLayoutId id="2147483737" r:id="rId2"/>
    <p:sldLayoutId id="2147483738" r:id="rId3"/>
    <p:sldLayoutId id="2147483747" r:id="rId4"/>
    <p:sldLayoutId id="2147483748" r:id="rId5"/>
    <p:sldLayoutId id="2147483749" r:id="rId6"/>
    <p:sldLayoutId id="2147483750" r:id="rId7"/>
    <p:sldLayoutId id="2147483751" r:id="rId8"/>
    <p:sldLayoutId id="2147483723" r:id="rId9"/>
    <p:sldLayoutId id="2147483724" r:id="rId10"/>
    <p:sldLayoutId id="2147483717" r:id="rId11"/>
    <p:sldLayoutId id="2147483726" r:id="rId12"/>
    <p:sldLayoutId id="2147483746" r:id="rId13"/>
    <p:sldLayoutId id="2147483727" r:id="rId14"/>
    <p:sldLayoutId id="2147483743" r:id="rId15"/>
    <p:sldLayoutId id="2147483733" r:id="rId16"/>
    <p:sldLayoutId id="2147483731" r:id="rId17"/>
    <p:sldLayoutId id="2147483734" r:id="rId18"/>
    <p:sldLayoutId id="2147483741" r:id="rId19"/>
    <p:sldLayoutId id="2147483744" r:id="rId20"/>
    <p:sldLayoutId id="2147483745" r:id="rId21"/>
    <p:sldLayoutId id="2147483730" r:id="rId22"/>
    <p:sldLayoutId id="2147483703" r:id="rId23"/>
    <p:sldLayoutId id="2147483742" r:id="rId24"/>
    <p:sldLayoutId id="2147483728" r:id="rId25"/>
    <p:sldLayoutId id="2147483729" r:id="rId26"/>
    <p:sldLayoutId id="2147483692" r:id="rId27"/>
    <p:sldLayoutId id="2147483740" r:id="rId28"/>
  </p:sldLayoutIdLst>
  <p:txStyles>
    <p:title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hyperlink" Target="https://helm.sh/" TargetMode="External"/><Relationship Id="rId5" Type="http://schemas.openxmlformats.org/officeDocument/2006/relationships/hyperlink" Target="https://deislabs.io/" TargetMode="External"/><Relationship Id="rId4" Type="http://schemas.openxmlformats.org/officeDocument/2006/relationships/hyperlink" Target="https://www.cncf.io/projects/hel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elm/charts/issues/11310"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B9E4E26-B552-F6D2-33F0-537E78D0DCEE}"/>
              </a:ext>
            </a:extLst>
          </p:cNvPr>
          <p:cNvSpPr>
            <a:spLocks noGrp="1"/>
          </p:cNvSpPr>
          <p:nvPr>
            <p:ph type="subTitle" idx="1"/>
          </p:nvPr>
        </p:nvSpPr>
        <p:spPr/>
        <p:txBody>
          <a:bodyPr>
            <a:normAutofit lnSpcReduction="10000"/>
          </a:bodyPr>
          <a:lstStyle/>
          <a:p>
            <a:r>
              <a:rPr lang="en-VN"/>
              <a:t>2nd Aug 2023</a:t>
            </a:r>
          </a:p>
        </p:txBody>
      </p:sp>
      <p:sp>
        <p:nvSpPr>
          <p:cNvPr id="3" name="Title 2">
            <a:extLst>
              <a:ext uri="{FF2B5EF4-FFF2-40B4-BE49-F238E27FC236}">
                <a16:creationId xmlns:a16="http://schemas.microsoft.com/office/drawing/2014/main" id="{997BD206-5FF1-1EBC-2C67-92AD235A6696}"/>
              </a:ext>
            </a:extLst>
          </p:cNvPr>
          <p:cNvSpPr>
            <a:spLocks noGrp="1"/>
          </p:cNvSpPr>
          <p:nvPr>
            <p:ph type="ctrTitle"/>
          </p:nvPr>
        </p:nvSpPr>
        <p:spPr/>
        <p:txBody>
          <a:bodyPr/>
          <a:lstStyle/>
          <a:p>
            <a:r>
              <a:rPr lang="en-US" b="0" dirty="0"/>
              <a:t>Monitoring with Prometheus and Grafana – Hands On</a:t>
            </a:r>
            <a:endParaRPr lang="en-VN"/>
          </a:p>
        </p:txBody>
      </p:sp>
      <p:sp>
        <p:nvSpPr>
          <p:cNvPr id="4" name="Text Placeholder 3">
            <a:extLst>
              <a:ext uri="{FF2B5EF4-FFF2-40B4-BE49-F238E27FC236}">
                <a16:creationId xmlns:a16="http://schemas.microsoft.com/office/drawing/2014/main" id="{1A76B1D0-E57B-FF08-F4B7-879BFEF5F6CE}"/>
              </a:ext>
            </a:extLst>
          </p:cNvPr>
          <p:cNvSpPr>
            <a:spLocks noGrp="1"/>
          </p:cNvSpPr>
          <p:nvPr>
            <p:ph type="body" sz="quarter" idx="11"/>
          </p:nvPr>
        </p:nvSpPr>
        <p:spPr/>
        <p:txBody>
          <a:bodyPr/>
          <a:lstStyle/>
          <a:p>
            <a:r>
              <a:rPr lang="en-VN"/>
              <a:t>Ninh.Nguyen</a:t>
            </a:r>
          </a:p>
        </p:txBody>
      </p:sp>
    </p:spTree>
    <p:extLst>
      <p:ext uri="{BB962C8B-B14F-4D97-AF65-F5344CB8AC3E}">
        <p14:creationId xmlns:p14="http://schemas.microsoft.com/office/powerpoint/2010/main" val="4102692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a:normAutofit/>
          </a:bodyPr>
          <a:lstStyle/>
          <a:p>
            <a:pPr marL="0" lvl="0" indent="0">
              <a:buNone/>
            </a:pPr>
            <a:r>
              <a:rPr lang="en-US" sz="3600" dirty="0"/>
              <a:t>Prometheus Scrape Config</a:t>
            </a:r>
          </a:p>
        </p:txBody>
      </p:sp>
    </p:spTree>
    <p:extLst>
      <p:ext uri="{BB962C8B-B14F-4D97-AF65-F5344CB8AC3E}">
        <p14:creationId xmlns:p14="http://schemas.microsoft.com/office/powerpoint/2010/main" val="73194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r>
              <a:rPr lang="en-US" dirty="0"/>
              <a:t>Prometheus Exporter</a:t>
            </a:r>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a:t>Prometheus Scrape Config</a:t>
            </a:r>
          </a:p>
        </p:txBody>
      </p:sp>
      <p:sp>
        <p:nvSpPr>
          <p:cNvPr id="2" name="TextBox 1">
            <a:extLst>
              <a:ext uri="{FF2B5EF4-FFF2-40B4-BE49-F238E27FC236}">
                <a16:creationId xmlns:a16="http://schemas.microsoft.com/office/drawing/2014/main" id="{FE93DACC-FBA0-E9E8-D044-6A335A47DAEE}"/>
              </a:ext>
            </a:extLst>
          </p:cNvPr>
          <p:cNvSpPr txBox="1"/>
          <p:nvPr/>
        </p:nvSpPr>
        <p:spPr>
          <a:xfrm>
            <a:off x="1123137" y="1809643"/>
            <a:ext cx="9716621" cy="1299322"/>
          </a:xfrm>
          <a:prstGeom prst="rect">
            <a:avLst/>
          </a:prstGeom>
          <a:noFill/>
        </p:spPr>
        <p:txBody>
          <a:bodyPr wrap="square" rtlCol="0">
            <a:normAutofit/>
          </a:bodyPr>
          <a:lstStyle/>
          <a:p>
            <a:pPr algn="l"/>
            <a:r>
              <a:rPr lang="en-US" sz="1600" b="0" i="0" dirty="0">
                <a:solidFill>
                  <a:srgbClr val="1E1817"/>
                </a:solidFill>
                <a:effectLst/>
                <a:latin typeface="Open Sans" panose="020B0606030504020204" pitchFamily="34" charset="0"/>
              </a:rPr>
              <a:t>A Prometheus Exporter can fetch statistics from an application in the format used by that system (i.e. XML), convert those statistics into metrics that Prometheus can utilize, and then expose them on a Prometheus-friendly URL. There is a vast library of applications that can export metrics from third parties and transform them into  Prometheus metrics</a:t>
            </a:r>
            <a:endParaRPr lang="en-VN" sz="1600" dirty="0">
              <a:solidFill>
                <a:schemeClr val="bg2"/>
              </a:solidFill>
            </a:endParaRPr>
          </a:p>
        </p:txBody>
      </p:sp>
      <p:pic>
        <p:nvPicPr>
          <p:cNvPr id="1028" name="Picture 4">
            <a:extLst>
              <a:ext uri="{FF2B5EF4-FFF2-40B4-BE49-F238E27FC236}">
                <a16:creationId xmlns:a16="http://schemas.microsoft.com/office/drawing/2014/main" id="{EF16F6C2-2F11-1448-AC93-5D9FFF6D4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834" y="3308465"/>
            <a:ext cx="6476951" cy="308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19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r>
              <a:rPr lang="en-US" dirty="0" err="1"/>
              <a:t>scrapeConfig</a:t>
            </a:r>
            <a:r>
              <a:rPr lang="en-US" dirty="0"/>
              <a:t> vs </a:t>
            </a:r>
            <a:r>
              <a:rPr lang="en-US" dirty="0" err="1"/>
              <a:t>ServiceMonitor</a:t>
            </a:r>
            <a:endParaRPr lang="en-US" dirty="0"/>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a:t>Prometheus Scrape Config</a:t>
            </a:r>
          </a:p>
        </p:txBody>
      </p:sp>
      <p:sp>
        <p:nvSpPr>
          <p:cNvPr id="2" name="TextBox 1">
            <a:extLst>
              <a:ext uri="{FF2B5EF4-FFF2-40B4-BE49-F238E27FC236}">
                <a16:creationId xmlns:a16="http://schemas.microsoft.com/office/drawing/2014/main" id="{FE93DACC-FBA0-E9E8-D044-6A335A47DAEE}"/>
              </a:ext>
            </a:extLst>
          </p:cNvPr>
          <p:cNvSpPr txBox="1"/>
          <p:nvPr/>
        </p:nvSpPr>
        <p:spPr>
          <a:xfrm>
            <a:off x="1062541" y="2261919"/>
            <a:ext cx="9716621" cy="2692465"/>
          </a:xfrm>
          <a:prstGeom prst="rect">
            <a:avLst/>
          </a:prstGeom>
          <a:noFill/>
        </p:spPr>
        <p:txBody>
          <a:bodyPr wrap="square" rtlCol="0">
            <a:normAutofit fontScale="92500"/>
          </a:bodyPr>
          <a:lstStyle/>
          <a:p>
            <a:pPr marL="720725" indent="-260350" algn="l">
              <a:buFont typeface="Wingdings" pitchFamily="2" charset="2"/>
              <a:buChar char="§"/>
            </a:pPr>
            <a:r>
              <a:rPr lang="en-US" sz="1800" b="0" i="0" dirty="0">
                <a:solidFill>
                  <a:srgbClr val="000000"/>
                </a:solidFill>
                <a:effectLst/>
                <a:latin typeface="Clarity City"/>
              </a:rPr>
              <a:t>A </a:t>
            </a:r>
            <a:r>
              <a:rPr lang="en-US" sz="1800" b="1" i="0" dirty="0" err="1">
                <a:solidFill>
                  <a:srgbClr val="000000"/>
                </a:solidFill>
                <a:effectLst/>
                <a:latin typeface="Clarity City"/>
              </a:rPr>
              <a:t>scrape_config</a:t>
            </a:r>
            <a:r>
              <a:rPr lang="en-US" sz="1800" b="0" i="0" dirty="0">
                <a:solidFill>
                  <a:srgbClr val="000000"/>
                </a:solidFill>
                <a:effectLst/>
                <a:latin typeface="Clarity City"/>
              </a:rPr>
              <a:t> specifies a set of targets and configuration parameters describing how to scrape them. </a:t>
            </a:r>
            <a:br>
              <a:rPr lang="en-US" sz="1800" b="0" i="0" dirty="0">
                <a:solidFill>
                  <a:srgbClr val="000000"/>
                </a:solidFill>
                <a:effectLst/>
                <a:latin typeface="Clarity City"/>
              </a:rPr>
            </a:br>
            <a:r>
              <a:rPr lang="en-US" sz="1800" b="0" i="0" dirty="0">
                <a:solidFill>
                  <a:srgbClr val="000000"/>
                </a:solidFill>
                <a:effectLst/>
                <a:latin typeface="Clarity City"/>
              </a:rPr>
              <a:t>In this case, for each target; one scrape configuration block needs to be </a:t>
            </a:r>
            <a:br>
              <a:rPr lang="en-US" sz="1800" b="0" i="0" dirty="0">
                <a:solidFill>
                  <a:srgbClr val="000000"/>
                </a:solidFill>
                <a:effectLst/>
                <a:latin typeface="Clarity City"/>
              </a:rPr>
            </a:br>
            <a:endParaRPr lang="en-US" sz="1800" b="0" i="0" dirty="0">
              <a:solidFill>
                <a:srgbClr val="000000"/>
              </a:solidFill>
              <a:effectLst/>
              <a:latin typeface="Clarity City"/>
            </a:endParaRPr>
          </a:p>
          <a:p>
            <a:pPr marL="720725" indent="-260350" algn="l">
              <a:buFont typeface="Wingdings" pitchFamily="2" charset="2"/>
              <a:buChar char="§"/>
            </a:pPr>
            <a:r>
              <a:rPr lang="en-US" sz="1800" b="0" i="0" dirty="0">
                <a:solidFill>
                  <a:srgbClr val="000000"/>
                </a:solidFill>
                <a:effectLst/>
                <a:latin typeface="Clarity City"/>
              </a:rPr>
              <a:t>A </a:t>
            </a:r>
            <a:r>
              <a:rPr lang="en-US" sz="1800" b="1" i="0" dirty="0" err="1">
                <a:solidFill>
                  <a:srgbClr val="000000"/>
                </a:solidFill>
                <a:effectLst/>
                <a:latin typeface="Clarity City"/>
              </a:rPr>
              <a:t>ServiceMonitor</a:t>
            </a:r>
            <a:r>
              <a:rPr lang="en-US" sz="1800" b="0" i="0" dirty="0">
                <a:solidFill>
                  <a:srgbClr val="000000"/>
                </a:solidFill>
                <a:effectLst/>
                <a:latin typeface="Clarity City"/>
              </a:rPr>
              <a:t> lets us create a job entry in </a:t>
            </a:r>
            <a:r>
              <a:rPr lang="en-US" sz="1800" b="0" i="0" dirty="0" err="1">
                <a:solidFill>
                  <a:srgbClr val="000000"/>
                </a:solidFill>
                <a:effectLst/>
                <a:latin typeface="Clarity City"/>
              </a:rPr>
              <a:t>scrape_config</a:t>
            </a:r>
            <a:r>
              <a:rPr lang="en-US" sz="1800" b="0" i="0" dirty="0">
                <a:solidFill>
                  <a:srgbClr val="000000"/>
                </a:solidFill>
                <a:effectLst/>
                <a:latin typeface="Clarity City"/>
              </a:rPr>
              <a:t> in an easier Kubernetes-native way. </a:t>
            </a:r>
            <a:br>
              <a:rPr lang="en-US" sz="1800" b="0" i="0" dirty="0">
                <a:solidFill>
                  <a:srgbClr val="000000"/>
                </a:solidFill>
                <a:effectLst/>
                <a:latin typeface="Clarity City"/>
              </a:rPr>
            </a:br>
            <a:r>
              <a:rPr lang="en-US" sz="1800" b="0" i="0" dirty="0">
                <a:solidFill>
                  <a:srgbClr val="000000"/>
                </a:solidFill>
                <a:effectLst/>
                <a:latin typeface="Clarity City"/>
              </a:rPr>
              <a:t>Internally Prometheus Operator translates the configuration from each </a:t>
            </a:r>
            <a:r>
              <a:rPr lang="en-US" sz="1800" b="0" i="0" dirty="0" err="1">
                <a:solidFill>
                  <a:srgbClr val="000000"/>
                </a:solidFill>
                <a:effectLst/>
                <a:latin typeface="Clarity City"/>
              </a:rPr>
              <a:t>ServiceMonitor</a:t>
            </a:r>
            <a:r>
              <a:rPr lang="en-US" sz="1800" b="0" i="0" dirty="0">
                <a:solidFill>
                  <a:srgbClr val="000000"/>
                </a:solidFill>
                <a:effectLst/>
                <a:latin typeface="Clarity City"/>
              </a:rPr>
              <a:t> resource to </a:t>
            </a:r>
            <a:br>
              <a:rPr lang="en-US" sz="1800" b="0" i="0" dirty="0">
                <a:solidFill>
                  <a:srgbClr val="000000"/>
                </a:solidFill>
                <a:effectLst/>
                <a:latin typeface="Clarity City"/>
              </a:rPr>
            </a:br>
            <a:r>
              <a:rPr lang="en-US" sz="1800" b="0" i="0" dirty="0" err="1">
                <a:solidFill>
                  <a:srgbClr val="000000"/>
                </a:solidFill>
                <a:effectLst/>
                <a:latin typeface="Clarity City"/>
              </a:rPr>
              <a:t>prometheus.yaml’s</a:t>
            </a:r>
            <a:r>
              <a:rPr lang="en-US" sz="1800" b="0" i="0" dirty="0">
                <a:solidFill>
                  <a:srgbClr val="000000"/>
                </a:solidFill>
                <a:effectLst/>
                <a:latin typeface="Clarity City"/>
              </a:rPr>
              <a:t> </a:t>
            </a:r>
            <a:r>
              <a:rPr lang="en-US" sz="1800" b="0" i="0" dirty="0" err="1">
                <a:solidFill>
                  <a:srgbClr val="000000"/>
                </a:solidFill>
                <a:effectLst/>
                <a:latin typeface="Clarity City"/>
              </a:rPr>
              <a:t>scrape_config</a:t>
            </a:r>
            <a:r>
              <a:rPr lang="en-US" sz="1800" b="0" i="0" dirty="0">
                <a:solidFill>
                  <a:srgbClr val="000000"/>
                </a:solidFill>
                <a:effectLst/>
                <a:latin typeface="Clarity City"/>
              </a:rPr>
              <a:t> section.</a:t>
            </a:r>
          </a:p>
          <a:p>
            <a:pPr marL="720725" indent="-260350" algn="l">
              <a:buFont typeface="Wingdings" pitchFamily="2" charset="2"/>
              <a:buChar char="§"/>
            </a:pPr>
            <a:endParaRPr lang="en-US" dirty="0">
              <a:solidFill>
                <a:srgbClr val="000000"/>
              </a:solidFill>
              <a:latin typeface="Clarity City"/>
            </a:endParaRPr>
          </a:p>
          <a:p>
            <a:pPr marL="720725" indent="-260350" algn="l">
              <a:buFont typeface="Wingdings" pitchFamily="2" charset="2"/>
              <a:buChar char="§"/>
            </a:pPr>
            <a:r>
              <a:rPr lang="en-US" b="1" i="0" dirty="0" err="1">
                <a:solidFill>
                  <a:srgbClr val="000000"/>
                </a:solidFill>
                <a:effectLst/>
                <a:latin typeface="Clarity City"/>
              </a:rPr>
              <a:t>ServiceMonitor</a:t>
            </a:r>
            <a:r>
              <a:rPr lang="en-US" b="0" i="0" dirty="0">
                <a:solidFill>
                  <a:srgbClr val="000000"/>
                </a:solidFill>
                <a:effectLst/>
                <a:latin typeface="Clarity City"/>
              </a:rPr>
              <a:t> is suitable if you already have a Service for your pods. However, if in a certain scenario, you don’t have it, then </a:t>
            </a:r>
            <a:r>
              <a:rPr lang="en-US" b="1" i="0" dirty="0" err="1">
                <a:solidFill>
                  <a:srgbClr val="000000"/>
                </a:solidFill>
                <a:effectLst/>
                <a:latin typeface="Clarity City"/>
              </a:rPr>
              <a:t>PodMonitor</a:t>
            </a:r>
            <a:r>
              <a:rPr lang="en-US" b="0" i="0" dirty="0">
                <a:solidFill>
                  <a:srgbClr val="000000"/>
                </a:solidFill>
                <a:effectLst/>
                <a:latin typeface="Clarity City"/>
              </a:rPr>
              <a:t> is the right choice</a:t>
            </a:r>
            <a:endParaRPr lang="en-US" sz="1800" b="0" i="0" dirty="0">
              <a:solidFill>
                <a:srgbClr val="000000"/>
              </a:solidFill>
              <a:effectLst/>
              <a:latin typeface="Clarity City"/>
            </a:endParaRPr>
          </a:p>
          <a:p>
            <a:pPr algn="l"/>
            <a:endParaRPr lang="en-VN" dirty="0">
              <a:solidFill>
                <a:schemeClr val="bg2"/>
              </a:solidFill>
            </a:endParaRPr>
          </a:p>
        </p:txBody>
      </p:sp>
    </p:spTree>
    <p:extLst>
      <p:ext uri="{BB962C8B-B14F-4D97-AF65-F5344CB8AC3E}">
        <p14:creationId xmlns:p14="http://schemas.microsoft.com/office/powerpoint/2010/main" val="204815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pPr marL="447675" lvl="0"/>
            <a:r>
              <a:rPr lang="en-US" dirty="0" err="1"/>
              <a:t>scrapConfig</a:t>
            </a:r>
            <a:r>
              <a:rPr lang="en-US" dirty="0"/>
              <a:t> setup</a:t>
            </a:r>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a:t>Prometheus Scrape Config</a:t>
            </a:r>
          </a:p>
        </p:txBody>
      </p:sp>
      <p:sp>
        <p:nvSpPr>
          <p:cNvPr id="2" name="TextBox 1">
            <a:extLst>
              <a:ext uri="{FF2B5EF4-FFF2-40B4-BE49-F238E27FC236}">
                <a16:creationId xmlns:a16="http://schemas.microsoft.com/office/drawing/2014/main" id="{FE93DACC-FBA0-E9E8-D044-6A335A47DAEE}"/>
              </a:ext>
            </a:extLst>
          </p:cNvPr>
          <p:cNvSpPr txBox="1"/>
          <p:nvPr/>
        </p:nvSpPr>
        <p:spPr>
          <a:xfrm>
            <a:off x="1062541" y="2228671"/>
            <a:ext cx="9716621" cy="3959187"/>
          </a:xfrm>
          <a:prstGeom prst="rect">
            <a:avLst/>
          </a:prstGeom>
          <a:noFill/>
        </p:spPr>
        <p:txBody>
          <a:bodyPr wrap="square" rtlCol="0">
            <a:normAutofit/>
          </a:bodyPr>
          <a:lstStyle/>
          <a:p>
            <a:pPr algn="l"/>
            <a:endParaRPr lang="en-VN" dirty="0">
              <a:solidFill>
                <a:schemeClr val="bg2"/>
              </a:solidFill>
            </a:endParaRPr>
          </a:p>
        </p:txBody>
      </p:sp>
      <p:pic>
        <p:nvPicPr>
          <p:cNvPr id="4" name="Picture 3">
            <a:extLst>
              <a:ext uri="{FF2B5EF4-FFF2-40B4-BE49-F238E27FC236}">
                <a16:creationId xmlns:a16="http://schemas.microsoft.com/office/drawing/2014/main" id="{D06407FE-1C14-E658-9EF6-FCA76018A8F7}"/>
              </a:ext>
            </a:extLst>
          </p:cNvPr>
          <p:cNvPicPr>
            <a:picLocks noChangeAspect="1"/>
          </p:cNvPicPr>
          <p:nvPr/>
        </p:nvPicPr>
        <p:blipFill>
          <a:blip r:embed="rId3"/>
          <a:stretch>
            <a:fillRect/>
          </a:stretch>
        </p:blipFill>
        <p:spPr>
          <a:xfrm>
            <a:off x="2697958" y="2319964"/>
            <a:ext cx="6796084" cy="3343935"/>
          </a:xfrm>
          <a:prstGeom prst="rect">
            <a:avLst/>
          </a:prstGeom>
        </p:spPr>
      </p:pic>
    </p:spTree>
    <p:extLst>
      <p:ext uri="{BB962C8B-B14F-4D97-AF65-F5344CB8AC3E}">
        <p14:creationId xmlns:p14="http://schemas.microsoft.com/office/powerpoint/2010/main" val="421883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pPr marL="447675" lvl="0"/>
            <a:r>
              <a:rPr lang="en-US" dirty="0" err="1"/>
              <a:t>serviceMonitor</a:t>
            </a:r>
            <a:r>
              <a:rPr lang="en-US" dirty="0"/>
              <a:t> setup</a:t>
            </a:r>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a:t>Prometheus Scrape Config</a:t>
            </a:r>
          </a:p>
        </p:txBody>
      </p:sp>
      <p:sp>
        <p:nvSpPr>
          <p:cNvPr id="2" name="TextBox 1">
            <a:extLst>
              <a:ext uri="{FF2B5EF4-FFF2-40B4-BE49-F238E27FC236}">
                <a16:creationId xmlns:a16="http://schemas.microsoft.com/office/drawing/2014/main" id="{FE93DACC-FBA0-E9E8-D044-6A335A47DAEE}"/>
              </a:ext>
            </a:extLst>
          </p:cNvPr>
          <p:cNvSpPr txBox="1"/>
          <p:nvPr/>
        </p:nvSpPr>
        <p:spPr>
          <a:xfrm>
            <a:off x="1062541" y="2228671"/>
            <a:ext cx="9716621" cy="3959187"/>
          </a:xfrm>
          <a:prstGeom prst="rect">
            <a:avLst/>
          </a:prstGeom>
          <a:noFill/>
        </p:spPr>
        <p:txBody>
          <a:bodyPr wrap="square" rtlCol="0">
            <a:normAutofit/>
          </a:bodyPr>
          <a:lstStyle/>
          <a:p>
            <a:pPr algn="l"/>
            <a:endParaRPr lang="en-VN" dirty="0">
              <a:solidFill>
                <a:schemeClr val="bg2"/>
              </a:solidFill>
            </a:endParaRPr>
          </a:p>
        </p:txBody>
      </p:sp>
      <p:pic>
        <p:nvPicPr>
          <p:cNvPr id="3" name="Picture 2">
            <a:extLst>
              <a:ext uri="{FF2B5EF4-FFF2-40B4-BE49-F238E27FC236}">
                <a16:creationId xmlns:a16="http://schemas.microsoft.com/office/drawing/2014/main" id="{D992A8B8-243B-1932-2170-DA5D25FB06E3}"/>
              </a:ext>
            </a:extLst>
          </p:cNvPr>
          <p:cNvPicPr>
            <a:picLocks noChangeAspect="1"/>
          </p:cNvPicPr>
          <p:nvPr/>
        </p:nvPicPr>
        <p:blipFill>
          <a:blip r:embed="rId3"/>
          <a:stretch>
            <a:fillRect/>
          </a:stretch>
        </p:blipFill>
        <p:spPr>
          <a:xfrm>
            <a:off x="2364740" y="2360414"/>
            <a:ext cx="6731000" cy="3695700"/>
          </a:xfrm>
          <a:prstGeom prst="rect">
            <a:avLst/>
          </a:prstGeom>
        </p:spPr>
      </p:pic>
    </p:spTree>
    <p:extLst>
      <p:ext uri="{BB962C8B-B14F-4D97-AF65-F5344CB8AC3E}">
        <p14:creationId xmlns:p14="http://schemas.microsoft.com/office/powerpoint/2010/main" val="263493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a:normAutofit/>
          </a:bodyPr>
          <a:lstStyle/>
          <a:p>
            <a:pPr marL="0" lvl="0" indent="0">
              <a:buNone/>
            </a:pPr>
            <a:r>
              <a:rPr lang="en-US" sz="3600" dirty="0"/>
              <a:t>Grafana Dashboard</a:t>
            </a:r>
          </a:p>
        </p:txBody>
      </p:sp>
    </p:spTree>
    <p:extLst>
      <p:ext uri="{BB962C8B-B14F-4D97-AF65-F5344CB8AC3E}">
        <p14:creationId xmlns:p14="http://schemas.microsoft.com/office/powerpoint/2010/main" val="24865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B752A-304F-6003-4BD0-51CA3FEE8CD9}"/>
              </a:ext>
            </a:extLst>
          </p:cNvPr>
          <p:cNvPicPr>
            <a:picLocks noChangeAspect="1"/>
          </p:cNvPicPr>
          <p:nvPr/>
        </p:nvPicPr>
        <p:blipFill>
          <a:blip r:embed="rId3"/>
          <a:stretch>
            <a:fillRect/>
          </a:stretch>
        </p:blipFill>
        <p:spPr>
          <a:xfrm>
            <a:off x="1900129" y="2663775"/>
            <a:ext cx="7772400" cy="2985209"/>
          </a:xfrm>
          <a:prstGeom prst="rect">
            <a:avLst/>
          </a:prstGeom>
        </p:spPr>
      </p:pic>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pPr marL="447675" lvl="0"/>
            <a:r>
              <a:rPr lang="en-US" dirty="0"/>
              <a:t>Dashboard setup</a:t>
            </a:r>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a:t>Grafana Dashboard</a:t>
            </a:r>
          </a:p>
        </p:txBody>
      </p:sp>
      <p:pic>
        <p:nvPicPr>
          <p:cNvPr id="4" name="Picture 3">
            <a:extLst>
              <a:ext uri="{FF2B5EF4-FFF2-40B4-BE49-F238E27FC236}">
                <a16:creationId xmlns:a16="http://schemas.microsoft.com/office/drawing/2014/main" id="{BBA7D4BC-2BF1-22A0-4DFF-948368BD0374}"/>
              </a:ext>
            </a:extLst>
          </p:cNvPr>
          <p:cNvPicPr>
            <a:picLocks noChangeAspect="1"/>
          </p:cNvPicPr>
          <p:nvPr/>
        </p:nvPicPr>
        <p:blipFill>
          <a:blip r:embed="rId3"/>
          <a:stretch>
            <a:fillRect/>
          </a:stretch>
        </p:blipFill>
        <p:spPr>
          <a:xfrm>
            <a:off x="1554608" y="1936395"/>
            <a:ext cx="9152372" cy="3515226"/>
          </a:xfrm>
          <a:prstGeom prst="rect">
            <a:avLst/>
          </a:prstGeom>
        </p:spPr>
      </p:pic>
    </p:spTree>
    <p:extLst>
      <p:ext uri="{BB962C8B-B14F-4D97-AF65-F5344CB8AC3E}">
        <p14:creationId xmlns:p14="http://schemas.microsoft.com/office/powerpoint/2010/main" val="336888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B752A-304F-6003-4BD0-51CA3FEE8CD9}"/>
              </a:ext>
            </a:extLst>
          </p:cNvPr>
          <p:cNvPicPr>
            <a:picLocks noChangeAspect="1"/>
          </p:cNvPicPr>
          <p:nvPr/>
        </p:nvPicPr>
        <p:blipFill>
          <a:blip r:embed="rId3"/>
          <a:stretch>
            <a:fillRect/>
          </a:stretch>
        </p:blipFill>
        <p:spPr>
          <a:xfrm>
            <a:off x="1900129" y="2663775"/>
            <a:ext cx="7772400" cy="2985209"/>
          </a:xfrm>
          <a:prstGeom prst="rect">
            <a:avLst/>
          </a:prstGeom>
        </p:spPr>
      </p:pic>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pPr marL="447675" lvl="0"/>
            <a:r>
              <a:rPr lang="en-US" dirty="0" err="1"/>
              <a:t>Cloudwatch</a:t>
            </a:r>
            <a:r>
              <a:rPr lang="en-US" dirty="0"/>
              <a:t> - Data Source setup</a:t>
            </a:r>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a:t>Grafana Dashboard</a:t>
            </a:r>
          </a:p>
        </p:txBody>
      </p:sp>
      <p:pic>
        <p:nvPicPr>
          <p:cNvPr id="2" name="Picture 1">
            <a:extLst>
              <a:ext uri="{FF2B5EF4-FFF2-40B4-BE49-F238E27FC236}">
                <a16:creationId xmlns:a16="http://schemas.microsoft.com/office/drawing/2014/main" id="{1FB13995-74ED-C39B-3389-DA786D2908C1}"/>
              </a:ext>
            </a:extLst>
          </p:cNvPr>
          <p:cNvPicPr>
            <a:picLocks noChangeAspect="1"/>
          </p:cNvPicPr>
          <p:nvPr/>
        </p:nvPicPr>
        <p:blipFill>
          <a:blip r:embed="rId4"/>
          <a:stretch>
            <a:fillRect/>
          </a:stretch>
        </p:blipFill>
        <p:spPr>
          <a:xfrm>
            <a:off x="1415441" y="2110163"/>
            <a:ext cx="9228262" cy="3877277"/>
          </a:xfrm>
          <a:prstGeom prst="rect">
            <a:avLst/>
          </a:prstGeom>
        </p:spPr>
      </p:pic>
    </p:spTree>
    <p:extLst>
      <p:ext uri="{BB962C8B-B14F-4D97-AF65-F5344CB8AC3E}">
        <p14:creationId xmlns:p14="http://schemas.microsoft.com/office/powerpoint/2010/main" val="258952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a:xfrm>
            <a:off x="1480443" y="2177969"/>
            <a:ext cx="7124938" cy="2108282"/>
          </a:xfrm>
        </p:spPr>
        <p:txBody>
          <a:bodyPr>
            <a:normAutofit/>
          </a:bodyPr>
          <a:lstStyle/>
          <a:p>
            <a:pPr marL="0" lvl="0" indent="0">
              <a:buNone/>
            </a:pPr>
            <a:r>
              <a:rPr lang="en-US" sz="3600" dirty="0" err="1"/>
              <a:t>AlertManager</a:t>
            </a:r>
            <a:r>
              <a:rPr lang="en-US" sz="3600" dirty="0"/>
              <a:t> vs Grafana Alerts</a:t>
            </a:r>
          </a:p>
        </p:txBody>
      </p:sp>
    </p:spTree>
    <p:extLst>
      <p:ext uri="{BB962C8B-B14F-4D97-AF65-F5344CB8AC3E}">
        <p14:creationId xmlns:p14="http://schemas.microsoft.com/office/powerpoint/2010/main" val="1821642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B752A-304F-6003-4BD0-51CA3FEE8CD9}"/>
              </a:ext>
            </a:extLst>
          </p:cNvPr>
          <p:cNvPicPr>
            <a:picLocks noChangeAspect="1"/>
          </p:cNvPicPr>
          <p:nvPr/>
        </p:nvPicPr>
        <p:blipFill>
          <a:blip r:embed="rId3"/>
          <a:stretch>
            <a:fillRect/>
          </a:stretch>
        </p:blipFill>
        <p:spPr>
          <a:xfrm>
            <a:off x="1900129" y="2663775"/>
            <a:ext cx="7772400" cy="2985209"/>
          </a:xfrm>
          <a:prstGeom prst="rect">
            <a:avLst/>
          </a:prstGeom>
        </p:spPr>
      </p:pic>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pPr marL="447675" lvl="0"/>
            <a:r>
              <a:rPr lang="en-US" dirty="0"/>
              <a:t>Slack Notification with </a:t>
            </a:r>
            <a:r>
              <a:rPr lang="en-US" dirty="0" err="1"/>
              <a:t>AlertManager</a:t>
            </a:r>
            <a:endParaRPr lang="en-US" dirty="0"/>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err="1"/>
              <a:t>AlertManager</a:t>
            </a:r>
            <a:r>
              <a:rPr lang="en-US" sz="3200" dirty="0"/>
              <a:t> vs Grafana Alerts</a:t>
            </a:r>
          </a:p>
        </p:txBody>
      </p:sp>
      <p:sp>
        <p:nvSpPr>
          <p:cNvPr id="4" name="TextBox 3">
            <a:extLst>
              <a:ext uri="{FF2B5EF4-FFF2-40B4-BE49-F238E27FC236}">
                <a16:creationId xmlns:a16="http://schemas.microsoft.com/office/drawing/2014/main" id="{2EF3903D-F8B8-ED19-A6AC-1F7CBBC3A1F0}"/>
              </a:ext>
            </a:extLst>
          </p:cNvPr>
          <p:cNvSpPr txBox="1"/>
          <p:nvPr/>
        </p:nvSpPr>
        <p:spPr>
          <a:xfrm>
            <a:off x="1427967" y="2294443"/>
            <a:ext cx="4717958" cy="923330"/>
          </a:xfrm>
          <a:prstGeom prst="rect">
            <a:avLst/>
          </a:prstGeom>
          <a:noFill/>
        </p:spPr>
        <p:txBody>
          <a:bodyPr wrap="none" rtlCol="0">
            <a:spAutoFit/>
          </a:bodyPr>
          <a:lstStyle/>
          <a:p>
            <a:pPr marL="285750" indent="-285750" algn="l">
              <a:buFont typeface="Wingdings" pitchFamily="2" charset="2"/>
              <a:buChar char="§"/>
            </a:pPr>
            <a:r>
              <a:rPr lang="en-VN" dirty="0">
                <a:solidFill>
                  <a:schemeClr val="bg2"/>
                </a:solidFill>
              </a:rPr>
              <a:t>Setup Webhook URL</a:t>
            </a:r>
          </a:p>
          <a:p>
            <a:pPr marL="285750" indent="-285750" algn="l">
              <a:buFont typeface="Wingdings" pitchFamily="2" charset="2"/>
              <a:buChar char="§"/>
            </a:pPr>
            <a:r>
              <a:rPr lang="en-VN" dirty="0">
                <a:solidFill>
                  <a:schemeClr val="bg2"/>
                </a:solidFill>
              </a:rPr>
              <a:t>Update Alertmanger config</a:t>
            </a:r>
          </a:p>
          <a:p>
            <a:pPr marL="285750" indent="-285750" algn="l">
              <a:buFont typeface="Wingdings" pitchFamily="2" charset="2"/>
              <a:buChar char="§"/>
            </a:pPr>
            <a:r>
              <a:rPr lang="en-VN" dirty="0">
                <a:solidFill>
                  <a:schemeClr val="bg2"/>
                </a:solidFill>
              </a:rPr>
              <a:t>Update Prometheus Rules to fire an alert</a:t>
            </a:r>
          </a:p>
        </p:txBody>
      </p:sp>
    </p:spTree>
    <p:extLst>
      <p:ext uri="{BB962C8B-B14F-4D97-AF65-F5344CB8AC3E}">
        <p14:creationId xmlns:p14="http://schemas.microsoft.com/office/powerpoint/2010/main" val="48348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58704-037F-4FEA-AEEC-B05917B8050E}"/>
              </a:ext>
            </a:extLst>
          </p:cNvPr>
          <p:cNvSpPr>
            <a:spLocks noGrp="1"/>
          </p:cNvSpPr>
          <p:nvPr>
            <p:ph type="body" sz="quarter" idx="10"/>
          </p:nvPr>
        </p:nvSpPr>
        <p:spPr>
          <a:xfrm>
            <a:off x="5809284" y="526093"/>
            <a:ext cx="5216136" cy="5611660"/>
          </a:xfrm>
        </p:spPr>
        <p:txBody>
          <a:bodyPr>
            <a:normAutofit/>
          </a:bodyPr>
          <a:lstStyle/>
          <a:p>
            <a:pPr marL="0" lvl="0" indent="0">
              <a:buNone/>
            </a:pPr>
            <a:r>
              <a:rPr lang="en-US" dirty="0"/>
              <a:t>Prometheus and Grafana Intro</a:t>
            </a:r>
          </a:p>
          <a:p>
            <a:pPr lvl="1"/>
            <a:r>
              <a:rPr lang="en-US" dirty="0"/>
              <a:t>Prometheus Operator</a:t>
            </a:r>
          </a:p>
          <a:p>
            <a:pPr lvl="1"/>
            <a:r>
              <a:rPr lang="en-US" dirty="0"/>
              <a:t>Installation with Helm</a:t>
            </a:r>
          </a:p>
          <a:p>
            <a:pPr marL="0" lvl="0" indent="0">
              <a:buNone/>
            </a:pPr>
            <a:r>
              <a:rPr lang="en-US" dirty="0"/>
              <a:t>Prometheus Scrape Configuration</a:t>
            </a:r>
          </a:p>
          <a:p>
            <a:pPr marL="800100" lvl="0" indent="-352425">
              <a:buFont typeface="Wingdings" pitchFamily="2" charset="2"/>
              <a:buChar char="§"/>
            </a:pPr>
            <a:r>
              <a:rPr lang="en-US" b="0" dirty="0" err="1"/>
              <a:t>ScrapeConfig</a:t>
            </a:r>
            <a:r>
              <a:rPr lang="en-US" b="0" dirty="0"/>
              <a:t> vs </a:t>
            </a:r>
            <a:r>
              <a:rPr lang="en-US" b="0" dirty="0" err="1"/>
              <a:t>ServiceMonitor</a:t>
            </a:r>
            <a:endParaRPr lang="en-US" b="0" dirty="0"/>
          </a:p>
          <a:p>
            <a:pPr marL="800100" lvl="0" indent="-352425">
              <a:buFont typeface="Wingdings" pitchFamily="2" charset="2"/>
              <a:buChar char="§"/>
            </a:pPr>
            <a:r>
              <a:rPr lang="en-US" b="0" dirty="0" err="1"/>
              <a:t>ServiceMonitor</a:t>
            </a:r>
            <a:r>
              <a:rPr lang="en-US" b="0" dirty="0"/>
              <a:t> setup</a:t>
            </a:r>
          </a:p>
          <a:p>
            <a:pPr marL="0" lvl="0" indent="0">
              <a:buNone/>
            </a:pPr>
            <a:r>
              <a:rPr lang="en-US" dirty="0"/>
              <a:t>Grafana Dashboard</a:t>
            </a:r>
          </a:p>
          <a:p>
            <a:pPr marL="757238" lvl="0" indent="-277813">
              <a:buFont typeface="Wingdings" pitchFamily="2" charset="2"/>
              <a:buChar char="§"/>
            </a:pPr>
            <a:r>
              <a:rPr lang="en-US" b="0" dirty="0"/>
              <a:t>Visualize metric on dashboard</a:t>
            </a:r>
          </a:p>
          <a:p>
            <a:pPr marL="757238" lvl="0" indent="-277813">
              <a:buFont typeface="Wingdings" pitchFamily="2" charset="2"/>
              <a:buChar char="§"/>
            </a:pPr>
            <a:r>
              <a:rPr lang="en-US" b="0" dirty="0"/>
              <a:t>Connect Grafana with </a:t>
            </a:r>
            <a:r>
              <a:rPr lang="en-US" b="0" dirty="0" err="1"/>
              <a:t>Cloudwatch</a:t>
            </a:r>
            <a:endParaRPr lang="en-US" b="0" dirty="0"/>
          </a:p>
          <a:p>
            <a:pPr marL="0" indent="0">
              <a:buNone/>
            </a:pPr>
            <a:r>
              <a:rPr lang="en-US" dirty="0" err="1"/>
              <a:t>AlertManager</a:t>
            </a:r>
            <a:r>
              <a:rPr lang="en-US" dirty="0"/>
              <a:t> vs Grafana Alerts</a:t>
            </a:r>
          </a:p>
          <a:p>
            <a:pPr marL="800100" indent="-277813">
              <a:buFont typeface="Wingdings" pitchFamily="2" charset="2"/>
              <a:buChar char="§"/>
            </a:pPr>
            <a:r>
              <a:rPr lang="en-US" b="0" dirty="0"/>
              <a:t>Slack Notification with </a:t>
            </a:r>
            <a:r>
              <a:rPr lang="en-US" b="0" dirty="0" err="1"/>
              <a:t>AlertManager</a:t>
            </a:r>
            <a:endParaRPr lang="en-US" b="0" dirty="0"/>
          </a:p>
          <a:p>
            <a:pPr marL="800100" indent="-277813">
              <a:buFont typeface="Wingdings" pitchFamily="2" charset="2"/>
              <a:buChar char="§"/>
            </a:pPr>
            <a:r>
              <a:rPr lang="en-US" b="0" dirty="0"/>
              <a:t>Slack Notification with Grafana Alerts </a:t>
            </a:r>
          </a:p>
          <a:p>
            <a:pPr marL="0" indent="0">
              <a:buNone/>
            </a:pPr>
            <a:r>
              <a:rPr lang="en-US" dirty="0"/>
              <a:t>Prometheus Adapter</a:t>
            </a:r>
          </a:p>
          <a:p>
            <a:pPr marL="800100" indent="-277813">
              <a:buFont typeface="Wingdings" pitchFamily="2" charset="2"/>
              <a:buChar char="§"/>
            </a:pPr>
            <a:r>
              <a:rPr lang="en-US" b="0" dirty="0"/>
              <a:t>Setup custom rule for Prometheus Adapter</a:t>
            </a:r>
          </a:p>
          <a:p>
            <a:pPr marL="800100" indent="-277813">
              <a:buFont typeface="Wingdings" pitchFamily="2" charset="2"/>
              <a:buChar char="§"/>
            </a:pPr>
            <a:r>
              <a:rPr lang="en-US" b="0" dirty="0"/>
              <a:t>HPA Scale based on custom-metric</a:t>
            </a:r>
          </a:p>
        </p:txBody>
      </p:sp>
    </p:spTree>
    <p:extLst>
      <p:ext uri="{BB962C8B-B14F-4D97-AF65-F5344CB8AC3E}">
        <p14:creationId xmlns:p14="http://schemas.microsoft.com/office/powerpoint/2010/main" val="1077368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B752A-304F-6003-4BD0-51CA3FEE8CD9}"/>
              </a:ext>
            </a:extLst>
          </p:cNvPr>
          <p:cNvPicPr>
            <a:picLocks noChangeAspect="1"/>
          </p:cNvPicPr>
          <p:nvPr/>
        </p:nvPicPr>
        <p:blipFill>
          <a:blip r:embed="rId3"/>
          <a:stretch>
            <a:fillRect/>
          </a:stretch>
        </p:blipFill>
        <p:spPr>
          <a:xfrm>
            <a:off x="1900129" y="2663775"/>
            <a:ext cx="7772400" cy="2985209"/>
          </a:xfrm>
          <a:prstGeom prst="rect">
            <a:avLst/>
          </a:prstGeom>
        </p:spPr>
      </p:pic>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pPr marL="447675" lvl="0"/>
            <a:r>
              <a:rPr lang="en-US" dirty="0"/>
              <a:t>Slack Notification with Grafana Alert</a:t>
            </a:r>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err="1"/>
              <a:t>AlertManager</a:t>
            </a:r>
            <a:r>
              <a:rPr lang="en-US" sz="3200" dirty="0"/>
              <a:t> vs Grafana Alerts</a:t>
            </a:r>
          </a:p>
        </p:txBody>
      </p:sp>
      <p:sp>
        <p:nvSpPr>
          <p:cNvPr id="4" name="TextBox 3">
            <a:extLst>
              <a:ext uri="{FF2B5EF4-FFF2-40B4-BE49-F238E27FC236}">
                <a16:creationId xmlns:a16="http://schemas.microsoft.com/office/drawing/2014/main" id="{2EF3903D-F8B8-ED19-A6AC-1F7CBBC3A1F0}"/>
              </a:ext>
            </a:extLst>
          </p:cNvPr>
          <p:cNvSpPr txBox="1"/>
          <p:nvPr/>
        </p:nvSpPr>
        <p:spPr>
          <a:xfrm>
            <a:off x="1427967" y="2294443"/>
            <a:ext cx="2678938" cy="646331"/>
          </a:xfrm>
          <a:prstGeom prst="rect">
            <a:avLst/>
          </a:prstGeom>
          <a:noFill/>
        </p:spPr>
        <p:txBody>
          <a:bodyPr wrap="none" rtlCol="0">
            <a:spAutoFit/>
          </a:bodyPr>
          <a:lstStyle/>
          <a:p>
            <a:pPr marL="285750" indent="-285750" algn="l">
              <a:buFont typeface="Wingdings" pitchFamily="2" charset="2"/>
              <a:buChar char="§"/>
            </a:pPr>
            <a:r>
              <a:rPr lang="en-VN" dirty="0">
                <a:solidFill>
                  <a:schemeClr val="bg2"/>
                </a:solidFill>
              </a:rPr>
              <a:t>Setup alert rules</a:t>
            </a:r>
          </a:p>
          <a:p>
            <a:pPr marL="285750" indent="-285750" algn="l">
              <a:buFont typeface="Wingdings" pitchFamily="2" charset="2"/>
              <a:buChar char="§"/>
            </a:pPr>
            <a:r>
              <a:rPr lang="en-VN" dirty="0">
                <a:solidFill>
                  <a:schemeClr val="bg2"/>
                </a:solidFill>
              </a:rPr>
              <a:t>Set Notification policy</a:t>
            </a:r>
          </a:p>
        </p:txBody>
      </p:sp>
    </p:spTree>
    <p:extLst>
      <p:ext uri="{BB962C8B-B14F-4D97-AF65-F5344CB8AC3E}">
        <p14:creationId xmlns:p14="http://schemas.microsoft.com/office/powerpoint/2010/main" val="16172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a:xfrm>
            <a:off x="1480443" y="2177969"/>
            <a:ext cx="7124938" cy="2108282"/>
          </a:xfrm>
        </p:spPr>
        <p:txBody>
          <a:bodyPr>
            <a:normAutofit/>
          </a:bodyPr>
          <a:lstStyle/>
          <a:p>
            <a:pPr marL="0" lvl="0" indent="0">
              <a:buNone/>
            </a:pPr>
            <a:r>
              <a:rPr lang="en-US" sz="3600" dirty="0"/>
              <a:t>Prometheus Adapter</a:t>
            </a:r>
          </a:p>
        </p:txBody>
      </p:sp>
    </p:spTree>
    <p:extLst>
      <p:ext uri="{BB962C8B-B14F-4D97-AF65-F5344CB8AC3E}">
        <p14:creationId xmlns:p14="http://schemas.microsoft.com/office/powerpoint/2010/main" val="206620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B752A-304F-6003-4BD0-51CA3FEE8CD9}"/>
              </a:ext>
            </a:extLst>
          </p:cNvPr>
          <p:cNvPicPr>
            <a:picLocks noChangeAspect="1"/>
          </p:cNvPicPr>
          <p:nvPr/>
        </p:nvPicPr>
        <p:blipFill>
          <a:blip r:embed="rId3"/>
          <a:stretch>
            <a:fillRect/>
          </a:stretch>
        </p:blipFill>
        <p:spPr>
          <a:xfrm>
            <a:off x="1900129" y="2663775"/>
            <a:ext cx="7772400" cy="2985209"/>
          </a:xfrm>
          <a:prstGeom prst="rect">
            <a:avLst/>
          </a:prstGeom>
        </p:spPr>
      </p:pic>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pPr marL="447675" lvl="0"/>
            <a:r>
              <a:rPr lang="en-US" dirty="0"/>
              <a:t>Setup custom rule for Prometheus Adapter</a:t>
            </a:r>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a:t>Prometheus Adapter</a:t>
            </a:r>
          </a:p>
        </p:txBody>
      </p:sp>
      <p:sp>
        <p:nvSpPr>
          <p:cNvPr id="4" name="TextBox 3">
            <a:extLst>
              <a:ext uri="{FF2B5EF4-FFF2-40B4-BE49-F238E27FC236}">
                <a16:creationId xmlns:a16="http://schemas.microsoft.com/office/drawing/2014/main" id="{2EF3903D-F8B8-ED19-A6AC-1F7CBBC3A1F0}"/>
              </a:ext>
            </a:extLst>
          </p:cNvPr>
          <p:cNvSpPr txBox="1"/>
          <p:nvPr/>
        </p:nvSpPr>
        <p:spPr>
          <a:xfrm>
            <a:off x="1427967" y="2294443"/>
            <a:ext cx="6692922" cy="646331"/>
          </a:xfrm>
          <a:prstGeom prst="rect">
            <a:avLst/>
          </a:prstGeom>
          <a:noFill/>
        </p:spPr>
        <p:txBody>
          <a:bodyPr wrap="none" rtlCol="0">
            <a:spAutoFit/>
          </a:bodyPr>
          <a:lstStyle/>
          <a:p>
            <a:pPr marL="285750" indent="-285750" algn="l">
              <a:buFont typeface="Wingdings" pitchFamily="2" charset="2"/>
              <a:buChar char="§"/>
            </a:pPr>
            <a:r>
              <a:rPr lang="en-VN" dirty="0">
                <a:solidFill>
                  <a:schemeClr val="bg2"/>
                </a:solidFill>
              </a:rPr>
              <a:t>Metric server in Kubernetes: 03 types</a:t>
            </a:r>
          </a:p>
          <a:p>
            <a:pPr marL="285750" indent="-285750" algn="l">
              <a:buFont typeface="Wingdings" pitchFamily="2" charset="2"/>
              <a:buChar char="§"/>
            </a:pPr>
            <a:r>
              <a:rPr lang="en-VN" dirty="0">
                <a:solidFill>
                  <a:schemeClr val="bg2"/>
                </a:solidFill>
              </a:rPr>
              <a:t>Setup custom rule to monitor custom_metric from Application</a:t>
            </a:r>
          </a:p>
        </p:txBody>
      </p:sp>
    </p:spTree>
    <p:extLst>
      <p:ext uri="{BB962C8B-B14F-4D97-AF65-F5344CB8AC3E}">
        <p14:creationId xmlns:p14="http://schemas.microsoft.com/office/powerpoint/2010/main" val="88658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B752A-304F-6003-4BD0-51CA3FEE8CD9}"/>
              </a:ext>
            </a:extLst>
          </p:cNvPr>
          <p:cNvPicPr>
            <a:picLocks noChangeAspect="1"/>
          </p:cNvPicPr>
          <p:nvPr/>
        </p:nvPicPr>
        <p:blipFill>
          <a:blip r:embed="rId3"/>
          <a:stretch>
            <a:fillRect/>
          </a:stretch>
        </p:blipFill>
        <p:spPr>
          <a:xfrm>
            <a:off x="1900129" y="2663775"/>
            <a:ext cx="7772400" cy="2985209"/>
          </a:xfrm>
          <a:prstGeom prst="rect">
            <a:avLst/>
          </a:prstGeom>
        </p:spPr>
      </p:pic>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pPr marL="460375" algn="l"/>
            <a:endParaRPr lang="en-US" sz="1400" b="0" i="0" dirty="0">
              <a:solidFill>
                <a:srgbClr val="000000"/>
              </a:solidFill>
              <a:effectLst/>
              <a:latin typeface="Clarity City"/>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normAutofit/>
          </a:bodyPr>
          <a:lstStyle/>
          <a:p>
            <a:pPr marL="447675" lvl="0"/>
            <a:r>
              <a:rPr lang="en-US" dirty="0"/>
              <a:t>HPA Scale based on custom-metric</a:t>
            </a:r>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pPr marL="0" lvl="0" indent="0">
              <a:buNone/>
            </a:pPr>
            <a:r>
              <a:rPr lang="en-US" sz="3200" dirty="0"/>
              <a:t>Prometheus Adapter</a:t>
            </a:r>
          </a:p>
        </p:txBody>
      </p:sp>
      <p:sp>
        <p:nvSpPr>
          <p:cNvPr id="4" name="TextBox 3">
            <a:extLst>
              <a:ext uri="{FF2B5EF4-FFF2-40B4-BE49-F238E27FC236}">
                <a16:creationId xmlns:a16="http://schemas.microsoft.com/office/drawing/2014/main" id="{2EF3903D-F8B8-ED19-A6AC-1F7CBBC3A1F0}"/>
              </a:ext>
            </a:extLst>
          </p:cNvPr>
          <p:cNvSpPr txBox="1"/>
          <p:nvPr/>
        </p:nvSpPr>
        <p:spPr>
          <a:xfrm>
            <a:off x="1427967" y="2294443"/>
            <a:ext cx="5376215" cy="646331"/>
          </a:xfrm>
          <a:prstGeom prst="rect">
            <a:avLst/>
          </a:prstGeom>
          <a:noFill/>
        </p:spPr>
        <p:txBody>
          <a:bodyPr wrap="none" rtlCol="0">
            <a:spAutoFit/>
          </a:bodyPr>
          <a:lstStyle/>
          <a:p>
            <a:pPr marL="285750" indent="-285750" algn="l">
              <a:buFont typeface="Wingdings" pitchFamily="2" charset="2"/>
              <a:buChar char="§"/>
            </a:pPr>
            <a:r>
              <a:rPr lang="en-VN" dirty="0">
                <a:solidFill>
                  <a:schemeClr val="bg2"/>
                </a:solidFill>
              </a:rPr>
              <a:t>Setup HPA with custom_metric</a:t>
            </a:r>
          </a:p>
          <a:p>
            <a:pPr marL="285750" indent="-285750" algn="l">
              <a:buFont typeface="Wingdings" pitchFamily="2" charset="2"/>
              <a:buChar char="§"/>
            </a:pPr>
            <a:r>
              <a:rPr lang="en-VN" dirty="0">
                <a:solidFill>
                  <a:schemeClr val="bg2"/>
                </a:solidFill>
              </a:rPr>
              <a:t>Trigger load test to demonstrate the Pod scaling</a:t>
            </a:r>
          </a:p>
        </p:txBody>
      </p:sp>
    </p:spTree>
    <p:extLst>
      <p:ext uri="{BB962C8B-B14F-4D97-AF65-F5344CB8AC3E}">
        <p14:creationId xmlns:p14="http://schemas.microsoft.com/office/powerpoint/2010/main" val="1572798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a:xfrm>
            <a:off x="1480443" y="2177969"/>
            <a:ext cx="7124938" cy="2108282"/>
          </a:xfrm>
        </p:spPr>
        <p:txBody>
          <a:bodyPr>
            <a:normAutofit/>
          </a:bodyPr>
          <a:lstStyle/>
          <a:p>
            <a:pPr marL="0" lvl="0" indent="0">
              <a:buNone/>
            </a:pPr>
            <a:r>
              <a:rPr lang="en-US" sz="3600" dirty="0"/>
              <a:t>Any Questions…?</a:t>
            </a:r>
          </a:p>
        </p:txBody>
      </p:sp>
    </p:spTree>
    <p:extLst>
      <p:ext uri="{BB962C8B-B14F-4D97-AF65-F5344CB8AC3E}">
        <p14:creationId xmlns:p14="http://schemas.microsoft.com/office/powerpoint/2010/main" val="4019465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345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a:normAutofit/>
          </a:bodyPr>
          <a:lstStyle/>
          <a:p>
            <a:pPr marL="0" lvl="0" indent="0">
              <a:buNone/>
            </a:pPr>
            <a:r>
              <a:rPr lang="en-US" sz="3600" dirty="0"/>
              <a:t>Prometheus and Grafana Intro</a:t>
            </a:r>
          </a:p>
        </p:txBody>
      </p:sp>
    </p:spTree>
    <p:extLst>
      <p:ext uri="{BB962C8B-B14F-4D97-AF65-F5344CB8AC3E}">
        <p14:creationId xmlns:p14="http://schemas.microsoft.com/office/powerpoint/2010/main" val="376101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lstStyle/>
          <a:p>
            <a:endParaRPr lang="en-US" dirty="0"/>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r>
              <a:rPr lang="en-US" sz="2000" dirty="0"/>
              <a:t>Prometheus and Grafana Overview</a:t>
            </a:r>
            <a:endParaRPr lang="en-US" dirty="0"/>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r>
              <a:rPr lang="en-US" sz="3200" dirty="0"/>
              <a:t>Prometheus and Grafana Intro</a:t>
            </a:r>
            <a:br>
              <a:rPr lang="en-US" sz="3200" dirty="0"/>
            </a:br>
            <a:endParaRPr lang="en-US" dirty="0"/>
          </a:p>
        </p:txBody>
      </p:sp>
      <p:pic>
        <p:nvPicPr>
          <p:cNvPr id="2" name="Picture 1">
            <a:extLst>
              <a:ext uri="{FF2B5EF4-FFF2-40B4-BE49-F238E27FC236}">
                <a16:creationId xmlns:a16="http://schemas.microsoft.com/office/drawing/2014/main" id="{5BD5D3CA-CFA4-7314-69CF-DC7112407724}"/>
              </a:ext>
            </a:extLst>
          </p:cNvPr>
          <p:cNvPicPr>
            <a:picLocks noChangeAspect="1"/>
          </p:cNvPicPr>
          <p:nvPr/>
        </p:nvPicPr>
        <p:blipFill rotWithShape="1">
          <a:blip r:embed="rId3"/>
          <a:srcRect l="11658" t="10753"/>
          <a:stretch/>
        </p:blipFill>
        <p:spPr>
          <a:xfrm>
            <a:off x="2360359" y="2110164"/>
            <a:ext cx="7272206" cy="3950720"/>
          </a:xfrm>
          <a:prstGeom prst="rect">
            <a:avLst/>
          </a:prstGeom>
          <a:ln>
            <a:solidFill>
              <a:schemeClr val="accent1">
                <a:alpha val="89253"/>
              </a:schemeClr>
            </a:solidFill>
          </a:ln>
          <a:effectLst>
            <a:softEdge rad="93027"/>
          </a:effectLst>
        </p:spPr>
      </p:pic>
    </p:spTree>
    <p:extLst>
      <p:ext uri="{BB962C8B-B14F-4D97-AF65-F5344CB8AC3E}">
        <p14:creationId xmlns:p14="http://schemas.microsoft.com/office/powerpoint/2010/main" val="271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lstStyle/>
          <a:p>
            <a:endParaRPr lang="en-US" dirty="0"/>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r>
              <a:rPr lang="en-US" sz="2000" dirty="0"/>
              <a:t>Prometheus Operator</a:t>
            </a:r>
            <a:endParaRPr lang="en-US" dirty="0"/>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r>
              <a:rPr lang="en-US" sz="3200" dirty="0"/>
              <a:t>Prometheus and Grafana Intro</a:t>
            </a:r>
            <a:br>
              <a:rPr lang="en-US" sz="3200" dirty="0"/>
            </a:br>
            <a:endParaRPr lang="en-US" dirty="0"/>
          </a:p>
        </p:txBody>
      </p:sp>
      <p:pic>
        <p:nvPicPr>
          <p:cNvPr id="4" name="Picture 3">
            <a:extLst>
              <a:ext uri="{FF2B5EF4-FFF2-40B4-BE49-F238E27FC236}">
                <a16:creationId xmlns:a16="http://schemas.microsoft.com/office/drawing/2014/main" id="{976709A6-86F0-5141-779C-9EC54E42C485}"/>
              </a:ext>
            </a:extLst>
          </p:cNvPr>
          <p:cNvPicPr>
            <a:picLocks noChangeAspect="1"/>
          </p:cNvPicPr>
          <p:nvPr/>
        </p:nvPicPr>
        <p:blipFill>
          <a:blip r:embed="rId3"/>
          <a:stretch>
            <a:fillRect/>
          </a:stretch>
        </p:blipFill>
        <p:spPr>
          <a:xfrm>
            <a:off x="2209800" y="1860206"/>
            <a:ext cx="7772400" cy="4365825"/>
          </a:xfrm>
          <a:prstGeom prst="rect">
            <a:avLst/>
          </a:prstGeom>
        </p:spPr>
      </p:pic>
    </p:spTree>
    <p:extLst>
      <p:ext uri="{BB962C8B-B14F-4D97-AF65-F5344CB8AC3E}">
        <p14:creationId xmlns:p14="http://schemas.microsoft.com/office/powerpoint/2010/main" val="120532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endParaRPr lang="en-US" sz="1400" i="1" dirty="0">
              <a:solidFill>
                <a:schemeClr val="bg1"/>
              </a:solidFill>
              <a:latin typeface="+mj-lt"/>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r>
              <a:rPr lang="en-US" sz="2000" dirty="0"/>
              <a:t>Install with Helm</a:t>
            </a:r>
            <a:endParaRPr lang="en-US" dirty="0"/>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r>
              <a:rPr lang="en-US" sz="3200" dirty="0"/>
              <a:t>Prometheus and Grafana Intro</a:t>
            </a:r>
            <a:br>
              <a:rPr lang="en-US" sz="3200" dirty="0"/>
            </a:br>
            <a:endParaRPr lang="en-US" dirty="0"/>
          </a:p>
        </p:txBody>
      </p:sp>
      <p:pic>
        <p:nvPicPr>
          <p:cNvPr id="2" name="Picture 1">
            <a:extLst>
              <a:ext uri="{FF2B5EF4-FFF2-40B4-BE49-F238E27FC236}">
                <a16:creationId xmlns:a16="http://schemas.microsoft.com/office/drawing/2014/main" id="{8D69761C-C254-D9CF-E0C2-CB5E43C6DD9C}"/>
              </a:ext>
            </a:extLst>
          </p:cNvPr>
          <p:cNvPicPr>
            <a:picLocks noChangeAspect="1"/>
          </p:cNvPicPr>
          <p:nvPr/>
        </p:nvPicPr>
        <p:blipFill>
          <a:blip r:embed="rId3"/>
          <a:stretch>
            <a:fillRect/>
          </a:stretch>
        </p:blipFill>
        <p:spPr>
          <a:xfrm>
            <a:off x="4220584" y="1406379"/>
            <a:ext cx="3521727" cy="3486650"/>
          </a:xfrm>
          <a:prstGeom prst="rect">
            <a:avLst/>
          </a:prstGeom>
        </p:spPr>
      </p:pic>
      <p:sp>
        <p:nvSpPr>
          <p:cNvPr id="3" name="TextBox 2">
            <a:extLst>
              <a:ext uri="{FF2B5EF4-FFF2-40B4-BE49-F238E27FC236}">
                <a16:creationId xmlns:a16="http://schemas.microsoft.com/office/drawing/2014/main" id="{05E2F6F0-E92B-1F78-61FD-34AFCC173E33}"/>
              </a:ext>
            </a:extLst>
          </p:cNvPr>
          <p:cNvSpPr txBox="1"/>
          <p:nvPr/>
        </p:nvSpPr>
        <p:spPr>
          <a:xfrm>
            <a:off x="971619" y="5105308"/>
            <a:ext cx="10019655" cy="1384995"/>
          </a:xfrm>
          <a:prstGeom prst="rect">
            <a:avLst/>
          </a:prstGeom>
          <a:noFill/>
        </p:spPr>
        <p:txBody>
          <a:bodyPr wrap="square" rtlCol="0">
            <a:spAutoFit/>
          </a:bodyPr>
          <a:lstStyle/>
          <a:p>
            <a:r>
              <a:rPr lang="en-US" sz="1400" b="0" i="1" dirty="0">
                <a:solidFill>
                  <a:srgbClr val="171717"/>
                </a:solidFill>
                <a:effectLst/>
                <a:latin typeface="+mj-lt"/>
              </a:rPr>
              <a:t>Helm is an open-source graduated </a:t>
            </a:r>
            <a:r>
              <a:rPr lang="en-US" sz="1400" b="0" i="1" u="none" strike="noStrike" dirty="0">
                <a:solidFill>
                  <a:srgbClr val="007BFF"/>
                </a:solidFill>
                <a:effectLst/>
                <a:latin typeface="+mj-lt"/>
                <a:hlinkClick r:id="rId4"/>
              </a:rPr>
              <a:t>CNCF project</a:t>
            </a:r>
            <a:r>
              <a:rPr lang="en-US" sz="1400" b="0" i="1" dirty="0">
                <a:solidFill>
                  <a:srgbClr val="171717"/>
                </a:solidFill>
                <a:effectLst/>
                <a:latin typeface="+mj-lt"/>
              </a:rPr>
              <a:t> originally created by </a:t>
            </a:r>
            <a:r>
              <a:rPr lang="en-US" sz="1400" b="0" i="1" u="none" strike="noStrike" dirty="0">
                <a:solidFill>
                  <a:srgbClr val="007BFF"/>
                </a:solidFill>
                <a:effectLst/>
                <a:latin typeface="+mj-lt"/>
                <a:hlinkClick r:id="rId5"/>
              </a:rPr>
              <a:t>DeisLabs</a:t>
            </a:r>
            <a:r>
              <a:rPr lang="en-US" sz="1400" b="0" i="1" dirty="0">
                <a:solidFill>
                  <a:srgbClr val="171717"/>
                </a:solidFill>
                <a:effectLst/>
                <a:latin typeface="+mj-lt"/>
              </a:rPr>
              <a:t> as a third-party utility, now known as the </a:t>
            </a:r>
            <a:r>
              <a:rPr lang="en-US" sz="1400" b="0" i="1" u="none" strike="noStrike" dirty="0">
                <a:solidFill>
                  <a:srgbClr val="007BFF"/>
                </a:solidFill>
                <a:effectLst/>
                <a:latin typeface="+mj-lt"/>
                <a:hlinkClick r:id="rId6"/>
              </a:rPr>
              <a:t>package manager for Kubernetes</a:t>
            </a:r>
            <a:r>
              <a:rPr lang="en-US" sz="1400" b="0" i="1" u="none" strike="noStrike" dirty="0">
                <a:solidFill>
                  <a:srgbClr val="007BFF"/>
                </a:solidFill>
                <a:effectLst/>
                <a:latin typeface="+mj-lt"/>
              </a:rPr>
              <a:t>.</a:t>
            </a:r>
          </a:p>
          <a:p>
            <a:endParaRPr lang="en-US" sz="1400" i="1" dirty="0">
              <a:solidFill>
                <a:srgbClr val="007BFF"/>
              </a:solidFill>
              <a:latin typeface="+mj-lt"/>
            </a:endParaRPr>
          </a:p>
          <a:p>
            <a:r>
              <a:rPr lang="en-US" sz="1400" i="1" dirty="0">
                <a:solidFill>
                  <a:schemeClr val="bg1"/>
                </a:solidFill>
                <a:latin typeface="+mj-lt"/>
              </a:rPr>
              <a:t>A Helm chart is a set of YAML manifests and templates that describes Kubernetes resources (Deployments, Secrets, CRDs, etc.) and defined configurations needed for the Kubernetes application</a:t>
            </a:r>
          </a:p>
          <a:p>
            <a:pPr algn="l"/>
            <a:endParaRPr lang="en-VN" sz="1400" dirty="0">
              <a:solidFill>
                <a:schemeClr val="bg2"/>
              </a:solidFill>
            </a:endParaRPr>
          </a:p>
        </p:txBody>
      </p:sp>
      <p:sp>
        <p:nvSpPr>
          <p:cNvPr id="4" name="Multiply 3">
            <a:extLst>
              <a:ext uri="{FF2B5EF4-FFF2-40B4-BE49-F238E27FC236}">
                <a16:creationId xmlns:a16="http://schemas.microsoft.com/office/drawing/2014/main" id="{4996A129-A14C-F7E6-BECB-D5A5B7975A1A}"/>
              </a:ext>
            </a:extLst>
          </p:cNvPr>
          <p:cNvSpPr/>
          <p:nvPr/>
        </p:nvSpPr>
        <p:spPr>
          <a:xfrm>
            <a:off x="7139836" y="3429521"/>
            <a:ext cx="701457" cy="526093"/>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87263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r>
              <a:rPr lang="en-US" sz="1400" i="1" dirty="0">
                <a:solidFill>
                  <a:srgbClr val="C00000"/>
                </a:solidFill>
              </a:rPr>
              <a:t>helm repo add </a:t>
            </a:r>
            <a:r>
              <a:rPr lang="en-US" sz="1400" i="1" dirty="0" err="1">
                <a:solidFill>
                  <a:srgbClr val="C00000"/>
                </a:solidFill>
              </a:rPr>
              <a:t>prometheus</a:t>
            </a:r>
            <a:r>
              <a:rPr lang="en-US" sz="1400" i="1" dirty="0">
                <a:solidFill>
                  <a:srgbClr val="C00000"/>
                </a:solidFill>
              </a:rPr>
              <a:t>-community https://</a:t>
            </a:r>
            <a:r>
              <a:rPr lang="en-US" sz="1400" i="1" dirty="0" err="1">
                <a:solidFill>
                  <a:srgbClr val="C00000"/>
                </a:solidFill>
              </a:rPr>
              <a:t>prometheus-community.github.io</a:t>
            </a:r>
            <a:r>
              <a:rPr lang="en-US" sz="1400" i="1" dirty="0">
                <a:solidFill>
                  <a:srgbClr val="C00000"/>
                </a:solidFill>
              </a:rPr>
              <a:t>/helm-charts</a:t>
            </a:r>
          </a:p>
          <a:p>
            <a:r>
              <a:rPr lang="en-US" sz="1400" i="1" dirty="0">
                <a:solidFill>
                  <a:srgbClr val="C00000"/>
                </a:solidFill>
              </a:rPr>
              <a:t>helm repo add stable https://</a:t>
            </a:r>
            <a:r>
              <a:rPr lang="en-US" sz="1400" i="1" dirty="0" err="1">
                <a:solidFill>
                  <a:srgbClr val="C00000"/>
                </a:solidFill>
              </a:rPr>
              <a:t>charts.helm.sh</a:t>
            </a:r>
            <a:r>
              <a:rPr lang="en-US" sz="1400" i="1" dirty="0">
                <a:solidFill>
                  <a:srgbClr val="C00000"/>
                </a:solidFill>
              </a:rPr>
              <a:t>/stable</a:t>
            </a:r>
          </a:p>
          <a:p>
            <a:r>
              <a:rPr lang="en-US" sz="1400" i="1" dirty="0">
                <a:solidFill>
                  <a:srgbClr val="C00000"/>
                </a:solidFill>
              </a:rPr>
              <a:t>helm repo update</a:t>
            </a:r>
          </a:p>
          <a:p>
            <a:endParaRPr lang="en-US" sz="1400" i="1" dirty="0">
              <a:solidFill>
                <a:schemeClr val="bg1"/>
              </a:solidFill>
            </a:endParaRPr>
          </a:p>
          <a:p>
            <a:r>
              <a:rPr lang="en-US" sz="1400" i="1" dirty="0">
                <a:solidFill>
                  <a:schemeClr val="bg1"/>
                </a:solidFill>
              </a:rPr>
              <a:t>helm search repo </a:t>
            </a:r>
            <a:r>
              <a:rPr lang="en-US" sz="1400" i="1" dirty="0" err="1">
                <a:solidFill>
                  <a:schemeClr val="bg1"/>
                </a:solidFill>
              </a:rPr>
              <a:t>prometheus</a:t>
            </a:r>
            <a:r>
              <a:rPr lang="en-US" sz="1400" i="1" dirty="0">
                <a:solidFill>
                  <a:schemeClr val="bg1"/>
                </a:solidFill>
              </a:rPr>
              <a:t> |</a:t>
            </a:r>
            <a:r>
              <a:rPr lang="en-US" sz="1400" i="1" dirty="0" err="1">
                <a:solidFill>
                  <a:schemeClr val="bg1"/>
                </a:solidFill>
              </a:rPr>
              <a:t>egrep</a:t>
            </a:r>
            <a:r>
              <a:rPr lang="en-US" sz="1400" i="1" dirty="0">
                <a:solidFill>
                  <a:schemeClr val="bg1"/>
                </a:solidFill>
              </a:rPr>
              <a:t> "</a:t>
            </a:r>
            <a:r>
              <a:rPr lang="en-US" sz="1400" i="1" dirty="0" err="1">
                <a:solidFill>
                  <a:schemeClr val="bg1"/>
                </a:solidFill>
              </a:rPr>
              <a:t>stack|CHART</a:t>
            </a:r>
            <a:r>
              <a:rPr lang="en-US" sz="1400" i="1" dirty="0">
                <a:solidFill>
                  <a:schemeClr val="bg1"/>
                </a:solidFill>
              </a:rPr>
              <a:t>"</a:t>
            </a:r>
          </a:p>
          <a:p>
            <a:r>
              <a:rPr lang="en-US" sz="1400" i="1" dirty="0">
                <a:solidFill>
                  <a:schemeClr val="bg1"/>
                </a:solidFill>
              </a:rPr>
              <a:t>###NAME                                              	CHART VERSION	APP VERSION	DESCRIPTION</a:t>
            </a:r>
          </a:p>
          <a:p>
            <a:r>
              <a:rPr lang="en-US" sz="1400" i="1" dirty="0">
                <a:solidFill>
                  <a:schemeClr val="bg1"/>
                </a:solidFill>
              </a:rPr>
              <a:t>###</a:t>
            </a:r>
            <a:r>
              <a:rPr lang="en-US" sz="1400" i="1" dirty="0" err="1">
                <a:solidFill>
                  <a:schemeClr val="bg1"/>
                </a:solidFill>
              </a:rPr>
              <a:t>prometheus</a:t>
            </a:r>
            <a:r>
              <a:rPr lang="en-US" sz="1400" i="1" dirty="0">
                <a:solidFill>
                  <a:schemeClr val="bg1"/>
                </a:solidFill>
              </a:rPr>
              <a:t>-community/</a:t>
            </a:r>
            <a:r>
              <a:rPr lang="en-US" sz="1400" i="1" dirty="0" err="1">
                <a:solidFill>
                  <a:schemeClr val="bg1"/>
                </a:solidFill>
              </a:rPr>
              <a:t>kube</a:t>
            </a:r>
            <a:r>
              <a:rPr lang="en-US" sz="1400" i="1" dirty="0">
                <a:solidFill>
                  <a:schemeClr val="bg1"/>
                </a:solidFill>
              </a:rPr>
              <a:t>-</a:t>
            </a:r>
            <a:r>
              <a:rPr lang="en-US" sz="1400" i="1" dirty="0" err="1">
                <a:solidFill>
                  <a:schemeClr val="bg1"/>
                </a:solidFill>
              </a:rPr>
              <a:t>prometheus</a:t>
            </a:r>
            <a:r>
              <a:rPr lang="en-US" sz="1400" i="1" dirty="0">
                <a:solidFill>
                  <a:schemeClr val="bg1"/>
                </a:solidFill>
              </a:rPr>
              <a:t>-stack        	48.1.1       	v0.66.0    	</a:t>
            </a:r>
            <a:r>
              <a:rPr lang="en-US" sz="1400" i="1" dirty="0" err="1">
                <a:solidFill>
                  <a:schemeClr val="bg1"/>
                </a:solidFill>
              </a:rPr>
              <a:t>kube</a:t>
            </a:r>
            <a:r>
              <a:rPr lang="en-US" sz="1400" i="1" dirty="0">
                <a:solidFill>
                  <a:schemeClr val="bg1"/>
                </a:solidFill>
              </a:rPr>
              <a:t>-</a:t>
            </a:r>
            <a:r>
              <a:rPr lang="en-US" sz="1400" i="1" dirty="0" err="1">
                <a:solidFill>
                  <a:schemeClr val="bg1"/>
                </a:solidFill>
              </a:rPr>
              <a:t>prometheus</a:t>
            </a:r>
            <a:r>
              <a:rPr lang="en-US" sz="1400" i="1" dirty="0">
                <a:solidFill>
                  <a:schemeClr val="bg1"/>
                </a:solidFill>
              </a:rPr>
              <a:t>-stack collects Kubernetes </a:t>
            </a:r>
            <a:r>
              <a:rPr lang="en-US" sz="1400" i="1" dirty="0" err="1">
                <a:solidFill>
                  <a:schemeClr val="bg1"/>
                </a:solidFill>
              </a:rPr>
              <a:t>manif</a:t>
            </a:r>
            <a:r>
              <a:rPr lang="en-US" sz="1400" i="1" dirty="0">
                <a:solidFill>
                  <a:schemeClr val="bg1"/>
                </a:solidFill>
              </a:rPr>
              <a:t>...</a:t>
            </a:r>
          </a:p>
          <a:p>
            <a:r>
              <a:rPr lang="en-US" sz="1400" i="1" dirty="0">
                <a:solidFill>
                  <a:schemeClr val="bg1"/>
                </a:solidFill>
              </a:rPr>
              <a:t>###</a:t>
            </a:r>
            <a:r>
              <a:rPr lang="en-US" sz="1400" i="1" dirty="0" err="1">
                <a:solidFill>
                  <a:schemeClr val="bg1"/>
                </a:solidFill>
              </a:rPr>
              <a:t>prometheus</a:t>
            </a:r>
            <a:r>
              <a:rPr lang="en-US" sz="1400" i="1" dirty="0">
                <a:solidFill>
                  <a:schemeClr val="bg1"/>
                </a:solidFill>
              </a:rPr>
              <a:t>-community/</a:t>
            </a:r>
            <a:r>
              <a:rPr lang="en-US" sz="1400" i="1" dirty="0" err="1">
                <a:solidFill>
                  <a:schemeClr val="bg1"/>
                </a:solidFill>
              </a:rPr>
              <a:t>prometheus</a:t>
            </a:r>
            <a:r>
              <a:rPr lang="en-US" sz="1400" i="1" dirty="0">
                <a:solidFill>
                  <a:schemeClr val="bg1"/>
                </a:solidFill>
              </a:rPr>
              <a:t>-</a:t>
            </a:r>
            <a:r>
              <a:rPr lang="en-US" sz="1400" i="1" dirty="0" err="1">
                <a:solidFill>
                  <a:schemeClr val="bg1"/>
                </a:solidFill>
              </a:rPr>
              <a:t>stackdriver</a:t>
            </a:r>
            <a:r>
              <a:rPr lang="en-US" sz="1400" i="1" dirty="0">
                <a:solidFill>
                  <a:schemeClr val="bg1"/>
                </a:solidFill>
              </a:rPr>
              <a:t>-exp...	4.3.0        	0.13.0     	</a:t>
            </a:r>
            <a:r>
              <a:rPr lang="en-US" sz="1400" i="1" dirty="0" err="1">
                <a:solidFill>
                  <a:schemeClr val="bg1"/>
                </a:solidFill>
              </a:rPr>
              <a:t>Stackdriver</a:t>
            </a:r>
            <a:r>
              <a:rPr lang="en-US" sz="1400" i="1" dirty="0">
                <a:solidFill>
                  <a:schemeClr val="bg1"/>
                </a:solidFill>
              </a:rPr>
              <a:t> exporter for Prometheus</a:t>
            </a:r>
          </a:p>
          <a:p>
            <a:r>
              <a:rPr lang="en-US" sz="1400" i="1" dirty="0">
                <a:solidFill>
                  <a:schemeClr val="bg1"/>
                </a:solidFill>
              </a:rPr>
              <a:t>###</a:t>
            </a:r>
            <a:r>
              <a:rPr lang="en-US" sz="1400" i="1" dirty="0" err="1">
                <a:solidFill>
                  <a:schemeClr val="bg1"/>
                </a:solidFill>
              </a:rPr>
              <a:t>grafana</a:t>
            </a:r>
            <a:r>
              <a:rPr lang="en-US" sz="1400" i="1" dirty="0">
                <a:solidFill>
                  <a:schemeClr val="bg1"/>
                </a:solidFill>
              </a:rPr>
              <a:t>/</a:t>
            </a:r>
            <a:r>
              <a:rPr lang="en-US" sz="1400" i="1" dirty="0" err="1">
                <a:solidFill>
                  <a:schemeClr val="bg1"/>
                </a:solidFill>
              </a:rPr>
              <a:t>loki</a:t>
            </a:r>
            <a:r>
              <a:rPr lang="en-US" sz="1400" i="1" dirty="0">
                <a:solidFill>
                  <a:schemeClr val="bg1"/>
                </a:solidFill>
              </a:rPr>
              <a:t>-stack                                	2.9.10       	v2.6.1     	Loki: like Prometheus, but for logs.</a:t>
            </a:r>
          </a:p>
          <a:p>
            <a:endParaRPr lang="en-US" sz="1400" i="1" dirty="0">
              <a:solidFill>
                <a:schemeClr val="bg1"/>
              </a:solidFill>
            </a:endParaRPr>
          </a:p>
          <a:p>
            <a:r>
              <a:rPr lang="en-US" sz="1400" i="1" dirty="0">
                <a:solidFill>
                  <a:srgbClr val="C00000"/>
                </a:solidFill>
              </a:rPr>
              <a:t>helm pull </a:t>
            </a:r>
            <a:r>
              <a:rPr lang="en-US" sz="1400" i="1" dirty="0" err="1">
                <a:solidFill>
                  <a:srgbClr val="C00000"/>
                </a:solidFill>
              </a:rPr>
              <a:t>prometheus</a:t>
            </a:r>
            <a:r>
              <a:rPr lang="en-US" sz="1400" i="1" dirty="0">
                <a:solidFill>
                  <a:srgbClr val="C00000"/>
                </a:solidFill>
              </a:rPr>
              <a:t>-community/</a:t>
            </a:r>
            <a:r>
              <a:rPr lang="en-US" sz="1400" i="1" dirty="0" err="1">
                <a:solidFill>
                  <a:srgbClr val="C00000"/>
                </a:solidFill>
              </a:rPr>
              <a:t>kube</a:t>
            </a:r>
            <a:r>
              <a:rPr lang="en-US" sz="1400" i="1" dirty="0">
                <a:solidFill>
                  <a:srgbClr val="C00000"/>
                </a:solidFill>
              </a:rPr>
              <a:t>-</a:t>
            </a:r>
            <a:r>
              <a:rPr lang="en-US" sz="1400" i="1" dirty="0" err="1">
                <a:solidFill>
                  <a:srgbClr val="C00000"/>
                </a:solidFill>
              </a:rPr>
              <a:t>prometheus</a:t>
            </a:r>
            <a:r>
              <a:rPr lang="en-US" sz="1400" i="1" dirty="0">
                <a:solidFill>
                  <a:srgbClr val="C00000"/>
                </a:solidFill>
              </a:rPr>
              <a:t>-stack --version 48.1.1</a:t>
            </a:r>
          </a:p>
          <a:p>
            <a:r>
              <a:rPr lang="en-US" sz="1400" i="1" dirty="0">
                <a:solidFill>
                  <a:srgbClr val="C00000"/>
                </a:solidFill>
              </a:rPr>
              <a:t>tar -</a:t>
            </a:r>
            <a:r>
              <a:rPr lang="en-US" sz="1400" i="1" dirty="0" err="1">
                <a:solidFill>
                  <a:srgbClr val="C00000"/>
                </a:solidFill>
              </a:rPr>
              <a:t>xzf</a:t>
            </a:r>
            <a:r>
              <a:rPr lang="en-US" sz="1400" i="1" dirty="0">
                <a:solidFill>
                  <a:srgbClr val="C00000"/>
                </a:solidFill>
              </a:rPr>
              <a:t>  kube-prometheus-stack-48.1.1.tgz</a:t>
            </a:r>
          </a:p>
          <a:p>
            <a:r>
              <a:rPr lang="en-US" sz="1400" i="1" dirty="0">
                <a:solidFill>
                  <a:srgbClr val="C00000"/>
                </a:solidFill>
              </a:rPr>
              <a:t>cp </a:t>
            </a:r>
            <a:r>
              <a:rPr lang="en-US" sz="1400" i="1" dirty="0" err="1">
                <a:solidFill>
                  <a:srgbClr val="C00000"/>
                </a:solidFill>
              </a:rPr>
              <a:t>kube</a:t>
            </a:r>
            <a:r>
              <a:rPr lang="en-US" sz="1400" i="1" dirty="0">
                <a:solidFill>
                  <a:srgbClr val="C00000"/>
                </a:solidFill>
              </a:rPr>
              <a:t>-</a:t>
            </a:r>
            <a:r>
              <a:rPr lang="en-US" sz="1400" i="1" dirty="0" err="1">
                <a:solidFill>
                  <a:srgbClr val="C00000"/>
                </a:solidFill>
              </a:rPr>
              <a:t>prometheus</a:t>
            </a:r>
            <a:r>
              <a:rPr lang="en-US" sz="1400" i="1" dirty="0">
                <a:solidFill>
                  <a:srgbClr val="C00000"/>
                </a:solidFill>
              </a:rPr>
              <a:t>-stack/</a:t>
            </a:r>
            <a:r>
              <a:rPr lang="en-US" sz="1400" i="1" dirty="0" err="1">
                <a:solidFill>
                  <a:srgbClr val="C00000"/>
                </a:solidFill>
              </a:rPr>
              <a:t>values.yaml</a:t>
            </a:r>
            <a:r>
              <a:rPr lang="en-US" sz="1400" i="1" dirty="0">
                <a:solidFill>
                  <a:srgbClr val="C00000"/>
                </a:solidFill>
              </a:rPr>
              <a:t> ./</a:t>
            </a:r>
            <a:r>
              <a:rPr lang="en-US" sz="1400" i="1" dirty="0" err="1">
                <a:solidFill>
                  <a:srgbClr val="C00000"/>
                </a:solidFill>
              </a:rPr>
              <a:t>kube</a:t>
            </a:r>
            <a:r>
              <a:rPr lang="en-US" sz="1400" i="1" dirty="0">
                <a:solidFill>
                  <a:srgbClr val="C00000"/>
                </a:solidFill>
              </a:rPr>
              <a:t>-</a:t>
            </a:r>
            <a:r>
              <a:rPr lang="en-US" sz="1400" i="1" dirty="0" err="1">
                <a:solidFill>
                  <a:srgbClr val="C00000"/>
                </a:solidFill>
              </a:rPr>
              <a:t>prometheus</a:t>
            </a:r>
            <a:r>
              <a:rPr lang="en-US" sz="1400" i="1" dirty="0">
                <a:solidFill>
                  <a:srgbClr val="C00000"/>
                </a:solidFill>
              </a:rPr>
              <a:t>-stack-</a:t>
            </a:r>
            <a:r>
              <a:rPr lang="en-US" sz="1400" i="1" dirty="0" err="1">
                <a:solidFill>
                  <a:srgbClr val="C00000"/>
                </a:solidFill>
              </a:rPr>
              <a:t>values.yaml</a:t>
            </a:r>
            <a:endParaRPr lang="en-US" sz="1400" i="1" dirty="0">
              <a:solidFill>
                <a:srgbClr val="C00000"/>
              </a:solidFill>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r>
              <a:rPr lang="en-US" sz="2000" dirty="0"/>
              <a:t>Install with Helm</a:t>
            </a:r>
            <a:endParaRPr lang="en-US" dirty="0"/>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r>
              <a:rPr lang="en-US" sz="3200" dirty="0"/>
              <a:t>Prometheus and Grafana Intro</a:t>
            </a:r>
            <a:br>
              <a:rPr lang="en-US" sz="3200" dirty="0"/>
            </a:br>
            <a:endParaRPr lang="en-US" dirty="0"/>
          </a:p>
        </p:txBody>
      </p:sp>
    </p:spTree>
    <p:extLst>
      <p:ext uri="{BB962C8B-B14F-4D97-AF65-F5344CB8AC3E}">
        <p14:creationId xmlns:p14="http://schemas.microsoft.com/office/powerpoint/2010/main" val="69328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r>
              <a:rPr lang="en-US" sz="1400" i="1" dirty="0">
                <a:solidFill>
                  <a:schemeClr val="bg1"/>
                </a:solidFill>
              </a:rPr>
              <a:t>Set following parameters in ./</a:t>
            </a:r>
            <a:r>
              <a:rPr lang="en-US" sz="1400" i="1" dirty="0" err="1">
                <a:solidFill>
                  <a:schemeClr val="bg1"/>
                </a:solidFill>
              </a:rPr>
              <a:t>kube</a:t>
            </a:r>
            <a:r>
              <a:rPr lang="en-US" sz="1400" i="1" dirty="0">
                <a:solidFill>
                  <a:schemeClr val="bg1"/>
                </a:solidFill>
              </a:rPr>
              <a:t>-</a:t>
            </a:r>
            <a:r>
              <a:rPr lang="en-US" sz="1400" i="1" dirty="0" err="1">
                <a:solidFill>
                  <a:schemeClr val="bg1"/>
                </a:solidFill>
              </a:rPr>
              <a:t>prometheus</a:t>
            </a:r>
            <a:r>
              <a:rPr lang="en-US" sz="1400" i="1" dirty="0">
                <a:solidFill>
                  <a:schemeClr val="bg1"/>
                </a:solidFill>
              </a:rPr>
              <a:t>-stack-</a:t>
            </a:r>
            <a:r>
              <a:rPr lang="en-US" sz="1400" i="1" dirty="0" err="1">
                <a:solidFill>
                  <a:schemeClr val="bg1"/>
                </a:solidFill>
              </a:rPr>
              <a:t>values.yaml</a:t>
            </a:r>
            <a:r>
              <a:rPr lang="en-US" sz="1400" i="1" dirty="0">
                <a:solidFill>
                  <a:schemeClr val="bg1"/>
                </a:solidFill>
              </a:rPr>
              <a:t>:</a:t>
            </a:r>
          </a:p>
          <a:p>
            <a:r>
              <a:rPr lang="en-US" sz="1400" i="1" dirty="0" err="1">
                <a:solidFill>
                  <a:srgbClr val="C00000"/>
                </a:solidFill>
              </a:rPr>
              <a:t>prometheus</a:t>
            </a:r>
            <a:r>
              <a:rPr lang="en-US" sz="1400" i="1" dirty="0">
                <a:solidFill>
                  <a:srgbClr val="C00000"/>
                </a:solidFill>
              </a:rPr>
              <a:t>:</a:t>
            </a:r>
          </a:p>
          <a:p>
            <a:r>
              <a:rPr lang="en-US" sz="1400" i="1" dirty="0">
                <a:solidFill>
                  <a:srgbClr val="C00000"/>
                </a:solidFill>
              </a:rPr>
              <a:t>  </a:t>
            </a:r>
            <a:r>
              <a:rPr lang="en-US" sz="1400" i="1" dirty="0" err="1">
                <a:solidFill>
                  <a:srgbClr val="C00000"/>
                </a:solidFill>
              </a:rPr>
              <a:t>prometheusSpec</a:t>
            </a:r>
            <a:r>
              <a:rPr lang="en-US" sz="1400" i="1" dirty="0">
                <a:solidFill>
                  <a:srgbClr val="C00000"/>
                </a:solidFill>
              </a:rPr>
              <a:t>:</a:t>
            </a:r>
          </a:p>
          <a:p>
            <a:r>
              <a:rPr lang="en-US" sz="1400" i="1" dirty="0">
                <a:solidFill>
                  <a:srgbClr val="C00000"/>
                </a:solidFill>
              </a:rPr>
              <a:t>    </a:t>
            </a:r>
            <a:r>
              <a:rPr lang="en-US" sz="1400" i="1" dirty="0" err="1">
                <a:solidFill>
                  <a:srgbClr val="C00000"/>
                </a:solidFill>
              </a:rPr>
              <a:t>podMonitorSelectorNilUsesHelmValues</a:t>
            </a:r>
            <a:r>
              <a:rPr lang="en-US" sz="1400" i="1" dirty="0">
                <a:solidFill>
                  <a:srgbClr val="C00000"/>
                </a:solidFill>
              </a:rPr>
              <a:t>: false</a:t>
            </a:r>
          </a:p>
          <a:p>
            <a:r>
              <a:rPr lang="en-US" sz="1400" i="1" dirty="0">
                <a:solidFill>
                  <a:srgbClr val="C00000"/>
                </a:solidFill>
              </a:rPr>
              <a:t>    </a:t>
            </a:r>
            <a:r>
              <a:rPr lang="en-US" sz="1400" i="1" dirty="0" err="1">
                <a:solidFill>
                  <a:srgbClr val="C00000"/>
                </a:solidFill>
              </a:rPr>
              <a:t>serviceMonitorSelectorNilUsesHelmValues</a:t>
            </a:r>
            <a:r>
              <a:rPr lang="en-US" sz="1400" i="1" dirty="0">
                <a:solidFill>
                  <a:srgbClr val="C00000"/>
                </a:solidFill>
              </a:rPr>
              <a:t>: false</a:t>
            </a:r>
          </a:p>
          <a:p>
            <a:r>
              <a:rPr lang="en-US" sz="1400" i="1" dirty="0">
                <a:solidFill>
                  <a:srgbClr val="C00000"/>
                </a:solidFill>
              </a:rPr>
              <a:t>    </a:t>
            </a:r>
            <a:r>
              <a:rPr lang="en-US" sz="1400" i="1" dirty="0" err="1">
                <a:solidFill>
                  <a:srgbClr val="C00000"/>
                </a:solidFill>
              </a:rPr>
              <a:t>ruleSelectorNilUsesHelmValues</a:t>
            </a:r>
            <a:r>
              <a:rPr lang="en-US" sz="1400" i="1" dirty="0">
                <a:solidFill>
                  <a:srgbClr val="C00000"/>
                </a:solidFill>
              </a:rPr>
              <a:t>: false</a:t>
            </a:r>
          </a:p>
          <a:p>
            <a:r>
              <a:rPr lang="en-US" sz="1400" i="1" dirty="0">
                <a:solidFill>
                  <a:schemeClr val="bg1"/>
                </a:solidFill>
              </a:rPr>
              <a:t>###the known issue: </a:t>
            </a:r>
            <a:r>
              <a:rPr lang="en-US" sz="1400" i="1" dirty="0">
                <a:solidFill>
                  <a:schemeClr val="bg1"/>
                </a:solidFill>
                <a:hlinkClick r:id="rId3"/>
              </a:rPr>
              <a:t>https://github.com/helm/charts/issues/11310</a:t>
            </a:r>
            <a:endParaRPr lang="en-US" sz="1400" i="1" dirty="0">
              <a:solidFill>
                <a:schemeClr val="bg1"/>
              </a:solidFill>
            </a:endParaRPr>
          </a:p>
          <a:p>
            <a:endParaRPr lang="en-US" sz="1400" i="1" dirty="0">
              <a:solidFill>
                <a:schemeClr val="bg1"/>
              </a:solidFill>
            </a:endParaRPr>
          </a:p>
          <a:p>
            <a:r>
              <a:rPr lang="en-US" sz="1400" i="1" dirty="0">
                <a:solidFill>
                  <a:schemeClr val="bg1"/>
                </a:solidFill>
              </a:rPr>
              <a:t>###Install with following command:</a:t>
            </a:r>
          </a:p>
          <a:p>
            <a:r>
              <a:rPr lang="en-US" sz="1400" i="1" dirty="0">
                <a:solidFill>
                  <a:srgbClr val="C00000"/>
                </a:solidFill>
              </a:rPr>
              <a:t>helm -n monitoring upgrade </a:t>
            </a:r>
            <a:r>
              <a:rPr lang="en-US" sz="1400" i="1" dirty="0" err="1">
                <a:solidFill>
                  <a:srgbClr val="C00000"/>
                </a:solidFill>
              </a:rPr>
              <a:t>prometheus</a:t>
            </a:r>
            <a:r>
              <a:rPr lang="en-US" sz="1400" i="1" dirty="0">
                <a:solidFill>
                  <a:srgbClr val="C00000"/>
                </a:solidFill>
              </a:rPr>
              <a:t>-</a:t>
            </a:r>
            <a:r>
              <a:rPr lang="en-US" sz="1400" i="1" dirty="0" err="1">
                <a:solidFill>
                  <a:srgbClr val="C00000"/>
                </a:solidFill>
              </a:rPr>
              <a:t>grafana</a:t>
            </a:r>
            <a:r>
              <a:rPr lang="en-US" sz="1400" i="1" dirty="0">
                <a:solidFill>
                  <a:srgbClr val="C00000"/>
                </a:solidFill>
              </a:rPr>
              <a:t>-stack --install  -f </a:t>
            </a:r>
            <a:r>
              <a:rPr lang="en-US" sz="1400" i="1" dirty="0" err="1">
                <a:solidFill>
                  <a:srgbClr val="C00000"/>
                </a:solidFill>
              </a:rPr>
              <a:t>kube</a:t>
            </a:r>
            <a:r>
              <a:rPr lang="en-US" sz="1400" i="1" dirty="0">
                <a:solidFill>
                  <a:srgbClr val="C00000"/>
                </a:solidFill>
              </a:rPr>
              <a:t>-</a:t>
            </a:r>
            <a:r>
              <a:rPr lang="en-US" sz="1400" i="1" dirty="0" err="1">
                <a:solidFill>
                  <a:srgbClr val="C00000"/>
                </a:solidFill>
              </a:rPr>
              <a:t>prometheus</a:t>
            </a:r>
            <a:r>
              <a:rPr lang="en-US" sz="1400" i="1" dirty="0">
                <a:solidFill>
                  <a:srgbClr val="C00000"/>
                </a:solidFill>
              </a:rPr>
              <a:t>-stack-</a:t>
            </a:r>
            <a:r>
              <a:rPr lang="en-US" sz="1400" i="1" dirty="0" err="1">
                <a:solidFill>
                  <a:srgbClr val="C00000"/>
                </a:solidFill>
              </a:rPr>
              <a:t>values.yaml</a:t>
            </a:r>
            <a:r>
              <a:rPr lang="en-US" sz="1400" i="1" dirty="0">
                <a:solidFill>
                  <a:srgbClr val="C00000"/>
                </a:solidFill>
              </a:rPr>
              <a:t> </a:t>
            </a:r>
            <a:r>
              <a:rPr lang="en-US" sz="1400" i="1" dirty="0" err="1">
                <a:solidFill>
                  <a:srgbClr val="C00000"/>
                </a:solidFill>
              </a:rPr>
              <a:t>kube</a:t>
            </a:r>
            <a:r>
              <a:rPr lang="en-US" sz="1400" i="1" dirty="0">
                <a:solidFill>
                  <a:srgbClr val="C00000"/>
                </a:solidFill>
              </a:rPr>
              <a:t>-</a:t>
            </a:r>
            <a:r>
              <a:rPr lang="en-US" sz="1400" i="1" dirty="0" err="1">
                <a:solidFill>
                  <a:srgbClr val="C00000"/>
                </a:solidFill>
              </a:rPr>
              <a:t>prometheus</a:t>
            </a:r>
            <a:r>
              <a:rPr lang="en-US" sz="1400" i="1" dirty="0">
                <a:solidFill>
                  <a:srgbClr val="C00000"/>
                </a:solidFill>
              </a:rPr>
              <a:t>-stack</a:t>
            </a:r>
          </a:p>
          <a:p>
            <a:endParaRPr lang="en-US" sz="1400" i="1" dirty="0">
              <a:solidFill>
                <a:schemeClr val="bg1"/>
              </a:solidFill>
            </a:endParaRPr>
          </a:p>
          <a:p>
            <a:r>
              <a:rPr lang="en-US" sz="1400" i="1" dirty="0">
                <a:solidFill>
                  <a:schemeClr val="bg1"/>
                </a:solidFill>
              </a:rPr>
              <a:t>###For the next time update the configuration:</a:t>
            </a:r>
          </a:p>
          <a:p>
            <a:r>
              <a:rPr lang="en-US" sz="1400" i="1" dirty="0">
                <a:solidFill>
                  <a:srgbClr val="C00000"/>
                </a:solidFill>
              </a:rPr>
              <a:t>helm -n monitoring upgrade </a:t>
            </a:r>
            <a:r>
              <a:rPr lang="en-US" sz="1400" i="1" dirty="0" err="1">
                <a:solidFill>
                  <a:srgbClr val="C00000"/>
                </a:solidFill>
              </a:rPr>
              <a:t>prometheus</a:t>
            </a:r>
            <a:r>
              <a:rPr lang="en-US" sz="1400" i="1" dirty="0">
                <a:solidFill>
                  <a:srgbClr val="C00000"/>
                </a:solidFill>
              </a:rPr>
              <a:t>-</a:t>
            </a:r>
            <a:r>
              <a:rPr lang="en-US" sz="1400" i="1" dirty="0" err="1">
                <a:solidFill>
                  <a:srgbClr val="C00000"/>
                </a:solidFill>
              </a:rPr>
              <a:t>grafana</a:t>
            </a:r>
            <a:r>
              <a:rPr lang="en-US" sz="1400" i="1" dirty="0">
                <a:solidFill>
                  <a:srgbClr val="C00000"/>
                </a:solidFill>
              </a:rPr>
              <a:t>-stack -f </a:t>
            </a:r>
            <a:r>
              <a:rPr lang="en-US" sz="1400" i="1" dirty="0" err="1">
                <a:solidFill>
                  <a:srgbClr val="C00000"/>
                </a:solidFill>
              </a:rPr>
              <a:t>kube</a:t>
            </a:r>
            <a:r>
              <a:rPr lang="en-US" sz="1400" i="1" dirty="0">
                <a:solidFill>
                  <a:srgbClr val="C00000"/>
                </a:solidFill>
              </a:rPr>
              <a:t>-</a:t>
            </a:r>
            <a:r>
              <a:rPr lang="en-US" sz="1400" i="1" dirty="0" err="1">
                <a:solidFill>
                  <a:srgbClr val="C00000"/>
                </a:solidFill>
              </a:rPr>
              <a:t>prometheus</a:t>
            </a:r>
            <a:r>
              <a:rPr lang="en-US" sz="1400" i="1" dirty="0">
                <a:solidFill>
                  <a:srgbClr val="C00000"/>
                </a:solidFill>
              </a:rPr>
              <a:t>-stack-</a:t>
            </a:r>
            <a:r>
              <a:rPr lang="en-US" sz="1400" i="1" dirty="0" err="1">
                <a:solidFill>
                  <a:srgbClr val="C00000"/>
                </a:solidFill>
              </a:rPr>
              <a:t>values.yaml</a:t>
            </a:r>
            <a:r>
              <a:rPr lang="en-US" sz="1400" i="1" dirty="0">
                <a:solidFill>
                  <a:srgbClr val="C00000"/>
                </a:solidFill>
              </a:rPr>
              <a:t> </a:t>
            </a:r>
            <a:r>
              <a:rPr lang="en-US" sz="1400" i="1" dirty="0" err="1">
                <a:solidFill>
                  <a:srgbClr val="C00000"/>
                </a:solidFill>
              </a:rPr>
              <a:t>kube</a:t>
            </a:r>
            <a:r>
              <a:rPr lang="en-US" sz="1400" i="1" dirty="0">
                <a:solidFill>
                  <a:srgbClr val="C00000"/>
                </a:solidFill>
              </a:rPr>
              <a:t>-</a:t>
            </a:r>
            <a:r>
              <a:rPr lang="en-US" sz="1400" i="1" dirty="0" err="1">
                <a:solidFill>
                  <a:srgbClr val="C00000"/>
                </a:solidFill>
              </a:rPr>
              <a:t>prometheus</a:t>
            </a:r>
            <a:r>
              <a:rPr lang="en-US" sz="1400" i="1" dirty="0">
                <a:solidFill>
                  <a:srgbClr val="C00000"/>
                </a:solidFill>
              </a:rPr>
              <a:t>-stack</a:t>
            </a: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r>
              <a:rPr lang="en-US" sz="2000" dirty="0"/>
              <a:t>Install with Helm</a:t>
            </a:r>
            <a:endParaRPr lang="en-US" dirty="0"/>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r>
              <a:rPr lang="en-US" sz="3200" dirty="0"/>
              <a:t>Prometheus and Grafana Intro</a:t>
            </a:r>
            <a:br>
              <a:rPr lang="en-US" sz="3200" dirty="0"/>
            </a:br>
            <a:endParaRPr lang="en-US" dirty="0"/>
          </a:p>
        </p:txBody>
      </p:sp>
    </p:spTree>
    <p:extLst>
      <p:ext uri="{BB962C8B-B14F-4D97-AF65-F5344CB8AC3E}">
        <p14:creationId xmlns:p14="http://schemas.microsoft.com/office/powerpoint/2010/main" val="327279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1"/>
          </p:nvPr>
        </p:nvSpPr>
        <p:spPr>
          <a:xfrm>
            <a:off x="833437" y="1194100"/>
            <a:ext cx="10296022" cy="5258454"/>
          </a:xfrm>
        </p:spPr>
        <p:txBody>
          <a:bodyPr>
            <a:normAutofit/>
          </a:bodyPr>
          <a:lstStyle/>
          <a:p>
            <a:endParaRPr lang="en-US" sz="1400" i="1" dirty="0">
              <a:solidFill>
                <a:srgbClr val="C00000"/>
              </a:solidFill>
            </a:endParaRPr>
          </a:p>
        </p:txBody>
      </p:sp>
      <p:sp>
        <p:nvSpPr>
          <p:cNvPr id="16" name="Text Placeholder 15">
            <a:extLst>
              <a:ext uri="{FF2B5EF4-FFF2-40B4-BE49-F238E27FC236}">
                <a16:creationId xmlns:a16="http://schemas.microsoft.com/office/drawing/2014/main" id="{1691D3A6-3413-4367-854A-629E2AA051C5}"/>
              </a:ext>
            </a:extLst>
          </p:cNvPr>
          <p:cNvSpPr>
            <a:spLocks noGrp="1"/>
          </p:cNvSpPr>
          <p:nvPr>
            <p:ph type="body" sz="quarter" idx="17"/>
          </p:nvPr>
        </p:nvSpPr>
        <p:spPr>
          <a:xfrm>
            <a:off x="1033463" y="1406379"/>
            <a:ext cx="9745699" cy="453827"/>
          </a:xfrm>
        </p:spPr>
        <p:txBody>
          <a:bodyPr/>
          <a:lstStyle/>
          <a:p>
            <a:r>
              <a:rPr lang="en-US" sz="2000" dirty="0"/>
              <a:t>Install with Helm</a:t>
            </a:r>
            <a:endParaRPr lang="en-US" dirty="0"/>
          </a:p>
        </p:txBody>
      </p:sp>
      <p:sp>
        <p:nvSpPr>
          <p:cNvPr id="12" name="Title 11">
            <a:extLst>
              <a:ext uri="{FF2B5EF4-FFF2-40B4-BE49-F238E27FC236}">
                <a16:creationId xmlns:a16="http://schemas.microsoft.com/office/drawing/2014/main" id="{12720679-AB4A-4CFF-978C-EF89140DD20A}"/>
              </a:ext>
            </a:extLst>
          </p:cNvPr>
          <p:cNvSpPr>
            <a:spLocks noGrp="1"/>
          </p:cNvSpPr>
          <p:nvPr>
            <p:ph type="title"/>
          </p:nvPr>
        </p:nvSpPr>
        <p:spPr/>
        <p:txBody>
          <a:bodyPr/>
          <a:lstStyle/>
          <a:p>
            <a:r>
              <a:rPr lang="en-US" sz="3200" dirty="0"/>
              <a:t>Prometheus and Grafana Intro</a:t>
            </a:r>
            <a:br>
              <a:rPr lang="en-US" sz="3200" dirty="0"/>
            </a:br>
            <a:endParaRPr lang="en-US" dirty="0"/>
          </a:p>
        </p:txBody>
      </p:sp>
      <p:pic>
        <p:nvPicPr>
          <p:cNvPr id="2" name="Picture 1">
            <a:extLst>
              <a:ext uri="{FF2B5EF4-FFF2-40B4-BE49-F238E27FC236}">
                <a16:creationId xmlns:a16="http://schemas.microsoft.com/office/drawing/2014/main" id="{AD7F288B-7E36-21E6-54AD-EC44FCFC8C8E}"/>
              </a:ext>
            </a:extLst>
          </p:cNvPr>
          <p:cNvPicPr>
            <a:picLocks noChangeAspect="1"/>
          </p:cNvPicPr>
          <p:nvPr/>
        </p:nvPicPr>
        <p:blipFill>
          <a:blip r:embed="rId3"/>
          <a:stretch>
            <a:fillRect/>
          </a:stretch>
        </p:blipFill>
        <p:spPr>
          <a:xfrm>
            <a:off x="1062541" y="2656630"/>
            <a:ext cx="10020973" cy="964503"/>
          </a:xfrm>
          <a:prstGeom prst="rect">
            <a:avLst/>
          </a:prstGeom>
        </p:spPr>
      </p:pic>
    </p:spTree>
    <p:extLst>
      <p:ext uri="{BB962C8B-B14F-4D97-AF65-F5344CB8AC3E}">
        <p14:creationId xmlns:p14="http://schemas.microsoft.com/office/powerpoint/2010/main" val="1141275908"/>
      </p:ext>
    </p:extLst>
  </p:cSld>
  <p:clrMapOvr>
    <a:masterClrMapping/>
  </p:clrMapOvr>
</p:sld>
</file>

<file path=ppt/theme/theme1.xml><?xml version="1.0" encoding="utf-8"?>
<a:theme xmlns:a="http://schemas.openxmlformats.org/drawingml/2006/main" name="NTG">
  <a:themeElements>
    <a:clrScheme name="Custom 26">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NT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solidFill>
              <a:schemeClr val="bg2"/>
            </a:solidFill>
          </a:defRPr>
        </a:defPPr>
      </a:lstStyle>
    </a:txDef>
  </a:objectDefaults>
  <a:extraClrSchemeLst/>
  <a:extLst>
    <a:ext uri="{05A4C25C-085E-4340-85A3-A5531E510DB2}">
      <thm15:themeFamily xmlns:thm15="http://schemas.microsoft.com/office/thememl/2012/main" name="Presentation3" id="{D9A3EB8A-F8E6-1A41-BE5C-8D534604B20D}" vid="{5D0DD6A4-903A-C840-B77F-FE7C7DCE84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BFDEF1931EEB439C6294D651060CE8" ma:contentTypeVersion="13" ma:contentTypeDescription="Create a new document." ma:contentTypeScope="" ma:versionID="df06643acc7b8d36755e9a2a8d3e177a">
  <xsd:schema xmlns:xsd="http://www.w3.org/2001/XMLSchema" xmlns:xs="http://www.w3.org/2001/XMLSchema" xmlns:p="http://schemas.microsoft.com/office/2006/metadata/properties" xmlns:ns2="7e608d60-e9da-41b6-9961-87182863fd29" xmlns:ns3="8192536b-0766-48aa-a1af-e941848b3971" targetNamespace="http://schemas.microsoft.com/office/2006/metadata/properties" ma:root="true" ma:fieldsID="79ff13225457710543c548512a9c435e" ns2:_="" ns3:_="">
    <xsd:import namespace="7e608d60-e9da-41b6-9961-87182863fd29"/>
    <xsd:import namespace="8192536b-0766-48aa-a1af-e941848b39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608d60-e9da-41b6-9961-87182863fd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1b56dd4-9104-4de5-8714-e2496ec077d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92536b-0766-48aa-a1af-e941848b3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d01d849-ed92-41d1-999b-1fd60f3b1707}" ma:internalName="TaxCatchAll" ma:showField="CatchAllData" ma:web="8192536b-0766-48aa-a1af-e941848b397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e608d60-e9da-41b6-9961-87182863fd29">
      <Terms xmlns="http://schemas.microsoft.com/office/infopath/2007/PartnerControls"/>
    </lcf76f155ced4ddcb4097134ff3c332f>
    <TaxCatchAll xmlns="8192536b-0766-48aa-a1af-e941848b3971" xsi:nil="true"/>
  </documentManagement>
</p:properties>
</file>

<file path=customXml/itemProps1.xml><?xml version="1.0" encoding="utf-8"?>
<ds:datastoreItem xmlns:ds="http://schemas.openxmlformats.org/officeDocument/2006/customXml" ds:itemID="{C5C58332-ADEF-4DB6-9C99-8FBA17C8E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608d60-e9da-41b6-9961-87182863fd29"/>
    <ds:schemaRef ds:uri="8192536b-0766-48aa-a1af-e941848b3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19276A-3D42-45D5-B57B-67CFD19FD6DD}">
  <ds:schemaRefs>
    <ds:schemaRef ds:uri="http://schemas.microsoft.com/sharepoint/v3/contenttype/forms"/>
  </ds:schemaRefs>
</ds:datastoreItem>
</file>

<file path=customXml/itemProps3.xml><?xml version="1.0" encoding="utf-8"?>
<ds:datastoreItem xmlns:ds="http://schemas.openxmlformats.org/officeDocument/2006/customXml" ds:itemID="{A66C3307-F054-4959-9144-4D96D0E24931}">
  <ds:schemaRefs>
    <ds:schemaRef ds:uri="140670e8-552e-4ed4-90a8-2e1fc7c78fb9"/>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 ds:uri="http://schemas.microsoft.com/office/2006/documentManagement/types"/>
    <ds:schemaRef ds:uri="56ab9554-5316-4a60-82cf-ec0d3d01c713"/>
    <ds:schemaRef ds:uri="http://schemas.microsoft.com/sharepoint/v3"/>
    <ds:schemaRef ds:uri="http://schemas.microsoft.com/office/2006/metadata/properties"/>
    <ds:schemaRef ds:uri="http://purl.org/dc/terms/"/>
    <ds:schemaRef ds:uri="7e608d60-e9da-41b6-9961-87182863fd29"/>
    <ds:schemaRef ds:uri="8192536b-0766-48aa-a1af-e941848b3971"/>
  </ds:schemaRefs>
</ds:datastoreItem>
</file>

<file path=docProps/app.xml><?xml version="1.0" encoding="utf-8"?>
<Properties xmlns="http://schemas.openxmlformats.org/officeDocument/2006/extended-properties" xmlns:vt="http://schemas.openxmlformats.org/officeDocument/2006/docPropsVTypes">
  <Template>NTG</Template>
  <TotalTime>1042</TotalTime>
  <Words>1950</Words>
  <Application>Microsoft Macintosh PowerPoint</Application>
  <PresentationFormat>Widescreen</PresentationFormat>
  <Paragraphs>218</Paragraphs>
  <Slides>25</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Clarity City</vt:lpstr>
      <vt:lpstr>Google Sans</vt:lpstr>
      <vt:lpstr>Jost</vt:lpstr>
      <vt:lpstr>Lato</vt:lpstr>
      <vt:lpstr>Open Sans</vt:lpstr>
      <vt:lpstr>Wingdings</vt:lpstr>
      <vt:lpstr>Work Sans</vt:lpstr>
      <vt:lpstr>NTG</vt:lpstr>
      <vt:lpstr>Monitoring with Prometheus and Grafana – Hands On</vt:lpstr>
      <vt:lpstr>PowerPoint Presentation</vt:lpstr>
      <vt:lpstr>PowerPoint Presentation</vt:lpstr>
      <vt:lpstr>Prometheus and Grafana Intro </vt:lpstr>
      <vt:lpstr>Prometheus and Grafana Intro </vt:lpstr>
      <vt:lpstr>Prometheus and Grafana Intro </vt:lpstr>
      <vt:lpstr>Prometheus and Grafana Intro </vt:lpstr>
      <vt:lpstr>Prometheus and Grafana Intro </vt:lpstr>
      <vt:lpstr>Prometheus and Grafana Intro </vt:lpstr>
      <vt:lpstr>PowerPoint Presentation</vt:lpstr>
      <vt:lpstr>Prometheus Scrape Config</vt:lpstr>
      <vt:lpstr>Prometheus Scrape Config</vt:lpstr>
      <vt:lpstr>Prometheus Scrape Config</vt:lpstr>
      <vt:lpstr>Prometheus Scrape Config</vt:lpstr>
      <vt:lpstr>PowerPoint Presentation</vt:lpstr>
      <vt:lpstr>Grafana Dashboard</vt:lpstr>
      <vt:lpstr>Grafana Dashboard</vt:lpstr>
      <vt:lpstr>PowerPoint Presentation</vt:lpstr>
      <vt:lpstr>AlertManager vs Grafana Alerts</vt:lpstr>
      <vt:lpstr>AlertManager vs Grafana Alerts</vt:lpstr>
      <vt:lpstr>PowerPoint Presentation</vt:lpstr>
      <vt:lpstr>Prometheus Adapter</vt:lpstr>
      <vt:lpstr>Prometheus Adapter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(style 1)</dc:title>
  <dc:creator>Hien Trang Ngoc</dc:creator>
  <cp:lastModifiedBy>Ninh Vguyen-Vn</cp:lastModifiedBy>
  <cp:revision>16</cp:revision>
  <dcterms:created xsi:type="dcterms:W3CDTF">2022-06-07T02:52:35Z</dcterms:created>
  <dcterms:modified xsi:type="dcterms:W3CDTF">2023-08-02T06:49:41Z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0x010100409ED3CD6D966B46B07A514663589B2D</vt:lpwstr>
  </property>
  <property fmtid="{D5CDD505-2E9C-101B-9397-08002B2CF9AE}" pid="3" name="Order">
    <vt:r8>2154200</vt:r8>
  </property>
  <property fmtid="{D5CDD505-2E9C-101B-9397-08002B2CF9AE}" pid="4" name="ComplianceAssetId">
    <vt:lpwstr/>
  </property>
  <property fmtid="{D5CDD505-2E9C-101B-9397-08002B2CF9AE}" pid="5" name="MediaServiceImageTags">
    <vt:lpwstr/>
  </property>
</Properties>
</file>