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445" r:id="rId3"/>
    <p:sldId id="446" r:id="rId5"/>
    <p:sldId id="338" r:id="rId6"/>
    <p:sldId id="339" r:id="rId7"/>
    <p:sldId id="340" r:id="rId8"/>
    <p:sldId id="341" r:id="rId9"/>
    <p:sldId id="342" r:id="rId10"/>
    <p:sldId id="343" r:id="rId11"/>
    <p:sldId id="440" r:id="rId12"/>
    <p:sldId id="447" r:id="rId13"/>
    <p:sldId id="448" r:id="rId14"/>
    <p:sldId id="347" r:id="rId15"/>
    <p:sldId id="450" r:id="rId16"/>
    <p:sldId id="453" r:id="rId17"/>
    <p:sldId id="454" r:id="rId18"/>
    <p:sldId id="455" r:id="rId19"/>
    <p:sldId id="352" r:id="rId20"/>
    <p:sldId id="457" r:id="rId21"/>
    <p:sldId id="458" r:id="rId22"/>
    <p:sldId id="460" r:id="rId23"/>
    <p:sldId id="505" r:id="rId24"/>
    <p:sldId id="356" r:id="rId25"/>
    <p:sldId id="357" r:id="rId26"/>
    <p:sldId id="358" r:id="rId27"/>
    <p:sldId id="359" r:id="rId28"/>
    <p:sldId id="360" r:id="rId29"/>
    <p:sldId id="470" r:id="rId30"/>
    <p:sldId id="362" r:id="rId31"/>
    <p:sldId id="363" r:id="rId32"/>
    <p:sldId id="364" r:id="rId33"/>
    <p:sldId id="365" r:id="rId34"/>
    <p:sldId id="366" r:id="rId35"/>
    <p:sldId id="367" r:id="rId36"/>
    <p:sldId id="506" r:id="rId37"/>
    <p:sldId id="461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462" r:id="rId56"/>
    <p:sldId id="464" r:id="rId57"/>
    <p:sldId id="465" r:id="rId58"/>
    <p:sldId id="466" r:id="rId59"/>
    <p:sldId id="467" r:id="rId60"/>
    <p:sldId id="468" r:id="rId61"/>
    <p:sldId id="469" r:id="rId62"/>
    <p:sldId id="393" r:id="rId63"/>
    <p:sldId id="394" r:id="rId6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82" y="53"/>
      </p:cViewPr>
      <p:guideLst>
        <p:guide orient="horz" pos="689"/>
        <p:guide pos="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1. Ambiguity in Mapping to Underlying Tables: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sym typeface="+mn-ea"/>
              </a:rPr>
              <a:t>Specifically, ID and name logically belong to instructor, and building logically belongs to department, but the relationship between name and building (through dept_name) is not directly represented in the insert values.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2. Multiple Departments in the Same Building: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3. No Matching Department: 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/>
              <a:t>1. Insertion into Underlying Table</a:t>
            </a:r>
            <a:endParaRPr lang="en-US"/>
          </a:p>
          <a:p>
            <a:pPr algn="l"/>
            <a:r>
              <a:rPr lang="en-US"/>
              <a:t>2. View Does Not Display the New Record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These conditions aim to ensure that any updates made through the view can be unambiguously applied to the underlying base table(s).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7792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83736" y="6613525"/>
            <a:ext cx="4400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r>
              <a:rPr lang="en-US" altLang="en-US" sz="1000" b="1" dirty="0">
                <a:solidFill>
                  <a:srgbClr val="002060"/>
                </a:solidFill>
              </a:rPr>
              <a:t>.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  <a:endParaRPr lang="en-US" sz="1700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  <a:endParaRPr lang="en-US" sz="1700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/ Inner Join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  <a:endParaRPr lang="en-US" sz="1700" dirty="0"/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endParaRPr lang="en-US" sz="1700" b="1" dirty="0"/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  <a:endParaRPr lang="en-US" sz="1700" dirty="0"/>
          </a:p>
          <a:p>
            <a:pPr>
              <a:defRPr/>
            </a:pPr>
            <a:r>
              <a:rPr lang="en-US" sz="1700" dirty="0"/>
              <a:t>Equivalent to:</a:t>
            </a:r>
            <a:endParaRPr lang="en-US" sz="1700" dirty="0"/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  <a:endParaRPr lang="en-US" altLang="en-US" sz="1700" dirty="0"/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  <a:endParaRPr lang="en-US" altLang="en-US" sz="1700" dirty="0"/>
          </a:p>
          <a:p>
            <a:r>
              <a:rPr lang="en-US" altLang="en-US" sz="1700" dirty="0"/>
              <a:t>Uses </a:t>
            </a:r>
            <a:r>
              <a:rPr lang="en-US" altLang="en-US" sz="1700" b="1" i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null</a:t>
            </a:r>
            <a:r>
              <a:rPr lang="en-US" altLang="en-US" sz="1700" b="1" dirty="0">
                <a:solidFill>
                  <a:srgbClr val="FF0000"/>
                </a:solidFill>
                <a:latin typeface="Helvetica Bold Oblique" charset="0"/>
                <a:cs typeface="Helvetica Bold Oblique" charset="0"/>
              </a:rPr>
              <a:t> </a:t>
            </a:r>
            <a:r>
              <a:rPr lang="en-US" altLang="en-US" sz="1700" dirty="0"/>
              <a:t>values.</a:t>
            </a:r>
            <a:endParaRPr lang="en-US" altLang="en-US" sz="1700" dirty="0"/>
          </a:p>
          <a:p>
            <a:r>
              <a:rPr lang="en-US" altLang="en-US" sz="1700" dirty="0"/>
              <a:t>Three forms of outer join: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left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right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cs typeface="Helvetica Bold" charset="0"/>
              </a:rPr>
              <a:t>full outer join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577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  <a:endParaRPr lang="en-US" sz="2800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  <a:endParaRPr lang="en-US" altLang="en-US" sz="1700" dirty="0"/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/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857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  <a:endParaRPr lang="en-US" sz="2800" dirty="0"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  <a:endParaRPr lang="en-US" altLang="en-US" sz="1700" dirty="0"/>
          </a:p>
          <a:p>
            <a:r>
              <a:rPr lang="en-US" altLang="en-US" sz="1700" dirty="0"/>
              <a:t>Views</a:t>
            </a:r>
            <a:endParaRPr lang="en-US" altLang="en-US" sz="1700" dirty="0"/>
          </a:p>
          <a:p>
            <a:r>
              <a:rPr lang="en-US" altLang="en-US" sz="1700" dirty="0"/>
              <a:t>Transactions</a:t>
            </a:r>
            <a:endParaRPr lang="en-US" altLang="en-US" sz="1700" dirty="0"/>
          </a:p>
          <a:p>
            <a:r>
              <a:rPr lang="en-US" altLang="en-US" sz="1700" dirty="0"/>
              <a:t>Integrity Constraints</a:t>
            </a:r>
            <a:endParaRPr lang="en-US" altLang="en-US" sz="1700" dirty="0"/>
          </a:p>
          <a:p>
            <a:r>
              <a:rPr lang="en-US" altLang="en-US" sz="1700" dirty="0"/>
              <a:t>SQL Data Types and Schemas</a:t>
            </a:r>
            <a:endParaRPr lang="en-US" altLang="en-US" sz="1700" dirty="0"/>
          </a:p>
          <a:p>
            <a:r>
              <a:rPr lang="en-US" altLang="en-US" sz="1700" dirty="0"/>
              <a:t>Index Definition in SQL</a:t>
            </a:r>
            <a:endParaRPr lang="en-US" altLang="en-US" sz="1700" dirty="0"/>
          </a:p>
          <a:p>
            <a:r>
              <a:rPr lang="en-US" altLang="en-US" sz="1700" dirty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76630"/>
          </a:xfrm>
        </p:spPr>
        <p:txBody>
          <a:bodyPr/>
          <a:p>
            <a:r>
              <a:rPr lang="en-US"/>
              <a:t>Class Activity: Understanding Joins through Algebra and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903845" cy="5361305"/>
          </a:xfrm>
        </p:spPr>
        <p:txBody>
          <a:bodyPr/>
          <a:p>
            <a:pPr marL="0" indent="0">
              <a:buNone/>
            </a:pPr>
            <a:r>
              <a:rPr lang="en-US"/>
              <a:t>Students(</a:t>
            </a:r>
            <a:r>
              <a:rPr lang="en-US" b="1">
                <a:latin typeface="Helvetica Bold" charset="0"/>
                <a:cs typeface="Helvetica Bold" charset="0"/>
              </a:rPr>
              <a:t>StudentId (pk),</a:t>
            </a:r>
            <a:r>
              <a:rPr lang="en-US"/>
              <a:t> Name, Major)</a:t>
            </a:r>
            <a:endParaRPr lang="en-US"/>
          </a:p>
          <a:p>
            <a:pPr marL="0" indent="0">
              <a:buNone/>
            </a:pPr>
            <a:r>
              <a:rPr lang="en-US"/>
              <a:t>Courses (</a:t>
            </a:r>
            <a:r>
              <a:rPr lang="en-US" b="1">
                <a:latin typeface="Helvetica Bold" charset="0"/>
                <a:cs typeface="Helvetica Bold" charset="0"/>
              </a:rPr>
              <a:t>CourseId (pk),</a:t>
            </a:r>
            <a:r>
              <a:rPr lang="en-US"/>
              <a:t> CourseName, Major)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1: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Inner Join on “Major”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that represents an</a:t>
            </a:r>
            <a:r>
              <a:rPr lang="en-US" b="1" i="1">
                <a:latin typeface="Helvetica Bold Oblique" charset="0"/>
                <a:cs typeface="Helvetica Bold Oblique" charset="0"/>
              </a:rPr>
              <a:t> inner join</a:t>
            </a:r>
            <a:r>
              <a:rPr lang="en-US"/>
              <a:t> of two sets </a:t>
            </a:r>
            <a:r>
              <a:rPr lang="en-US" b="1" i="1">
                <a:latin typeface="Helvetica Bold Oblique" charset="0"/>
                <a:cs typeface="Helvetica Bold Oblique" charset="0"/>
              </a:rPr>
              <a:t>S (Students)</a:t>
            </a:r>
            <a:r>
              <a:rPr lang="en-US"/>
              <a:t> and</a:t>
            </a:r>
            <a:r>
              <a:rPr lang="en-US" b="1" i="1">
                <a:latin typeface="Helvetica Bold Oblique" charset="0"/>
                <a:cs typeface="Helvetica Bold Oblique" charset="0"/>
              </a:rPr>
              <a:t> C (Courses) </a:t>
            </a:r>
            <a:r>
              <a:rPr lang="en-US"/>
              <a:t>on the attribute Major. Both S and C have the attributes StudentID, Name, CourseID, CourseName, and Major.</a:t>
            </a:r>
            <a:endParaRPr lang="en-US"/>
          </a:p>
          <a:p>
            <a:pPr lvl="1"/>
            <a:r>
              <a:rPr lang="en-US" b="1">
                <a:latin typeface="Helvetica Bold" charset="0"/>
                <a:cs typeface="Helvetica Bold" charset="0"/>
              </a:rPr>
              <a:t>(B).</a:t>
            </a:r>
            <a:r>
              <a:rPr lang="en-US"/>
              <a:t> Construct an SQL query to perform an inner join between the tables Students and Courses using the column Major as the join condition.</a:t>
            </a:r>
            <a:endParaRPr lang="en-US"/>
          </a:p>
          <a:p>
            <a:pPr marL="0" lv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Question 2: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Natural Join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(A).</a:t>
            </a:r>
            <a:r>
              <a:rPr lang="en-US"/>
              <a:t> write the algebraic expression for performing a natural join on S and C.</a:t>
            </a:r>
            <a:endParaRPr lang="en-US"/>
          </a:p>
          <a:p>
            <a:pPr lvl="1">
              <a:buFont typeface="Wingdings" panose="05000000000000000000" charset="0"/>
              <a:buChar char=""/>
            </a:pPr>
            <a:r>
              <a:rPr lang="en-US" b="1">
                <a:latin typeface="Helvetica Bold" charset="0"/>
                <a:cs typeface="Helvetica Bold" charset="0"/>
              </a:rPr>
              <a:t>(B). </a:t>
            </a:r>
            <a:r>
              <a:rPr lang="en-US"/>
              <a:t>Write an SQL query to execute a natural join between the Students and Courses tables, assuming they share the common column Major.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  <a:endParaRPr lang="en-US" sz="2800" dirty="0">
              <a:ea typeface="+mj-ea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4845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pitchFamily="-65" charset="2"/>
              <a:buNone/>
              <a:tabLst>
                <a:tab pos="3204845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800" dirty="0">
              <a:sym typeface="Symbol" panose="05050102010706020507" pitchFamily="18" charset="2"/>
            </a:endParaRPr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  <a:endParaRPr lang="en-US" altLang="en-US" sz="1700" dirty="0"/>
          </a:p>
          <a:p>
            <a:pPr>
              <a:tabLst>
                <a:tab pos="3204845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  <a:endParaRPr lang="en-US" sz="2800" dirty="0">
              <a:ea typeface="+mj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  <a:endParaRPr lang="en-US" altLang="en-US" sz="1700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  <a:endParaRPr lang="en-US" altLang="en-US" sz="1700" dirty="0"/>
          </a:p>
          <a:p>
            <a:pPr>
              <a:lnSpc>
                <a:spcPct val="20000"/>
              </a:lnSpc>
              <a:buFont typeface="Monotype Sorts" pitchFamily="-65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  <a:endParaRPr lang="en-US" altLang="en-US" sz="1700" dirty="0"/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  <a:endParaRPr lang="en-US" sz="2800" dirty="0">
              <a:ea typeface="+mj-ea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69695" algn="l"/>
              </a:tabLst>
            </a:pPr>
            <a:r>
              <a:rPr lang="en-US" altLang="en-US" sz="1700" dirty="0"/>
              <a:t>A view of instructors without their salary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Find all instructors in the Biology department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r>
              <a:rPr lang="en-US" altLang="en-US" sz="1700" dirty="0"/>
              <a:t>Create a view of department salary totals</a:t>
            </a:r>
            <a:endParaRPr lang="en-US" altLang="en-US" sz="1700" dirty="0"/>
          </a:p>
          <a:p>
            <a:pPr>
              <a:buNone/>
              <a:tabLst>
                <a:tab pos="1369695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buNone/>
              <a:tabLst>
                <a:tab pos="1369695" algn="l"/>
              </a:tabLst>
            </a:pPr>
            <a:endParaRPr lang="en-US" altLang="en-US" sz="24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  <a:p>
            <a:pPr>
              <a:tabLst>
                <a:tab pos="1369695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en-US" sz="2400" b="1"/>
              <a:t>	</a:t>
            </a:r>
            <a:endParaRPr kumimoji="1"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  <a:endParaRPr lang="en-US" sz="2800" dirty="0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  <a:endParaRPr lang="en-US" altLang="en-US" sz="1700" dirty="0"/>
          </a:p>
          <a:p>
            <a:pPr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  <a:endParaRPr lang="en-US" sz="2800" dirty="0">
              <a:ea typeface="+mj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endParaRPr lang="en-US" altLang="en-US" sz="1700" i="1" dirty="0"/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endParaRPr lang="en-US" altLang="en-US" sz="1700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  <a:endParaRPr lang="en-US" altLang="en-US" sz="1700" dirty="0"/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  <a:endParaRPr lang="en-US" sz="2800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0720" algn="l"/>
              </a:tabLst>
            </a:pPr>
            <a:r>
              <a:rPr lang="en-US" altLang="en-US" sz="1700" dirty="0"/>
              <a:t>A way to define the meaning of views defined in terms of other views.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View expansion of an expression repeats the following replacement step:</a:t>
            </a:r>
            <a:endParaRPr lang="en-US" altLang="en-US" sz="1700" dirty="0"/>
          </a:p>
          <a:p>
            <a:pPr>
              <a:buNone/>
              <a:tabLst>
                <a:tab pos="68072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0720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  <a:endParaRPr lang="en-US" altLang="en-US" sz="1700" dirty="0"/>
          </a:p>
          <a:p>
            <a:pPr lvl="1"/>
            <a:r>
              <a:rPr lang="en-US" altLang="en-US" sz="1700" dirty="0"/>
              <a:t>Physical copy created when the view is defined.</a:t>
            </a:r>
            <a:endParaRPr lang="en-US" altLang="en-US" sz="1700" dirty="0"/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r>
              <a:rPr lang="en-US" altLang="en-US" sz="1700" dirty="0"/>
              <a:t>If relations used in the query are updated, the materialized view result becomes out of date</a:t>
            </a:r>
            <a:endParaRPr lang="en-US" altLang="en-US" sz="1700" dirty="0"/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  <a:endParaRPr lang="en-US" sz="2800" dirty="0"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MS PGothic" panose="020B0600070205080204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700" dirty="0">
                <a:ea typeface="MS PGothic" panose="020B0600070205080204" pitchFamily="34" charset="-128"/>
              </a:rPr>
              <a:t>take two relations and return as a result another relation.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dirty="0">
                <a:ea typeface="MS PGothic" panose="020B0600070205080204" pitchFamily="34" charset="-128"/>
              </a:rPr>
              <a:t>clause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Three types of joins: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Natural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Inner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/>
            <a:r>
              <a:rPr lang="en-US" altLang="en-US" sz="1700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Outer join</a:t>
            </a:r>
            <a:endParaRPr lang="en-US" altLang="en-US" sz="1700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lvl="1">
              <a:buFont typeface="Monotype Sorts" pitchFamily="-65" charset="2"/>
              <a:buNone/>
            </a:pP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  <a:endParaRPr lang="en-US" sz="2800" dirty="0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  <a:endParaRPr lang="en-US" altLang="en-US" sz="1700" dirty="0"/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  <a:endParaRPr lang="en-US" altLang="en-US" sz="1700" dirty="0">
              <a:cs typeface="+mn-cs"/>
            </a:endParaRP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  <a:endParaRPr lang="en-US" altLang="en-US" sz="1700" dirty="0">
              <a:cs typeface="+mn-cs"/>
            </a:endParaRP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  <a:endParaRPr lang="en-US" altLang="en-US" sz="1700" dirty="0">
              <a:cs typeface="+mn-cs"/>
            </a:endParaRPr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dirty="0"/>
              <a:t>Which department, if multiple departments in Taylor?</a:t>
            </a:r>
            <a:endParaRPr lang="en-US" altLang="en-US" sz="1700" dirty="0"/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  <a:endParaRPr lang="en-US" sz="2800" dirty="0">
              <a:ea typeface="+mj-ea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  <a:endParaRPr lang="en-US" altLang="en-US" sz="1700" dirty="0"/>
          </a:p>
          <a:p>
            <a:r>
              <a:rPr lang="en-US" altLang="en-US" sz="1700" dirty="0"/>
              <a:t>What happens if we insert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  <a:endParaRPr lang="en-US" altLang="en-US" sz="1700" dirty="0"/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Class Activity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1. What is abc in the following MySQL statement?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a) row name                                  b) column name</a:t>
            </a:r>
            <a:endParaRPr lang="en-US"/>
          </a:p>
          <a:p>
            <a:pPr marL="0" indent="0">
              <a:buNone/>
            </a:pPr>
            <a:r>
              <a:rPr lang="en-US"/>
              <a:t>    c) view                                           d) database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26490" y="1504315"/>
          <a:ext cx="6400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CREATE VIEW xyz (abc) AS SELECT a FROM t;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  <a:endParaRPr lang="en-US" altLang="en-US" sz="1700" dirty="0"/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  <a:endParaRPr lang="en-US" altLang="en-US" sz="1700" dirty="0"/>
          </a:p>
          <a:p>
            <a:r>
              <a:rPr lang="en-US" altLang="en-US" sz="1700" dirty="0"/>
              <a:t>The transaction must end with one of the following statements: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  <a:endParaRPr lang="en-US" altLang="en-US" sz="1700" dirty="0"/>
          </a:p>
          <a:p>
            <a:r>
              <a:rPr lang="en-US" altLang="en-US" sz="1700" dirty="0"/>
              <a:t>Atomic transaction</a:t>
            </a:r>
            <a:endParaRPr lang="en-US" altLang="en-US" sz="1700" dirty="0"/>
          </a:p>
          <a:p>
            <a:pPr lvl="1"/>
            <a:r>
              <a:rPr lang="en-US" altLang="en-US" sz="1700" dirty="0"/>
              <a:t>either fully executed or rolled back as if it never occurred</a:t>
            </a:r>
            <a:endParaRPr lang="en-US" altLang="en-US" sz="1700" dirty="0"/>
          </a:p>
          <a:p>
            <a:r>
              <a:rPr lang="en-US" altLang="en-US" sz="1700" dirty="0"/>
              <a:t>Isolation from concurrent transactions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  <a:endParaRPr lang="en-US" sz="2800" dirty="0">
              <a:ea typeface="+mj-ea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  <a:endParaRPr lang="en-US" altLang="en-US" sz="1700" dirty="0"/>
          </a:p>
          <a:p>
            <a:pPr lvl="1"/>
            <a:r>
              <a:rPr lang="en-US" altLang="en-US" sz="1700" dirty="0"/>
              <a:t>A checking account must have a balance greater than $10,000.00</a:t>
            </a:r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  <a:endParaRPr lang="en-US" altLang="en-US" sz="1700" dirty="0"/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b="1" dirty="0"/>
              <a:t>primary key</a:t>
            </a:r>
            <a:endParaRPr lang="en-US" altLang="en-US" sz="1700" b="1" dirty="0"/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  <a:endParaRPr lang="en-US" altLang="en-US" sz="17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>
              <a:buFont typeface="Monotype Sorts" pitchFamily="-65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  <a:endParaRPr kumimoji="0" lang="en-US" altLang="en-US" sz="1700" b="1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  <a:endParaRPr lang="en-US" sz="2800" dirty="0">
              <a:ea typeface="+mj-ea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  <a:endParaRPr kumimoji="0" lang="en-US" altLang="en-US" sz="1700" dirty="0"/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Natural join matches tuples with the same values for all common attributes, and retains only one copy of each common column.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List the names of instructors along with the course ID of the courses that they taught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students, takes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</a:t>
            </a:r>
            <a:r>
              <a:rPr lang="en-US" altLang="en-US" sz="1700" i="1" dirty="0">
                <a:ea typeface="MS PGothic" panose="020B0600070205080204" pitchFamily="34" charset="-128"/>
              </a:rPr>
              <a:t>student.ID </a:t>
            </a:r>
            <a:r>
              <a:rPr lang="en-US" altLang="en-US" sz="1700" dirty="0">
                <a:ea typeface="MS PGothic" panose="020B0600070205080204" pitchFamily="34" charset="-128"/>
              </a:rPr>
              <a:t>= </a:t>
            </a:r>
            <a:r>
              <a:rPr lang="en-US" altLang="en-US" sz="1700" i="1" dirty="0">
                <a:ea typeface="MS PGothic" panose="020B0600070205080204" pitchFamily="34" charset="-128"/>
              </a:rPr>
              <a:t>takes.ID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r>
              <a:rPr lang="en-US" altLang="en-US" sz="1700" dirty="0">
                <a:ea typeface="MS PGothic" panose="020B0600070205080204" pitchFamily="34" charset="-128"/>
              </a:rPr>
              <a:t>Same query in SQL with “natural join” construct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b="1" dirty="0">
                <a:ea typeface="MS PGothic" panose="020B0600070205080204" pitchFamily="34" charset="-128"/>
              </a:rPr>
              <a:t>select </a:t>
            </a:r>
            <a:r>
              <a:rPr lang="en-US" altLang="en-US" sz="1700" i="1" dirty="0">
                <a:ea typeface="MS PGothic" panose="020B0600070205080204" pitchFamily="34" charset="-128"/>
              </a:rPr>
              <a:t>name</a:t>
            </a:r>
            <a:r>
              <a:rPr lang="en-US" altLang="en-US" sz="1700" dirty="0">
                <a:ea typeface="MS PGothic" panose="020B0600070205080204" pitchFamily="34" charset="-128"/>
              </a:rPr>
              <a:t>,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i="1" dirty="0" err="1">
                <a:ea typeface="MS PGothic" panose="020B0600070205080204" pitchFamily="34" charset="-128"/>
              </a:rPr>
              <a:t>course_id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student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takes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  <a:endParaRPr lang="en-US" sz="2800" dirty="0">
              <a:ea typeface="+mj-ea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  <a:endParaRPr lang="en-US" altLang="en-US" sz="1700" dirty="0"/>
          </a:p>
          <a:p>
            <a:r>
              <a:rPr lang="en-US" altLang="en-US" sz="1700" dirty="0"/>
              <a:t>Example:  ensure that semester is one of fall, winter, spring or summer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  <a:endParaRPr lang="en-US" altLang="en-US" sz="1700" b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  <a:endParaRPr lang="en-US" altLang="en-US" sz="1700" dirty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endParaRPr lang="en-US" altLang="en-US" sz="1700" i="1" dirty="0"/>
          </a:p>
          <a:p>
            <a:r>
              <a:rPr lang="en-US" altLang="en-US" sz="1700" dirty="0"/>
              <a:t>By default, a foreign key references the primary-key attributes of the referenced table.</a:t>
            </a:r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  <a:endParaRPr lang="en-US" sz="2800" dirty="0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2970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An alternative, in case of delete or update is to cascade</a:t>
            </a:r>
            <a:endParaRPr lang="en-US" altLang="en-US" sz="1700" dirty="0"/>
          </a:p>
          <a:p>
            <a:pPr>
              <a:buNone/>
              <a:tabLst>
                <a:tab pos="2172970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  <a:endParaRPr lang="en-US" altLang="en-US" sz="1700" dirty="0"/>
          </a:p>
          <a:p>
            <a:pPr>
              <a:tabLst>
                <a:tab pos="2172970" algn="l"/>
              </a:tabLst>
            </a:pPr>
            <a:r>
              <a:rPr lang="en-US" altLang="en-US" sz="1700" dirty="0"/>
              <a:t>Instead of cascade we can use :  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  <a:endParaRPr lang="en-US" altLang="en-US" sz="1700" dirty="0"/>
          </a:p>
          <a:p>
            <a:pPr lvl="1">
              <a:tabLst>
                <a:tab pos="2172970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172970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  <a:endParaRPr lang="en-US" sz="2600" dirty="0">
              <a:ea typeface="+mj-ea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How to insert a tuple without causing constraint violation?</a:t>
            </a:r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  <a:endParaRPr lang="en-US" altLang="en-US" sz="1700" dirty="0"/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  <a:endParaRPr lang="en-US" altLang="en-US" sz="1700" dirty="0"/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  <a:endParaRPr lang="en-US" altLang="en-US" sz="1700" dirty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  <a:endParaRPr lang="en-US" altLang="en-US" sz="1700" dirty="0"/>
          </a:p>
          <a:p>
            <a:r>
              <a:rPr lang="en-US" altLang="en-US" sz="1700" dirty="0"/>
              <a:t>The following constraints, can be expressed using assertions:</a:t>
            </a:r>
            <a:endParaRPr lang="en-US" altLang="en-US" sz="1700" dirty="0"/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  <a:endParaRPr lang="en-US" altLang="en-US" sz="1700" dirty="0"/>
          </a:p>
          <a:p>
            <a:r>
              <a:rPr lang="en-US" altLang="en-US" sz="1700" dirty="0"/>
              <a:t>An instructor cannot teach in two different classrooms in a semester in the same time slot</a:t>
            </a:r>
            <a:endParaRPr lang="en-US" altLang="en-US" sz="1700" dirty="0"/>
          </a:p>
          <a:p>
            <a:r>
              <a:rPr lang="en-US" altLang="en-US" sz="1700" dirty="0"/>
              <a:t>An assertion in SQL takes the form: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  <a:endParaRPr lang="en-US" sz="2800" dirty="0">
              <a:ea typeface="+mj-ea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  <a:endParaRPr lang="en-US" altLang="en-US" sz="1700" dirty="0"/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  <a:endParaRPr lang="en-US" sz="2800" dirty="0">
              <a:ea typeface="+mj-ea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  <a:endParaRPr lang="en-US" altLang="en-US" sz="1700" dirty="0"/>
          </a:p>
          <a:p>
            <a:r>
              <a:rPr lang="en-US" altLang="en-US" sz="1700" dirty="0"/>
              <a:t>When a query returns a large object, a pointer is returned rather than the large object itself.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395" algn="l"/>
              </a:tabLst>
            </a:pPr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  <a:tabLst>
                <a:tab pos="1146175" algn="l"/>
                <a:tab pos="1890395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MS PGothic" panose="020B0600070205080204" pitchFamily="34" charset="-128"/>
              </a:rPr>
              <a:t>The </a:t>
            </a:r>
            <a:r>
              <a:rPr lang="en-US" altLang="en-US" sz="1700" b="1" dirty="0">
                <a:ea typeface="MS PGothic" panose="020B0600070205080204" pitchFamily="34" charset="-128"/>
              </a:rPr>
              <a:t>from</a:t>
            </a:r>
            <a:r>
              <a:rPr lang="en-US" altLang="en-US" sz="1700" dirty="0">
                <a:ea typeface="MS PGothic" panose="020B0600070205080204" pitchFamily="34" charset="-128"/>
              </a:rPr>
              <a:t> clause can have multiple relations combined using natural join: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>
              <a:buNone/>
            </a:pPr>
            <a:r>
              <a:rPr lang="en-US" altLang="en-US" sz="1700" b="1" dirty="0">
                <a:ea typeface="MS PGothic" panose="020B0600070205080204" pitchFamily="34" charset="-128"/>
              </a:rPr>
              <a:t>     select </a:t>
            </a:r>
            <a:r>
              <a:rPr lang="en-US" altLang="en-US" sz="1700" i="1" dirty="0">
                <a:ea typeface="MS PGothic" panose="020B0600070205080204" pitchFamily="34" charset="-128"/>
              </a:rPr>
              <a:t>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,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, … A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from </a:t>
            </a:r>
            <a:r>
              <a:rPr lang="en-US" altLang="en-US" sz="1700" i="1" dirty="0">
                <a:ea typeface="MS PGothic" panose="020B0600070205080204" pitchFamily="34" charset="-128"/>
              </a:rPr>
              <a:t> 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1700" i="1" dirty="0">
                <a:ea typeface="MS PGothic" panose="020B0600070205080204" pitchFamily="34" charset="-128"/>
              </a:rPr>
              <a:t> 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i="1" dirty="0">
                <a:ea typeface="MS PGothic" panose="020B0600070205080204" pitchFamily="34" charset="-128"/>
              </a:rPr>
              <a:t>r</a:t>
            </a:r>
            <a:r>
              <a:rPr lang="en-US" altLang="en-US" sz="1700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1700" i="1" dirty="0">
                <a:ea typeface="MS PGothic" panose="020B0600070205080204" pitchFamily="34" charset="-128"/>
              </a:rPr>
              <a:t>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b="1" i="1" dirty="0">
                <a:ea typeface="MS PGothic" panose="020B0600070205080204" pitchFamily="34" charset="-128"/>
              </a:rPr>
              <a:t>.. </a:t>
            </a:r>
            <a:r>
              <a:rPr lang="en-US" altLang="en-US" sz="1700" b="1" dirty="0">
                <a:ea typeface="MS PGothic" panose="020B0600070205080204" pitchFamily="34" charset="-128"/>
              </a:rPr>
              <a:t>natural join </a:t>
            </a:r>
            <a:r>
              <a:rPr lang="en-US" altLang="en-US" sz="1700" dirty="0" err="1">
                <a:ea typeface="MS PGothic" panose="020B0600070205080204" pitchFamily="34" charset="-128"/>
              </a:rPr>
              <a:t>r</a:t>
            </a:r>
            <a:r>
              <a:rPr lang="en-US" altLang="en-US" sz="1700" baseline="-25000" dirty="0" err="1">
                <a:ea typeface="MS PGothic" panose="020B0600070205080204" pitchFamily="34" charset="-128"/>
              </a:rPr>
              <a:t>n</a:t>
            </a:r>
            <a:br>
              <a:rPr lang="en-US" altLang="en-US" sz="1700" i="1" dirty="0">
                <a:ea typeface="MS PGothic" panose="020B0600070205080204" pitchFamily="34" charset="-128"/>
              </a:rPr>
            </a:br>
            <a:r>
              <a:rPr lang="en-US" altLang="en-US" sz="1700" b="1" dirty="0">
                <a:ea typeface="MS PGothic" panose="020B0600070205080204" pitchFamily="34" charset="-128"/>
              </a:rPr>
              <a:t>where  </a:t>
            </a:r>
            <a:r>
              <a:rPr lang="en-US" altLang="en-US" sz="1700" i="1" dirty="0">
                <a:ea typeface="MS PGothic" panose="020B0600070205080204" pitchFamily="34" charset="-128"/>
              </a:rPr>
              <a:t>P </a:t>
            </a:r>
            <a:r>
              <a:rPr lang="en-US" altLang="en-US" sz="1700" dirty="0">
                <a:ea typeface="MS PGothic" panose="020B0600070205080204" pitchFamily="34" charset="-128"/>
              </a:rPr>
              <a:t>;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 a record with  particular value</a:t>
            </a:r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  <a:endParaRPr lang="en-US" altLang="en-US" sz="1700" dirty="0"/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dirty="0"/>
              <a:t>The query: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  <a:endParaRPr lang="en-US" altLang="en-US" sz="1700" dirty="0"/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  <a:endParaRPr lang="en-US" altLang="en-US" sz="1700" dirty="0"/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  <a:endParaRPr lang="en-US" altLang="en-US" sz="1700" dirty="0"/>
          </a:p>
          <a:p>
            <a:r>
              <a:rPr lang="en-US" altLang="en-US" sz="1700" dirty="0"/>
              <a:t>&lt;user list&gt; is:</a:t>
            </a:r>
            <a:endParaRPr lang="en-US" altLang="en-US" sz="1700" dirty="0"/>
          </a:p>
          <a:p>
            <a:pPr lvl="1"/>
            <a:r>
              <a:rPr lang="en-US" altLang="en-US" sz="1700" dirty="0"/>
              <a:t>a user-id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  <a:endParaRPr lang="en-US" altLang="en-US" sz="1700" dirty="0"/>
          </a:p>
          <a:p>
            <a:pPr lvl="1"/>
            <a:r>
              <a:rPr lang="en-US" altLang="en-US" sz="1700" dirty="0"/>
              <a:t>A role (more on this later)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  <a:endParaRPr lang="en-US" altLang="en-US" sz="1700" dirty="0"/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  <a:endParaRPr lang="en-US" altLang="en-US" sz="1700" i="1" baseline="-250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  <a:endParaRPr lang="en-US" altLang="en-US" sz="1700" dirty="0"/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  <a:endParaRPr lang="en-US" altLang="en-US" sz="1700" dirty="0"/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  <a:endParaRPr lang="en-US" sz="2800" dirty="0">
              <a:ea typeface="+mj-ea"/>
            </a:endParaRP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  <a:endParaRPr lang="en-US" sz="2800" dirty="0">
              <a:ea typeface="+mj-ea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What if </a:t>
            </a:r>
            <a:endParaRPr lang="en-US" altLang="en-US" sz="1700" dirty="0"/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  <a:endParaRPr lang="en-US" sz="2800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  <a:endParaRPr lang="en-US" altLang="en-US" sz="1700" dirty="0"/>
          </a:p>
          <a:p>
            <a:pPr lvl="1"/>
            <a:r>
              <a:rPr lang="en-US" altLang="en-US" sz="1700" dirty="0"/>
              <a:t>Why is this required?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r>
              <a:rPr lang="en-US" altLang="en-US" sz="1700" dirty="0"/>
              <a:t>And more!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  <a:endParaRPr lang="en-US" sz="2800" dirty="0">
              <a:ea typeface="+mj-ea"/>
            </a:endParaRP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15" y="13081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  <a:endParaRPr lang="en-US" sz="2800" b="0" i="1" dirty="0">
              <a:ea typeface="+mj-ea"/>
            </a:endParaRP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  <a:endParaRPr lang="en-US" sz="1700" dirty="0"/>
          </a:p>
          <a:p>
            <a:r>
              <a:rPr lang="en-US" altLang="en-US" sz="1700" dirty="0">
                <a:ea typeface="MS PGothic" panose="020B0600070205080204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  <a:endParaRPr lang="en-US" sz="1700" dirty="0"/>
          </a:p>
          <a:p>
            <a:pPr lvl="1"/>
            <a:r>
              <a:rPr lang="en-US" sz="1700" dirty="0"/>
              <a:t>Correct version</a:t>
            </a:r>
            <a:endParaRPr lang="en-US" sz="1700" dirty="0"/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  <a:endParaRPr lang="en-US" sz="1700" dirty="0"/>
          </a:p>
          <a:p>
            <a:pPr lvl="1"/>
            <a:r>
              <a:rPr lang="en-US" sz="1700" dirty="0"/>
              <a:t>Incorrect version</a:t>
            </a:r>
            <a:endParaRPr lang="en-US" sz="1700" dirty="0"/>
          </a:p>
          <a:p>
            <a:pPr lvl="2">
              <a:buFont typeface="Webdings" panose="05030102010509060703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endParaRPr lang="en-US" sz="1700" dirty="0"/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  <a:endParaRPr lang="en-US" sz="1700" dirty="0"/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21755</Words>
  <Application>WPS Presentation</Application>
  <PresentationFormat>On-screen Show (4:3)</PresentationFormat>
  <Paragraphs>600</Paragraphs>
  <Slides>61</Slides>
  <Notes>42</Notes>
  <HiddenSlides>3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  <vt:variant>
        <vt:lpstr>自定义放映</vt:lpstr>
      </vt:variant>
      <vt:variant>
        <vt:i4>1</vt:i4>
      </vt:variant>
    </vt:vector>
  </HeadingPairs>
  <TitlesOfParts>
    <vt:vector size="87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Helvetica Bold</vt:lpstr>
      <vt:lpstr>Helvetica Bold Oblique</vt:lpstr>
      <vt:lpstr>Symbol</vt:lpstr>
      <vt:lpstr>Kingsoft Sign</vt:lpstr>
      <vt:lpstr>Microsoft YaHei</vt:lpstr>
      <vt:lpstr>汉仪旗黑</vt:lpstr>
      <vt:lpstr>Arial Unicode MS</vt:lpstr>
      <vt:lpstr>Apple Symbols</vt:lpstr>
      <vt:lpstr>Calibri</vt:lpstr>
      <vt:lpstr>Helvetica Neue</vt:lpstr>
      <vt:lpstr>Helvetica Oblique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PowerPoint 演示文稿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PowerPoint 演示文稿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503</cp:revision>
  <cp:lastPrinted>2024-04-18T03:54:02Z</cp:lastPrinted>
  <dcterms:created xsi:type="dcterms:W3CDTF">2024-04-18T03:54:02Z</dcterms:created>
  <dcterms:modified xsi:type="dcterms:W3CDTF">2024-04-18T03:54:02Z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