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4"/>
  </p:notesMasterIdLst>
  <p:handoutMasterIdLst>
    <p:handoutMasterId r:id="rId67"/>
  </p:handoutMasterIdLst>
  <p:sldIdLst>
    <p:sldId id="335" r:id="rId3"/>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400" r:id="rId24"/>
    <p:sldId id="356" r:id="rId25"/>
    <p:sldId id="357" r:id="rId26"/>
    <p:sldId id="358" r:id="rId27"/>
    <p:sldId id="359" r:id="rId28"/>
    <p:sldId id="403" r:id="rId29"/>
    <p:sldId id="361" r:id="rId30"/>
    <p:sldId id="362" r:id="rId31"/>
    <p:sldId id="363" r:id="rId32"/>
    <p:sldId id="364" r:id="rId33"/>
    <p:sldId id="365" r:id="rId34"/>
    <p:sldId id="366" r:id="rId35"/>
    <p:sldId id="367" r:id="rId36"/>
    <p:sldId id="404" r:id="rId37"/>
    <p:sldId id="370" r:id="rId38"/>
    <p:sldId id="442" r:id="rId39"/>
    <p:sldId id="371" r:id="rId40"/>
    <p:sldId id="402" r:id="rId41"/>
    <p:sldId id="373" r:id="rId42"/>
    <p:sldId id="374" r:id="rId43"/>
    <p:sldId id="375" r:id="rId44"/>
    <p:sldId id="376" r:id="rId45"/>
    <p:sldId id="377" r:id="rId46"/>
    <p:sldId id="378" r:id="rId47"/>
    <p:sldId id="379" r:id="rId48"/>
    <p:sldId id="380" r:id="rId49"/>
    <p:sldId id="381" r:id="rId50"/>
    <p:sldId id="470" r:id="rId51"/>
    <p:sldId id="382" r:id="rId52"/>
    <p:sldId id="383" r:id="rId53"/>
    <p:sldId id="384" r:id="rId54"/>
    <p:sldId id="385" r:id="rId55"/>
    <p:sldId id="386" r:id="rId56"/>
    <p:sldId id="387" r:id="rId57"/>
    <p:sldId id="388" r:id="rId58"/>
    <p:sldId id="389" r:id="rId59"/>
    <p:sldId id="390" r:id="rId60"/>
    <p:sldId id="391" r:id="rId61"/>
    <p:sldId id="392" r:id="rId62"/>
    <p:sldId id="393" r:id="rId63"/>
    <p:sldId id="394" r:id="rId64"/>
    <p:sldId id="395" r:id="rId65"/>
    <p:sldId id="396" r:id="rId66"/>
  </p:sldIdLst>
  <p:sldSz cx="9144000" cy="6858000" type="screen4x3"/>
  <p:notesSz cx="6997700" cy="9283700"/>
  <p:embeddedFontLst/>
  <p:custShowLst>
    <p:custShow name="Custom Show 1" id="0">
      <p:sldLst>
        <p:sld r:id="rId3"/>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94737" autoAdjust="0"/>
  </p:normalViewPr>
  <p:slideViewPr>
    <p:cSldViewPr snapToGrid="0">
      <p:cViewPr>
        <p:scale>
          <a:sx n="130" d="100"/>
          <a:sy n="130" d="100"/>
        </p:scale>
        <p:origin x="882" y="-258"/>
      </p:cViewPr>
      <p:guideLst>
        <p:guide orient="horz" pos="689"/>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a:defRPr sz="1300">
                <a:latin typeface="Helvetica" pitchFamily="34" charset="0"/>
                <a:ea typeface="+mn-ea"/>
                <a:cs typeface="+mn-cs"/>
              </a:defRPr>
            </a:lvl1pPr>
          </a:lstStyle>
          <a:p>
            <a:pPr>
              <a:defRPr/>
            </a:pPr>
            <a:endParaRPr lang="en-US"/>
          </a:p>
        </p:txBody>
      </p:sp>
      <p:sp>
        <p:nvSpPr>
          <p:cNvPr id="267267"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a:defRPr sz="1300">
                <a:latin typeface="Helvetica" pitchFamily="34" charset="0"/>
                <a:ea typeface="+mn-ea"/>
                <a:cs typeface="+mn-cs"/>
              </a:defRPr>
            </a:lvl1pPr>
          </a:lstStyle>
          <a:p>
            <a:pPr>
              <a:defRPr/>
            </a:pPr>
            <a:endParaRPr lang="en-US"/>
          </a:p>
        </p:txBody>
      </p:sp>
      <p:sp>
        <p:nvSpPr>
          <p:cNvPr id="267268"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a:defRPr sz="1300">
                <a:latin typeface="Helvetica" pitchFamily="34" charset="0"/>
                <a:ea typeface="+mn-ea"/>
                <a:cs typeface="+mn-cs"/>
              </a:defRPr>
            </a:lvl1pPr>
          </a:lstStyle>
          <a:p>
            <a:pPr>
              <a:defRPr/>
            </a:pPr>
            <a:endParaRPr lang="en-US"/>
          </a:p>
        </p:txBody>
      </p:sp>
      <p:sp>
        <p:nvSpPr>
          <p:cNvPr id="267269"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a:defRPr sz="1300"/>
            </a:lvl1pPr>
          </a:lstStyle>
          <a:p>
            <a:pPr>
              <a:defRPr/>
            </a:pPr>
            <a:fld id="{A8B4C920-550B-4EA7-9CB5-2D8883A273BF}"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t" anchorCtr="0" compatLnSpc="1"/>
          <a:lstStyle>
            <a:lvl1pPr defTabSz="930275">
              <a:defRPr sz="1300">
                <a:latin typeface="Helvetica" pitchFamily="34" charset="0"/>
                <a:ea typeface="+mn-ea"/>
                <a:cs typeface="+mn-cs"/>
              </a:defRPr>
            </a:lvl1pPr>
          </a:lstStyle>
          <a:p>
            <a:pPr>
              <a:defRPr/>
            </a:pPr>
            <a:endParaRPr lang="en-US"/>
          </a:p>
        </p:txBody>
      </p:sp>
      <p:sp>
        <p:nvSpPr>
          <p:cNvPr id="240643"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t" anchorCtr="0" compatLnSpc="1"/>
          <a:lstStyle>
            <a:lvl1pPr algn="r" defTabSz="930275">
              <a:defRPr sz="1300">
                <a:latin typeface="Helvetica" pitchFamily="34"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0645"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40646"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a:defRPr sz="1300">
                <a:latin typeface="Helvetica" pitchFamily="34" charset="0"/>
                <a:ea typeface="+mn-ea"/>
                <a:cs typeface="+mn-cs"/>
              </a:defRPr>
            </a:lvl1pPr>
          </a:lstStyle>
          <a:p>
            <a:pPr>
              <a:defRPr/>
            </a:pPr>
            <a:endParaRPr lang="en-US"/>
          </a:p>
        </p:txBody>
      </p:sp>
      <p:sp>
        <p:nvSpPr>
          <p:cNvPr id="240647"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lstStyle>
            <a:lvl1pPr algn="r" defTabSz="930275">
              <a:defRPr sz="1300"/>
            </a:lvl1pPr>
          </a:lstStyle>
          <a:p>
            <a:pPr>
              <a:defRPr/>
            </a:pPr>
            <a:fld id="{AE66C03C-4B0E-4149-8287-A3B340EB818D}"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MS PGothic" panose="020B0600070205080204" pitchFamily="34" charset="-128"/>
              </a:defRPr>
            </a:lvl1pPr>
            <a:lvl2pPr marL="742950" indent="-285750" defTabSz="930275">
              <a:defRPr sz="1600">
                <a:solidFill>
                  <a:schemeClr val="tx1"/>
                </a:solidFill>
                <a:latin typeface="Helvetica" pitchFamily="34" charset="0"/>
                <a:ea typeface="MS PGothic" panose="020B0600070205080204" pitchFamily="34" charset="-128"/>
              </a:defRPr>
            </a:lvl2pPr>
            <a:lvl3pPr marL="1143000" indent="-228600" defTabSz="930275">
              <a:defRPr sz="1600">
                <a:solidFill>
                  <a:schemeClr val="tx1"/>
                </a:solidFill>
                <a:latin typeface="Helvetica" pitchFamily="34" charset="0"/>
                <a:ea typeface="MS PGothic" panose="020B0600070205080204" pitchFamily="34" charset="-128"/>
              </a:defRPr>
            </a:lvl3pPr>
            <a:lvl4pPr marL="1600200" indent="-228600" defTabSz="930275">
              <a:defRPr sz="1600">
                <a:solidFill>
                  <a:schemeClr val="tx1"/>
                </a:solidFill>
                <a:latin typeface="Helvetica" pitchFamily="34" charset="0"/>
                <a:ea typeface="MS PGothic" panose="020B0600070205080204" pitchFamily="34" charset="-128"/>
              </a:defRPr>
            </a:lvl4pPr>
            <a:lvl5pPr marL="2057400" indent="-228600" defTabSz="930275">
              <a:defRPr sz="16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9pPr>
          </a:lstStyle>
          <a:p>
            <a:fld id="{01637794-A468-4EC6-9DD2-8F932E639220}" type="slidenum">
              <a:rPr lang="en-US" altLang="en-US" sz="1300" smtClean="0"/>
            </a:fld>
            <a:endParaRPr lang="en-US" altLang="en-US" sz="1300"/>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F20BED2-5EAE-4848-8443-B0063BF5F6F2}" type="slidenum">
              <a:rPr lang="en-US" altLang="en-US" sz="1200"/>
            </a:fld>
            <a:endParaRPr lang="en-US" altLang="en-US" sz="1200" dirty="0"/>
          </a:p>
        </p:txBody>
      </p:sp>
      <p:sp>
        <p:nvSpPr>
          <p:cNvPr id="79874"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3B0D9D7-5294-4E39-8BC0-4C255919E226}" type="slidenum">
              <a:rPr lang="en-US" altLang="en-US" sz="1200"/>
            </a:fld>
            <a:endParaRPr lang="en-US" altLang="en-US" sz="1200" dirty="0"/>
          </a:p>
        </p:txBody>
      </p:sp>
      <p:sp>
        <p:nvSpPr>
          <p:cNvPr id="80898" name="Rectangle 2"/>
          <p:cNvSpPr>
            <a:spLocks noGrp="1" noRot="1" noChangeAspect="1" noChangeArrowheads="1" noTextEdit="1"/>
          </p:cNvSpPr>
          <p:nvPr>
            <p:ph type="sldImg"/>
          </p:nvPr>
        </p:nvSpPr>
        <p:spPr>
          <a:xfrm>
            <a:off x="1187450" y="703263"/>
            <a:ext cx="4622800" cy="3467100"/>
          </a:xfrm>
        </p:spPr>
      </p:sp>
      <p:sp>
        <p:nvSpPr>
          <p:cNvPr id="8089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1BF508FA-5199-4AA3-8922-94158B684B67}" type="slidenum">
              <a:rPr lang="en-US" altLang="en-US" sz="1200"/>
            </a:fld>
            <a:endParaRPr lang="en-US" altLang="en-US" sz="1200" dirty="0"/>
          </a:p>
        </p:txBody>
      </p:sp>
      <p:sp>
        <p:nvSpPr>
          <p:cNvPr id="81922"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1923"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2</a:t>
            </a:r>
            <a:endParaRPr lang="en-US" altLang="en-US" sz="1300" dirty="0">
              <a:latin typeface="Times New Roman" panose="02020603050405020304" pitchFamily="18" charset="0"/>
            </a:endParaRPr>
          </a:p>
        </p:txBody>
      </p:sp>
      <p:sp>
        <p:nvSpPr>
          <p:cNvPr id="81924"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1925"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1926" name="Rectangle 6"/>
          <p:cNvSpPr>
            <a:spLocks noGrp="1" noRot="1" noChangeAspect="1" noChangeArrowheads="1" noTextEdit="1"/>
          </p:cNvSpPr>
          <p:nvPr>
            <p:ph type="sldImg"/>
          </p:nvPr>
        </p:nvSpPr>
        <p:spPr>
          <a:xfrm>
            <a:off x="1187450" y="703263"/>
            <a:ext cx="4622800" cy="3467100"/>
          </a:xfrm>
          <a:ln w="12700" cap="flat"/>
        </p:spPr>
      </p:sp>
      <p:sp>
        <p:nvSpPr>
          <p:cNvPr id="81927"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0D8CA25-AE75-4191-8B01-FE9755FBC192}" type="slidenum">
              <a:rPr lang="en-US" altLang="en-US" sz="1200"/>
            </a:fld>
            <a:endParaRPr lang="en-US" altLang="en-US" sz="1200" dirty="0"/>
          </a:p>
        </p:txBody>
      </p:sp>
      <p:sp>
        <p:nvSpPr>
          <p:cNvPr id="8294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294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3</a:t>
            </a:r>
            <a:endParaRPr lang="en-US" altLang="en-US" sz="1300" dirty="0">
              <a:latin typeface="Times New Roman" panose="02020603050405020304" pitchFamily="18" charset="0"/>
            </a:endParaRPr>
          </a:p>
        </p:txBody>
      </p:sp>
      <p:sp>
        <p:nvSpPr>
          <p:cNvPr id="8294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294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2950" name="Rectangle 6"/>
          <p:cNvSpPr>
            <a:spLocks noGrp="1" noRot="1" noChangeAspect="1" noChangeArrowheads="1" noTextEdit="1"/>
          </p:cNvSpPr>
          <p:nvPr>
            <p:ph type="sldImg"/>
          </p:nvPr>
        </p:nvSpPr>
        <p:spPr>
          <a:xfrm>
            <a:off x="1187450" y="703263"/>
            <a:ext cx="4622800" cy="3467100"/>
          </a:xfrm>
          <a:ln w="12700" cap="flat"/>
        </p:spPr>
      </p:sp>
      <p:sp>
        <p:nvSpPr>
          <p:cNvPr id="82951"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B41C928F-F266-4AE9-9955-5DF263458FBB}" type="slidenum">
              <a:rPr lang="en-US" altLang="en-US" sz="1200"/>
            </a:fld>
            <a:endParaRPr lang="en-US" altLang="en-US" sz="1200" dirty="0"/>
          </a:p>
        </p:txBody>
      </p:sp>
      <p:sp>
        <p:nvSpPr>
          <p:cNvPr id="83970"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3971"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4</a:t>
            </a:r>
            <a:endParaRPr lang="en-US" altLang="en-US" sz="1300" dirty="0">
              <a:latin typeface="Times New Roman" panose="02020603050405020304" pitchFamily="18" charset="0"/>
            </a:endParaRPr>
          </a:p>
        </p:txBody>
      </p:sp>
      <p:sp>
        <p:nvSpPr>
          <p:cNvPr id="83972"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3973"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3974" name="Rectangle 6"/>
          <p:cNvSpPr>
            <a:spLocks noGrp="1" noRot="1" noChangeAspect="1" noChangeArrowheads="1" noTextEdit="1"/>
          </p:cNvSpPr>
          <p:nvPr>
            <p:ph type="sldImg"/>
          </p:nvPr>
        </p:nvSpPr>
        <p:spPr>
          <a:xfrm>
            <a:off x="1187450" y="703263"/>
            <a:ext cx="4622800" cy="3467100"/>
          </a:xfrm>
          <a:ln w="12700" cap="flat"/>
        </p:spPr>
      </p:sp>
      <p:sp>
        <p:nvSpPr>
          <p:cNvPr id="83975"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5FB4B8FB-1017-465D-AFBF-5BF5BCE81005}" type="slidenum">
              <a:rPr lang="en-US" altLang="en-US" sz="1200"/>
            </a:fld>
            <a:endParaRPr lang="en-US" altLang="en-US" sz="1200" dirty="0"/>
          </a:p>
        </p:txBody>
      </p:sp>
      <p:sp>
        <p:nvSpPr>
          <p:cNvPr id="84994"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4995"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5</a:t>
            </a:r>
            <a:endParaRPr lang="en-US" altLang="en-US" sz="1300" dirty="0">
              <a:latin typeface="Times New Roman" panose="02020603050405020304" pitchFamily="18" charset="0"/>
            </a:endParaRPr>
          </a:p>
        </p:txBody>
      </p:sp>
      <p:sp>
        <p:nvSpPr>
          <p:cNvPr id="84996"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4997"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4998" name="Rectangle 6"/>
          <p:cNvSpPr>
            <a:spLocks noGrp="1" noRot="1" noChangeAspect="1" noChangeArrowheads="1" noTextEdit="1"/>
          </p:cNvSpPr>
          <p:nvPr>
            <p:ph type="sldImg"/>
          </p:nvPr>
        </p:nvSpPr>
        <p:spPr>
          <a:xfrm>
            <a:off x="1187450" y="703263"/>
            <a:ext cx="4622800" cy="3467100"/>
          </a:xfrm>
          <a:ln w="12700" cap="flat"/>
        </p:spPr>
      </p:sp>
      <p:sp>
        <p:nvSpPr>
          <p:cNvPr id="84999"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E7B9E48-CE28-477B-AF14-CB4F875872B7}" type="slidenum">
              <a:rPr lang="en-US" altLang="en-US" sz="1200"/>
            </a:fld>
            <a:endParaRPr lang="en-US" altLang="en-US" sz="1200" dirty="0"/>
          </a:p>
        </p:txBody>
      </p:sp>
      <p:sp>
        <p:nvSpPr>
          <p:cNvPr id="8601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601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5</a:t>
            </a:r>
            <a:endParaRPr lang="en-US" altLang="en-US" sz="1300" dirty="0">
              <a:latin typeface="Times New Roman" panose="02020603050405020304" pitchFamily="18" charset="0"/>
            </a:endParaRPr>
          </a:p>
        </p:txBody>
      </p:sp>
      <p:sp>
        <p:nvSpPr>
          <p:cNvPr id="8602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602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6022" name="Rectangle 6"/>
          <p:cNvSpPr>
            <a:spLocks noGrp="1" noRot="1" noChangeAspect="1" noChangeArrowheads="1" noTextEdit="1"/>
          </p:cNvSpPr>
          <p:nvPr>
            <p:ph type="sldImg"/>
          </p:nvPr>
        </p:nvSpPr>
        <p:spPr>
          <a:xfrm>
            <a:off x="1187450" y="703263"/>
            <a:ext cx="4622800" cy="3467100"/>
          </a:xfrm>
          <a:ln w="12700" cap="flat"/>
        </p:spPr>
      </p:sp>
      <p:sp>
        <p:nvSpPr>
          <p:cNvPr id="86023"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E067567-7C0E-4623-97F7-3AB1CFA84628}" type="slidenum">
              <a:rPr lang="en-US" altLang="en-US" sz="1200"/>
            </a:fld>
            <a:endParaRPr lang="en-US" altLang="en-US" sz="1200" dirty="0"/>
          </a:p>
        </p:txBody>
      </p:sp>
      <p:sp>
        <p:nvSpPr>
          <p:cNvPr id="87042"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7043"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6</a:t>
            </a:r>
            <a:endParaRPr lang="en-US" altLang="en-US" sz="1300" dirty="0">
              <a:latin typeface="Times New Roman" panose="02020603050405020304" pitchFamily="18" charset="0"/>
            </a:endParaRPr>
          </a:p>
        </p:txBody>
      </p:sp>
      <p:sp>
        <p:nvSpPr>
          <p:cNvPr id="87044"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7045"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7046" name="Rectangle 6"/>
          <p:cNvSpPr>
            <a:spLocks noGrp="1" noRot="1" noChangeAspect="1" noChangeArrowheads="1" noTextEdit="1"/>
          </p:cNvSpPr>
          <p:nvPr>
            <p:ph type="sldImg"/>
          </p:nvPr>
        </p:nvSpPr>
        <p:spPr>
          <a:xfrm>
            <a:off x="1187450" y="703263"/>
            <a:ext cx="4622800" cy="3467100"/>
          </a:xfrm>
          <a:ln w="12700" cap="flat"/>
        </p:spPr>
      </p:sp>
      <p:sp>
        <p:nvSpPr>
          <p:cNvPr id="87047"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6D0189D-E517-438B-9693-2812E02CF692}" type="slidenum">
              <a:rPr lang="en-US" altLang="en-US" sz="1200"/>
            </a:fld>
            <a:endParaRPr lang="en-US" altLang="en-US" sz="1200" dirty="0"/>
          </a:p>
        </p:txBody>
      </p:sp>
      <p:sp>
        <p:nvSpPr>
          <p:cNvPr id="8806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806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8</a:t>
            </a:r>
            <a:endParaRPr lang="en-US" altLang="en-US" sz="1300" dirty="0">
              <a:latin typeface="Times New Roman" panose="02020603050405020304" pitchFamily="18" charset="0"/>
            </a:endParaRPr>
          </a:p>
        </p:txBody>
      </p:sp>
      <p:sp>
        <p:nvSpPr>
          <p:cNvPr id="8806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806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88070" name="Rectangle 6"/>
          <p:cNvSpPr>
            <a:spLocks noGrp="1" noRot="1" noChangeAspect="1" noChangeArrowheads="1" noTextEdit="1"/>
          </p:cNvSpPr>
          <p:nvPr>
            <p:ph type="sldImg"/>
          </p:nvPr>
        </p:nvSpPr>
        <p:spPr>
          <a:xfrm>
            <a:off x="1187450" y="703263"/>
            <a:ext cx="4622800" cy="3467100"/>
          </a:xfrm>
          <a:ln w="12700" cap="flat"/>
        </p:spPr>
      </p:sp>
      <p:sp>
        <p:nvSpPr>
          <p:cNvPr id="88071"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B6B19D27-1D9D-4EFF-A2A6-3367138C3034}" type="slidenum">
              <a:rPr lang="en-US" altLang="en-US" sz="1200"/>
            </a:fld>
            <a:endParaRPr lang="en-US" altLang="en-US" sz="1200" dirty="0"/>
          </a:p>
        </p:txBody>
      </p:sp>
      <p:sp>
        <p:nvSpPr>
          <p:cNvPr id="90114"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0115"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9</a:t>
            </a:r>
            <a:endParaRPr lang="en-US" altLang="en-US" sz="1300" dirty="0">
              <a:latin typeface="Times New Roman" panose="02020603050405020304" pitchFamily="18" charset="0"/>
            </a:endParaRPr>
          </a:p>
        </p:txBody>
      </p:sp>
      <p:sp>
        <p:nvSpPr>
          <p:cNvPr id="90116"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0117"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0118" name="Rectangle 6"/>
          <p:cNvSpPr>
            <a:spLocks noGrp="1" noRot="1" noChangeAspect="1" noChangeArrowheads="1" noTextEdit="1"/>
          </p:cNvSpPr>
          <p:nvPr>
            <p:ph type="sldImg"/>
          </p:nvPr>
        </p:nvSpPr>
        <p:spPr>
          <a:xfrm>
            <a:off x="1187450" y="703263"/>
            <a:ext cx="4622800" cy="3467100"/>
          </a:xfrm>
          <a:ln w="12700" cap="flat"/>
        </p:spPr>
      </p:sp>
      <p:sp>
        <p:nvSpPr>
          <p:cNvPr id="90119"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A5814F0E-33C5-4FFC-97A8-A1EDBAA0258F}" type="slidenum">
              <a:rPr lang="en-US" altLang="en-US" sz="1200"/>
            </a:fld>
            <a:endParaRPr lang="en-US" altLang="en-US" sz="1200" dirty="0"/>
          </a:p>
        </p:txBody>
      </p:sp>
      <p:sp>
        <p:nvSpPr>
          <p:cNvPr id="7270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7270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1</a:t>
            </a:r>
            <a:endParaRPr lang="en-US" altLang="en-US" sz="1300" dirty="0">
              <a:latin typeface="Times New Roman" panose="02020603050405020304" pitchFamily="18" charset="0"/>
            </a:endParaRPr>
          </a:p>
        </p:txBody>
      </p:sp>
      <p:sp>
        <p:nvSpPr>
          <p:cNvPr id="7270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7270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72710" name="Rectangle 6"/>
          <p:cNvSpPr>
            <a:spLocks noGrp="1" noRot="1" noChangeAspect="1" noChangeArrowheads="1" noTextEdit="1"/>
          </p:cNvSpPr>
          <p:nvPr>
            <p:ph type="sldImg"/>
          </p:nvPr>
        </p:nvSpPr>
        <p:spPr>
          <a:xfrm>
            <a:off x="1187450" y="703263"/>
            <a:ext cx="4622800" cy="3467100"/>
          </a:xfrm>
          <a:ln w="12700" cap="flat"/>
        </p:spPr>
      </p:sp>
      <p:sp>
        <p:nvSpPr>
          <p:cNvPr id="72711"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0F971D5-882D-4233-A30D-FAEDE4CA6E84}" type="slidenum">
              <a:rPr lang="en-US" altLang="en-US" sz="1200"/>
            </a:fld>
            <a:endParaRPr lang="en-US" altLang="en-US" sz="1200" dirty="0"/>
          </a:p>
        </p:txBody>
      </p:sp>
      <p:sp>
        <p:nvSpPr>
          <p:cNvPr id="9113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3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9</a:t>
            </a:r>
            <a:endParaRPr lang="en-US" altLang="en-US" sz="1300" dirty="0">
              <a:latin typeface="Times New Roman" panose="02020603050405020304" pitchFamily="18" charset="0"/>
            </a:endParaRPr>
          </a:p>
        </p:txBody>
      </p:sp>
      <p:sp>
        <p:nvSpPr>
          <p:cNvPr id="9114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4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42" name="Rectangle 6"/>
          <p:cNvSpPr>
            <a:spLocks noGrp="1" noRot="1" noChangeAspect="1" noChangeArrowheads="1" noTextEdit="1"/>
          </p:cNvSpPr>
          <p:nvPr>
            <p:ph type="sldImg"/>
          </p:nvPr>
        </p:nvSpPr>
        <p:spPr>
          <a:xfrm>
            <a:off x="1187450" y="703263"/>
            <a:ext cx="4622800" cy="3467100"/>
          </a:xfrm>
          <a:ln w="12700" cap="flat"/>
        </p:spPr>
      </p:sp>
      <p:sp>
        <p:nvSpPr>
          <p:cNvPr id="91143"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0F971D5-882D-4233-A30D-FAEDE4CA6E84}" type="slidenum">
              <a:rPr lang="en-US" altLang="en-US" sz="1200"/>
            </a:fld>
            <a:endParaRPr lang="en-US" altLang="en-US" sz="1200" dirty="0"/>
          </a:p>
        </p:txBody>
      </p:sp>
      <p:sp>
        <p:nvSpPr>
          <p:cNvPr id="9113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3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9</a:t>
            </a:r>
            <a:endParaRPr lang="en-US" altLang="en-US" sz="1300" dirty="0">
              <a:latin typeface="Times New Roman" panose="02020603050405020304" pitchFamily="18" charset="0"/>
            </a:endParaRPr>
          </a:p>
        </p:txBody>
      </p:sp>
      <p:sp>
        <p:nvSpPr>
          <p:cNvPr id="9114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4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1142" name="Rectangle 6"/>
          <p:cNvSpPr>
            <a:spLocks noGrp="1" noRot="1" noChangeAspect="1" noChangeArrowheads="1" noTextEdit="1"/>
          </p:cNvSpPr>
          <p:nvPr>
            <p:ph type="sldImg"/>
          </p:nvPr>
        </p:nvSpPr>
        <p:spPr>
          <a:xfrm>
            <a:off x="1187450" y="703263"/>
            <a:ext cx="4622800" cy="3467100"/>
          </a:xfrm>
          <a:ln w="12700" cap="flat"/>
        </p:spPr>
      </p:sp>
      <p:sp>
        <p:nvSpPr>
          <p:cNvPr id="91143"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75B1299F-03B5-4909-AEBA-DE9BE8116957}" type="slidenum">
              <a:rPr lang="en-US" altLang="en-US" sz="1200"/>
            </a:fld>
            <a:endParaRPr lang="en-US" altLang="en-US" sz="1200" dirty="0"/>
          </a:p>
        </p:txBody>
      </p:sp>
      <p:sp>
        <p:nvSpPr>
          <p:cNvPr id="93186" name="Rectangle 2"/>
          <p:cNvSpPr>
            <a:spLocks noGrp="1" noRot="1" noChangeAspect="1" noChangeArrowheads="1" noTextEdit="1"/>
          </p:cNvSpPr>
          <p:nvPr>
            <p:ph type="sldImg"/>
          </p:nvPr>
        </p:nvSpPr>
        <p:spPr>
          <a:xfrm>
            <a:off x="1187450" y="703263"/>
            <a:ext cx="4622800" cy="3467100"/>
          </a:xfrm>
        </p:spPr>
      </p:sp>
      <p:sp>
        <p:nvSpPr>
          <p:cNvPr id="9318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127041A6-355E-4FC9-8067-194DB47AE9FB}" type="slidenum">
              <a:rPr lang="en-US" altLang="en-US" sz="1200"/>
            </a:fld>
            <a:endParaRPr lang="en-US" altLang="en-US" sz="1200" dirty="0"/>
          </a:p>
        </p:txBody>
      </p:sp>
      <p:sp>
        <p:nvSpPr>
          <p:cNvPr id="94210" name="Rectangle 2"/>
          <p:cNvSpPr>
            <a:spLocks noGrp="1" noRot="1" noChangeAspect="1" noChangeArrowheads="1" noTextEdit="1"/>
          </p:cNvSpPr>
          <p:nvPr>
            <p:ph type="sldImg"/>
          </p:nvPr>
        </p:nvSpPr>
        <p:spPr>
          <a:xfrm>
            <a:off x="1187450" y="703263"/>
            <a:ext cx="4622800" cy="3467100"/>
          </a:xfrm>
        </p:spPr>
      </p:sp>
      <p:sp>
        <p:nvSpPr>
          <p:cNvPr id="9421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364CC0D-9515-4095-81D0-8024523D9047}" type="slidenum">
              <a:rPr lang="en-US" altLang="en-US" sz="1200"/>
            </a:fld>
            <a:endParaRPr lang="en-US" altLang="en-US" sz="1200" dirty="0"/>
          </a:p>
        </p:txBody>
      </p:sp>
      <p:sp>
        <p:nvSpPr>
          <p:cNvPr id="95234" name="Rectangle 2"/>
          <p:cNvSpPr>
            <a:spLocks noGrp="1" noRot="1" noChangeAspect="1" noChangeArrowheads="1" noTextEdit="1"/>
          </p:cNvSpPr>
          <p:nvPr>
            <p:ph type="sldImg"/>
          </p:nvPr>
        </p:nvSpPr>
        <p:spPr>
          <a:xfrm>
            <a:off x="1187450" y="703263"/>
            <a:ext cx="4622800" cy="3467100"/>
          </a:xfrm>
        </p:spPr>
      </p:sp>
      <p:sp>
        <p:nvSpPr>
          <p:cNvPr id="9523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78E32C01-92A2-42F0-A723-C22E35C9436D}" type="slidenum">
              <a:rPr lang="en-US" altLang="en-US" sz="1200"/>
            </a:fld>
            <a:endParaRPr lang="en-US" altLang="en-US" sz="1200" dirty="0"/>
          </a:p>
        </p:txBody>
      </p:sp>
      <p:sp>
        <p:nvSpPr>
          <p:cNvPr id="9625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625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itchFamily="34" charset="0"/>
                <a:ea typeface="MS PGothic" panose="020B0600070205080204" pitchFamily="34" charset="-128"/>
              </a:defRPr>
            </a:lvl1pPr>
            <a:lvl2pPr marL="742950" indent="-285750" defTabSz="930275" eaLnBrk="0" hangingPunct="0">
              <a:defRPr sz="2400">
                <a:solidFill>
                  <a:schemeClr val="tx1"/>
                </a:solidFill>
                <a:latin typeface="Helvetica" pitchFamily="34" charset="0"/>
                <a:ea typeface="MS PGothic" panose="020B0600070205080204" pitchFamily="34" charset="-128"/>
              </a:defRPr>
            </a:lvl2pPr>
            <a:lvl3pPr marL="1143000" indent="-228600" defTabSz="930275" eaLnBrk="0" hangingPunct="0">
              <a:defRPr sz="2400">
                <a:solidFill>
                  <a:schemeClr val="tx1"/>
                </a:solidFill>
                <a:latin typeface="Helvetica" pitchFamily="34" charset="0"/>
                <a:ea typeface="MS PGothic" panose="020B0600070205080204" pitchFamily="34" charset="-128"/>
              </a:defRPr>
            </a:lvl3pPr>
            <a:lvl4pPr marL="1600200" indent="-228600" defTabSz="930275" eaLnBrk="0" hangingPunct="0">
              <a:defRPr sz="2400">
                <a:solidFill>
                  <a:schemeClr val="tx1"/>
                </a:solidFill>
                <a:latin typeface="Helvetica" pitchFamily="34" charset="0"/>
                <a:ea typeface="MS PGothic" panose="020B0600070205080204" pitchFamily="34" charset="-128"/>
              </a:defRPr>
            </a:lvl4pPr>
            <a:lvl5pPr marL="2057400" indent="-228600" defTabSz="930275" eaLnBrk="0" hangingPunct="0">
              <a:defRPr sz="2400">
                <a:solidFill>
                  <a:schemeClr val="tx1"/>
                </a:solidFill>
                <a:latin typeface="Helvetica"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r"/>
            <a:r>
              <a:rPr lang="en-US" altLang="en-US" sz="1300" dirty="0">
                <a:latin typeface="Times New Roman" panose="02020603050405020304" pitchFamily="18" charset="0"/>
              </a:rPr>
              <a:t>7</a:t>
            </a:r>
            <a:endParaRPr lang="en-US" altLang="en-US" sz="1300" dirty="0">
              <a:latin typeface="Times New Roman" panose="02020603050405020304" pitchFamily="18" charset="0"/>
            </a:endParaRPr>
          </a:p>
        </p:txBody>
      </p:sp>
      <p:sp>
        <p:nvSpPr>
          <p:cNvPr id="9626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626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endParaRPr lang="en-US" altLang="en-US" sz="1800" dirty="0"/>
          </a:p>
        </p:txBody>
      </p:sp>
      <p:sp>
        <p:nvSpPr>
          <p:cNvPr id="96262" name="Rectangle 6"/>
          <p:cNvSpPr>
            <a:spLocks noGrp="1" noRot="1" noChangeAspect="1" noChangeArrowheads="1" noTextEdit="1"/>
          </p:cNvSpPr>
          <p:nvPr>
            <p:ph type="sldImg"/>
          </p:nvPr>
        </p:nvSpPr>
        <p:spPr>
          <a:xfrm>
            <a:off x="1187450" y="703263"/>
            <a:ext cx="4622800" cy="3467100"/>
          </a:xfrm>
          <a:ln w="12700" cap="flat"/>
        </p:spPr>
      </p:sp>
      <p:sp>
        <p:nvSpPr>
          <p:cNvPr id="96263" name="Rectangle 7"/>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7AE236B-D748-4441-B842-77E0AEB2470B}" type="slidenum">
              <a:rPr lang="en-US" altLang="en-US" sz="1200"/>
            </a:fld>
            <a:endParaRPr lang="en-US" altLang="en-US" sz="1200" dirty="0"/>
          </a:p>
        </p:txBody>
      </p:sp>
      <p:sp>
        <p:nvSpPr>
          <p:cNvPr id="101378" name="Rectangle 2"/>
          <p:cNvSpPr>
            <a:spLocks noGrp="1" noRot="1" noChangeAspect="1" noChangeArrowheads="1" noTextEdit="1"/>
          </p:cNvSpPr>
          <p:nvPr>
            <p:ph type="sldImg"/>
          </p:nvPr>
        </p:nvSpPr>
        <p:spPr>
          <a:xfrm>
            <a:off x="1187450" y="703263"/>
            <a:ext cx="4622800" cy="3467100"/>
          </a:xfrm>
        </p:spPr>
      </p:sp>
      <p:sp>
        <p:nvSpPr>
          <p:cNvPr id="10137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7AE236B-D748-4441-B842-77E0AEB2470B}" type="slidenum">
              <a:rPr lang="en-US" altLang="en-US" sz="1200"/>
            </a:fld>
            <a:endParaRPr lang="en-US" altLang="en-US" sz="1200" dirty="0"/>
          </a:p>
        </p:txBody>
      </p:sp>
      <p:sp>
        <p:nvSpPr>
          <p:cNvPr id="101378" name="Rectangle 2"/>
          <p:cNvSpPr>
            <a:spLocks noGrp="1" noRot="1" noChangeAspect="1" noChangeArrowheads="1" noTextEdit="1"/>
          </p:cNvSpPr>
          <p:nvPr>
            <p:ph type="sldImg"/>
          </p:nvPr>
        </p:nvSpPr>
        <p:spPr>
          <a:xfrm>
            <a:off x="1187450" y="703263"/>
            <a:ext cx="4622800" cy="3467100"/>
          </a:xfrm>
        </p:spPr>
      </p:sp>
      <p:sp>
        <p:nvSpPr>
          <p:cNvPr id="10137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6591C42-4AD5-4528-9EC3-61D5E9BDFCDD}" type="slidenum">
              <a:rPr lang="en-US" altLang="en-US" sz="1200"/>
            </a:fld>
            <a:endParaRPr lang="en-US" altLang="en-US" sz="1200" dirty="0"/>
          </a:p>
        </p:txBody>
      </p:sp>
      <p:sp>
        <p:nvSpPr>
          <p:cNvPr id="102402" name="Rectangle 2"/>
          <p:cNvSpPr>
            <a:spLocks noGrp="1" noRot="1" noChangeAspect="1" noChangeArrowheads="1" noTextEdit="1"/>
          </p:cNvSpPr>
          <p:nvPr>
            <p:ph type="sldImg"/>
          </p:nvPr>
        </p:nvSpPr>
        <p:spPr>
          <a:xfrm>
            <a:off x="1187450" y="703263"/>
            <a:ext cx="4622800" cy="3467100"/>
          </a:xfrm>
        </p:spPr>
      </p:sp>
      <p:sp>
        <p:nvSpPr>
          <p:cNvPr id="10240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9DCB16A-F829-4527-A43B-C46817CDE356}" type="slidenum">
              <a:rPr lang="en-US" altLang="en-US" sz="1200"/>
            </a:fld>
            <a:endParaRPr lang="en-US" altLang="en-US" sz="1200" dirty="0"/>
          </a:p>
        </p:txBody>
      </p:sp>
      <p:sp>
        <p:nvSpPr>
          <p:cNvPr id="103426" name="Rectangle 2"/>
          <p:cNvSpPr>
            <a:spLocks noGrp="1" noRot="1" noChangeAspect="1" noChangeArrowheads="1" noTextEdit="1"/>
          </p:cNvSpPr>
          <p:nvPr>
            <p:ph type="sldImg"/>
          </p:nvPr>
        </p:nvSpPr>
        <p:spPr>
          <a:xfrm>
            <a:off x="1187450" y="703263"/>
            <a:ext cx="4622800" cy="3467100"/>
          </a:xfrm>
        </p:spPr>
      </p:sp>
      <p:sp>
        <p:nvSpPr>
          <p:cNvPr id="10342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3C87EDE-116A-4691-A4DF-061EA00B6C18}" type="slidenum">
              <a:rPr lang="en-US" altLang="en-US" sz="1200"/>
            </a:fld>
            <a:endParaRPr lang="en-US" altLang="en-US" sz="1200" dirty="0"/>
          </a:p>
        </p:txBody>
      </p:sp>
      <p:sp>
        <p:nvSpPr>
          <p:cNvPr id="73730" name="Rectangle 2"/>
          <p:cNvSpPr>
            <a:spLocks noGrp="1" noRot="1" noChangeAspect="1" noChangeArrowheads="1" noTextEdit="1"/>
          </p:cNvSpPr>
          <p:nvPr>
            <p:ph type="sldImg"/>
          </p:nvPr>
        </p:nvSpPr>
        <p:spPr>
          <a:xfrm>
            <a:off x="1187450" y="703263"/>
            <a:ext cx="4622800" cy="3467100"/>
          </a:xfrm>
        </p:spPr>
      </p:sp>
      <p:sp>
        <p:nvSpPr>
          <p:cNvPr id="7373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A527C20-D984-443D-9364-8D80E7D14902}" type="slidenum">
              <a:rPr lang="en-US" altLang="en-US" sz="1200"/>
            </a:fld>
            <a:endParaRPr lang="en-US" altLang="en-US" sz="1200" dirty="0"/>
          </a:p>
        </p:txBody>
      </p:sp>
      <p:sp>
        <p:nvSpPr>
          <p:cNvPr id="104450" name="Rectangle 2"/>
          <p:cNvSpPr>
            <a:spLocks noGrp="1" noRot="1" noChangeAspect="1" noChangeArrowheads="1" noTextEdit="1"/>
          </p:cNvSpPr>
          <p:nvPr>
            <p:ph type="sldImg"/>
          </p:nvPr>
        </p:nvSpPr>
        <p:spPr>
          <a:xfrm>
            <a:off x="1187450" y="703263"/>
            <a:ext cx="4622800" cy="3467100"/>
          </a:xfrm>
        </p:spPr>
      </p:sp>
      <p:sp>
        <p:nvSpPr>
          <p:cNvPr id="10445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43D6E09-C3BD-4C9F-8640-BDE33C2397BD}" type="slidenum">
              <a:rPr lang="en-US" altLang="en-US" sz="1200"/>
            </a:fld>
            <a:endParaRPr lang="en-US" altLang="en-US" sz="1200" dirty="0"/>
          </a:p>
        </p:txBody>
      </p:sp>
      <p:sp>
        <p:nvSpPr>
          <p:cNvPr id="105474" name="Rectangle 2"/>
          <p:cNvSpPr>
            <a:spLocks noGrp="1" noRot="1" noChangeAspect="1" noChangeArrowheads="1" noTextEdit="1"/>
          </p:cNvSpPr>
          <p:nvPr>
            <p:ph type="sldImg"/>
          </p:nvPr>
        </p:nvSpPr>
        <p:spPr>
          <a:xfrm>
            <a:off x="1187450" y="703263"/>
            <a:ext cx="4622800" cy="3467100"/>
          </a:xfrm>
        </p:spPr>
      </p:sp>
      <p:sp>
        <p:nvSpPr>
          <p:cNvPr id="10547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8E38463-D7D2-48E0-9845-AEDC12745945}" type="slidenum">
              <a:rPr lang="en-US" altLang="en-US" sz="1200"/>
            </a:fld>
            <a:endParaRPr lang="en-US" altLang="en-US" sz="1200" dirty="0"/>
          </a:p>
        </p:txBody>
      </p:sp>
      <p:sp>
        <p:nvSpPr>
          <p:cNvPr id="106498" name="Rectangle 2"/>
          <p:cNvSpPr>
            <a:spLocks noGrp="1" noRot="1" noChangeAspect="1" noChangeArrowheads="1" noTextEdit="1"/>
          </p:cNvSpPr>
          <p:nvPr>
            <p:ph type="sldImg"/>
          </p:nvPr>
        </p:nvSpPr>
        <p:spPr>
          <a:xfrm>
            <a:off x="1187450" y="703263"/>
            <a:ext cx="4622800" cy="3467100"/>
          </a:xfrm>
        </p:spPr>
      </p:sp>
      <p:sp>
        <p:nvSpPr>
          <p:cNvPr id="10649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E36DD89-DA79-48DA-B783-0C850F9C3712}" type="slidenum">
              <a:rPr lang="en-US" altLang="en-US" sz="1200"/>
            </a:fld>
            <a:endParaRPr lang="en-US" altLang="en-US" sz="1200" dirty="0"/>
          </a:p>
        </p:txBody>
      </p:sp>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en-US"/>
              <a:t>Selecting ID without Aggregation: The problem arises with selecting the ID without including it in an aggregate function and not including it in the GROUP BY clause. SQL doesn't know how to handle ID because there could be multiple ID values for each dept_name, and you haven't specified how to aggregate those ID values.</a:t>
            </a: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179FF149-63CC-4DDD-8621-E03FD326541C}" type="slidenum">
              <a:rPr lang="en-US" altLang="en-US" sz="1200"/>
            </a:fld>
            <a:endParaRPr lang="en-US" altLang="en-US" sz="1200" dirty="0"/>
          </a:p>
        </p:txBody>
      </p:sp>
      <p:sp>
        <p:nvSpPr>
          <p:cNvPr id="108546" name="Rectangle 2"/>
          <p:cNvSpPr>
            <a:spLocks noGrp="1" noRot="1" noChangeAspect="1" noChangeArrowheads="1" noTextEdit="1"/>
          </p:cNvSpPr>
          <p:nvPr>
            <p:ph type="sldImg"/>
          </p:nvPr>
        </p:nvSpPr>
        <p:spPr>
          <a:xfrm>
            <a:off x="1187450" y="703263"/>
            <a:ext cx="4622800" cy="3467100"/>
          </a:xfrm>
        </p:spPr>
      </p:sp>
      <p:sp>
        <p:nvSpPr>
          <p:cNvPr id="10854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619AA53-6FBE-47B1-A5A9-D4F7E2EB9003}" type="slidenum">
              <a:rPr lang="en-US" altLang="en-US" sz="1200"/>
            </a:fld>
            <a:endParaRPr lang="en-US" altLang="en-US" sz="1200" dirty="0"/>
          </a:p>
        </p:txBody>
      </p:sp>
      <p:sp>
        <p:nvSpPr>
          <p:cNvPr id="110594" name="Rectangle 2"/>
          <p:cNvSpPr>
            <a:spLocks noGrp="1" noRot="1" noChangeAspect="1" noChangeArrowheads="1" noTextEdit="1"/>
          </p:cNvSpPr>
          <p:nvPr>
            <p:ph type="sldImg"/>
          </p:nvPr>
        </p:nvSpPr>
        <p:spPr>
          <a:xfrm>
            <a:off x="1187450" y="703263"/>
            <a:ext cx="4622800" cy="3467100"/>
          </a:xfrm>
        </p:spPr>
      </p:sp>
      <p:sp>
        <p:nvSpPr>
          <p:cNvPr id="11059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DD8DAD5-EFE6-4531-83B5-A1D07989AD0D}" type="slidenum">
              <a:rPr lang="en-US" altLang="en-US" sz="1200"/>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p:spPr>
      </p:sp>
      <p:sp>
        <p:nvSpPr>
          <p:cNvPr id="11161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502F3513-D1FE-453A-9D62-AB228D88B68A}" type="slidenum">
              <a:rPr lang="en-US" altLang="en-US" sz="1200"/>
            </a:fld>
            <a:endParaRPr lang="en-US" altLang="en-US" sz="1200" dirty="0"/>
          </a:p>
        </p:txBody>
      </p:sp>
      <p:sp>
        <p:nvSpPr>
          <p:cNvPr id="117762" name="Rectangle 2"/>
          <p:cNvSpPr>
            <a:spLocks noGrp="1" noRot="1" noChangeAspect="1" noChangeArrowheads="1" noTextEdit="1"/>
          </p:cNvSpPr>
          <p:nvPr>
            <p:ph type="sldImg"/>
          </p:nvPr>
        </p:nvSpPr>
        <p:spPr>
          <a:xfrm>
            <a:off x="1187450" y="703263"/>
            <a:ext cx="4622800" cy="3467100"/>
          </a:xfrm>
        </p:spPr>
      </p:sp>
      <p:sp>
        <p:nvSpPr>
          <p:cNvPr id="11776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FB0A469-9660-4019-8347-528B1BA28310}" type="slidenum">
              <a:rPr lang="en-US" altLang="en-US" sz="1200"/>
            </a:fld>
            <a:endParaRPr lang="en-US" altLang="en-US" sz="1200" dirty="0"/>
          </a:p>
        </p:txBody>
      </p:sp>
      <p:sp>
        <p:nvSpPr>
          <p:cNvPr id="118786" name="Rectangle 2"/>
          <p:cNvSpPr>
            <a:spLocks noGrp="1" noRot="1" noChangeAspect="1" noChangeArrowheads="1" noTextEdit="1"/>
          </p:cNvSpPr>
          <p:nvPr>
            <p:ph type="sldImg"/>
          </p:nvPr>
        </p:nvSpPr>
        <p:spPr>
          <a:xfrm>
            <a:off x="1187450" y="703263"/>
            <a:ext cx="4622800" cy="3467100"/>
          </a:xfrm>
        </p:spPr>
      </p:sp>
      <p:sp>
        <p:nvSpPr>
          <p:cNvPr id="11878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DD8DAD5-EFE6-4531-83B5-A1D07989AD0D}" type="slidenum">
              <a:rPr lang="en-US" altLang="en-US" sz="1200"/>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p:spPr>
      </p:sp>
      <p:sp>
        <p:nvSpPr>
          <p:cNvPr id="11161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79A28225-7E5D-4105-AF50-B66487E7EB00}" type="slidenum">
              <a:rPr lang="en-US" altLang="en-US" sz="1200"/>
            </a:fld>
            <a:endParaRPr lang="en-US" altLang="en-US" sz="1200" dirty="0"/>
          </a:p>
        </p:txBody>
      </p:sp>
      <p:sp>
        <p:nvSpPr>
          <p:cNvPr id="74754" name="Rectangle 2"/>
          <p:cNvSpPr>
            <a:spLocks noGrp="1" noRot="1" noChangeAspect="1" noChangeArrowheads="1" noTextEdit="1"/>
          </p:cNvSpPr>
          <p:nvPr>
            <p:ph type="sldImg"/>
          </p:nvPr>
        </p:nvSpPr>
        <p:spPr>
          <a:xfrm>
            <a:off x="1187450" y="703263"/>
            <a:ext cx="4622800" cy="3467100"/>
          </a:xfrm>
        </p:spPr>
      </p:sp>
      <p:sp>
        <p:nvSpPr>
          <p:cNvPr id="7475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1EC66B5-496A-4DFA-A4FD-C9C9DB749726}" type="slidenum">
              <a:rPr lang="en-US" altLang="en-US" sz="1200"/>
            </a:fld>
            <a:endParaRPr lang="en-US" altLang="en-US" sz="1200" dirty="0"/>
          </a:p>
        </p:txBody>
      </p:sp>
      <p:sp>
        <p:nvSpPr>
          <p:cNvPr id="119810" name="Rectangle 2"/>
          <p:cNvSpPr>
            <a:spLocks noGrp="1" noRot="1" noChangeAspect="1" noChangeArrowheads="1" noTextEdit="1"/>
          </p:cNvSpPr>
          <p:nvPr>
            <p:ph type="sldImg"/>
          </p:nvPr>
        </p:nvSpPr>
        <p:spPr>
          <a:xfrm>
            <a:off x="1187450" y="703263"/>
            <a:ext cx="4622800" cy="3467100"/>
          </a:xfrm>
        </p:spPr>
      </p:sp>
      <p:sp>
        <p:nvSpPr>
          <p:cNvPr id="11981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C28A594-5C4C-4CC5-9AFF-729E174611A7}" type="slidenum">
              <a:rPr lang="en-US" altLang="en-US" sz="1200"/>
            </a:fld>
            <a:endParaRPr lang="en-US" altLang="en-US" sz="1200" dirty="0"/>
          </a:p>
        </p:txBody>
      </p:sp>
      <p:sp>
        <p:nvSpPr>
          <p:cNvPr id="120834" name="Rectangle 2"/>
          <p:cNvSpPr>
            <a:spLocks noGrp="1" noRot="1" noChangeAspect="1" noChangeArrowheads="1" noTextEdit="1"/>
          </p:cNvSpPr>
          <p:nvPr>
            <p:ph type="sldImg"/>
          </p:nvPr>
        </p:nvSpPr>
        <p:spPr>
          <a:xfrm>
            <a:off x="1187450" y="703263"/>
            <a:ext cx="4622800" cy="3467100"/>
          </a:xfrm>
        </p:spPr>
      </p:sp>
      <p:sp>
        <p:nvSpPr>
          <p:cNvPr id="12083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 </a:t>
            </a:r>
            <a:r>
              <a:rPr lang="en-US" altLang="en-US"/>
              <a:t>there exists t in r =&gt; It means that there is at least one element t within the set or result r.</a:t>
            </a:r>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1587C772-E716-48B1-8B14-2B8B491527E1}" type="slidenum">
              <a:rPr lang="en-US" altLang="en-US" sz="1200"/>
            </a:fld>
            <a:endParaRPr lang="en-US" altLang="en-US" sz="1200" dirty="0"/>
          </a:p>
        </p:txBody>
      </p:sp>
      <p:sp>
        <p:nvSpPr>
          <p:cNvPr id="121858" name="Rectangle 2"/>
          <p:cNvSpPr>
            <a:spLocks noGrp="1" noRot="1" noChangeAspect="1" noChangeArrowheads="1" noTextEdit="1"/>
          </p:cNvSpPr>
          <p:nvPr>
            <p:ph type="sldImg"/>
          </p:nvPr>
        </p:nvSpPr>
        <p:spPr>
          <a:xfrm>
            <a:off x="1187450" y="703263"/>
            <a:ext cx="4622800" cy="3467100"/>
          </a:xfrm>
        </p:spPr>
      </p:sp>
      <p:sp>
        <p:nvSpPr>
          <p:cNvPr id="12185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B73D505-32CE-4342-9FBB-4D733E4A306A}" type="slidenum">
              <a:rPr lang="en-US" altLang="en-US" sz="1200"/>
            </a:fld>
            <a:endParaRPr lang="en-US" altLang="en-US" sz="1200" dirty="0"/>
          </a:p>
        </p:txBody>
      </p:sp>
      <p:sp>
        <p:nvSpPr>
          <p:cNvPr id="122882" name="Rectangle 2"/>
          <p:cNvSpPr>
            <a:spLocks noGrp="1" noRot="1" noChangeAspect="1" noChangeArrowheads="1" noTextEdit="1"/>
          </p:cNvSpPr>
          <p:nvPr>
            <p:ph type="sldImg"/>
          </p:nvPr>
        </p:nvSpPr>
        <p:spPr>
          <a:xfrm>
            <a:off x="1187450" y="703263"/>
            <a:ext cx="4622800" cy="3467100"/>
          </a:xfrm>
        </p:spPr>
      </p:sp>
      <p:sp>
        <p:nvSpPr>
          <p:cNvPr id="12288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9F72C28-435E-48F3-8A89-FA84DE6D50F0}" type="slidenum">
              <a:rPr lang="en-US" altLang="en-US" sz="1200"/>
            </a:fld>
            <a:endParaRPr lang="en-US" altLang="en-US" sz="1200" dirty="0"/>
          </a:p>
        </p:txBody>
      </p:sp>
      <p:sp>
        <p:nvSpPr>
          <p:cNvPr id="123906" name="Rectangle 2"/>
          <p:cNvSpPr>
            <a:spLocks noGrp="1" noRot="1" noChangeAspect="1" noChangeArrowheads="1" noTextEdit="1"/>
          </p:cNvSpPr>
          <p:nvPr>
            <p:ph type="sldImg"/>
          </p:nvPr>
        </p:nvSpPr>
        <p:spPr>
          <a:xfrm>
            <a:off x="1187450" y="703263"/>
            <a:ext cx="4622800" cy="3467100"/>
          </a:xfrm>
        </p:spPr>
      </p:sp>
      <p:sp>
        <p:nvSpPr>
          <p:cNvPr id="12390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0277F58-77E1-4C2D-AA8D-E0F71D072D2F}" type="slidenum">
              <a:rPr lang="en-US" altLang="en-US" sz="1200"/>
            </a:fld>
            <a:endParaRPr lang="en-US" altLang="en-US" sz="1200" dirty="0"/>
          </a:p>
        </p:txBody>
      </p:sp>
      <p:sp>
        <p:nvSpPr>
          <p:cNvPr id="124930" name="Rectangle 2"/>
          <p:cNvSpPr>
            <a:spLocks noGrp="1" noRot="1" noChangeAspect="1" noChangeArrowheads="1" noTextEdit="1"/>
          </p:cNvSpPr>
          <p:nvPr>
            <p:ph type="sldImg"/>
          </p:nvPr>
        </p:nvSpPr>
        <p:spPr/>
      </p:sp>
      <p:sp>
        <p:nvSpPr>
          <p:cNvPr id="1249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D410D3E1-634F-440C-A0CF-65534204DEA9}" type="slidenum">
              <a:rPr lang="en-US" altLang="en-US" sz="1200"/>
            </a:fld>
            <a:endParaRPr lang="en-US" altLang="en-US" sz="1200" dirty="0"/>
          </a:p>
        </p:txBody>
      </p:sp>
      <p:sp>
        <p:nvSpPr>
          <p:cNvPr id="125954" name="Rectangle 2"/>
          <p:cNvSpPr>
            <a:spLocks noGrp="1" noRot="1" noChangeAspect="1" noChangeArrowheads="1" noTextEdit="1"/>
          </p:cNvSpPr>
          <p:nvPr>
            <p:ph type="sldImg"/>
          </p:nvPr>
        </p:nvSpPr>
        <p:spPr>
          <a:xfrm>
            <a:off x="1187450" y="703263"/>
            <a:ext cx="4622800" cy="3467100"/>
          </a:xfrm>
        </p:spPr>
      </p:sp>
      <p:sp>
        <p:nvSpPr>
          <p:cNvPr id="12595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444FBF46-7A78-4FD0-B340-062C348F6B65}" type="slidenum">
              <a:rPr lang="en-US" altLang="en-US" sz="1200"/>
            </a:fld>
            <a:endParaRPr lang="en-US" altLang="en-US" sz="1200" dirty="0"/>
          </a:p>
        </p:txBody>
      </p:sp>
      <p:sp>
        <p:nvSpPr>
          <p:cNvPr id="126978" name="Rectangle 2"/>
          <p:cNvSpPr>
            <a:spLocks noGrp="1" noRot="1" noChangeAspect="1" noChangeArrowheads="1" noTextEdit="1"/>
          </p:cNvSpPr>
          <p:nvPr>
            <p:ph type="sldImg"/>
          </p:nvPr>
        </p:nvSpPr>
        <p:spPr>
          <a:xfrm>
            <a:off x="1187450" y="703263"/>
            <a:ext cx="4622800" cy="3467100"/>
          </a:xfrm>
        </p:spPr>
      </p:sp>
      <p:sp>
        <p:nvSpPr>
          <p:cNvPr id="12697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0DD8DAD5-EFE6-4531-83B5-A1D07989AD0D}" type="slidenum">
              <a:rPr lang="en-US" altLang="en-US" sz="1200"/>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p:spPr>
      </p:sp>
      <p:sp>
        <p:nvSpPr>
          <p:cNvPr id="11161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49F5A96B-D536-4BD1-BFE1-FD6DBF117D8A}" type="slidenum">
              <a:rPr lang="en-US" altLang="en-US" sz="1200"/>
            </a:fld>
            <a:endParaRPr lang="en-US" altLang="en-US" sz="1200" dirty="0"/>
          </a:p>
        </p:txBody>
      </p:sp>
      <p:sp>
        <p:nvSpPr>
          <p:cNvPr id="112642" name="Rectangle 2"/>
          <p:cNvSpPr>
            <a:spLocks noGrp="1" noRot="1" noChangeAspect="1" noChangeArrowheads="1" noTextEdit="1"/>
          </p:cNvSpPr>
          <p:nvPr>
            <p:ph type="sldImg"/>
          </p:nvPr>
        </p:nvSpPr>
        <p:spPr>
          <a:xfrm>
            <a:off x="1187450" y="703263"/>
            <a:ext cx="4622800" cy="3467100"/>
          </a:xfrm>
        </p:spPr>
      </p:sp>
      <p:sp>
        <p:nvSpPr>
          <p:cNvPr id="11264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79A28225-7E5D-4105-AF50-B66487E7EB00}" type="slidenum">
              <a:rPr lang="en-US" altLang="en-US" sz="1200"/>
            </a:fld>
            <a:endParaRPr lang="en-US" altLang="en-US" sz="1200" dirty="0"/>
          </a:p>
        </p:txBody>
      </p:sp>
      <p:sp>
        <p:nvSpPr>
          <p:cNvPr id="74754" name="Rectangle 2"/>
          <p:cNvSpPr>
            <a:spLocks noGrp="1" noRot="1" noChangeAspect="1" noChangeArrowheads="1" noTextEdit="1"/>
          </p:cNvSpPr>
          <p:nvPr>
            <p:ph type="sldImg"/>
          </p:nvPr>
        </p:nvSpPr>
        <p:spPr>
          <a:xfrm>
            <a:off x="1187450" y="703263"/>
            <a:ext cx="4622800" cy="3467100"/>
          </a:xfrm>
        </p:spPr>
      </p:sp>
      <p:sp>
        <p:nvSpPr>
          <p:cNvPr id="7475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FC40216D-0A9E-4598-BBBD-B7C39318A82C}" type="slidenum">
              <a:rPr lang="en-US" altLang="en-US" sz="1200"/>
            </a:fld>
            <a:endParaRPr lang="en-US" altLang="en-US" sz="1200" dirty="0"/>
          </a:p>
        </p:txBody>
      </p:sp>
      <p:sp>
        <p:nvSpPr>
          <p:cNvPr id="113666" name="Rectangle 2"/>
          <p:cNvSpPr>
            <a:spLocks noGrp="1" noRot="1" noChangeAspect="1" noChangeArrowheads="1" noTextEdit="1"/>
          </p:cNvSpPr>
          <p:nvPr>
            <p:ph type="sldImg"/>
          </p:nvPr>
        </p:nvSpPr>
        <p:spPr>
          <a:xfrm>
            <a:off x="1187450" y="703263"/>
            <a:ext cx="4622800" cy="3467100"/>
          </a:xfrm>
        </p:spPr>
      </p:sp>
      <p:sp>
        <p:nvSpPr>
          <p:cNvPr id="11366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28C80B3-281C-47A9-A6F3-980AD41E77DF}" type="slidenum">
              <a:rPr lang="en-US" altLang="en-US" sz="1200"/>
            </a:fld>
            <a:endParaRPr lang="en-US" altLang="en-US" sz="1200" dirty="0"/>
          </a:p>
        </p:txBody>
      </p:sp>
      <p:sp>
        <p:nvSpPr>
          <p:cNvPr id="114690" name="Rectangle 2"/>
          <p:cNvSpPr>
            <a:spLocks noGrp="1" noRot="1" noChangeAspect="1" noChangeArrowheads="1" noTextEdit="1"/>
          </p:cNvSpPr>
          <p:nvPr>
            <p:ph type="sldImg"/>
          </p:nvPr>
        </p:nvSpPr>
        <p:spPr>
          <a:xfrm>
            <a:off x="1187450" y="703263"/>
            <a:ext cx="4622800" cy="3467100"/>
          </a:xfrm>
        </p:spPr>
      </p:sp>
      <p:sp>
        <p:nvSpPr>
          <p:cNvPr id="11469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4BD73B76-F558-45CE-871C-8466EA0D0DF2}" type="slidenum">
              <a:rPr lang="en-US" altLang="en-US" sz="1200"/>
            </a:fld>
            <a:endParaRPr lang="en-US" altLang="en-US" sz="1200" dirty="0"/>
          </a:p>
        </p:txBody>
      </p:sp>
      <p:sp>
        <p:nvSpPr>
          <p:cNvPr id="129026" name="Rectangle 2"/>
          <p:cNvSpPr>
            <a:spLocks noGrp="1" noRot="1" noChangeAspect="1" noChangeArrowheads="1" noTextEdit="1"/>
          </p:cNvSpPr>
          <p:nvPr>
            <p:ph type="sldImg"/>
          </p:nvPr>
        </p:nvSpPr>
        <p:spPr>
          <a:xfrm>
            <a:off x="1187450" y="703263"/>
            <a:ext cx="4622800" cy="3467100"/>
          </a:xfrm>
        </p:spPr>
      </p:sp>
      <p:sp>
        <p:nvSpPr>
          <p:cNvPr id="12902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85CE7E0-7666-4352-A4C1-28EF06861AC9}" type="slidenum">
              <a:rPr lang="en-US" altLang="en-US" sz="1200"/>
            </a:fld>
            <a:endParaRPr lang="en-US" altLang="en-US" sz="1200" dirty="0"/>
          </a:p>
        </p:txBody>
      </p:sp>
      <p:sp>
        <p:nvSpPr>
          <p:cNvPr id="130050" name="Rectangle 2"/>
          <p:cNvSpPr>
            <a:spLocks noGrp="1" noRot="1" noChangeAspect="1" noChangeArrowheads="1" noTextEdit="1"/>
          </p:cNvSpPr>
          <p:nvPr>
            <p:ph type="sldImg"/>
          </p:nvPr>
        </p:nvSpPr>
        <p:spPr>
          <a:xfrm>
            <a:off x="1187450" y="703263"/>
            <a:ext cx="4622800" cy="3467100"/>
          </a:xfrm>
        </p:spPr>
      </p:sp>
      <p:sp>
        <p:nvSpPr>
          <p:cNvPr id="13005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3DA57BBC-3DEF-4030-90C9-4A7A7E87C33E}" type="slidenum">
              <a:rPr lang="en-US" altLang="en-US" sz="1200"/>
            </a:fld>
            <a:endParaRPr lang="en-US" altLang="en-US" sz="1200" dirty="0"/>
          </a:p>
        </p:txBody>
      </p:sp>
      <p:sp>
        <p:nvSpPr>
          <p:cNvPr id="131074" name="Rectangle 2"/>
          <p:cNvSpPr>
            <a:spLocks noGrp="1" noRot="1" noChangeAspect="1" noChangeArrowheads="1" noTextEdit="1"/>
          </p:cNvSpPr>
          <p:nvPr>
            <p:ph type="sldImg"/>
          </p:nvPr>
        </p:nvSpPr>
        <p:spPr>
          <a:xfrm>
            <a:off x="1187450" y="703263"/>
            <a:ext cx="4622800" cy="3467100"/>
          </a:xfrm>
        </p:spPr>
      </p:sp>
      <p:sp>
        <p:nvSpPr>
          <p:cNvPr id="131075"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C1FEC76-0B84-458E-8A4E-B7ECCB6E1DCF}" type="slidenum">
              <a:rPr lang="en-US" altLang="en-US" sz="1200"/>
            </a:fld>
            <a:endParaRPr lang="en-US" altLang="en-US" sz="1200" dirty="0"/>
          </a:p>
        </p:txBody>
      </p:sp>
      <p:sp>
        <p:nvSpPr>
          <p:cNvPr id="132098" name="Rectangle 2"/>
          <p:cNvSpPr>
            <a:spLocks noGrp="1" noRot="1" noChangeAspect="1" noChangeArrowheads="1" noTextEdit="1"/>
          </p:cNvSpPr>
          <p:nvPr>
            <p:ph type="sldImg"/>
          </p:nvPr>
        </p:nvSpPr>
        <p:spPr>
          <a:xfrm>
            <a:off x="1187450" y="703263"/>
            <a:ext cx="4622800" cy="3467100"/>
          </a:xfrm>
        </p:spPr>
      </p:sp>
      <p:sp>
        <p:nvSpPr>
          <p:cNvPr id="13209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35F31BFB-CE80-49DF-B5B2-8D11C75DEDAB}" type="slidenum">
              <a:rPr lang="en-US" altLang="en-US" sz="1200"/>
            </a:fld>
            <a:endParaRPr lang="en-US" altLang="en-US" sz="1200" dirty="0"/>
          </a:p>
        </p:txBody>
      </p:sp>
      <p:sp>
        <p:nvSpPr>
          <p:cNvPr id="133122" name="Rectangle 2"/>
          <p:cNvSpPr>
            <a:spLocks noGrp="1" noRot="1" noChangeAspect="1" noChangeArrowheads="1" noTextEdit="1"/>
          </p:cNvSpPr>
          <p:nvPr>
            <p:ph type="sldImg"/>
          </p:nvPr>
        </p:nvSpPr>
        <p:spPr>
          <a:xfrm>
            <a:off x="1187450" y="703263"/>
            <a:ext cx="4622800" cy="3467100"/>
          </a:xfrm>
        </p:spPr>
      </p:sp>
      <p:sp>
        <p:nvSpPr>
          <p:cNvPr id="13312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B0ED708-B857-4AA3-91E9-C395C0C34058}" type="slidenum">
              <a:rPr lang="en-US" altLang="en-US" sz="1200"/>
            </a:fld>
            <a:endParaRPr lang="en-US" altLang="en-US" sz="1200" dirty="0"/>
          </a:p>
        </p:txBody>
      </p:sp>
      <p:sp>
        <p:nvSpPr>
          <p:cNvPr id="134146" name="Rectangle 2"/>
          <p:cNvSpPr>
            <a:spLocks noGrp="1" noRot="1" noChangeAspect="1" noChangeArrowheads="1" noTextEdit="1"/>
          </p:cNvSpPr>
          <p:nvPr>
            <p:ph type="sldImg"/>
          </p:nvPr>
        </p:nvSpPr>
        <p:spPr>
          <a:xfrm>
            <a:off x="1187450" y="703263"/>
            <a:ext cx="4622800" cy="3467100"/>
          </a:xfrm>
        </p:spPr>
      </p:sp>
      <p:sp>
        <p:nvSpPr>
          <p:cNvPr id="13414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8B0ED708-B857-4AA3-91E9-C395C0C34058}" type="slidenum">
              <a:rPr lang="en-US" altLang="en-US" sz="1200"/>
            </a:fld>
            <a:endParaRPr lang="en-US" altLang="en-US" sz="1200" dirty="0"/>
          </a:p>
        </p:txBody>
      </p:sp>
      <p:sp>
        <p:nvSpPr>
          <p:cNvPr id="134146" name="Rectangle 2"/>
          <p:cNvSpPr>
            <a:spLocks noGrp="1" noRot="1" noChangeAspect="1" noChangeArrowheads="1" noTextEdit="1"/>
          </p:cNvSpPr>
          <p:nvPr>
            <p:ph type="sldImg"/>
          </p:nvPr>
        </p:nvSpPr>
        <p:spPr>
          <a:xfrm>
            <a:off x="1187450" y="703263"/>
            <a:ext cx="4622800" cy="3467100"/>
          </a:xfrm>
        </p:spPr>
      </p:sp>
      <p:sp>
        <p:nvSpPr>
          <p:cNvPr id="13414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5C62BF7-9C63-497B-BAE2-5CB77526CD21}" type="slidenum">
              <a:rPr lang="en-US" altLang="en-US" sz="1200"/>
            </a:fld>
            <a:endParaRPr lang="en-US" altLang="en-US" sz="1200" dirty="0"/>
          </a:p>
        </p:txBody>
      </p:sp>
      <p:sp>
        <p:nvSpPr>
          <p:cNvPr id="135170" name="Rectangle 2"/>
          <p:cNvSpPr>
            <a:spLocks noGrp="1" noRot="1" noChangeAspect="1" noChangeArrowheads="1" noTextEdit="1"/>
          </p:cNvSpPr>
          <p:nvPr>
            <p:ph type="sldImg"/>
          </p:nvPr>
        </p:nvSpPr>
        <p:spPr>
          <a:xfrm>
            <a:off x="1187450" y="703263"/>
            <a:ext cx="4622800" cy="3467100"/>
          </a:xfrm>
        </p:spPr>
      </p:sp>
      <p:sp>
        <p:nvSpPr>
          <p:cNvPr id="135171"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E20C9E32-697E-489A-B64D-FE4953CC062F}" type="slidenum">
              <a:rPr lang="en-US" altLang="en-US" sz="1200"/>
            </a:fld>
            <a:endParaRPr lang="en-US" altLang="en-US" sz="1200" dirty="0"/>
          </a:p>
        </p:txBody>
      </p:sp>
      <p:sp>
        <p:nvSpPr>
          <p:cNvPr id="75778" name="Rectangle 2"/>
          <p:cNvSpPr>
            <a:spLocks noGrp="1" noRot="1" noChangeAspect="1" noChangeArrowheads="1" noTextEdit="1"/>
          </p:cNvSpPr>
          <p:nvPr>
            <p:ph type="sldImg"/>
          </p:nvPr>
        </p:nvSpPr>
        <p:spPr>
          <a:xfrm>
            <a:off x="1187450" y="703263"/>
            <a:ext cx="4622800" cy="3467100"/>
          </a:xfrm>
        </p:spPr>
      </p:sp>
      <p:sp>
        <p:nvSpPr>
          <p:cNvPr id="75779"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CD5F1561-909F-45CB-8FAD-BF76CD539810}" type="slidenum">
              <a:rPr lang="en-US" altLang="en-US" sz="1200"/>
            </a:fld>
            <a:endParaRPr lang="en-US" altLang="en-US" sz="1200" dirty="0"/>
          </a:p>
        </p:txBody>
      </p:sp>
      <p:sp>
        <p:nvSpPr>
          <p:cNvPr id="136194" name="Rectangle 2"/>
          <p:cNvSpPr>
            <a:spLocks noGrp="1" noRot="1" noChangeAspect="1" noChangeArrowheads="1" noTextEdit="1"/>
          </p:cNvSpPr>
          <p:nvPr>
            <p:ph type="sldImg"/>
          </p:nvPr>
        </p:nvSpPr>
        <p:spPr/>
      </p:sp>
      <p:sp>
        <p:nvSpPr>
          <p:cNvPr id="136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99813B39-7E0E-475A-9EBE-5ED71E411FC7}" type="slidenum">
              <a:rPr lang="en-US" altLang="en-US" sz="1200"/>
            </a:fld>
            <a:endParaRPr lang="en-US" altLang="en-US" sz="1200" dirty="0"/>
          </a:p>
        </p:txBody>
      </p:sp>
      <p:sp>
        <p:nvSpPr>
          <p:cNvPr id="76802" name="Rectangle 2"/>
          <p:cNvSpPr>
            <a:spLocks noGrp="1" noRot="1" noChangeAspect="1" noChangeArrowheads="1" noTextEdit="1"/>
          </p:cNvSpPr>
          <p:nvPr>
            <p:ph type="sldImg"/>
          </p:nvPr>
        </p:nvSpPr>
        <p:spPr>
          <a:xfrm>
            <a:off x="1187450" y="703263"/>
            <a:ext cx="4622800" cy="3467100"/>
          </a:xfrm>
        </p:spPr>
      </p:sp>
      <p:sp>
        <p:nvSpPr>
          <p:cNvPr id="76803"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2C57A01C-1044-4195-A3E2-2CD774BF6255}" type="slidenum">
              <a:rPr lang="en-US" altLang="en-US" sz="1200"/>
            </a:fld>
            <a:endParaRPr lang="en-US" altLang="en-US" sz="1200" dirty="0"/>
          </a:p>
        </p:txBody>
      </p:sp>
      <p:sp>
        <p:nvSpPr>
          <p:cNvPr id="77826" name="Rectangle 2"/>
          <p:cNvSpPr>
            <a:spLocks noGrp="1" noRot="1" noChangeAspect="1" noChangeArrowheads="1" noTextEdit="1"/>
          </p:cNvSpPr>
          <p:nvPr>
            <p:ph type="sldImg"/>
          </p:nvPr>
        </p:nvSpPr>
        <p:spPr>
          <a:xfrm>
            <a:off x="1187450" y="703263"/>
            <a:ext cx="4622800" cy="3467100"/>
          </a:xfrm>
        </p:spPr>
      </p:sp>
      <p:sp>
        <p:nvSpPr>
          <p:cNvPr id="77827" name="Rectangle 3"/>
          <p:cNvSpPr>
            <a:spLocks noGrp="1" noChangeArrowheads="1"/>
          </p:cNvSpPr>
          <p:nvPr>
            <p:ph type="body" idx="1"/>
          </p:nvPr>
        </p:nvSpPr>
        <p:spPr>
          <a:xfrm>
            <a:off x="931146" y="4410702"/>
            <a:ext cx="5135409" cy="41748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735" eaLnBrk="0" hangingPunct="0">
              <a:defRPr sz="2400">
                <a:solidFill>
                  <a:schemeClr val="tx1"/>
                </a:solidFill>
                <a:latin typeface="Helvetica" pitchFamily="34" charset="0"/>
                <a:ea typeface="MS PGothic" panose="020B0600070205080204" pitchFamily="34" charset="-128"/>
              </a:defRPr>
            </a:lvl1pPr>
            <a:lvl2pPr marL="734695" indent="-282575" defTabSz="927735" eaLnBrk="0" hangingPunct="0">
              <a:defRPr sz="2400">
                <a:solidFill>
                  <a:schemeClr val="tx1"/>
                </a:solidFill>
                <a:latin typeface="Helvetica" pitchFamily="34" charset="0"/>
                <a:ea typeface="MS PGothic" panose="020B0600070205080204" pitchFamily="34" charset="-128"/>
              </a:defRPr>
            </a:lvl2pPr>
            <a:lvl3pPr marL="1130300" indent="-226060" defTabSz="927735" eaLnBrk="0" hangingPunct="0">
              <a:defRPr sz="2400">
                <a:solidFill>
                  <a:schemeClr val="tx1"/>
                </a:solidFill>
                <a:latin typeface="Helvetica" pitchFamily="34" charset="0"/>
                <a:ea typeface="MS PGothic" panose="020B0600070205080204" pitchFamily="34" charset="-128"/>
              </a:defRPr>
            </a:lvl3pPr>
            <a:lvl4pPr marL="1583055" indent="-226060" defTabSz="927735" eaLnBrk="0" hangingPunct="0">
              <a:defRPr sz="2400">
                <a:solidFill>
                  <a:schemeClr val="tx1"/>
                </a:solidFill>
                <a:latin typeface="Helvetica" pitchFamily="34" charset="0"/>
                <a:ea typeface="MS PGothic" panose="020B0600070205080204" pitchFamily="34" charset="-128"/>
              </a:defRPr>
            </a:lvl4pPr>
            <a:lvl5pPr marL="2035175" indent="-226060" defTabSz="927735" eaLnBrk="0" hangingPunct="0">
              <a:defRPr sz="2400">
                <a:solidFill>
                  <a:schemeClr val="tx1"/>
                </a:solidFill>
                <a:latin typeface="Helvetica" pitchFamily="34" charset="0"/>
                <a:ea typeface="MS PGothic" panose="020B0600070205080204" pitchFamily="34" charset="-128"/>
              </a:defRPr>
            </a:lvl5pPr>
            <a:lvl6pPr marL="248729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3941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39153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43655" indent="-226060" defTabSz="927735"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fld id="{66A075BA-FDA7-450B-AD36-61344A2A677E}" type="slidenum">
              <a:rPr lang="en-US" altLang="en-US" sz="1200"/>
            </a:fld>
            <a:endParaRPr lang="en-US" altLang="en-US" sz="1200" dirty="0"/>
          </a:p>
        </p:txBody>
      </p:sp>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862104" y="6218238"/>
            <a:ext cx="3420110" cy="337185"/>
          </a:xfrm>
          <a:prstGeom prst="rect">
            <a:avLst/>
          </a:prstGeom>
          <a:noFill/>
          <a:ln>
            <a:noFill/>
          </a:ln>
        </p:spPr>
        <p:txBody>
          <a:bodyPr wrap="none">
            <a:spAutoFit/>
          </a:bodyPr>
          <a:lstStyle>
            <a:lvl1pPr>
              <a:defRPr sz="1600">
                <a:solidFill>
                  <a:schemeClr val="tx1"/>
                </a:solidFill>
                <a:latin typeface="Helvetica" pitchFamily="34" charset="0"/>
                <a:ea typeface="MS PGothic" panose="020B0600070205080204" pitchFamily="34" charset="-128"/>
              </a:defRPr>
            </a:lvl1pPr>
            <a:lvl2pPr marL="742950" indent="-285750">
              <a:defRPr sz="1600">
                <a:solidFill>
                  <a:schemeClr val="tx1"/>
                </a:solidFill>
                <a:latin typeface="Helvetica" pitchFamily="34" charset="0"/>
                <a:ea typeface="MS PGothic" panose="020B0600070205080204" pitchFamily="34" charset="-128"/>
              </a:defRPr>
            </a:lvl2pPr>
            <a:lvl3pPr marL="1143000" indent="-228600">
              <a:defRPr sz="1600">
                <a:solidFill>
                  <a:schemeClr val="tx1"/>
                </a:solidFill>
                <a:latin typeface="Helvetica" pitchFamily="34" charset="0"/>
                <a:ea typeface="MS PGothic" panose="020B0600070205080204" pitchFamily="34" charset="-128"/>
              </a:defRPr>
            </a:lvl3pPr>
            <a:lvl4pPr marL="1600200" indent="-228600">
              <a:defRPr sz="1600">
                <a:solidFill>
                  <a:schemeClr val="tx1"/>
                </a:solidFill>
                <a:latin typeface="Helvetica" pitchFamily="34" charset="0"/>
                <a:ea typeface="MS PGothic" panose="020B0600070205080204" pitchFamily="34" charset="-128"/>
              </a:defRPr>
            </a:lvl4pPr>
            <a:lvl5pPr marL="2057400" indent="-228600">
              <a:defRPr sz="16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sz="1200" b="1" dirty="0">
              <a:solidFill>
                <a:srgbClr val="002060"/>
              </a:solidFill>
            </a:endParaRP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fld>
            <a:endParaRPr lang="en-US" altLang="en-US"/>
          </a:p>
        </p:txBody>
      </p:sp>
      <p:pic>
        <p:nvPicPr>
          <p:cNvPr id="9" name="Picture 8" descr="Cover-6Ed"/>
          <p:cNvPicPr>
            <a:picLocks noChangeAspect="1" noChangeArrowheads="1"/>
          </p:cNvPicPr>
          <p:nvPr userDrawn="1"/>
        </p:nvPicPr>
        <p:blipFill>
          <a:blip r:embed="rId2"/>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D7E5E31B-1343-4510-8DCD-65E7B6544692}"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833574B0-C055-4E38-82A9-667A1DF1F8D0}"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300D9E99-A0D8-4F2F-B04A-331DF655FEAB}"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547F3CAF-32BF-49A6-93F1-59C9E4B7C957}"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00852D5F-D37B-4E9D-98AD-511A1ABBD6A9}"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C0191CCC-CC48-429B-87C9-7123B48E52D4}"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sldNum" sz="quarter" idx="10"/>
          </p:nvPr>
        </p:nvSpPr>
        <p:spPr/>
        <p:txBody>
          <a:bodyPr/>
          <a:lstStyle>
            <a:lvl1pPr>
              <a:defRPr/>
            </a:lvl1pPr>
          </a:lstStyle>
          <a:p>
            <a:pPr>
              <a:defRPr/>
            </a:pPr>
            <a:fld id="{5E9D92F0-DB25-4E6B-A10D-A7937AC7A365}"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0E555C8E-F740-4D28-8DA3-D7B8E0F6F578}"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2BBBE5B0-1186-4DAB-9E97-511F15F5C63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F291DB2E-7BC4-4C22-ACAE-0B8B3F0C5147}"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68350" y="1093788"/>
            <a:ext cx="770731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12003" name="Rectangle 3"/>
          <p:cNvSpPr>
            <a:spLocks noGrp="1" noChangeArrowheads="1"/>
          </p:cNvSpPr>
          <p:nvPr>
            <p:ph type="sldNum" sz="quarter" idx="4"/>
          </p:nvPr>
        </p:nvSpPr>
        <p:spPr bwMode="auto">
          <a:xfrm>
            <a:off x="6553200" y="6613525"/>
            <a:ext cx="1905000" cy="244475"/>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fld>
            <a:endParaRPr lang="en-US" altLang="en-US" dirty="0"/>
          </a:p>
        </p:txBody>
      </p:sp>
      <p:sp>
        <p:nvSpPr>
          <p:cNvPr id="512005" name="Text Box 5"/>
          <p:cNvSpPr txBox="1">
            <a:spLocks noChangeArrowheads="1"/>
          </p:cNvSpPr>
          <p:nvPr userDrawn="1"/>
        </p:nvSpPr>
        <p:spPr bwMode="auto">
          <a:xfrm>
            <a:off x="4501833" y="6613525"/>
            <a:ext cx="403860" cy="245110"/>
          </a:xfrm>
          <a:prstGeom prst="rect">
            <a:avLst/>
          </a:prstGeom>
          <a:noFill/>
          <a:ln w="9525">
            <a:noFill/>
            <a:miter lim="800000"/>
          </a:ln>
          <a:effectLst/>
        </p:spPr>
        <p:txBody>
          <a:bodyPr wrap="none">
            <a:spAutoFit/>
          </a:bodyPr>
          <a:lstStyle>
            <a:lvl1pPr>
              <a:defRPr sz="1600">
                <a:solidFill>
                  <a:schemeClr val="tx1"/>
                </a:solidFill>
                <a:latin typeface="Helvetica" pitchFamily="34" charset="0"/>
                <a:ea typeface="MS PGothic" panose="020B0600070205080204" pitchFamily="34" charset="-128"/>
              </a:defRPr>
            </a:lvl1pPr>
            <a:lvl2pPr marL="742950" indent="-285750">
              <a:defRPr sz="1600">
                <a:solidFill>
                  <a:schemeClr val="tx1"/>
                </a:solidFill>
                <a:latin typeface="Helvetica" pitchFamily="34" charset="0"/>
                <a:ea typeface="MS PGothic" panose="020B0600070205080204" pitchFamily="34" charset="-128"/>
              </a:defRPr>
            </a:lvl2pPr>
            <a:lvl3pPr marL="1143000" indent="-228600">
              <a:defRPr sz="1600">
                <a:solidFill>
                  <a:schemeClr val="tx1"/>
                </a:solidFill>
                <a:latin typeface="Helvetica" pitchFamily="34" charset="0"/>
                <a:ea typeface="MS PGothic" panose="020B0600070205080204" pitchFamily="34" charset="-128"/>
              </a:defRPr>
            </a:lvl3pPr>
            <a:lvl4pPr marL="1600200" indent="-228600">
              <a:defRPr sz="1600">
                <a:solidFill>
                  <a:schemeClr val="tx1"/>
                </a:solidFill>
                <a:latin typeface="Helvetica" pitchFamily="34" charset="0"/>
                <a:ea typeface="MS PGothic" panose="020B0600070205080204" pitchFamily="34" charset="-128"/>
              </a:defRPr>
            </a:lvl4pPr>
            <a:lvl5pPr marL="2057400" indent="-228600">
              <a:defRPr sz="16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MS PGothic" panose="020B0600070205080204" pitchFamily="34" charset="-128"/>
              </a:defRPr>
            </a:lvl9pPr>
          </a:lstStyle>
          <a:p>
            <a:pPr algn="ctr">
              <a:spcBef>
                <a:spcPct val="50000"/>
              </a:spcBef>
              <a:defRPr/>
            </a:pPr>
            <a:fld id="{669DE52E-05EC-4487-BE79-3F9A6A9F8797}" type="slidenum">
              <a:rPr lang="en-US" altLang="en-US" sz="1000" b="1" smtClean="0">
                <a:solidFill>
                  <a:srgbClr val="002060"/>
                </a:solidFill>
              </a:rPr>
            </a:fld>
            <a:endParaRPr lang="en-US" altLang="en-US" sz="1000" b="1" dirty="0">
              <a:solidFill>
                <a:srgbClr val="002060"/>
              </a:solidFill>
            </a:endParaRPr>
          </a:p>
        </p:txBody>
      </p:sp>
      <p:sp>
        <p:nvSpPr>
          <p:cNvPr id="512006"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a:r>
              <a:rPr lang="en-US" dirty="0"/>
              <a:t>Click to edit Master title style</a:t>
            </a:r>
            <a:endParaRPr lang="en-US" dirty="0"/>
          </a:p>
        </p:txBody>
      </p:sp>
      <p:sp>
        <p:nvSpPr>
          <p:cNvPr id="1031" name="Text Box 7"/>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pitchFamily="34" charset="0"/>
                <a:ea typeface="MS PGothic" charset="0"/>
                <a:cs typeface="MS PGothic" charset="0"/>
              </a:defRPr>
            </a:lvl1pPr>
            <a:lvl2pPr marL="742950" indent="-285750">
              <a:defRPr sz="1600">
                <a:solidFill>
                  <a:schemeClr val="tx1"/>
                </a:solidFill>
                <a:latin typeface="Helvetica" pitchFamily="34" charset="0"/>
                <a:ea typeface="MS PGothic" charset="0"/>
              </a:defRPr>
            </a:lvl2pPr>
            <a:lvl3pPr marL="1143000" indent="-228600">
              <a:defRPr sz="1600">
                <a:solidFill>
                  <a:schemeClr val="tx1"/>
                </a:solidFill>
                <a:latin typeface="Helvetica" pitchFamily="34" charset="0"/>
                <a:ea typeface="MS PGothic" charset="0"/>
              </a:defRPr>
            </a:lvl3pPr>
            <a:lvl4pPr marL="1600200" indent="-228600">
              <a:defRPr sz="1600">
                <a:solidFill>
                  <a:schemeClr val="tx1"/>
                </a:solidFill>
                <a:latin typeface="Helvetica" pitchFamily="34" charset="0"/>
                <a:ea typeface="MS PGothic" charset="0"/>
              </a:defRPr>
            </a:lvl4pPr>
            <a:lvl5pPr marL="2057400" indent="-228600">
              <a:defRPr sz="1600">
                <a:solidFill>
                  <a:schemeClr val="tx1"/>
                </a:solidFill>
                <a:latin typeface="Helvetica" pitchFamily="34" charset="0"/>
                <a:ea typeface="MS PGothic" charset="0"/>
              </a:defRPr>
            </a:lvl5pPr>
            <a:lvl6pPr marL="2514600" indent="-228600" eaLnBrk="0" fontAlgn="base" hangingPunct="0">
              <a:spcBef>
                <a:spcPct val="0"/>
              </a:spcBef>
              <a:spcAft>
                <a:spcPct val="0"/>
              </a:spcAft>
              <a:defRPr sz="1600">
                <a:solidFill>
                  <a:schemeClr val="tx1"/>
                </a:solidFill>
                <a:latin typeface="Helvetica" pitchFamily="34" charset="0"/>
                <a:ea typeface="MS PGothic" charset="0"/>
              </a:defRPr>
            </a:lvl6pPr>
            <a:lvl7pPr marL="2971800" indent="-228600" eaLnBrk="0" fontAlgn="base" hangingPunct="0">
              <a:spcBef>
                <a:spcPct val="0"/>
              </a:spcBef>
              <a:spcAft>
                <a:spcPct val="0"/>
              </a:spcAft>
              <a:defRPr sz="1600">
                <a:solidFill>
                  <a:schemeClr val="tx1"/>
                </a:solidFill>
                <a:latin typeface="Helvetica" pitchFamily="34" charset="0"/>
                <a:ea typeface="MS PGothic" charset="0"/>
              </a:defRPr>
            </a:lvl7pPr>
            <a:lvl8pPr marL="3429000" indent="-228600" eaLnBrk="0" fontAlgn="base" hangingPunct="0">
              <a:spcBef>
                <a:spcPct val="0"/>
              </a:spcBef>
              <a:spcAft>
                <a:spcPct val="0"/>
              </a:spcAft>
              <a:defRPr sz="1600">
                <a:solidFill>
                  <a:schemeClr val="tx1"/>
                </a:solidFill>
                <a:latin typeface="Helvetica" pitchFamily="34" charset="0"/>
                <a:ea typeface="MS PGothic" charset="0"/>
              </a:defRPr>
            </a:lvl8pPr>
            <a:lvl9pPr marL="3886200" indent="-228600" eaLnBrk="0" fontAlgn="base" hangingPunct="0">
              <a:spcBef>
                <a:spcPct val="0"/>
              </a:spcBef>
              <a:spcAft>
                <a:spcPct val="0"/>
              </a:spcAft>
              <a:defRPr sz="1600">
                <a:solidFill>
                  <a:schemeClr val="tx1"/>
                </a:solidFill>
                <a:latin typeface="Helvetica" pitchFamily="34" charset="0"/>
                <a:ea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endParaRPr lang="en-US" sz="1000" b="1" dirty="0">
              <a:solidFill>
                <a:srgbClr val="002060"/>
              </a:solidFill>
            </a:endParaRPr>
          </a:p>
        </p:txBody>
      </p:sp>
      <p:sp>
        <p:nvSpPr>
          <p:cNvPr id="1032" name="Freeform 8"/>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pic>
        <p:nvPicPr>
          <p:cNvPr id="10" name="Picture 8" descr="Cover-6Ed"/>
          <p:cNvPicPr>
            <a:picLocks noChangeAspect="1" noChangeArrowheads="1"/>
          </p:cNvPicPr>
          <p:nvPr userDrawn="1"/>
        </p:nvPicPr>
        <p:blipFill>
          <a:blip r:embed="rId13"/>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MS PGothic"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cs typeface="MS PGothic"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cs typeface="MS PGothic"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cs typeface="MS PGothic"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cs typeface="MS PGothic"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Introduction to SQL</a:t>
            </a:r>
            <a:endParaRPr lang="en-US" altLang="en-US"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en-US" sz="2800" dirty="0"/>
              <a:t>And more still</a:t>
            </a:r>
            <a:endParaRPr lang="en-US" altLang="en-US" sz="2800" dirty="0"/>
          </a:p>
        </p:txBody>
      </p:sp>
      <p:sp>
        <p:nvSpPr>
          <p:cNvPr id="12290" name="Rectangle 3"/>
          <p:cNvSpPr>
            <a:spLocks noGrp="1" noChangeArrowheads="1"/>
          </p:cNvSpPr>
          <p:nvPr>
            <p:ph type="body" idx="1"/>
          </p:nvPr>
        </p:nvSpPr>
        <p:spPr>
          <a:xfrm>
            <a:off x="768350" y="1118173"/>
            <a:ext cx="7107682" cy="3709860"/>
          </a:xfrm>
        </p:spPr>
        <p:txBody>
          <a:bodyPr/>
          <a:lstStyle/>
          <a:p>
            <a:r>
              <a:rPr lang="en-US" altLang="en-US" sz="1700" b="1" dirty="0"/>
              <a:t>create table</a:t>
            </a:r>
            <a:r>
              <a:rPr lang="en-US" altLang="en-US" sz="1700" dirty="0"/>
              <a:t> </a:t>
            </a:r>
            <a:r>
              <a:rPr lang="en-US" altLang="en-US" sz="1700" i="1" dirty="0"/>
              <a:t>course</a:t>
            </a:r>
            <a:r>
              <a:rPr lang="en-US" altLang="en-US" sz="1700" dirty="0"/>
              <a:t> (</a:t>
            </a:r>
            <a:br>
              <a:rPr lang="en-US" altLang="en-US" sz="1700" dirty="0"/>
            </a:br>
            <a:r>
              <a:rPr lang="en-US" altLang="en-US" sz="1700" dirty="0"/>
              <a:t>        </a:t>
            </a:r>
            <a:r>
              <a:rPr lang="en-US" altLang="en-US" sz="1700" i="1" dirty="0" err="1"/>
              <a:t>course_id</a:t>
            </a:r>
            <a:r>
              <a:rPr lang="en-US" altLang="en-US" sz="1700" dirty="0"/>
              <a:t>        </a:t>
            </a:r>
            <a:r>
              <a:rPr lang="en-US" altLang="en-US" sz="1700" b="1" dirty="0" err="1"/>
              <a:t>varchar</a:t>
            </a:r>
            <a:r>
              <a:rPr lang="en-US" altLang="en-US" sz="1700" dirty="0"/>
              <a:t>(8),</a:t>
            </a:r>
            <a:br>
              <a:rPr lang="en-US" altLang="en-US" sz="1700" dirty="0"/>
            </a:br>
            <a:r>
              <a:rPr lang="en-US" altLang="en-US" sz="1700" dirty="0"/>
              <a:t>        </a:t>
            </a:r>
            <a:r>
              <a:rPr lang="en-US" altLang="en-US" sz="1700" i="1" dirty="0"/>
              <a:t>title</a:t>
            </a:r>
            <a:r>
              <a:rPr lang="en-US" altLang="en-US" sz="1700" dirty="0"/>
              <a:t>                  </a:t>
            </a:r>
            <a:r>
              <a:rPr lang="en-US" altLang="en-US" sz="1700" b="1" dirty="0" err="1"/>
              <a:t>varchar</a:t>
            </a:r>
            <a:r>
              <a:rPr lang="en-US" altLang="en-US" sz="1700" b="1" dirty="0"/>
              <a:t>(</a:t>
            </a:r>
            <a:r>
              <a:rPr lang="en-US" altLang="en-US" sz="1700" dirty="0"/>
              <a:t>50),</a:t>
            </a:r>
            <a:br>
              <a:rPr lang="en-US" altLang="en-US" sz="1700" dirty="0"/>
            </a:br>
            <a:r>
              <a:rPr lang="en-US" altLang="en-US" sz="1700" dirty="0"/>
              <a:t>        </a:t>
            </a:r>
            <a:r>
              <a:rPr lang="en-US" altLang="en-US" sz="1700" i="1" dirty="0"/>
              <a:t>dept_name</a:t>
            </a:r>
            <a:r>
              <a:rPr lang="en-US" altLang="en-US" sz="1700" dirty="0"/>
              <a:t>      </a:t>
            </a:r>
            <a:r>
              <a:rPr lang="en-US" altLang="en-US" sz="1700" b="1" dirty="0" err="1"/>
              <a:t>varchar</a:t>
            </a:r>
            <a:r>
              <a:rPr lang="en-US" altLang="en-US" sz="1700" dirty="0"/>
              <a:t>(20),</a:t>
            </a:r>
            <a:br>
              <a:rPr lang="en-US" altLang="en-US" sz="1700" dirty="0"/>
            </a:br>
            <a:r>
              <a:rPr lang="en-US" altLang="en-US" sz="1700" dirty="0"/>
              <a:t>        </a:t>
            </a:r>
            <a:r>
              <a:rPr lang="en-US" altLang="en-US" sz="1700" i="1" dirty="0"/>
              <a:t>credits</a:t>
            </a:r>
            <a:r>
              <a:rPr lang="en-US" altLang="en-US" sz="1700" dirty="0"/>
              <a:t>             </a:t>
            </a:r>
            <a:r>
              <a:rPr lang="en-US" altLang="en-US" sz="1700" b="1" dirty="0"/>
              <a:t>numeric</a:t>
            </a:r>
            <a:r>
              <a:rPr lang="en-US" altLang="en-US" sz="1700" dirty="0"/>
              <a:t>(2,0),</a:t>
            </a:r>
            <a:endParaRPr lang="en-US" altLang="en-US" sz="1700" dirty="0"/>
          </a:p>
          <a:p>
            <a:pPr>
              <a:spcBef>
                <a:spcPct val="0"/>
              </a:spcBef>
              <a:buFont typeface="Monotype Sorts" pitchFamily="-65" charset="2"/>
              <a:buNone/>
            </a:pPr>
            <a:r>
              <a:rPr lang="en-US" altLang="en-US" sz="1700" dirty="0"/>
              <a:t>             </a:t>
            </a:r>
            <a:r>
              <a:rPr lang="en-US" altLang="en-US" sz="1700" b="1" dirty="0"/>
              <a:t>primary key </a:t>
            </a:r>
            <a:r>
              <a:rPr lang="en-US" altLang="en-US" sz="1700" i="1" dirty="0"/>
              <a:t>(</a:t>
            </a:r>
            <a:r>
              <a:rPr lang="en-US" altLang="en-US" sz="1700" i="1" dirty="0" err="1"/>
              <a:t>course_id</a:t>
            </a:r>
            <a:r>
              <a:rPr lang="en-US" altLang="en-US" sz="1700" i="1" dirty="0"/>
              <a:t>),</a:t>
            </a:r>
            <a:endParaRPr lang="en-US" altLang="en-US" sz="1700" i="1" dirty="0"/>
          </a:p>
          <a:p>
            <a:pPr>
              <a:spcBef>
                <a:spcPct val="0"/>
              </a:spcBef>
              <a:buFont typeface="Monotype Sorts" pitchFamily="-65" charset="2"/>
              <a:buNone/>
            </a:pPr>
            <a:r>
              <a:rPr lang="en-US" altLang="en-US" sz="1700" b="1" dirty="0"/>
              <a:t>     </a:t>
            </a:r>
            <a:r>
              <a:rPr lang="en-US" altLang="en-US" sz="1700" dirty="0"/>
              <a:t>        </a:t>
            </a:r>
            <a:r>
              <a:rPr lang="en-US" altLang="en-US" sz="1700" b="1" dirty="0"/>
              <a:t>foreign key </a:t>
            </a:r>
            <a:r>
              <a:rPr lang="en-US" altLang="en-US" sz="1700" i="1" dirty="0"/>
              <a:t>(dept_name</a:t>
            </a:r>
            <a:r>
              <a:rPr lang="en-US" altLang="en-US" sz="1700" dirty="0"/>
              <a:t>) </a:t>
            </a:r>
            <a:r>
              <a:rPr lang="en-US" altLang="en-US" sz="1700" b="1" dirty="0"/>
              <a:t>references </a:t>
            </a:r>
            <a:r>
              <a:rPr lang="en-US" altLang="en-US" sz="1700" i="1" dirty="0"/>
              <a:t>department</a:t>
            </a:r>
            <a:r>
              <a:rPr lang="en-US" altLang="en-US" sz="1700" dirty="0"/>
              <a:t>);</a:t>
            </a:r>
            <a:endParaRPr lang="en-US" altLang="en-US" sz="1700" dirty="0"/>
          </a:p>
          <a:p>
            <a:endParaRPr lang="en-US" altLang="en-US"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en-US" sz="2800" dirty="0"/>
              <a:t>Updates to tables</a:t>
            </a:r>
            <a:endParaRPr lang="en-US" altLang="en-US" sz="2800" dirty="0"/>
          </a:p>
        </p:txBody>
      </p:sp>
      <p:sp>
        <p:nvSpPr>
          <p:cNvPr id="13314" name="Rectangle 3"/>
          <p:cNvSpPr>
            <a:spLocks noGrp="1" noChangeArrowheads="1"/>
          </p:cNvSpPr>
          <p:nvPr>
            <p:ph type="body" idx="1"/>
          </p:nvPr>
        </p:nvSpPr>
        <p:spPr>
          <a:xfrm>
            <a:off x="768350" y="1083310"/>
            <a:ext cx="7709825" cy="5159375"/>
          </a:xfrm>
        </p:spPr>
        <p:txBody>
          <a:bodyPr/>
          <a:lstStyle/>
          <a:p>
            <a:pPr>
              <a:lnSpc>
                <a:spcPct val="90000"/>
              </a:lnSpc>
              <a:tabLst>
                <a:tab pos="2232025" algn="l"/>
              </a:tabLst>
            </a:pPr>
            <a:r>
              <a:rPr lang="en-US" altLang="en-US" sz="1700" b="1" dirty="0">
                <a:solidFill>
                  <a:srgbClr val="002060"/>
                </a:solidFill>
              </a:rPr>
              <a:t>Insert </a:t>
            </a:r>
            <a:r>
              <a:rPr lang="en-US" altLang="en-US" sz="1700" b="1" dirty="0">
                <a:solidFill>
                  <a:srgbClr val="000099"/>
                </a:solidFill>
              </a:rPr>
              <a:t> </a:t>
            </a:r>
            <a:endParaRPr lang="en-US" altLang="en-US" sz="1700" dirty="0"/>
          </a:p>
          <a:p>
            <a:pPr lvl="1">
              <a:lnSpc>
                <a:spcPct val="90000"/>
              </a:lnSpc>
              <a:tabLst>
                <a:tab pos="2232025" algn="l"/>
              </a:tabLst>
            </a:pPr>
            <a:r>
              <a:rPr lang="en-US" altLang="en-US" sz="1700" b="1" dirty="0"/>
              <a:t>insert into </a:t>
            </a:r>
            <a:r>
              <a:rPr lang="en-US" altLang="en-US" sz="1700" i="1" dirty="0"/>
              <a:t>instructor </a:t>
            </a:r>
            <a:r>
              <a:rPr lang="en-US" altLang="en-US" sz="1700" b="1" dirty="0"/>
              <a:t>values </a:t>
            </a:r>
            <a:r>
              <a:rPr lang="en-US" altLang="en-US" sz="1700" dirty="0"/>
              <a:t>(</a:t>
            </a:r>
            <a:r>
              <a:rPr lang="en-US" altLang="ja-JP" sz="1700" dirty="0"/>
              <a:t>'</a:t>
            </a:r>
            <a:r>
              <a:rPr lang="en-US" altLang="en-US" sz="1700" dirty="0"/>
              <a:t>10211</a:t>
            </a:r>
            <a:r>
              <a:rPr lang="en-US" altLang="ja-JP" sz="1700" dirty="0"/>
              <a:t>'</a:t>
            </a:r>
            <a:r>
              <a:rPr lang="en-US" altLang="en-US" sz="1700" dirty="0"/>
              <a:t>, </a:t>
            </a:r>
            <a:r>
              <a:rPr lang="en-US" altLang="ja-JP" sz="1700" dirty="0"/>
              <a:t>'</a:t>
            </a:r>
            <a:r>
              <a:rPr lang="en-US" altLang="en-US" sz="1700" dirty="0"/>
              <a:t>Smith</a:t>
            </a:r>
            <a:r>
              <a:rPr lang="en-US" altLang="ja-JP" sz="1700" dirty="0"/>
              <a:t>'</a:t>
            </a:r>
            <a:r>
              <a:rPr lang="en-US" altLang="en-US" sz="1700" dirty="0"/>
              <a:t>, </a:t>
            </a:r>
            <a:r>
              <a:rPr lang="en-US" altLang="ja-JP" sz="1700" dirty="0"/>
              <a:t>'</a:t>
            </a:r>
            <a:r>
              <a:rPr lang="en-US" altLang="en-US" sz="1700" dirty="0"/>
              <a:t>Biology</a:t>
            </a:r>
            <a:r>
              <a:rPr lang="en-US" altLang="ja-JP" sz="1700" dirty="0"/>
              <a:t>'</a:t>
            </a:r>
            <a:r>
              <a:rPr lang="en-US" altLang="en-US" sz="1700" dirty="0"/>
              <a:t>, 66000);</a:t>
            </a:r>
            <a:endParaRPr lang="en-US" altLang="en-US" sz="1700" dirty="0"/>
          </a:p>
          <a:p>
            <a:pPr>
              <a:lnSpc>
                <a:spcPct val="90000"/>
              </a:lnSpc>
              <a:tabLst>
                <a:tab pos="2232025" algn="l"/>
              </a:tabLst>
            </a:pPr>
            <a:r>
              <a:rPr lang="en-US" altLang="en-US" sz="1700" b="1" dirty="0">
                <a:solidFill>
                  <a:srgbClr val="002060"/>
                </a:solidFill>
              </a:rPr>
              <a:t>Delete</a:t>
            </a:r>
            <a:r>
              <a:rPr lang="en-US" altLang="en-US" sz="1700" b="1" dirty="0">
                <a:solidFill>
                  <a:srgbClr val="000099"/>
                </a:solidFill>
              </a:rPr>
              <a:t> </a:t>
            </a:r>
            <a:endParaRPr lang="en-US" altLang="en-US" sz="1700" b="1" dirty="0">
              <a:solidFill>
                <a:srgbClr val="000099"/>
              </a:solidFill>
            </a:endParaRPr>
          </a:p>
          <a:p>
            <a:pPr lvl="1">
              <a:lnSpc>
                <a:spcPct val="90000"/>
              </a:lnSpc>
              <a:tabLst>
                <a:tab pos="2232025" algn="l"/>
              </a:tabLst>
            </a:pPr>
            <a:r>
              <a:rPr lang="en-US" altLang="en-US" sz="1700" b="1" dirty="0">
                <a:solidFill>
                  <a:srgbClr val="000099"/>
                </a:solidFill>
              </a:rPr>
              <a:t> </a:t>
            </a:r>
            <a:r>
              <a:rPr lang="en-US" altLang="en-US" sz="1700" dirty="0"/>
              <a:t>Remove all tuples from the </a:t>
            </a:r>
            <a:r>
              <a:rPr lang="en-US" altLang="en-US" sz="1700" i="1" dirty="0"/>
              <a:t>student</a:t>
            </a:r>
            <a:r>
              <a:rPr lang="en-US" altLang="en-US" sz="1700" dirty="0"/>
              <a:t> relation</a:t>
            </a:r>
            <a:endParaRPr lang="en-US" altLang="en-US" sz="1700" dirty="0"/>
          </a:p>
          <a:p>
            <a:pPr lvl="2">
              <a:lnSpc>
                <a:spcPct val="90000"/>
              </a:lnSpc>
              <a:tabLst>
                <a:tab pos="2232025" algn="l"/>
              </a:tabLst>
            </a:pPr>
            <a:r>
              <a:rPr lang="en-US" altLang="en-US" sz="1700" b="1" dirty="0"/>
              <a:t>delete from </a:t>
            </a:r>
            <a:r>
              <a:rPr lang="en-US" altLang="en-US" sz="1700" i="1" dirty="0"/>
              <a:t>student  </a:t>
            </a:r>
            <a:endParaRPr lang="en-US" altLang="en-US" sz="1700" i="1" dirty="0"/>
          </a:p>
          <a:p>
            <a:pPr>
              <a:lnSpc>
                <a:spcPct val="90000"/>
              </a:lnSpc>
              <a:tabLst>
                <a:tab pos="2232025" algn="l"/>
              </a:tabLst>
            </a:pPr>
            <a:r>
              <a:rPr lang="en-US" altLang="en-US" sz="1700" b="1" dirty="0">
                <a:solidFill>
                  <a:srgbClr val="002060"/>
                </a:solidFill>
              </a:rPr>
              <a:t>Drop Table</a:t>
            </a:r>
            <a:endParaRPr lang="en-US" altLang="en-US" sz="1700" b="1" dirty="0">
              <a:solidFill>
                <a:srgbClr val="002060"/>
              </a:solidFill>
            </a:endParaRPr>
          </a:p>
          <a:p>
            <a:pPr lvl="1">
              <a:lnSpc>
                <a:spcPct val="90000"/>
              </a:lnSpc>
              <a:tabLst>
                <a:tab pos="2232025" algn="l"/>
              </a:tabLst>
            </a:pPr>
            <a:r>
              <a:rPr lang="en-US" altLang="en-US" sz="1700" b="1" dirty="0"/>
              <a:t>drop table </a:t>
            </a:r>
            <a:r>
              <a:rPr lang="en-US" altLang="en-US" sz="1700" i="1" dirty="0"/>
              <a:t>r</a:t>
            </a:r>
            <a:endParaRPr lang="en-US" altLang="en-US" sz="1700" i="1" dirty="0"/>
          </a:p>
          <a:p>
            <a:pPr>
              <a:lnSpc>
                <a:spcPct val="90000"/>
              </a:lnSpc>
              <a:tabLst>
                <a:tab pos="2232025" algn="l"/>
              </a:tabLst>
            </a:pPr>
            <a:r>
              <a:rPr lang="en-US" altLang="en-US" sz="1700" b="1" dirty="0">
                <a:solidFill>
                  <a:srgbClr val="002060"/>
                </a:solidFill>
              </a:rPr>
              <a:t>Alter</a:t>
            </a:r>
            <a:r>
              <a:rPr lang="en-US" altLang="en-US" sz="1700" b="1" dirty="0">
                <a:solidFill>
                  <a:srgbClr val="000099"/>
                </a:solidFill>
              </a:rPr>
              <a:t> </a:t>
            </a:r>
            <a:r>
              <a:rPr lang="en-US" altLang="en-US" sz="1700" dirty="0"/>
              <a:t> </a:t>
            </a:r>
            <a:endParaRPr lang="en-US" altLang="en-US" sz="1700" dirty="0"/>
          </a:p>
          <a:p>
            <a:pPr lvl="1">
              <a:lnSpc>
                <a:spcPct val="90000"/>
              </a:lnSpc>
              <a:tabLst>
                <a:tab pos="2232025" algn="l"/>
              </a:tabLst>
            </a:pPr>
            <a:r>
              <a:rPr lang="en-US" altLang="en-US" sz="1700" b="1" dirty="0"/>
              <a:t>alter table </a:t>
            </a:r>
            <a:r>
              <a:rPr lang="en-US" altLang="en-US" sz="1700" i="1" dirty="0"/>
              <a:t>r </a:t>
            </a:r>
            <a:r>
              <a:rPr lang="en-US" altLang="en-US" sz="1700" b="1" dirty="0"/>
              <a:t>add </a:t>
            </a:r>
            <a:r>
              <a:rPr lang="en-US" altLang="en-US" sz="1700" i="1" dirty="0"/>
              <a:t>A D</a:t>
            </a:r>
            <a:endParaRPr lang="en-US" altLang="en-US" sz="1700" i="1" dirty="0"/>
          </a:p>
          <a:p>
            <a:pPr lvl="2">
              <a:lnSpc>
                <a:spcPct val="90000"/>
              </a:lnSpc>
              <a:tabLst>
                <a:tab pos="2232025" algn="l"/>
              </a:tabLst>
            </a:pPr>
            <a:r>
              <a:rPr lang="en-US" altLang="en-US" sz="1700" i="1" dirty="0"/>
              <a:t> </a:t>
            </a:r>
            <a:r>
              <a:rPr lang="en-US" altLang="en-US" sz="1700" dirty="0"/>
              <a:t>where </a:t>
            </a:r>
            <a:r>
              <a:rPr lang="en-US" altLang="en-US" sz="1700" i="1" dirty="0"/>
              <a:t>A</a:t>
            </a:r>
            <a:r>
              <a:rPr lang="en-US" altLang="en-US" sz="1700" dirty="0"/>
              <a:t> is the name of the attribute to be added to relation </a:t>
            </a:r>
            <a:r>
              <a:rPr lang="en-US" altLang="en-US" sz="1700" i="1" dirty="0"/>
              <a:t>r </a:t>
            </a:r>
            <a:r>
              <a:rPr lang="en-US" altLang="en-US" sz="1700" dirty="0"/>
              <a:t> and </a:t>
            </a:r>
            <a:r>
              <a:rPr lang="en-US" altLang="en-US" sz="1700" i="1" dirty="0"/>
              <a:t>D</a:t>
            </a:r>
            <a:r>
              <a:rPr lang="en-US" altLang="en-US" sz="1700" dirty="0"/>
              <a:t> is the domain of </a:t>
            </a:r>
            <a:r>
              <a:rPr lang="en-US" altLang="en-US" sz="1700" i="1" dirty="0"/>
              <a:t>A.</a:t>
            </a:r>
            <a:endParaRPr lang="en-US" altLang="en-US" sz="1700" dirty="0"/>
          </a:p>
          <a:p>
            <a:pPr lvl="2">
              <a:lnSpc>
                <a:spcPct val="90000"/>
              </a:lnSpc>
              <a:tabLst>
                <a:tab pos="2232025" algn="l"/>
              </a:tabLst>
            </a:pPr>
            <a:r>
              <a:rPr lang="en-US" altLang="en-US" sz="1700" dirty="0"/>
              <a:t>All exiting tuples in the relation are assigned </a:t>
            </a:r>
            <a:r>
              <a:rPr lang="en-US" altLang="en-US" sz="1700" i="1" dirty="0"/>
              <a:t>null</a:t>
            </a:r>
            <a:r>
              <a:rPr lang="en-US" altLang="en-US" sz="1700" dirty="0"/>
              <a:t> as the value for the new attribute.  </a:t>
            </a:r>
            <a:endParaRPr lang="en-US" altLang="en-US" sz="1700" dirty="0"/>
          </a:p>
          <a:p>
            <a:pPr lvl="1">
              <a:lnSpc>
                <a:spcPct val="110000"/>
              </a:lnSpc>
              <a:tabLst>
                <a:tab pos="2232025" algn="l"/>
              </a:tabLst>
            </a:pPr>
            <a:r>
              <a:rPr lang="en-US" altLang="en-US" sz="1700" b="1" dirty="0"/>
              <a:t>alter table </a:t>
            </a:r>
            <a:r>
              <a:rPr lang="en-US" altLang="en-US" sz="1700" i="1" dirty="0"/>
              <a:t>r</a:t>
            </a:r>
            <a:r>
              <a:rPr lang="en-US" altLang="en-US" sz="1700" b="1" dirty="0"/>
              <a:t> drop</a:t>
            </a:r>
            <a:r>
              <a:rPr lang="en-US" altLang="en-US" sz="1700" i="1" dirty="0"/>
              <a:t> A     </a:t>
            </a:r>
            <a:endParaRPr lang="en-US" altLang="en-US" sz="1700" i="1" dirty="0"/>
          </a:p>
          <a:p>
            <a:pPr lvl="2">
              <a:lnSpc>
                <a:spcPct val="110000"/>
              </a:lnSpc>
              <a:tabLst>
                <a:tab pos="2232025" algn="l"/>
              </a:tabLst>
            </a:pPr>
            <a:r>
              <a:rPr lang="en-US" altLang="en-US" sz="1700" dirty="0"/>
              <a:t>where </a:t>
            </a:r>
            <a:r>
              <a:rPr lang="en-US" altLang="en-US" sz="1700" i="1" dirty="0"/>
              <a:t>A</a:t>
            </a:r>
            <a:r>
              <a:rPr lang="en-US" altLang="en-US" sz="1700" dirty="0"/>
              <a:t> is the name of an attribute of relation</a:t>
            </a:r>
            <a:r>
              <a:rPr lang="en-US" altLang="en-US" sz="1700" i="1" dirty="0"/>
              <a:t> r</a:t>
            </a:r>
            <a:endParaRPr lang="en-US" altLang="en-US" sz="1700" i="1" dirty="0"/>
          </a:p>
          <a:p>
            <a:pPr lvl="2">
              <a:lnSpc>
                <a:spcPct val="90000"/>
              </a:lnSpc>
              <a:tabLst>
                <a:tab pos="2232025" algn="l"/>
              </a:tabLst>
            </a:pPr>
            <a:r>
              <a:rPr lang="en-US" altLang="en-US" sz="1700" dirty="0"/>
              <a:t>Dropping of attributes not supported by many databases.</a:t>
            </a:r>
            <a:endParaRPr lang="en-US" altLang="en-US" sz="1700" dirty="0"/>
          </a:p>
          <a:p>
            <a:pPr lvl="1">
              <a:lnSpc>
                <a:spcPct val="90000"/>
              </a:lnSpc>
              <a:tabLst>
                <a:tab pos="2232025" algn="l"/>
              </a:tabLst>
            </a:pPr>
            <a:r>
              <a:rPr lang="en-US" altLang="en-US" sz="1700" b="1" dirty="0">
                <a:latin typeface="Helvetica Bold" charset="0"/>
                <a:cs typeface="Helvetica Bold" charset="0"/>
              </a:rPr>
              <a:t>alter table r modify COLUMN A datatype</a:t>
            </a:r>
            <a:endParaRPr lang="en-US" altLang="en-US" sz="1700" b="1" dirty="0">
              <a:latin typeface="Helvetica Bold" charset="0"/>
              <a:cs typeface="Helvetica Bold"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lIns="90488" tIns="44450" rIns="90488" bIns="44450" anchor="ctr"/>
          <a:lstStyle/>
          <a:p>
            <a:r>
              <a:rPr lang="en-US" altLang="en-US" sz="2800" dirty="0"/>
              <a:t>Basic Query Structure </a:t>
            </a:r>
            <a:endParaRPr lang="en-US" altLang="en-US" sz="2800" dirty="0"/>
          </a:p>
        </p:txBody>
      </p:sp>
      <p:sp>
        <p:nvSpPr>
          <p:cNvPr id="14338" name="Rectangle 3"/>
          <p:cNvSpPr>
            <a:spLocks noGrp="1" noChangeArrowheads="1"/>
          </p:cNvSpPr>
          <p:nvPr>
            <p:ph type="body" idx="1"/>
          </p:nvPr>
        </p:nvSpPr>
        <p:spPr>
          <a:xfrm>
            <a:off x="768351" y="1106488"/>
            <a:ext cx="7133810" cy="4628106"/>
          </a:xfrm>
        </p:spPr>
        <p:txBody>
          <a:bodyPr lIns="90488" tIns="44450" rIns="90488" bIns="44450"/>
          <a:lstStyle/>
          <a:p>
            <a:pPr>
              <a:tabLst>
                <a:tab pos="2055495" algn="l"/>
              </a:tabLst>
            </a:pPr>
            <a:r>
              <a:rPr lang="en-US" altLang="en-US" sz="1700" dirty="0"/>
              <a:t>A typical SQL query has the form:</a:t>
            </a:r>
            <a:br>
              <a:rPr lang="en-US" altLang="en-US" sz="1700" dirty="0"/>
            </a:br>
            <a:br>
              <a:rPr lang="en-US" altLang="en-US" sz="1700" dirty="0"/>
            </a:br>
            <a:r>
              <a:rPr lang="en-US" altLang="en-US" sz="1700" dirty="0"/>
              <a:t>	</a:t>
            </a:r>
            <a:r>
              <a:rPr lang="en-US" altLang="en-US" sz="1700" b="1" dirty="0"/>
              <a:t>select </a:t>
            </a:r>
            <a:r>
              <a:rPr lang="en-US" altLang="en-US" sz="1700" i="1" dirty="0"/>
              <a:t>A</a:t>
            </a:r>
            <a:r>
              <a:rPr lang="en-US" altLang="en-US" sz="1700" baseline="-25000" dirty="0"/>
              <a:t>1</a:t>
            </a:r>
            <a:r>
              <a:rPr lang="en-US" altLang="en-US" sz="1700" dirty="0"/>
              <a:t>, </a:t>
            </a:r>
            <a:r>
              <a:rPr lang="en-US" altLang="en-US" sz="1700" i="1" dirty="0"/>
              <a:t>A</a:t>
            </a:r>
            <a:r>
              <a:rPr lang="en-US" altLang="en-US" sz="1700" baseline="-25000" dirty="0"/>
              <a:t>2</a:t>
            </a:r>
            <a:r>
              <a:rPr lang="en-US" altLang="en-US" sz="1700" dirty="0"/>
              <a:t>, ..., </a:t>
            </a:r>
            <a:r>
              <a:rPr lang="en-US" altLang="en-US" sz="1700" i="1" dirty="0"/>
              <a:t>A</a:t>
            </a:r>
            <a:r>
              <a:rPr lang="en-US" altLang="en-US" sz="1700" i="1" baseline="-25000" dirty="0"/>
              <a:t>n</a:t>
            </a:r>
            <a:br>
              <a:rPr lang="en-US" altLang="en-US" sz="1700" dirty="0"/>
            </a:br>
            <a:r>
              <a:rPr lang="en-US" altLang="en-US" sz="1700" dirty="0"/>
              <a:t>	</a:t>
            </a:r>
            <a:r>
              <a:rPr lang="en-US" altLang="en-US" sz="1700" b="1" dirty="0"/>
              <a:t>from</a:t>
            </a:r>
            <a:r>
              <a:rPr lang="en-US" altLang="en-US" sz="1700" dirty="0"/>
              <a:t> </a:t>
            </a:r>
            <a:r>
              <a:rPr lang="en-US" altLang="en-US" sz="1700" i="1" dirty="0"/>
              <a:t>r</a:t>
            </a:r>
            <a:r>
              <a:rPr lang="en-US" altLang="en-US" sz="1700" baseline="-25000" dirty="0"/>
              <a:t>1</a:t>
            </a:r>
            <a:r>
              <a:rPr lang="en-US" altLang="en-US" sz="1700" dirty="0"/>
              <a:t>, </a:t>
            </a:r>
            <a:r>
              <a:rPr lang="en-US" altLang="en-US" sz="1700" i="1" dirty="0"/>
              <a:t>r</a:t>
            </a:r>
            <a:r>
              <a:rPr lang="en-US" altLang="en-US" sz="1700" baseline="-25000" dirty="0"/>
              <a:t>2</a:t>
            </a:r>
            <a:r>
              <a:rPr lang="en-US" altLang="en-US" sz="1700" dirty="0"/>
              <a:t>, ..., </a:t>
            </a:r>
            <a:r>
              <a:rPr lang="en-US" altLang="en-US" sz="1700" i="1" dirty="0" err="1"/>
              <a:t>r</a:t>
            </a:r>
            <a:r>
              <a:rPr lang="en-US" altLang="en-US" sz="1700" i="1" baseline="-25000" dirty="0" err="1"/>
              <a:t>m</a:t>
            </a:r>
            <a:br>
              <a:rPr lang="en-US" altLang="en-US" sz="1700" dirty="0"/>
            </a:br>
            <a:r>
              <a:rPr lang="en-US" altLang="en-US" sz="1700" dirty="0"/>
              <a:t>	</a:t>
            </a:r>
            <a:r>
              <a:rPr lang="en-US" altLang="en-US" sz="1700" b="1" dirty="0"/>
              <a:t>where </a:t>
            </a:r>
            <a:r>
              <a:rPr lang="en-US" altLang="en-US" sz="1700" i="1" dirty="0"/>
              <a:t>P</a:t>
            </a:r>
            <a:br>
              <a:rPr lang="en-US" altLang="en-US" sz="1700" i="1" dirty="0"/>
            </a:br>
            <a:endParaRPr lang="en-US" altLang="en-US" sz="1700" dirty="0"/>
          </a:p>
          <a:p>
            <a:pPr lvl="1">
              <a:tabLst>
                <a:tab pos="2055495" algn="l"/>
              </a:tabLst>
            </a:pPr>
            <a:r>
              <a:rPr lang="en-US" altLang="en-US" sz="1700" i="1" dirty="0"/>
              <a:t>A</a:t>
            </a:r>
            <a:r>
              <a:rPr lang="en-US" altLang="en-US" sz="1700" i="1" baseline="-25000" dirty="0"/>
              <a:t>i </a:t>
            </a:r>
            <a:r>
              <a:rPr lang="en-US" altLang="en-US" sz="1700" dirty="0"/>
              <a:t>represents an attribute</a:t>
            </a:r>
            <a:endParaRPr lang="en-US" altLang="en-US" sz="1700" dirty="0"/>
          </a:p>
          <a:p>
            <a:pPr lvl="1">
              <a:tabLst>
                <a:tab pos="2055495" algn="l"/>
              </a:tabLst>
            </a:pPr>
            <a:r>
              <a:rPr lang="en-US" altLang="en-US" sz="1700" i="1" dirty="0" err="1"/>
              <a:t>R</a:t>
            </a:r>
            <a:r>
              <a:rPr lang="en-US" altLang="en-US" sz="1700" i="1" baseline="-25000" dirty="0" err="1"/>
              <a:t>i</a:t>
            </a:r>
            <a:r>
              <a:rPr lang="en-US" altLang="en-US" sz="1700" i="1" baseline="-25000" dirty="0"/>
              <a:t> </a:t>
            </a:r>
            <a:r>
              <a:rPr lang="en-US" altLang="en-US" sz="1700" dirty="0"/>
              <a:t>represents a relation</a:t>
            </a:r>
            <a:endParaRPr lang="en-US" altLang="en-US" sz="1700" dirty="0"/>
          </a:p>
          <a:p>
            <a:pPr lvl="1">
              <a:tabLst>
                <a:tab pos="2055495" algn="l"/>
              </a:tabLst>
            </a:pPr>
            <a:r>
              <a:rPr lang="en-US" altLang="en-US" sz="1700" i="1" dirty="0"/>
              <a:t>P</a:t>
            </a:r>
            <a:r>
              <a:rPr lang="en-US" altLang="en-US" sz="1700" dirty="0"/>
              <a:t> is a predicate.</a:t>
            </a:r>
            <a:endParaRPr lang="en-US" altLang="en-US" sz="1700" dirty="0"/>
          </a:p>
          <a:p>
            <a:pPr>
              <a:tabLst>
                <a:tab pos="2055495" algn="l"/>
              </a:tabLst>
            </a:pPr>
            <a:r>
              <a:rPr lang="en-US" altLang="en-US" sz="1700" dirty="0"/>
              <a:t>The result of an SQL query is a relation.</a:t>
            </a:r>
            <a:endParaRPr lang="en-US" altLang="en-US" sz="1700"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lIns="90488" tIns="44450" rIns="90488" bIns="44450" anchor="ctr"/>
          <a:lstStyle/>
          <a:p>
            <a:r>
              <a:rPr lang="en-US" altLang="en-US" sz="2800" dirty="0"/>
              <a:t>The select Clause</a:t>
            </a:r>
            <a:endParaRPr lang="en-US" altLang="en-US" sz="2800" dirty="0"/>
          </a:p>
        </p:txBody>
      </p:sp>
      <p:sp>
        <p:nvSpPr>
          <p:cNvPr id="15362" name="Rectangle 3"/>
          <p:cNvSpPr>
            <a:spLocks noGrp="1" noChangeArrowheads="1"/>
          </p:cNvSpPr>
          <p:nvPr>
            <p:ph type="body" idx="1"/>
          </p:nvPr>
        </p:nvSpPr>
        <p:spPr>
          <a:xfrm>
            <a:off x="768351" y="1106489"/>
            <a:ext cx="7594414" cy="4526216"/>
          </a:xfrm>
        </p:spPr>
        <p:txBody>
          <a:bodyPr lIns="90488" tIns="44450" rIns="90488" bIns="44450"/>
          <a:lstStyle/>
          <a:p>
            <a:pPr>
              <a:tabLst>
                <a:tab pos="2055495" algn="l"/>
              </a:tabLst>
            </a:pPr>
            <a:r>
              <a:rPr lang="en-US" altLang="en-US" sz="1700" dirty="0"/>
              <a:t>The </a:t>
            </a:r>
            <a:r>
              <a:rPr lang="en-US" altLang="en-US" sz="1700" b="1" dirty="0"/>
              <a:t>select</a:t>
            </a:r>
            <a:r>
              <a:rPr lang="en-US" altLang="en-US" sz="1700" dirty="0"/>
              <a:t> clause lists the attributes desired in the result of a query</a:t>
            </a:r>
            <a:endParaRPr lang="en-US" altLang="en-US" sz="1700" dirty="0"/>
          </a:p>
          <a:p>
            <a:pPr lvl="1">
              <a:tabLst>
                <a:tab pos="2055495" algn="l"/>
              </a:tabLst>
            </a:pPr>
            <a:r>
              <a:rPr lang="en-US" altLang="en-US" sz="1700" dirty="0"/>
              <a:t>corresponds to the projection operation of the relational algebra</a:t>
            </a:r>
            <a:endParaRPr lang="en-US" altLang="en-US" sz="1700" dirty="0"/>
          </a:p>
          <a:p>
            <a:pPr>
              <a:lnSpc>
                <a:spcPct val="110000"/>
              </a:lnSpc>
              <a:tabLst>
                <a:tab pos="2055495" algn="l"/>
              </a:tabLst>
            </a:pPr>
            <a:r>
              <a:rPr lang="en-US" altLang="en-US" sz="1700" dirty="0"/>
              <a:t>Example: find the names of all instructors:</a:t>
            </a:r>
            <a:br>
              <a:rPr lang="en-US" altLang="en-US" sz="1700" dirty="0"/>
            </a:br>
            <a:r>
              <a:rPr lang="en-US" altLang="en-US" sz="1700" dirty="0"/>
              <a:t>		</a:t>
            </a:r>
            <a:r>
              <a:rPr lang="en-US" altLang="en-US" sz="1700" b="1" dirty="0"/>
              <a:t>select </a:t>
            </a:r>
            <a:r>
              <a:rPr lang="en-US" altLang="en-US" sz="1700" i="1" dirty="0"/>
              <a:t>name</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a:tabLst>
                <a:tab pos="2055495" algn="l"/>
              </a:tabLst>
            </a:pPr>
            <a:r>
              <a:rPr lang="en-US" altLang="en-US" sz="1700" dirty="0"/>
              <a:t>NOTE:  SQL names are case insensitive (i.e., you may use upper- or lower-case letters.)  </a:t>
            </a:r>
            <a:endParaRPr lang="en-US" altLang="en-US" sz="1700" dirty="0"/>
          </a:p>
          <a:p>
            <a:pPr lvl="1">
              <a:tabLst>
                <a:tab pos="2055495" algn="l"/>
              </a:tabLst>
            </a:pPr>
            <a:r>
              <a:rPr lang="en-US" altLang="en-US" sz="1700" dirty="0"/>
              <a:t>E.g.,  </a:t>
            </a:r>
            <a:r>
              <a:rPr lang="en-US" altLang="en-US" sz="1700" i="1" dirty="0"/>
              <a:t>Name</a:t>
            </a:r>
            <a:r>
              <a:rPr lang="en-US" altLang="en-US" sz="1700" dirty="0"/>
              <a:t> ≡ </a:t>
            </a:r>
            <a:r>
              <a:rPr lang="en-US" altLang="en-US" sz="1700" i="1" dirty="0"/>
              <a:t>NAME</a:t>
            </a:r>
            <a:r>
              <a:rPr lang="en-US" altLang="en-US" sz="1700" dirty="0"/>
              <a:t> ≡ </a:t>
            </a:r>
            <a:r>
              <a:rPr lang="en-US" altLang="en-US" sz="1700" i="1" dirty="0"/>
              <a:t>name</a:t>
            </a:r>
            <a:endParaRPr lang="en-US" altLang="en-US" sz="1700" i="1" dirty="0"/>
          </a:p>
          <a:p>
            <a:pPr lvl="1">
              <a:tabLst>
                <a:tab pos="2055495" algn="l"/>
              </a:tabLst>
            </a:pPr>
            <a:r>
              <a:rPr lang="en-US" altLang="en-US" sz="1700" dirty="0"/>
              <a:t>Some people use upper case wherever we use bold font.</a:t>
            </a:r>
            <a:endParaRPr lang="en-US" altLang="en-US" sz="1700"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lIns="90488" tIns="44450" rIns="90488" bIns="44450" anchor="ctr"/>
          <a:lstStyle/>
          <a:p>
            <a:r>
              <a:rPr lang="en-US" altLang="en-US" sz="2800" dirty="0"/>
              <a:t>The select Clause (Cont.)</a:t>
            </a:r>
            <a:endParaRPr lang="en-US" altLang="en-US" sz="2800" dirty="0"/>
          </a:p>
        </p:txBody>
      </p:sp>
      <p:sp>
        <p:nvSpPr>
          <p:cNvPr id="16386" name="Rectangle 3"/>
          <p:cNvSpPr>
            <a:spLocks noGrp="1" noChangeArrowheads="1"/>
          </p:cNvSpPr>
          <p:nvPr>
            <p:ph type="body" idx="1"/>
          </p:nvPr>
        </p:nvSpPr>
        <p:spPr>
          <a:xfrm>
            <a:off x="768349" y="1106488"/>
            <a:ext cx="7585537" cy="4876800"/>
          </a:xfrm>
        </p:spPr>
        <p:txBody>
          <a:bodyPr lIns="90488" tIns="44450" rIns="90488" bIns="44450"/>
          <a:lstStyle/>
          <a:p>
            <a:pPr>
              <a:tabLst>
                <a:tab pos="2055495" algn="l"/>
              </a:tabLst>
            </a:pPr>
            <a:r>
              <a:rPr lang="en-US" altLang="en-US" sz="1700" dirty="0"/>
              <a:t>SQL allows duplicates in relations as well as in query results.</a:t>
            </a:r>
            <a:endParaRPr lang="en-US" altLang="en-US" sz="1700" dirty="0"/>
          </a:p>
          <a:p>
            <a:pPr>
              <a:tabLst>
                <a:tab pos="2055495" algn="l"/>
              </a:tabLst>
            </a:pPr>
            <a:r>
              <a:rPr lang="en-US" altLang="en-US" sz="1700" dirty="0"/>
              <a:t>To force the elimination of duplicates, insert the keyword </a:t>
            </a:r>
            <a:r>
              <a:rPr lang="en-US" altLang="en-US" sz="1700" b="1" dirty="0">
                <a:solidFill>
                  <a:srgbClr val="002060"/>
                </a:solidFill>
              </a:rPr>
              <a:t>distinct</a:t>
            </a:r>
            <a:r>
              <a:rPr lang="en-US" altLang="en-US" sz="1700" b="1" dirty="0">
                <a:solidFill>
                  <a:schemeClr val="tx2"/>
                </a:solidFill>
              </a:rPr>
              <a:t> </a:t>
            </a:r>
            <a:r>
              <a:rPr lang="en-US" altLang="en-US" sz="1700" dirty="0"/>
              <a:t>after select</a:t>
            </a:r>
            <a:r>
              <a:rPr lang="en-US" altLang="en-US" sz="1700" b="1" dirty="0"/>
              <a:t>.</a:t>
            </a:r>
            <a:endParaRPr lang="en-US" altLang="en-US" sz="1700" b="1" dirty="0"/>
          </a:p>
          <a:p>
            <a:pPr>
              <a:tabLst>
                <a:tab pos="2055495" algn="l"/>
              </a:tabLst>
            </a:pPr>
            <a:r>
              <a:rPr lang="en-US" altLang="en-US" sz="1700" dirty="0"/>
              <a:t>Find the department names of all instructors, and remove duplicates</a:t>
            </a:r>
            <a:endParaRPr lang="en-US" altLang="en-US" sz="1700" dirty="0"/>
          </a:p>
          <a:p>
            <a:pPr>
              <a:buFont typeface="Monotype Sorts" pitchFamily="-65" charset="2"/>
              <a:buNone/>
              <a:tabLst>
                <a:tab pos="2055495" algn="l"/>
              </a:tabLst>
            </a:pPr>
            <a:r>
              <a:rPr lang="en-US" altLang="en-US" sz="1700" dirty="0"/>
              <a:t>		</a:t>
            </a:r>
            <a:r>
              <a:rPr lang="en-US" altLang="en-US" sz="1700" b="1" dirty="0"/>
              <a:t>select distinct </a:t>
            </a:r>
            <a:r>
              <a:rPr lang="en-US" altLang="en-US" sz="1700" i="1" dirty="0"/>
              <a:t>dept_name</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a:tabLst>
                <a:tab pos="2055495" algn="l"/>
              </a:tabLst>
            </a:pPr>
            <a:r>
              <a:rPr lang="en-US" altLang="en-US" sz="1700" dirty="0"/>
              <a:t>The keyword </a:t>
            </a:r>
            <a:r>
              <a:rPr lang="en-US" altLang="en-US" sz="1700" b="1" dirty="0"/>
              <a:t>all </a:t>
            </a:r>
            <a:r>
              <a:rPr lang="en-US" altLang="en-US" sz="1700" dirty="0"/>
              <a:t>specifies that duplicates should not be removed.</a:t>
            </a:r>
            <a:br>
              <a:rPr lang="en-US" altLang="en-US" sz="1700" dirty="0"/>
            </a:br>
            <a:r>
              <a:rPr lang="en-US" altLang="en-US" sz="800" dirty="0"/>
              <a:t> </a:t>
            </a:r>
            <a:endParaRPr lang="en-US" altLang="en-US" sz="800" dirty="0"/>
          </a:p>
          <a:p>
            <a:pPr>
              <a:buFont typeface="Monotype Sorts" pitchFamily="-65" charset="2"/>
              <a:buNone/>
              <a:tabLst>
                <a:tab pos="2055495" algn="l"/>
              </a:tabLst>
            </a:pPr>
            <a:r>
              <a:rPr lang="en-US" altLang="en-US" sz="1700" dirty="0"/>
              <a:t>		</a:t>
            </a:r>
            <a:r>
              <a:rPr lang="en-US" altLang="en-US" sz="1700" b="1" dirty="0"/>
              <a:t>select all</a:t>
            </a:r>
            <a:r>
              <a:rPr lang="en-US" altLang="en-US" sz="1700" dirty="0"/>
              <a:t> </a:t>
            </a:r>
            <a:r>
              <a:rPr lang="en-US" altLang="en-US" sz="1700" i="1" dirty="0"/>
              <a:t>dept_name</a:t>
            </a:r>
            <a:br>
              <a:rPr lang="en-US" altLang="en-US" sz="1700" i="1" dirty="0"/>
            </a:br>
            <a:r>
              <a:rPr lang="en-US" altLang="en-US" sz="1700" i="1" dirty="0"/>
              <a:t>	</a:t>
            </a:r>
            <a:r>
              <a:rPr lang="en-US" altLang="en-US" sz="1700" b="1" dirty="0"/>
              <a:t>from </a:t>
            </a:r>
            <a:r>
              <a:rPr lang="en-US" altLang="en-US" sz="1700" i="1" dirty="0"/>
              <a:t>instructor</a:t>
            </a:r>
            <a:endParaRPr lang="en-US" altLang="en-US" sz="1700" i="1"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lIns="90488" tIns="44450" rIns="90488" bIns="44450" anchor="ctr"/>
          <a:lstStyle/>
          <a:p>
            <a:r>
              <a:rPr lang="en-US" altLang="en-US" sz="2800" dirty="0"/>
              <a:t>The select Clause (Cont.)</a:t>
            </a:r>
            <a:endParaRPr lang="en-US" altLang="en-US" sz="2800" dirty="0"/>
          </a:p>
        </p:txBody>
      </p:sp>
      <p:sp>
        <p:nvSpPr>
          <p:cNvPr id="17410" name="Rectangle 3"/>
          <p:cNvSpPr>
            <a:spLocks noGrp="1" noChangeArrowheads="1"/>
          </p:cNvSpPr>
          <p:nvPr>
            <p:ph type="body" idx="1"/>
          </p:nvPr>
        </p:nvSpPr>
        <p:spPr>
          <a:xfrm>
            <a:off x="768350" y="1106489"/>
            <a:ext cx="7523393" cy="5001704"/>
          </a:xfrm>
        </p:spPr>
        <p:txBody>
          <a:bodyPr lIns="90488" tIns="44450" rIns="90488" bIns="44450"/>
          <a:lstStyle/>
          <a:p>
            <a:pPr>
              <a:tabLst>
                <a:tab pos="2055495" algn="l"/>
              </a:tabLst>
            </a:pPr>
            <a:r>
              <a:rPr lang="en-US" altLang="en-US" sz="1700" dirty="0"/>
              <a:t>An asterisk in the select clause denotes “all attributes”</a:t>
            </a:r>
            <a:endParaRPr lang="en-US" altLang="en-US" sz="1700" dirty="0"/>
          </a:p>
          <a:p>
            <a:pPr>
              <a:buFont typeface="Monotype Sorts" pitchFamily="-65" charset="2"/>
              <a:buNone/>
              <a:tabLst>
                <a:tab pos="2055495" algn="l"/>
              </a:tabLst>
            </a:pPr>
            <a:r>
              <a:rPr lang="en-US" altLang="en-US" sz="1700" b="1" dirty="0"/>
              <a:t>			select </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a:tabLst>
                <a:tab pos="2055495" algn="l"/>
              </a:tabLst>
            </a:pPr>
            <a:r>
              <a:rPr lang="en-US" altLang="en-US" sz="1700" dirty="0"/>
              <a:t>An attribute can be a literal  with  no </a:t>
            </a:r>
            <a:r>
              <a:rPr lang="en-US" altLang="en-US" sz="1700" b="1" dirty="0"/>
              <a:t>from  </a:t>
            </a:r>
            <a:r>
              <a:rPr lang="en-US" altLang="en-US" sz="1700" dirty="0"/>
              <a:t>clause</a:t>
            </a:r>
            <a:endParaRPr lang="en-US" altLang="en-US" sz="1700" dirty="0"/>
          </a:p>
          <a:p>
            <a:pPr>
              <a:buNone/>
              <a:tabLst>
                <a:tab pos="2055495" algn="l"/>
              </a:tabLst>
            </a:pPr>
            <a:r>
              <a:rPr lang="en-US" altLang="en-US" sz="1700" b="1" dirty="0"/>
              <a:t>			select  </a:t>
            </a:r>
            <a:r>
              <a:rPr lang="en-US" altLang="ja-JP" sz="1700" dirty="0"/>
              <a:t>'</a:t>
            </a:r>
            <a:r>
              <a:rPr lang="en-US" altLang="en-US" sz="1700" dirty="0"/>
              <a:t>437</a:t>
            </a:r>
            <a:r>
              <a:rPr lang="en-US" altLang="ja-JP" sz="1700" dirty="0"/>
              <a:t>'</a:t>
            </a:r>
            <a:endParaRPr lang="en-US" altLang="en-US" sz="1700" dirty="0"/>
          </a:p>
          <a:p>
            <a:pPr lvl="1">
              <a:tabLst>
                <a:tab pos="2055495" algn="l"/>
              </a:tabLst>
            </a:pPr>
            <a:r>
              <a:rPr lang="en-US" altLang="en-US" sz="1700" dirty="0"/>
              <a:t>Results is a table with one column and a single row with value “437”</a:t>
            </a:r>
            <a:endParaRPr lang="en-US" altLang="en-US" sz="1700" dirty="0"/>
          </a:p>
          <a:p>
            <a:pPr lvl="1">
              <a:tabLst>
                <a:tab pos="2055495" algn="l"/>
              </a:tabLst>
            </a:pPr>
            <a:r>
              <a:rPr lang="en-US" altLang="en-US" sz="1700" dirty="0"/>
              <a:t>Can give the column a name using:</a:t>
            </a:r>
            <a:endParaRPr lang="en-US" altLang="en-US" sz="1700" dirty="0"/>
          </a:p>
          <a:p>
            <a:pPr lvl="1">
              <a:buFont typeface="Monotype Sorts" pitchFamily="-65" charset="2"/>
              <a:buNone/>
              <a:tabLst>
                <a:tab pos="2055495" algn="l"/>
              </a:tabLst>
            </a:pPr>
            <a:r>
              <a:rPr lang="en-US" altLang="en-US" sz="1700" dirty="0"/>
              <a:t>                    </a:t>
            </a:r>
            <a:r>
              <a:rPr lang="en-US" altLang="en-US" sz="1700" b="1" dirty="0"/>
              <a:t>select </a:t>
            </a:r>
            <a:r>
              <a:rPr lang="en-US" altLang="en-US" sz="1700" dirty="0"/>
              <a:t>'437' </a:t>
            </a:r>
            <a:r>
              <a:rPr lang="en-US" altLang="en-US" sz="1700" b="1" dirty="0"/>
              <a:t>as </a:t>
            </a:r>
            <a:r>
              <a:rPr lang="en-US" altLang="en-US" sz="1700" i="1" dirty="0"/>
              <a:t>FOO</a:t>
            </a:r>
            <a:r>
              <a:rPr lang="en-US" altLang="en-US" sz="1700" dirty="0"/>
              <a:t>	</a:t>
            </a:r>
            <a:endParaRPr lang="en-US" altLang="en-US" sz="1700" i="1" dirty="0"/>
          </a:p>
          <a:p>
            <a:pPr>
              <a:tabLst>
                <a:tab pos="2055495" algn="l"/>
              </a:tabLst>
            </a:pPr>
            <a:r>
              <a:rPr lang="en-US" altLang="en-US" sz="1700" dirty="0"/>
              <a:t>An attribute can be a literal with </a:t>
            </a:r>
            <a:r>
              <a:rPr lang="en-US" altLang="en-US" sz="1700" b="1" dirty="0"/>
              <a:t>from  </a:t>
            </a:r>
            <a:r>
              <a:rPr lang="en-US" altLang="en-US" sz="1700" dirty="0"/>
              <a:t>clause</a:t>
            </a:r>
            <a:endParaRPr lang="en-US" altLang="en-US" sz="1700" dirty="0"/>
          </a:p>
          <a:p>
            <a:pPr>
              <a:buFont typeface="Monotype Sorts" pitchFamily="-65" charset="2"/>
              <a:buNone/>
              <a:tabLst>
                <a:tab pos="2055495" algn="l"/>
              </a:tabLst>
            </a:pPr>
            <a:r>
              <a:rPr lang="en-US" altLang="en-US" sz="1700" b="1" dirty="0"/>
              <a:t>			select  </a:t>
            </a:r>
            <a:r>
              <a:rPr lang="en-US" altLang="en-US" sz="1700" dirty="0"/>
              <a:t>'A'</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lvl="1">
              <a:tabLst>
                <a:tab pos="2055495" algn="l"/>
              </a:tabLst>
            </a:pPr>
            <a:r>
              <a:rPr lang="en-US" altLang="en-US" sz="1700" dirty="0"/>
              <a:t>Result is a table with one column and </a:t>
            </a:r>
            <a:r>
              <a:rPr lang="en-US" altLang="en-US" sz="1700" i="1" dirty="0"/>
              <a:t>N</a:t>
            </a:r>
            <a:r>
              <a:rPr lang="en-US" altLang="en-US" sz="1700" dirty="0"/>
              <a:t> rows (number of tuples in the </a:t>
            </a:r>
            <a:r>
              <a:rPr lang="en-US" altLang="en-US" sz="1700" i="1" dirty="0"/>
              <a:t>instructors</a:t>
            </a:r>
            <a:r>
              <a:rPr lang="en-US" altLang="en-US" sz="1700" dirty="0"/>
              <a:t> table), each row with value “A”</a:t>
            </a:r>
            <a:endParaRPr lang="en-US" altLang="en-US" sz="1700"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768350" y="201699"/>
            <a:ext cx="8077200" cy="609600"/>
          </a:xfrm>
        </p:spPr>
        <p:txBody>
          <a:bodyPr lIns="90488" tIns="44450" rIns="90488" bIns="44450" anchor="ctr"/>
          <a:lstStyle/>
          <a:p>
            <a:r>
              <a:rPr lang="en-US" altLang="en-US" sz="2800" dirty="0"/>
              <a:t>The select Clause (Cont.)</a:t>
            </a:r>
            <a:endParaRPr lang="en-US" altLang="en-US" sz="2800" dirty="0"/>
          </a:p>
        </p:txBody>
      </p:sp>
      <p:sp>
        <p:nvSpPr>
          <p:cNvPr id="18434" name="Rectangle 3"/>
          <p:cNvSpPr>
            <a:spLocks noGrp="1" noChangeArrowheads="1"/>
          </p:cNvSpPr>
          <p:nvPr>
            <p:ph type="body" idx="1"/>
          </p:nvPr>
        </p:nvSpPr>
        <p:spPr>
          <a:xfrm>
            <a:off x="768351" y="1106489"/>
            <a:ext cx="7585536" cy="4514024"/>
          </a:xfrm>
        </p:spPr>
        <p:txBody>
          <a:bodyPr lIns="90488" tIns="44450" rIns="90488" bIns="44450"/>
          <a:lstStyle/>
          <a:p>
            <a:pPr>
              <a:tabLst>
                <a:tab pos="2055495" algn="l"/>
              </a:tabLst>
            </a:pPr>
            <a:r>
              <a:rPr lang="en-US" altLang="en-US" sz="1700" dirty="0"/>
              <a:t>The </a:t>
            </a:r>
            <a:r>
              <a:rPr lang="en-US" altLang="en-US" sz="1700" b="1" dirty="0">
                <a:solidFill>
                  <a:srgbClr val="002060"/>
                </a:solidFill>
              </a:rPr>
              <a:t>select</a:t>
            </a:r>
            <a:r>
              <a:rPr lang="en-US" altLang="en-US" sz="1700" dirty="0">
                <a:solidFill>
                  <a:srgbClr val="002060"/>
                </a:solidFill>
              </a:rPr>
              <a:t> </a:t>
            </a:r>
            <a:r>
              <a:rPr lang="en-US" altLang="en-US" sz="1700" dirty="0"/>
              <a:t>clause can contain arithmetic expressions involving the operation, +, –, </a:t>
            </a:r>
            <a:r>
              <a:rPr lang="en-US" altLang="en-US" sz="1700" dirty="0">
                <a:latin typeface="Symbol" panose="05050102010706020507" pitchFamily="18" charset="2"/>
              </a:rPr>
              <a:t></a:t>
            </a:r>
            <a:r>
              <a:rPr lang="en-US" altLang="en-US" sz="1700" dirty="0"/>
              <a:t>, and /, and operating on constants or attributes of tuples.</a:t>
            </a:r>
            <a:endParaRPr lang="en-US" altLang="en-US" sz="1700" dirty="0"/>
          </a:p>
          <a:p>
            <a:pPr lvl="1">
              <a:tabLst>
                <a:tab pos="2055495" algn="l"/>
              </a:tabLst>
            </a:pPr>
            <a:r>
              <a:rPr lang="en-US" altLang="en-US" sz="1700" dirty="0"/>
              <a:t>The query: </a:t>
            </a:r>
            <a:endParaRPr lang="en-US" altLang="en-US" sz="1700" dirty="0"/>
          </a:p>
          <a:p>
            <a:pPr lvl="1">
              <a:buFont typeface="Monotype Sorts" pitchFamily="-65" charset="2"/>
              <a:buNone/>
              <a:tabLst>
                <a:tab pos="2055495" algn="l"/>
              </a:tabLst>
            </a:pPr>
            <a:r>
              <a:rPr lang="en-US" altLang="en-US" sz="1700" b="1" dirty="0"/>
              <a:t>	                  select</a:t>
            </a:r>
            <a:r>
              <a:rPr lang="en-US" altLang="en-US" sz="1700" dirty="0"/>
              <a:t> </a:t>
            </a:r>
            <a:r>
              <a:rPr lang="en-US" altLang="en-US" sz="1700" i="1" dirty="0"/>
              <a:t>ID, name, salary/12</a:t>
            </a:r>
            <a:br>
              <a:rPr lang="en-US" altLang="en-US" sz="1700" dirty="0"/>
            </a:br>
            <a:r>
              <a:rPr lang="en-US" altLang="en-US" sz="1700" dirty="0"/>
              <a:t>                  </a:t>
            </a:r>
            <a:r>
              <a:rPr lang="en-US" altLang="en-US" sz="1700" b="1" dirty="0"/>
              <a:t>from </a:t>
            </a:r>
            <a:r>
              <a:rPr lang="en-US" altLang="en-US" sz="1700" i="1" dirty="0"/>
              <a:t>instructor</a:t>
            </a:r>
            <a:endParaRPr lang="en-US" altLang="en-US" sz="1700" i="1" dirty="0"/>
          </a:p>
          <a:p>
            <a:pPr lvl="1">
              <a:buFont typeface="Monotype Sorts" pitchFamily="-65" charset="2"/>
              <a:buNone/>
              <a:tabLst>
                <a:tab pos="2055495" algn="l"/>
              </a:tabLst>
            </a:pPr>
            <a:r>
              <a:rPr lang="en-US" altLang="en-US" sz="1700" i="1" dirty="0"/>
              <a:t>	</a:t>
            </a:r>
            <a:r>
              <a:rPr lang="en-US" altLang="en-US" sz="1700" dirty="0"/>
              <a:t>would return a relation that is the same as the </a:t>
            </a:r>
            <a:r>
              <a:rPr lang="en-US" altLang="en-US" sz="1700" i="1" dirty="0"/>
              <a:t>instructor </a:t>
            </a:r>
            <a:r>
              <a:rPr lang="en-US" altLang="en-US" sz="1700" dirty="0"/>
              <a:t>relation, except that the value of the attribute </a:t>
            </a:r>
            <a:r>
              <a:rPr lang="en-US" altLang="en-US" sz="1700" i="1" dirty="0"/>
              <a:t>salary </a:t>
            </a:r>
            <a:r>
              <a:rPr lang="en-US" altLang="en-US" sz="1700" dirty="0"/>
              <a:t>is divided by 12.</a:t>
            </a:r>
            <a:endParaRPr lang="en-US" altLang="en-US" sz="1700" dirty="0"/>
          </a:p>
          <a:p>
            <a:pPr lvl="1">
              <a:tabLst>
                <a:tab pos="2055495" algn="l"/>
              </a:tabLst>
            </a:pPr>
            <a:r>
              <a:rPr lang="en-US" altLang="en-US" sz="1700" dirty="0"/>
              <a:t>Can rename “s</a:t>
            </a:r>
            <a:r>
              <a:rPr lang="en-US" altLang="en-US" sz="1700" i="1" dirty="0"/>
              <a:t>alary/12” </a:t>
            </a:r>
            <a:r>
              <a:rPr lang="en-US" altLang="en-US" sz="1700" dirty="0"/>
              <a:t>using the </a:t>
            </a:r>
            <a:r>
              <a:rPr lang="en-US" altLang="en-US" sz="1700" b="1" dirty="0"/>
              <a:t>as </a:t>
            </a:r>
            <a:r>
              <a:rPr lang="en-US" altLang="en-US" sz="1700" dirty="0"/>
              <a:t>clause:</a:t>
            </a:r>
            <a:endParaRPr lang="en-US" altLang="en-US" sz="1700" dirty="0"/>
          </a:p>
          <a:p>
            <a:pPr lvl="1">
              <a:buFont typeface="Monotype Sorts" pitchFamily="-65" charset="2"/>
              <a:buNone/>
              <a:tabLst>
                <a:tab pos="2055495" algn="l"/>
              </a:tabLst>
            </a:pPr>
            <a:r>
              <a:rPr lang="en-US" altLang="en-US" sz="1700" i="1" dirty="0"/>
              <a:t>	        </a:t>
            </a:r>
            <a:r>
              <a:rPr lang="en-US" altLang="en-US" sz="1700" b="1" dirty="0"/>
              <a:t>select </a:t>
            </a:r>
            <a:r>
              <a:rPr lang="en-US" altLang="en-US" sz="1700" i="1" dirty="0"/>
              <a:t>ID, name, salary/12  </a:t>
            </a:r>
            <a:r>
              <a:rPr lang="en-US" altLang="en-US" sz="1700" b="1" dirty="0"/>
              <a:t>as </a:t>
            </a:r>
            <a:r>
              <a:rPr lang="en-US" altLang="en-US" sz="1700" i="1" dirty="0" err="1"/>
              <a:t>monthly_salary</a:t>
            </a:r>
            <a:br>
              <a:rPr lang="en-US" altLang="en-US" sz="1700" i="1" dirty="0"/>
            </a:br>
            <a:endParaRPr lang="en-US" altLang="en-US" sz="1700" dirty="0"/>
          </a:p>
          <a:p>
            <a:pPr lvl="1">
              <a:tabLst>
                <a:tab pos="2055495" algn="l"/>
              </a:tabLst>
            </a:pPr>
            <a:endParaRPr lang="en-US" altLang="en-US" dirty="0"/>
          </a:p>
          <a:p>
            <a:pPr lvl="1">
              <a:buFont typeface="Monotype Sorts" pitchFamily="-65" charset="2"/>
              <a:buNone/>
              <a:tabLst>
                <a:tab pos="2055495" algn="l"/>
              </a:tabLst>
            </a:pPr>
            <a:endParaRPr lang="en-US" altLang="en-US" dirty="0"/>
          </a:p>
          <a:p>
            <a:pPr>
              <a:buFont typeface="Monotype Sorts" pitchFamily="-65" charset="2"/>
              <a:buNone/>
              <a:tabLst>
                <a:tab pos="2055495" algn="l"/>
              </a:tabLst>
            </a:pPr>
            <a:endParaRPr lang="en-US" alt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lIns="90488" tIns="44450" rIns="90488" bIns="44450" anchor="ctr"/>
          <a:lstStyle/>
          <a:p>
            <a:r>
              <a:rPr lang="en-US" altLang="en-US" sz="2800" dirty="0"/>
              <a:t>The where Clause</a:t>
            </a:r>
            <a:endParaRPr lang="en-US" altLang="en-US" sz="2800" dirty="0"/>
          </a:p>
        </p:txBody>
      </p:sp>
      <p:sp>
        <p:nvSpPr>
          <p:cNvPr id="19458" name="Rectangle 3"/>
          <p:cNvSpPr>
            <a:spLocks noGrp="1" noChangeArrowheads="1"/>
          </p:cNvSpPr>
          <p:nvPr>
            <p:ph type="body" idx="1"/>
          </p:nvPr>
        </p:nvSpPr>
        <p:spPr>
          <a:xfrm>
            <a:off x="768350" y="1106488"/>
            <a:ext cx="7692898" cy="4876800"/>
          </a:xfrm>
        </p:spPr>
        <p:txBody>
          <a:bodyPr lIns="90488" tIns="44450" rIns="90488" bIns="44450"/>
          <a:lstStyle/>
          <a:p>
            <a:pPr>
              <a:tabLst>
                <a:tab pos="1311275" algn="l"/>
              </a:tabLst>
            </a:pPr>
            <a:r>
              <a:rPr lang="en-US" altLang="en-US" sz="1700" dirty="0"/>
              <a:t>The </a:t>
            </a:r>
            <a:r>
              <a:rPr lang="en-US" altLang="en-US" sz="1700" b="1" dirty="0">
                <a:solidFill>
                  <a:srgbClr val="002060"/>
                </a:solidFill>
              </a:rPr>
              <a:t>where</a:t>
            </a:r>
            <a:r>
              <a:rPr lang="en-US" altLang="en-US" sz="1700" b="1" dirty="0"/>
              <a:t> </a:t>
            </a:r>
            <a:r>
              <a:rPr lang="en-US" altLang="en-US" sz="1700" dirty="0"/>
              <a:t>clause specifies conditions that the result must satisfy</a:t>
            </a:r>
            <a:endParaRPr lang="en-US" altLang="en-US" sz="1700" dirty="0"/>
          </a:p>
          <a:p>
            <a:pPr lvl="1">
              <a:tabLst>
                <a:tab pos="1311275" algn="l"/>
              </a:tabLst>
            </a:pPr>
            <a:r>
              <a:rPr lang="en-US" altLang="en-US" sz="1700" dirty="0"/>
              <a:t>Corresponds to the selection predicate of the relational algebra.  </a:t>
            </a:r>
            <a:endParaRPr lang="en-US" altLang="en-US" sz="1700" dirty="0"/>
          </a:p>
          <a:p>
            <a:pPr>
              <a:tabLst>
                <a:tab pos="1311275" algn="l"/>
              </a:tabLst>
            </a:pPr>
            <a:r>
              <a:rPr lang="en-US" altLang="en-US" sz="1700" dirty="0"/>
              <a:t>To find all instructors in Comp. Sci. dept</a:t>
            </a:r>
            <a:endParaRPr lang="en-US" altLang="en-US" sz="1700" dirty="0"/>
          </a:p>
          <a:p>
            <a:pPr>
              <a:buFont typeface="Monotype Sorts" pitchFamily="-65" charset="2"/>
              <a:buNone/>
              <a:tabLst>
                <a:tab pos="1311275" algn="l"/>
              </a:tabLst>
            </a:pPr>
            <a:r>
              <a:rPr lang="en-US" altLang="en-US" sz="1700" b="1" dirty="0"/>
              <a:t>		select </a:t>
            </a:r>
            <a:r>
              <a:rPr lang="en-US" altLang="en-US" sz="1700" i="1" dirty="0"/>
              <a:t>name</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dept_name =</a:t>
            </a:r>
            <a:r>
              <a:rPr lang="en-US" altLang="en-US" sz="1700" dirty="0"/>
              <a:t> </a:t>
            </a:r>
            <a:r>
              <a:rPr lang="en-US" altLang="en-US" sz="1700" i="1" dirty="0"/>
              <a:t>'</a:t>
            </a:r>
            <a:r>
              <a:rPr lang="en-US" altLang="ja-JP" sz="1700" dirty="0"/>
              <a:t>Comp. Sci.'</a:t>
            </a:r>
            <a:endParaRPr lang="en-US" altLang="ja-JP" sz="1700" dirty="0"/>
          </a:p>
          <a:p>
            <a:pPr>
              <a:tabLst>
                <a:tab pos="1311275" algn="l"/>
              </a:tabLst>
            </a:pPr>
            <a:r>
              <a:rPr lang="en-US" altLang="en-US" sz="1700" dirty="0"/>
              <a:t>SQL allows the use of the logical connectives </a:t>
            </a:r>
            <a:r>
              <a:rPr lang="en-US" altLang="en-US" sz="1700" b="1" dirty="0"/>
              <a:t> and, or, </a:t>
            </a:r>
            <a:r>
              <a:rPr lang="en-US" altLang="en-US" sz="1700" dirty="0"/>
              <a:t>and </a:t>
            </a:r>
            <a:r>
              <a:rPr lang="en-US" altLang="en-US" sz="1700" b="1" dirty="0"/>
              <a:t>not </a:t>
            </a:r>
            <a:endParaRPr lang="en-US" altLang="en-US" sz="1700" dirty="0"/>
          </a:p>
          <a:p>
            <a:pPr>
              <a:tabLst>
                <a:tab pos="1311275" algn="l"/>
              </a:tabLst>
            </a:pPr>
            <a:r>
              <a:rPr lang="en-US" altLang="en-US" sz="1700" dirty="0"/>
              <a:t>The operands of the logical connectives can be expressions involving the comparison operators &lt;, &lt;=, &gt;, &gt;=, =, and &lt;&gt;.</a:t>
            </a:r>
            <a:endParaRPr lang="en-US" altLang="en-US" sz="1700" dirty="0"/>
          </a:p>
          <a:p>
            <a:pPr>
              <a:tabLst>
                <a:tab pos="1311275" algn="l"/>
              </a:tabLst>
            </a:pPr>
            <a:r>
              <a:rPr lang="en-US" altLang="en-US" sz="1700" dirty="0"/>
              <a:t>Comparisons can be applied to results of arithmetic expressions</a:t>
            </a:r>
            <a:endParaRPr lang="en-US" altLang="en-US" sz="1700" dirty="0"/>
          </a:p>
          <a:p>
            <a:pPr>
              <a:tabLst>
                <a:tab pos="1311275" algn="l"/>
              </a:tabLst>
            </a:pPr>
            <a:r>
              <a:rPr lang="en-US" altLang="en-US" sz="1700" dirty="0"/>
              <a:t>To find all instructors in Comp. Sci. dept with salary &gt; 70000</a:t>
            </a:r>
            <a:endParaRPr lang="en-US" altLang="en-US" sz="1700" dirty="0"/>
          </a:p>
          <a:p>
            <a:pPr lvl="1">
              <a:buFont typeface="Monotype Sorts" pitchFamily="-65" charset="2"/>
              <a:buNone/>
              <a:tabLst>
                <a:tab pos="1311275" algn="l"/>
              </a:tabLst>
            </a:pPr>
            <a:r>
              <a:rPr lang="en-US" altLang="en-US" sz="1700" b="1" dirty="0"/>
              <a:t>	select </a:t>
            </a:r>
            <a:r>
              <a:rPr lang="en-US" altLang="en-US" sz="1700" i="1" dirty="0"/>
              <a:t>name</a:t>
            </a:r>
            <a:br>
              <a:rPr lang="en-US" altLang="en-US" sz="1700" i="1" dirty="0"/>
            </a:br>
            <a:r>
              <a:rPr lang="en-US" altLang="en-US" sz="1700" b="1" dirty="0"/>
              <a:t>from </a:t>
            </a:r>
            <a:r>
              <a:rPr lang="en-US" altLang="en-US" sz="1700" i="1" dirty="0"/>
              <a:t>instructor</a:t>
            </a:r>
            <a:br>
              <a:rPr lang="en-US" altLang="en-US" sz="1700" i="1" dirty="0"/>
            </a:br>
            <a:r>
              <a:rPr lang="en-US" altLang="en-US" sz="1700" b="1" dirty="0"/>
              <a:t>where </a:t>
            </a:r>
            <a:r>
              <a:rPr lang="en-US" altLang="en-US" sz="1700" i="1" dirty="0"/>
              <a:t>dept_name =</a:t>
            </a:r>
            <a:r>
              <a:rPr lang="en-US" altLang="en-US" sz="1700" dirty="0"/>
              <a:t> </a:t>
            </a:r>
            <a:r>
              <a:rPr lang="en-US" altLang="en-US" sz="1700" i="1" dirty="0"/>
              <a:t>'</a:t>
            </a:r>
            <a:r>
              <a:rPr lang="en-US" altLang="ja-JP" sz="1700" dirty="0"/>
              <a:t>Comp. Sci.'</a:t>
            </a:r>
            <a:r>
              <a:rPr lang="en-US" altLang="ja-JP" sz="1700" i="1" dirty="0"/>
              <a:t>  </a:t>
            </a:r>
            <a:r>
              <a:rPr lang="en-US" altLang="ja-JP" sz="1700" b="1" dirty="0"/>
              <a:t>and </a:t>
            </a:r>
            <a:r>
              <a:rPr lang="en-US" altLang="ja-JP" sz="1700" i="1" dirty="0"/>
              <a:t>salary </a:t>
            </a:r>
            <a:r>
              <a:rPr lang="en-US" altLang="ja-JP" sz="1700" dirty="0"/>
              <a:t>&gt; 70000</a:t>
            </a:r>
            <a:endParaRPr lang="en-US" altLang="ja-JP" sz="1700" dirty="0"/>
          </a:p>
          <a:p>
            <a:pPr>
              <a:buFont typeface="Monotype Sorts" pitchFamily="-65" charset="2"/>
              <a:buNone/>
              <a:tabLst>
                <a:tab pos="1311275" algn="l"/>
              </a:tabLst>
            </a:pPr>
            <a:endParaRPr lang="en-US" altLang="en-US" sz="1700"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lIns="90488" tIns="44450" rIns="90488" bIns="44450" anchor="ctr"/>
          <a:lstStyle/>
          <a:p>
            <a:r>
              <a:rPr lang="en-US" altLang="en-US"/>
              <a:t>The from Clause</a:t>
            </a:r>
            <a:endParaRPr lang="en-US" altLang="en-US"/>
          </a:p>
        </p:txBody>
      </p:sp>
      <p:sp>
        <p:nvSpPr>
          <p:cNvPr id="20482" name="Rectangle 3"/>
          <p:cNvSpPr>
            <a:spLocks noGrp="1" noChangeArrowheads="1"/>
          </p:cNvSpPr>
          <p:nvPr>
            <p:ph type="body" idx="1"/>
          </p:nvPr>
        </p:nvSpPr>
        <p:spPr>
          <a:xfrm>
            <a:off x="768351" y="1106489"/>
            <a:ext cx="7603292" cy="4867592"/>
          </a:xfrm>
        </p:spPr>
        <p:txBody>
          <a:bodyPr lIns="90488" tIns="44450" rIns="90488" bIns="44450"/>
          <a:lstStyle/>
          <a:p>
            <a:pPr>
              <a:tabLst>
                <a:tab pos="635000" algn="l"/>
                <a:tab pos="2403475" algn="l"/>
              </a:tabLst>
            </a:pPr>
            <a:r>
              <a:rPr lang="en-US" altLang="en-US" sz="1700" dirty="0"/>
              <a:t>The </a:t>
            </a:r>
            <a:r>
              <a:rPr lang="en-US" altLang="en-US" sz="1700" b="1" dirty="0">
                <a:solidFill>
                  <a:srgbClr val="002060"/>
                </a:solidFill>
              </a:rPr>
              <a:t>from</a:t>
            </a:r>
            <a:r>
              <a:rPr lang="en-US" altLang="en-US" sz="1700" b="1" dirty="0"/>
              <a:t> </a:t>
            </a:r>
            <a:r>
              <a:rPr lang="en-US" altLang="en-US" sz="1700" dirty="0"/>
              <a:t>clause lists the relations involved in the query</a:t>
            </a:r>
            <a:endParaRPr lang="en-US" altLang="en-US" sz="1700" dirty="0"/>
          </a:p>
          <a:p>
            <a:pPr lvl="1">
              <a:tabLst>
                <a:tab pos="635000" algn="l"/>
                <a:tab pos="2403475" algn="l"/>
              </a:tabLst>
            </a:pPr>
            <a:r>
              <a:rPr lang="en-US" altLang="en-US" sz="1700" dirty="0"/>
              <a:t>Corresponds to the Cartesian product operation of the relational algebra.</a:t>
            </a:r>
            <a:endParaRPr lang="en-US" altLang="en-US" sz="1700" dirty="0"/>
          </a:p>
          <a:p>
            <a:pPr>
              <a:tabLst>
                <a:tab pos="635000" algn="l"/>
                <a:tab pos="2403475" algn="l"/>
              </a:tabLst>
            </a:pPr>
            <a:r>
              <a:rPr lang="en-US" altLang="en-US" sz="1700" dirty="0"/>
              <a:t>Find the Cartesian product </a:t>
            </a:r>
            <a:r>
              <a:rPr lang="en-US" altLang="en-US" sz="1700" i="1" dirty="0"/>
              <a:t>instructor X teaches</a:t>
            </a:r>
            <a:endParaRPr lang="en-US" altLang="en-US" sz="1700" dirty="0"/>
          </a:p>
          <a:p>
            <a:pPr>
              <a:buFont typeface="Monotype Sorts" pitchFamily="-65" charset="2"/>
              <a:buNone/>
              <a:tabLst>
                <a:tab pos="635000" algn="l"/>
                <a:tab pos="2403475" algn="l"/>
              </a:tabLst>
            </a:pPr>
            <a:r>
              <a:rPr lang="en-US" altLang="en-US" sz="1700" b="1" dirty="0"/>
              <a:t>			select </a:t>
            </a:r>
            <a:r>
              <a:rPr lang="en-US" altLang="en-US" sz="1700" dirty="0">
                <a:latin typeface="Symbol" panose="05050102010706020507" pitchFamily="18" charset="2"/>
              </a:rPr>
              <a:t></a:t>
            </a:r>
            <a:br>
              <a:rPr lang="en-US" altLang="en-US" sz="1700" dirty="0"/>
            </a:br>
            <a:r>
              <a:rPr lang="en-US" altLang="en-US" sz="1700" dirty="0"/>
              <a:t>		</a:t>
            </a:r>
            <a:r>
              <a:rPr lang="en-US" altLang="en-US" sz="1700" b="1" dirty="0"/>
              <a:t>from </a:t>
            </a:r>
            <a:r>
              <a:rPr lang="en-US" altLang="en-US" sz="1700" i="1" dirty="0"/>
              <a:t>instructor, teaches</a:t>
            </a:r>
            <a:endParaRPr lang="en-US" altLang="en-US" sz="1700" i="1" dirty="0"/>
          </a:p>
          <a:p>
            <a:pPr lvl="1">
              <a:tabLst>
                <a:tab pos="635000" algn="l"/>
                <a:tab pos="2403475" algn="l"/>
              </a:tabLst>
            </a:pPr>
            <a:r>
              <a:rPr lang="en-US" altLang="en-US" sz="1700" dirty="0"/>
              <a:t>generates every possible instructor – teaches pair, with all attributes from both relations.</a:t>
            </a:r>
            <a:endParaRPr lang="en-US" altLang="en-US" sz="1700" dirty="0"/>
          </a:p>
          <a:p>
            <a:pPr lvl="1">
              <a:tabLst>
                <a:tab pos="635000" algn="l"/>
                <a:tab pos="2403475" algn="l"/>
              </a:tabLst>
            </a:pPr>
            <a:r>
              <a:rPr lang="en-US" altLang="en-US" sz="1700" dirty="0"/>
              <a:t>For common attributes (e.g., </a:t>
            </a:r>
            <a:r>
              <a:rPr lang="en-US" altLang="en-US" sz="1700" i="1" dirty="0"/>
              <a:t>ID</a:t>
            </a:r>
            <a:r>
              <a:rPr lang="en-US" altLang="en-US" sz="1700" dirty="0"/>
              <a:t>), the attributes  in the resulting table are renamed using the  relation name (e.g., </a:t>
            </a:r>
            <a:r>
              <a:rPr lang="en-US" altLang="en-US" sz="1700" i="1" dirty="0"/>
              <a:t>instructor.ID</a:t>
            </a:r>
            <a:r>
              <a:rPr lang="en-US" altLang="en-US" sz="1700" dirty="0"/>
              <a:t>)</a:t>
            </a:r>
            <a:endParaRPr lang="en-US" altLang="en-US" sz="1700" dirty="0"/>
          </a:p>
          <a:p>
            <a:pPr>
              <a:tabLst>
                <a:tab pos="635000" algn="l"/>
                <a:tab pos="2403475" algn="l"/>
              </a:tabLst>
            </a:pPr>
            <a:r>
              <a:rPr lang="en-US" altLang="en-US" sz="1700" dirty="0"/>
              <a:t>Cartesian product not very useful directly, but useful combined with where-clause condition (selection operation in relational algebra).</a:t>
            </a:r>
            <a:endParaRPr lang="en-US" altLang="en-US" sz="1700" dirty="0"/>
          </a:p>
          <a:p>
            <a:pPr>
              <a:buFont typeface="Monotype Sorts" pitchFamily="-65" charset="2"/>
              <a:buNone/>
              <a:tabLst>
                <a:tab pos="635000" algn="l"/>
                <a:tab pos="2403475" algn="l"/>
              </a:tabLst>
            </a:pPr>
            <a:r>
              <a:rPr lang="en-US" altLang="en-US" i="1" dirty="0"/>
              <a:t>	</a:t>
            </a:r>
            <a:endParaRPr lang="en-US" altLang="en-US" i="1"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r>
              <a:rPr lang="en-US" altLang="en-US" sz="2800" dirty="0"/>
              <a:t>Examples</a:t>
            </a:r>
            <a:endParaRPr lang="en-US" altLang="en-US" sz="2800" dirty="0"/>
          </a:p>
        </p:txBody>
      </p:sp>
      <p:sp>
        <p:nvSpPr>
          <p:cNvPr id="22530" name="Rectangle 3"/>
          <p:cNvSpPr>
            <a:spLocks noGrp="1" noChangeArrowheads="1"/>
          </p:cNvSpPr>
          <p:nvPr>
            <p:ph type="body" idx="1"/>
          </p:nvPr>
        </p:nvSpPr>
        <p:spPr>
          <a:xfrm>
            <a:off x="768350" y="1106805"/>
            <a:ext cx="7243445" cy="4526280"/>
          </a:xfrm>
        </p:spPr>
        <p:txBody>
          <a:bodyPr lIns="90488" tIns="44450" rIns="90488" bIns="44450"/>
          <a:lstStyle/>
          <a:p>
            <a:pPr>
              <a:tabLst>
                <a:tab pos="2055495" algn="l"/>
              </a:tabLst>
            </a:pPr>
            <a:r>
              <a:rPr lang="en-US" altLang="en-US" sz="1700" dirty="0"/>
              <a:t>Find the names of all instructors who have taught some course and the </a:t>
            </a:r>
            <a:r>
              <a:rPr lang="en-US" altLang="en-US" sz="1700" dirty="0" err="1"/>
              <a:t>course_id</a:t>
            </a:r>
            <a:endParaRPr lang="en-US" altLang="en-US" sz="1700" dirty="0"/>
          </a:p>
          <a:p>
            <a:pPr lvl="1">
              <a:tabLst>
                <a:tab pos="2055495" algn="l"/>
              </a:tabLst>
            </a:pPr>
            <a:r>
              <a:rPr lang="en-US" altLang="en-US" sz="1700" b="1" dirty="0"/>
              <a:t>select </a:t>
            </a:r>
            <a:r>
              <a:rPr lang="en-US" altLang="en-US" sz="1700" i="1" dirty="0"/>
              <a:t>name, </a:t>
            </a:r>
            <a:r>
              <a:rPr lang="en-US" altLang="en-US" sz="1700" i="1" dirty="0" err="1"/>
              <a:t>course_id</a:t>
            </a:r>
            <a:br>
              <a:rPr lang="en-US" altLang="en-US" sz="1700" i="1" dirty="0"/>
            </a:br>
            <a:r>
              <a:rPr lang="en-US" altLang="en-US" sz="1700" b="1" dirty="0"/>
              <a:t>from </a:t>
            </a:r>
            <a:r>
              <a:rPr lang="en-US" altLang="en-US" sz="1700" i="1" dirty="0"/>
              <a:t>instructor , teaches</a:t>
            </a:r>
            <a:br>
              <a:rPr lang="en-US" altLang="en-US" sz="1700" i="1" dirty="0"/>
            </a:br>
            <a:r>
              <a:rPr lang="en-US" altLang="en-US" sz="1700" b="1" dirty="0"/>
              <a:t>where </a:t>
            </a:r>
            <a:r>
              <a:rPr lang="en-US" altLang="en-US" sz="1700" i="1" dirty="0"/>
              <a:t>instructor.ID = teaches.ID </a:t>
            </a:r>
            <a:endParaRPr lang="en-US" altLang="en-US" sz="1700" i="1" dirty="0"/>
          </a:p>
          <a:p>
            <a:pPr lvl="1">
              <a:buFont typeface="Monotype Sorts" pitchFamily="-65" charset="2"/>
              <a:buNone/>
              <a:tabLst>
                <a:tab pos="2055495" algn="l"/>
              </a:tabLst>
            </a:pPr>
            <a:r>
              <a:rPr lang="en-US" altLang="en-US" sz="800" dirty="0"/>
              <a:t> </a:t>
            </a:r>
            <a:endParaRPr lang="en-US" altLang="en-US" sz="800" dirty="0"/>
          </a:p>
          <a:p>
            <a:pPr>
              <a:tabLst>
                <a:tab pos="2055495" algn="l"/>
              </a:tabLst>
            </a:pPr>
            <a:r>
              <a:rPr lang="en-US" altLang="en-US" sz="1700" dirty="0"/>
              <a:t>Find the names of all instructors in the Art  department who have taught some course and the </a:t>
            </a:r>
            <a:r>
              <a:rPr lang="en-US" altLang="en-US" sz="1700" dirty="0" err="1"/>
              <a:t>course_id</a:t>
            </a:r>
            <a:endParaRPr lang="en-US" altLang="en-US" sz="1700" dirty="0"/>
          </a:p>
          <a:p>
            <a:pPr lvl="1">
              <a:tabLst>
                <a:tab pos="2055495" algn="l"/>
              </a:tabLst>
            </a:pPr>
            <a:r>
              <a:rPr lang="en-US" altLang="en-US" sz="1700" b="1" dirty="0"/>
              <a:t>select </a:t>
            </a:r>
            <a:r>
              <a:rPr lang="en-US" altLang="en-US" sz="1700" i="1" dirty="0"/>
              <a:t>name, </a:t>
            </a:r>
            <a:r>
              <a:rPr lang="en-US" altLang="en-US" sz="1700" i="1" dirty="0" err="1"/>
              <a:t>course_id</a:t>
            </a:r>
            <a:br>
              <a:rPr lang="en-US" altLang="en-US" sz="1700" i="1" dirty="0"/>
            </a:br>
            <a:r>
              <a:rPr lang="en-US" altLang="en-US" sz="1700" b="1" dirty="0"/>
              <a:t>from </a:t>
            </a:r>
            <a:r>
              <a:rPr lang="en-US" altLang="en-US" sz="1700" i="1" dirty="0"/>
              <a:t>instructor , teaches</a:t>
            </a:r>
            <a:br>
              <a:rPr lang="en-US" altLang="en-US" sz="1700" i="1" dirty="0"/>
            </a:br>
            <a:r>
              <a:rPr lang="en-US" altLang="en-US" sz="1700" b="1" dirty="0"/>
              <a:t>where </a:t>
            </a:r>
            <a:r>
              <a:rPr lang="en-US" altLang="en-US" sz="1700" i="1" dirty="0"/>
              <a:t>instructor.ID = teaches.ID  </a:t>
            </a:r>
            <a:br>
              <a:rPr lang="en-US" altLang="en-US" sz="1700" i="1" dirty="0"/>
            </a:br>
            <a:r>
              <a:rPr lang="en-US" altLang="en-US" sz="1700" i="1" dirty="0"/>
              <a:t>          </a:t>
            </a:r>
            <a:r>
              <a:rPr lang="en-US" altLang="en-US" sz="1700" b="1" i="1" dirty="0"/>
              <a:t>and</a:t>
            </a:r>
            <a:r>
              <a:rPr lang="en-US" altLang="en-US" sz="1700" i="1" dirty="0"/>
              <a:t>  instructor. dept_name = </a:t>
            </a:r>
            <a:r>
              <a:rPr lang="en-US" altLang="en-US" sz="1700" dirty="0"/>
              <a:t>'Art'</a:t>
            </a:r>
            <a:endParaRPr lang="en-US" altLang="en-US" sz="1700" dirty="0"/>
          </a:p>
          <a:p>
            <a:pPr lvl="1">
              <a:buFont typeface="Monotype Sorts" pitchFamily="-65" charset="2"/>
              <a:buNone/>
              <a:tabLst>
                <a:tab pos="2055495" algn="l"/>
              </a:tabLst>
            </a:pPr>
            <a:endParaRPr lang="en-US" altLang="en-US" sz="1700"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lIns="90488" tIns="44450" rIns="90488" bIns="44450" anchor="ctr"/>
          <a:lstStyle/>
          <a:p>
            <a:r>
              <a:rPr lang="en-US" altLang="en-US" sz="2800" dirty="0"/>
              <a:t>Outline</a:t>
            </a:r>
            <a:endParaRPr lang="en-US" altLang="en-US" sz="2800" dirty="0"/>
          </a:p>
        </p:txBody>
      </p:sp>
      <p:sp>
        <p:nvSpPr>
          <p:cNvPr id="5122" name="Rectangle 3"/>
          <p:cNvSpPr>
            <a:spLocks noGrp="1" noChangeArrowheads="1"/>
          </p:cNvSpPr>
          <p:nvPr>
            <p:ph type="body" idx="1"/>
          </p:nvPr>
        </p:nvSpPr>
        <p:spPr>
          <a:xfrm>
            <a:off x="768351" y="1127464"/>
            <a:ext cx="7205218" cy="3542072"/>
          </a:xfrm>
        </p:spPr>
        <p:txBody>
          <a:bodyPr lIns="90488" tIns="44450" rIns="90488" bIns="44450"/>
          <a:lstStyle/>
          <a:p>
            <a:r>
              <a:rPr lang="en-US" altLang="en-US" sz="1700" dirty="0"/>
              <a:t>Overview of The SQL Query Language</a:t>
            </a:r>
            <a:endParaRPr lang="en-US" altLang="en-US" sz="1700" dirty="0"/>
          </a:p>
          <a:p>
            <a:r>
              <a:rPr lang="en-US" altLang="en-US" sz="1700" dirty="0"/>
              <a:t>SQL Data Definition</a:t>
            </a:r>
            <a:endParaRPr lang="en-US" altLang="en-US" sz="1700" dirty="0"/>
          </a:p>
          <a:p>
            <a:r>
              <a:rPr lang="en-US" altLang="en-US" sz="1700" dirty="0"/>
              <a:t>Basic Query Structure of SQL Queries</a:t>
            </a:r>
            <a:endParaRPr lang="en-US" altLang="en-US" sz="1700" dirty="0"/>
          </a:p>
          <a:p>
            <a:r>
              <a:rPr lang="en-US" altLang="en-US" sz="1700" dirty="0"/>
              <a:t>Additional Basic Operations</a:t>
            </a:r>
            <a:endParaRPr lang="en-US" altLang="en-US" sz="1700" dirty="0"/>
          </a:p>
          <a:p>
            <a:r>
              <a:rPr lang="en-US" altLang="en-US" sz="1700" dirty="0"/>
              <a:t>Set Operations</a:t>
            </a:r>
            <a:endParaRPr lang="en-US" altLang="en-US" sz="1700" dirty="0"/>
          </a:p>
          <a:p>
            <a:r>
              <a:rPr lang="en-US" altLang="en-US" sz="1700" dirty="0"/>
              <a:t>Null Values</a:t>
            </a:r>
            <a:endParaRPr lang="en-US" altLang="en-US" sz="1700" dirty="0"/>
          </a:p>
          <a:p>
            <a:r>
              <a:rPr lang="en-US" altLang="en-US" sz="1700" dirty="0"/>
              <a:t>Aggregate Functions</a:t>
            </a:r>
            <a:endParaRPr lang="en-US" altLang="en-US" sz="1700" dirty="0"/>
          </a:p>
          <a:p>
            <a:r>
              <a:rPr lang="en-US" altLang="en-US" sz="1700" dirty="0"/>
              <a:t>Nested Subqueries</a:t>
            </a:r>
            <a:endParaRPr lang="en-US" altLang="en-US" sz="1700" dirty="0"/>
          </a:p>
          <a:p>
            <a:r>
              <a:rPr lang="en-US" altLang="en-US" sz="1700" dirty="0"/>
              <a:t>Modification of the Database</a:t>
            </a:r>
            <a:endParaRPr lang="en-US" altLang="en-US" sz="1700"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68350" y="189667"/>
            <a:ext cx="8077200" cy="609600"/>
          </a:xfrm>
        </p:spPr>
        <p:txBody>
          <a:bodyPr lIns="90488" tIns="44450" rIns="90488" bIns="44450" anchor="ctr"/>
          <a:lstStyle/>
          <a:p>
            <a:r>
              <a:rPr lang="en-US" altLang="en-US" sz="2800" dirty="0"/>
              <a:t>The Rename Operation</a:t>
            </a:r>
            <a:endParaRPr lang="en-US" altLang="en-US" sz="2800" dirty="0"/>
          </a:p>
        </p:txBody>
      </p:sp>
      <p:sp>
        <p:nvSpPr>
          <p:cNvPr id="23554" name="Rectangle 3"/>
          <p:cNvSpPr>
            <a:spLocks noGrp="1" noChangeArrowheads="1"/>
          </p:cNvSpPr>
          <p:nvPr>
            <p:ph type="body" idx="1"/>
          </p:nvPr>
        </p:nvSpPr>
        <p:spPr>
          <a:xfrm>
            <a:off x="768350" y="1155257"/>
            <a:ext cx="7760830" cy="3407866"/>
          </a:xfrm>
        </p:spPr>
        <p:txBody>
          <a:bodyPr lIns="90488" tIns="44450" rIns="90488" bIns="44450"/>
          <a:lstStyle/>
          <a:p>
            <a:pPr>
              <a:tabLst>
                <a:tab pos="2055495" algn="l"/>
              </a:tabLst>
            </a:pPr>
            <a:r>
              <a:rPr lang="en-US" altLang="en-US" sz="1700" dirty="0"/>
              <a:t>The SQL allows renaming relations and attributes using the </a:t>
            </a:r>
            <a:r>
              <a:rPr lang="en-US" altLang="en-US" sz="1700" b="1" dirty="0"/>
              <a:t>as </a:t>
            </a:r>
            <a:r>
              <a:rPr lang="en-US" altLang="en-US" sz="1700" dirty="0"/>
              <a:t>clause:</a:t>
            </a:r>
            <a:endParaRPr lang="en-US" altLang="en-US" sz="1700" dirty="0"/>
          </a:p>
          <a:p>
            <a:pPr>
              <a:buFont typeface="Monotype Sorts" pitchFamily="-65" charset="2"/>
              <a:buNone/>
              <a:tabLst>
                <a:tab pos="2055495" algn="l"/>
              </a:tabLst>
            </a:pPr>
            <a:r>
              <a:rPr lang="en-US" altLang="en-US" sz="1700" i="1" dirty="0"/>
              <a:t>		old-name </a:t>
            </a:r>
            <a:r>
              <a:rPr lang="en-US" altLang="en-US" sz="1700" b="1" dirty="0"/>
              <a:t>as</a:t>
            </a:r>
            <a:r>
              <a:rPr lang="en-US" altLang="en-US" sz="1700" i="1" dirty="0"/>
              <a:t> new-name</a:t>
            </a:r>
            <a:br>
              <a:rPr lang="en-US" altLang="en-US" sz="1700" dirty="0"/>
            </a:br>
            <a:r>
              <a:rPr lang="en-US" altLang="en-US" sz="800" dirty="0"/>
              <a:t> </a:t>
            </a:r>
            <a:endParaRPr lang="en-US" altLang="en-US" sz="800" dirty="0"/>
          </a:p>
          <a:p>
            <a:pPr>
              <a:tabLst>
                <a:tab pos="2055495" algn="l"/>
              </a:tabLst>
            </a:pPr>
            <a:r>
              <a:rPr lang="en-US" altLang="en-US" sz="1700" dirty="0"/>
              <a:t>Find the names of all instructors who have a higher salary than </a:t>
            </a:r>
            <a:br>
              <a:rPr lang="en-US" altLang="en-US" sz="1700" dirty="0"/>
            </a:br>
            <a:r>
              <a:rPr lang="en-US" altLang="en-US" sz="1700" dirty="0"/>
              <a:t>some instructor in 'Comp. Sci'.</a:t>
            </a:r>
            <a:endParaRPr lang="en-US" altLang="en-US" sz="1700" dirty="0"/>
          </a:p>
          <a:p>
            <a:pPr lvl="1">
              <a:tabLst>
                <a:tab pos="2055495" algn="l"/>
              </a:tabLst>
            </a:pPr>
            <a:r>
              <a:rPr lang="en-US" altLang="en-US" sz="1700" b="1" dirty="0"/>
              <a:t>select distinct </a:t>
            </a:r>
            <a:r>
              <a:rPr lang="en-US" altLang="en-US" sz="1700" i="1" dirty="0"/>
              <a:t>T.name</a:t>
            </a:r>
            <a:br>
              <a:rPr lang="en-US" altLang="en-US" sz="1700" i="1" dirty="0"/>
            </a:br>
            <a:r>
              <a:rPr lang="en-US" altLang="en-US" sz="1700" b="1" dirty="0"/>
              <a:t>from </a:t>
            </a:r>
            <a:r>
              <a:rPr lang="en-US" altLang="en-US" sz="1700" i="1" dirty="0"/>
              <a:t>instructor </a:t>
            </a:r>
            <a:r>
              <a:rPr lang="en-US" altLang="en-US" sz="1700" b="1" dirty="0"/>
              <a:t>as </a:t>
            </a:r>
            <a:r>
              <a:rPr lang="en-US" altLang="en-US" sz="1700" i="1" dirty="0"/>
              <a:t>T, instructor </a:t>
            </a:r>
            <a:r>
              <a:rPr lang="en-US" altLang="en-US" sz="1700" b="1" dirty="0"/>
              <a:t>as </a:t>
            </a:r>
            <a:r>
              <a:rPr lang="en-US" altLang="en-US" sz="1700" i="1" dirty="0"/>
              <a:t>S</a:t>
            </a:r>
            <a:br>
              <a:rPr lang="en-US" altLang="en-US" sz="1700" i="1" dirty="0"/>
            </a:br>
            <a:r>
              <a:rPr lang="en-US" altLang="en-US" sz="1700" b="1" dirty="0"/>
              <a:t>where </a:t>
            </a:r>
            <a:r>
              <a:rPr lang="en-US" altLang="en-US" sz="1700" i="1" dirty="0" err="1"/>
              <a:t>T.salary</a:t>
            </a:r>
            <a:r>
              <a:rPr lang="en-US" altLang="en-US" sz="1700" i="1" dirty="0"/>
              <a:t> &gt; </a:t>
            </a:r>
            <a:r>
              <a:rPr lang="en-US" altLang="en-US" sz="1700" i="1" dirty="0" err="1"/>
              <a:t>S.salary</a:t>
            </a:r>
            <a:r>
              <a:rPr lang="en-US" altLang="en-US" sz="1700" i="1" dirty="0"/>
              <a:t> </a:t>
            </a:r>
            <a:r>
              <a:rPr lang="en-US" altLang="en-US" sz="1700" b="1" dirty="0"/>
              <a:t>and </a:t>
            </a:r>
            <a:r>
              <a:rPr lang="en-US" altLang="en-US" sz="1700" i="1" dirty="0" err="1"/>
              <a:t>S.dept_name</a:t>
            </a:r>
            <a:r>
              <a:rPr lang="en-US" altLang="en-US" sz="1700" i="1" dirty="0"/>
              <a:t> = 'Comp. Sci.’</a:t>
            </a:r>
            <a:endParaRPr lang="en-US" altLang="en-US" sz="1700" i="1" dirty="0"/>
          </a:p>
          <a:p>
            <a:pPr lvl="1">
              <a:buFont typeface="Monotype Sorts" pitchFamily="-65" charset="2"/>
              <a:buNone/>
              <a:tabLst>
                <a:tab pos="2055495" algn="l"/>
              </a:tabLst>
            </a:pPr>
            <a:r>
              <a:rPr lang="en-US" altLang="en-US" sz="800" dirty="0"/>
              <a:t> </a:t>
            </a:r>
            <a:endParaRPr lang="en-US" altLang="en-US" sz="800" dirty="0"/>
          </a:p>
          <a:p>
            <a:pPr>
              <a:tabLst>
                <a:tab pos="2055495" algn="l"/>
              </a:tabLst>
            </a:pPr>
            <a:r>
              <a:rPr lang="en-US" altLang="en-US" sz="1700" dirty="0"/>
              <a:t>Keyword </a:t>
            </a:r>
            <a:r>
              <a:rPr lang="en-US" altLang="en-US" sz="1700" b="1" dirty="0"/>
              <a:t>as</a:t>
            </a:r>
            <a:r>
              <a:rPr lang="en-US" altLang="en-US" sz="1700" dirty="0"/>
              <a:t> is optional and may be omitted</a:t>
            </a:r>
            <a:br>
              <a:rPr lang="en-US" altLang="en-US" sz="1700" dirty="0"/>
            </a:br>
            <a:r>
              <a:rPr lang="en-US" altLang="en-US" sz="1700" dirty="0"/>
              <a:t>              </a:t>
            </a:r>
            <a:r>
              <a:rPr lang="en-US" altLang="en-US" sz="1700" i="1" dirty="0"/>
              <a:t>instructor </a:t>
            </a:r>
            <a:r>
              <a:rPr lang="en-US" altLang="en-US" sz="1700" b="1" dirty="0"/>
              <a:t>as </a:t>
            </a:r>
            <a:r>
              <a:rPr lang="en-US" altLang="en-US" sz="1700" i="1" dirty="0"/>
              <a:t>T ≡ instructor</a:t>
            </a:r>
            <a:r>
              <a:rPr lang="en-US" altLang="en-US" sz="1700" b="1" dirty="0"/>
              <a:t> </a:t>
            </a:r>
            <a:r>
              <a:rPr lang="en-US" altLang="en-US" sz="1700" i="1" dirty="0"/>
              <a:t>T</a:t>
            </a:r>
            <a:endParaRPr lang="en-US" altLang="en-US" sz="1700"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r>
              <a:rPr lang="en-US" altLang="en-US" sz="2800" dirty="0"/>
              <a:t>Self Join Example</a:t>
            </a:r>
            <a:endParaRPr lang="en-US" altLang="en-US" sz="2800" dirty="0"/>
          </a:p>
        </p:txBody>
      </p:sp>
      <p:sp>
        <p:nvSpPr>
          <p:cNvPr id="23554" name="Rectangle 3"/>
          <p:cNvSpPr>
            <a:spLocks noGrp="1" noChangeArrowheads="1"/>
          </p:cNvSpPr>
          <p:nvPr>
            <p:ph type="body" idx="1"/>
          </p:nvPr>
        </p:nvSpPr>
        <p:spPr>
          <a:xfrm>
            <a:off x="768350" y="1106488"/>
            <a:ext cx="7692898" cy="3575240"/>
          </a:xfrm>
        </p:spPr>
        <p:txBody>
          <a:bodyPr lIns="90488" tIns="44450" rIns="90488" bIns="44450"/>
          <a:lstStyle/>
          <a:p>
            <a:pPr>
              <a:tabLst>
                <a:tab pos="2055495" algn="l"/>
              </a:tabLst>
            </a:pPr>
            <a:r>
              <a:rPr lang="en-US" altLang="en-US" sz="1700" dirty="0"/>
              <a:t>Relation </a:t>
            </a:r>
            <a:r>
              <a:rPr lang="en-US" altLang="en-US" sz="1700" i="1" dirty="0" err="1"/>
              <a:t>emp</a:t>
            </a:r>
            <a:r>
              <a:rPr lang="en-US" altLang="en-US" sz="1700" i="1" dirty="0"/>
              <a:t>-super</a:t>
            </a:r>
            <a:endParaRPr lang="en-US" altLang="en-US" sz="1700" i="1" dirty="0"/>
          </a:p>
          <a:p>
            <a:pPr>
              <a:tabLst>
                <a:tab pos="2055495" algn="l"/>
              </a:tabLst>
            </a:pPr>
            <a:endParaRPr lang="en-US" altLang="en-US" sz="1700" i="1" dirty="0"/>
          </a:p>
          <a:p>
            <a:pPr>
              <a:tabLst>
                <a:tab pos="2055495" algn="l"/>
              </a:tabLst>
            </a:pPr>
            <a:endParaRPr lang="en-US" altLang="en-US" sz="1700" i="1" dirty="0"/>
          </a:p>
          <a:p>
            <a:pPr>
              <a:tabLst>
                <a:tab pos="2055495" algn="l"/>
              </a:tabLst>
            </a:pPr>
            <a:endParaRPr lang="en-US" altLang="en-US" sz="1700" i="1" dirty="0"/>
          </a:p>
          <a:p>
            <a:pPr>
              <a:tabLst>
                <a:tab pos="2055495" algn="l"/>
              </a:tabLst>
            </a:pPr>
            <a:endParaRPr lang="en-US" altLang="en-US" sz="1700" i="1" dirty="0"/>
          </a:p>
          <a:p>
            <a:pPr>
              <a:buNone/>
              <a:tabLst>
                <a:tab pos="2055495" algn="l"/>
              </a:tabLst>
            </a:pPr>
            <a:endParaRPr lang="en-US" altLang="en-US" sz="1700" i="1" dirty="0"/>
          </a:p>
          <a:p>
            <a:pPr>
              <a:tabLst>
                <a:tab pos="2055495" algn="l"/>
              </a:tabLst>
            </a:pPr>
            <a:r>
              <a:rPr lang="en-US" altLang="en-US" sz="1700" dirty="0"/>
              <a:t>Find the supervisor of “Bob”</a:t>
            </a:r>
            <a:endParaRPr lang="en-US" altLang="en-US" sz="1700" dirty="0"/>
          </a:p>
          <a:p>
            <a:pPr>
              <a:tabLst>
                <a:tab pos="2055495" algn="l"/>
              </a:tabLst>
            </a:pPr>
            <a:r>
              <a:rPr lang="en-US" altLang="en-US" sz="1700" dirty="0"/>
              <a:t>Find the supervisor of the supervisor of “Bob”</a:t>
            </a:r>
            <a:endParaRPr lang="en-US" altLang="en-US" sz="1700" dirty="0"/>
          </a:p>
          <a:p>
            <a:pPr>
              <a:tabLst>
                <a:tab pos="2055495" algn="l"/>
              </a:tabLst>
            </a:pPr>
            <a:r>
              <a:rPr lang="en-US" altLang="en-US" sz="1700" dirty="0"/>
              <a:t>Can you find  ALL the supervisors (direct and indirect) of “Bob”?</a:t>
            </a:r>
            <a:endParaRPr lang="en-US" altLang="en-US" sz="1700" dirty="0"/>
          </a:p>
          <a:p>
            <a:pPr>
              <a:tabLst>
                <a:tab pos="2055495" algn="l"/>
              </a:tabLst>
            </a:pPr>
            <a:endParaRPr lang="en-US" altLang="en-US" sz="1700" dirty="0"/>
          </a:p>
          <a:p>
            <a:pPr>
              <a:tabLst>
                <a:tab pos="2055495" algn="l"/>
              </a:tabLst>
            </a:pPr>
            <a:endParaRPr lang="en-US" altLang="en-US" sz="1700" dirty="0"/>
          </a:p>
        </p:txBody>
      </p:sp>
      <p:pic>
        <p:nvPicPr>
          <p:cNvPr id="4" name="Picture 1" descr="C:\Users\as668\Desktop\Judi\3_100.jpg"/>
          <p:cNvPicPr>
            <a:picLocks noChangeAspect="1" noChangeArrowheads="1"/>
          </p:cNvPicPr>
          <p:nvPr/>
        </p:nvPicPr>
        <p:blipFill>
          <a:blip r:embed="rId1"/>
          <a:srcRect/>
          <a:stretch>
            <a:fillRect/>
          </a:stretch>
        </p:blipFill>
        <p:spPr bwMode="auto">
          <a:xfrm>
            <a:off x="3462528" y="1658092"/>
            <a:ext cx="1784870" cy="1261759"/>
          </a:xfrm>
          <a:prstGeom prst="rect">
            <a:avLst/>
          </a:prstGeom>
          <a:noFill/>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en-US" sz="2800" dirty="0"/>
              <a:t>String Operations</a:t>
            </a:r>
            <a:endParaRPr lang="en-US" altLang="en-US" sz="2800" dirty="0"/>
          </a:p>
        </p:txBody>
      </p:sp>
      <p:sp>
        <p:nvSpPr>
          <p:cNvPr id="25602" name="Rectangle 3"/>
          <p:cNvSpPr>
            <a:spLocks noGrp="1" noChangeArrowheads="1"/>
          </p:cNvSpPr>
          <p:nvPr>
            <p:ph type="body" idx="1"/>
          </p:nvPr>
        </p:nvSpPr>
        <p:spPr>
          <a:xfrm>
            <a:off x="768350" y="1130935"/>
            <a:ext cx="8375650" cy="5327015"/>
          </a:xfrm>
        </p:spPr>
        <p:txBody>
          <a:bodyPr/>
          <a:lstStyle/>
          <a:p>
            <a:pPr>
              <a:tabLst>
                <a:tab pos="1889125" algn="l"/>
                <a:tab pos="2403475" algn="l"/>
              </a:tabLst>
            </a:pPr>
            <a:r>
              <a:rPr lang="en-US" altLang="en-US" sz="1600" dirty="0"/>
              <a:t>SQL includes a string-matching operator for comparisons on character strings.  The operator </a:t>
            </a:r>
            <a:r>
              <a:rPr lang="en-US" altLang="en-US" sz="1600" b="1" dirty="0"/>
              <a:t>like</a:t>
            </a:r>
            <a:r>
              <a:rPr lang="en-US" altLang="en-US" sz="1600" dirty="0"/>
              <a:t> uses patterns that are described using two special characters:</a:t>
            </a:r>
            <a:endParaRPr lang="en-US" altLang="en-US" sz="1600" dirty="0"/>
          </a:p>
          <a:p>
            <a:pPr lvl="1">
              <a:tabLst>
                <a:tab pos="1889125" algn="l"/>
                <a:tab pos="2403475" algn="l"/>
              </a:tabLst>
            </a:pPr>
            <a:r>
              <a:rPr lang="en-US" altLang="en-US" sz="1600" dirty="0"/>
              <a:t>percent ( % ).  The % character matches any substring.</a:t>
            </a:r>
            <a:endParaRPr lang="en-US" altLang="en-US" sz="1600" dirty="0"/>
          </a:p>
          <a:p>
            <a:pPr lvl="1">
              <a:tabLst>
                <a:tab pos="1889125" algn="l"/>
                <a:tab pos="2403475" algn="l"/>
              </a:tabLst>
            </a:pPr>
            <a:r>
              <a:rPr lang="en-US" altLang="en-US" sz="1600" dirty="0"/>
              <a:t>underscore ( _ ).  The _ character matches any character.</a:t>
            </a:r>
            <a:endParaRPr lang="en-US" altLang="en-US" sz="1600" dirty="0"/>
          </a:p>
          <a:p>
            <a:pPr lvl="2">
              <a:tabLst>
                <a:tab pos="1889125" algn="l"/>
                <a:tab pos="2403475" algn="l"/>
              </a:tabLst>
            </a:pPr>
            <a:r>
              <a:rPr lang="en-US" altLang="en-US" sz="1600" dirty="0"/>
              <a:t>LIKE ‘a%’ -&gt; Finds any values that starts with “a”</a:t>
            </a:r>
            <a:endParaRPr lang="en-US" altLang="en-US" sz="1600" dirty="0"/>
          </a:p>
          <a:p>
            <a:pPr lvl="2">
              <a:tabLst>
                <a:tab pos="1889125" algn="l"/>
                <a:tab pos="2403475" algn="l"/>
              </a:tabLst>
            </a:pPr>
            <a:r>
              <a:rPr lang="en-US" altLang="en-US" sz="1600" dirty="0"/>
              <a:t>LIKE ‘%a’ -&gt; Finds any values that ends with “a”</a:t>
            </a:r>
            <a:endParaRPr lang="en-US" altLang="en-US" sz="1600" dirty="0"/>
          </a:p>
          <a:p>
            <a:pPr lvl="2">
              <a:tabLst>
                <a:tab pos="1889125" algn="l"/>
                <a:tab pos="2403475" algn="l"/>
              </a:tabLst>
            </a:pPr>
            <a:r>
              <a:rPr lang="en-US" altLang="en-US" sz="1600" dirty="0"/>
              <a:t>LIKE ‘%sh%’ -&gt; Finds any values that have “sh” in any position</a:t>
            </a:r>
            <a:endParaRPr lang="en-US" altLang="en-US" sz="1600" dirty="0"/>
          </a:p>
          <a:p>
            <a:pPr lvl="2">
              <a:tabLst>
                <a:tab pos="1889125" algn="l"/>
                <a:tab pos="2403475" algn="l"/>
              </a:tabLst>
            </a:pPr>
            <a:r>
              <a:rPr lang="en-US" altLang="en-US" sz="1600" dirty="0"/>
              <a:t>Like ‘_a% -&gt; Finds any values that have “a” in the second position</a:t>
            </a:r>
            <a:endParaRPr lang="en-US" altLang="en-US" sz="1600" dirty="0"/>
          </a:p>
          <a:p>
            <a:pPr lvl="2">
              <a:tabLst>
                <a:tab pos="1889125" algn="l"/>
                <a:tab pos="2403475" algn="l"/>
              </a:tabLst>
            </a:pPr>
            <a:r>
              <a:rPr lang="en-US" altLang="en-US" sz="1600" dirty="0"/>
              <a:t>Like ‘n%u’ -&gt; Finds any value starts with “n” and ends with “u”</a:t>
            </a:r>
            <a:endParaRPr lang="en-US" altLang="en-US" sz="1600" dirty="0"/>
          </a:p>
          <a:p>
            <a:pPr>
              <a:tabLst>
                <a:tab pos="1889125" algn="l"/>
                <a:tab pos="2403475" algn="l"/>
              </a:tabLst>
            </a:pPr>
            <a:r>
              <a:rPr lang="en-US" altLang="en-US" sz="1600" dirty="0"/>
              <a:t>Find the names of all instructors whose name includes the substring “</a:t>
            </a:r>
            <a:r>
              <a:rPr lang="en-US" altLang="en-US" sz="1600" dirty="0" err="1"/>
              <a:t>dar</a:t>
            </a:r>
            <a:r>
              <a:rPr lang="en-US" altLang="en-US" sz="1600" dirty="0"/>
              <a:t>”.</a:t>
            </a:r>
            <a:endParaRPr lang="en-US" altLang="en-US" sz="1600" dirty="0"/>
          </a:p>
          <a:p>
            <a:pPr>
              <a:buFont typeface="Monotype Sorts" pitchFamily="-65" charset="2"/>
              <a:buNone/>
              <a:tabLst>
                <a:tab pos="1889125" algn="l"/>
                <a:tab pos="2403475" algn="l"/>
              </a:tabLst>
            </a:pPr>
            <a:r>
              <a:rPr lang="en-US" altLang="en-US" sz="1600" b="1" dirty="0"/>
              <a:t>		se</a:t>
            </a:r>
            <a:r>
              <a:rPr lang="en-US" altLang="en-US" sz="1600" dirty="0"/>
              <a:t>le</a:t>
            </a:r>
            <a:r>
              <a:rPr lang="en-US" altLang="en-US" sz="1600" b="1" dirty="0"/>
              <a:t>ct </a:t>
            </a:r>
            <a:r>
              <a:rPr lang="en-US" altLang="en-US" sz="1600" i="1" dirty="0"/>
              <a:t>name</a:t>
            </a:r>
            <a:br>
              <a:rPr lang="en-US" altLang="en-US" sz="1600" i="1" dirty="0"/>
            </a:br>
            <a:r>
              <a:rPr lang="en-US" altLang="en-US" sz="1600" i="1" dirty="0"/>
              <a:t>	</a:t>
            </a:r>
            <a:r>
              <a:rPr lang="en-US" altLang="en-US" sz="1600" b="1" dirty="0"/>
              <a:t>from </a:t>
            </a:r>
            <a:r>
              <a:rPr lang="en-US" altLang="en-US" sz="1600" i="1" dirty="0"/>
              <a:t>instructor</a:t>
            </a:r>
            <a:br>
              <a:rPr lang="en-US" altLang="en-US" sz="1600" i="1" dirty="0"/>
            </a:br>
            <a:r>
              <a:rPr lang="en-US" altLang="en-US" sz="1600" i="1" dirty="0"/>
              <a:t>	</a:t>
            </a:r>
            <a:r>
              <a:rPr lang="en-US" altLang="en-US" sz="1600" b="1" dirty="0"/>
              <a:t>where</a:t>
            </a:r>
            <a:r>
              <a:rPr lang="en-US" altLang="en-US" sz="1600" b="1" i="1" dirty="0"/>
              <a:t> </a:t>
            </a:r>
            <a:r>
              <a:rPr lang="en-US" altLang="en-US" sz="1600" i="1" dirty="0"/>
              <a:t>name </a:t>
            </a:r>
            <a:r>
              <a:rPr lang="en-US" altLang="en-US" sz="1600" b="1" dirty="0"/>
              <a:t>like </a:t>
            </a:r>
            <a:r>
              <a:rPr lang="en-US" altLang="en-US" sz="1600" b="1" dirty="0">
                <a:latin typeface="Century Gothic" panose="020B0502020202020204" pitchFamily="34" charset="0"/>
              </a:rPr>
              <a:t>'</a:t>
            </a:r>
            <a:r>
              <a:rPr lang="en-US" altLang="en-US" sz="1600" dirty="0"/>
              <a:t>%</a:t>
            </a:r>
            <a:r>
              <a:rPr lang="en-US" altLang="en-US" sz="1600" dirty="0" err="1"/>
              <a:t>dar</a:t>
            </a:r>
            <a:r>
              <a:rPr lang="en-US" altLang="en-US" sz="1600" dirty="0"/>
              <a:t>%</a:t>
            </a:r>
            <a:r>
              <a:rPr lang="en-US" altLang="en-US" sz="1600" dirty="0">
                <a:latin typeface="Century Gothic" panose="020B0502020202020204" pitchFamily="34" charset="0"/>
              </a:rPr>
              <a:t>' </a:t>
            </a:r>
            <a:endParaRPr lang="en-US" altLang="en-US" sz="1600" dirty="0">
              <a:latin typeface="Century Gothic" panose="020B0502020202020204" pitchFamily="34" charset="0"/>
            </a:endParaRPr>
          </a:p>
          <a:p>
            <a:pPr>
              <a:buFont typeface="Wingdings" panose="05000000000000000000" charset="0"/>
              <a:buChar char=""/>
              <a:tabLst>
                <a:tab pos="1889125" algn="l"/>
                <a:tab pos="2403475" algn="l"/>
              </a:tabLst>
            </a:pPr>
            <a:r>
              <a:rPr lang="en-US" altLang="en-US" sz="1600" dirty="0">
                <a:latin typeface="Century Gothic" panose="020B0502020202020204" pitchFamily="34" charset="0"/>
              </a:rPr>
              <a:t>This SQL query will match any instructor name that contains "dar" in any position. For example, it would match </a:t>
            </a:r>
            <a:r>
              <a:rPr lang="en-US" altLang="en-US" sz="1600" b="1" dirty="0">
                <a:latin typeface="Century Gothic" panose="020B0502020202020204" pitchFamily="34" charset="0"/>
              </a:rPr>
              <a:t>"Darlene",</a:t>
            </a:r>
            <a:r>
              <a:rPr lang="en-US" altLang="en-US" sz="1600" dirty="0">
                <a:latin typeface="Century Gothic" panose="020B0502020202020204" pitchFamily="34" charset="0"/>
              </a:rPr>
              <a:t> or </a:t>
            </a:r>
            <a:r>
              <a:rPr lang="en-US" altLang="en-US" sz="1600" b="1" dirty="0">
                <a:latin typeface="Century Gothic" panose="020B0502020202020204" pitchFamily="34" charset="0"/>
              </a:rPr>
              <a:t>"Jordan"</a:t>
            </a:r>
            <a:r>
              <a:rPr lang="en-US" altLang="en-US" sz="1600" dirty="0">
                <a:latin typeface="Century Gothic" panose="020B0502020202020204" pitchFamily="34" charset="0"/>
              </a:rPr>
              <a:t>.</a:t>
            </a:r>
            <a:endParaRPr lang="en-US" altLang="en-US" sz="1600" dirty="0">
              <a:latin typeface="Century Gothic" panose="020B0502020202020204" pitchFamily="34" charset="0"/>
            </a:endParaRPr>
          </a:p>
          <a:p>
            <a:pPr>
              <a:tabLst>
                <a:tab pos="1889125" algn="l"/>
                <a:tab pos="2403475" algn="l"/>
              </a:tabLst>
            </a:pPr>
            <a:r>
              <a:rPr lang="en-US" altLang="en-US" sz="1600" dirty="0"/>
              <a:t>Match the string “100%”</a:t>
            </a:r>
            <a:endParaRPr lang="en-US" altLang="en-US" sz="1600" dirty="0"/>
          </a:p>
          <a:p>
            <a:pPr>
              <a:buFont typeface="Monotype Sorts" pitchFamily="-65" charset="2"/>
              <a:buNone/>
              <a:tabLst>
                <a:tab pos="1889125" algn="l"/>
                <a:tab pos="2403475" algn="l"/>
              </a:tabLst>
            </a:pPr>
            <a:r>
              <a:rPr lang="en-US" altLang="en-US" sz="1600" dirty="0"/>
              <a:t>			</a:t>
            </a:r>
            <a:r>
              <a:rPr lang="en-US" altLang="en-US" sz="1600" b="1" dirty="0"/>
              <a:t>like </a:t>
            </a:r>
            <a:r>
              <a:rPr lang="en-US" altLang="en-US" sz="1600" b="1" dirty="0">
                <a:latin typeface="Century Gothic" panose="020B0502020202020204" pitchFamily="34" charset="0"/>
              </a:rPr>
              <a:t>'</a:t>
            </a:r>
            <a:r>
              <a:rPr lang="en-US" altLang="ja-JP" sz="1600" dirty="0"/>
              <a:t>100 \%</a:t>
            </a:r>
            <a:r>
              <a:rPr lang="en-US" altLang="ja-JP" sz="1600" dirty="0">
                <a:latin typeface="Century Gothic" panose="020B0502020202020204" pitchFamily="34" charset="0"/>
              </a:rPr>
              <a:t>' </a:t>
            </a:r>
            <a:r>
              <a:rPr lang="en-US" altLang="ja-JP" sz="1600" dirty="0"/>
              <a:t> </a:t>
            </a:r>
            <a:r>
              <a:rPr lang="en-US" altLang="ja-JP" sz="1600" b="1" dirty="0"/>
              <a:t>escape  </a:t>
            </a:r>
            <a:r>
              <a:rPr lang="en-US" altLang="ja-JP" sz="1600" b="1" dirty="0">
                <a:latin typeface="Century Gothic" panose="020B0502020202020204" pitchFamily="34" charset="0"/>
              </a:rPr>
              <a:t>'</a:t>
            </a:r>
            <a:r>
              <a:rPr lang="en-US" altLang="ja-JP" sz="1600" dirty="0"/>
              <a:t>\</a:t>
            </a:r>
            <a:r>
              <a:rPr lang="en-US" altLang="ja-JP" sz="1600" dirty="0">
                <a:latin typeface="Century Gothic" panose="020B0502020202020204" pitchFamily="34" charset="0"/>
              </a:rPr>
              <a:t>' </a:t>
            </a:r>
            <a:endParaRPr lang="en-US" altLang="ja-JP" sz="1600" dirty="0"/>
          </a:p>
          <a:p>
            <a:pPr>
              <a:buFont typeface="Monotype Sorts" pitchFamily="-65" charset="2"/>
              <a:buNone/>
              <a:tabLst>
                <a:tab pos="1889125" algn="l"/>
                <a:tab pos="2403475" algn="l"/>
              </a:tabLst>
            </a:pPr>
            <a:r>
              <a:rPr lang="en-US" altLang="en-US" sz="1600" dirty="0"/>
              <a:t>      in that above we use backslash (\) as the escape character.</a:t>
            </a:r>
            <a:endParaRPr lang="en-US" altLang="en-US" sz="1600" dirty="0"/>
          </a:p>
          <a:p>
            <a:pPr>
              <a:buFont typeface="Monotype Sorts" pitchFamily="-65" charset="2"/>
              <a:buNone/>
              <a:tabLst>
                <a:tab pos="1889125" algn="l"/>
                <a:tab pos="2403475" algn="l"/>
              </a:tabLst>
            </a:pPr>
            <a:endParaRPr lang="en-US" alt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en-US" sz="2800" dirty="0"/>
              <a:t>String Operations (Cont.)</a:t>
            </a:r>
            <a:endParaRPr lang="en-US" altLang="en-US" sz="2800" dirty="0"/>
          </a:p>
        </p:txBody>
      </p:sp>
      <p:sp>
        <p:nvSpPr>
          <p:cNvPr id="26626" name="Rectangle 3"/>
          <p:cNvSpPr>
            <a:spLocks noGrp="1" noChangeArrowheads="1"/>
          </p:cNvSpPr>
          <p:nvPr>
            <p:ph type="body" idx="1"/>
          </p:nvPr>
        </p:nvSpPr>
        <p:spPr>
          <a:xfrm>
            <a:off x="768350" y="1106805"/>
            <a:ext cx="7943215" cy="5372735"/>
          </a:xfrm>
        </p:spPr>
        <p:txBody>
          <a:bodyPr/>
          <a:lstStyle/>
          <a:p>
            <a:pPr>
              <a:tabLst>
                <a:tab pos="1889125" algn="l"/>
                <a:tab pos="2403475" algn="l"/>
              </a:tabLst>
            </a:pPr>
            <a:r>
              <a:rPr lang="en-US" altLang="en-US" sz="1700" dirty="0"/>
              <a:t>Patterns are case sensitive. </a:t>
            </a:r>
            <a:endParaRPr lang="en-US" altLang="en-US" sz="1700" dirty="0"/>
          </a:p>
          <a:p>
            <a:pPr>
              <a:tabLst>
                <a:tab pos="1889125" algn="l"/>
                <a:tab pos="2403475" algn="l"/>
              </a:tabLst>
            </a:pPr>
            <a:r>
              <a:rPr lang="en-US" altLang="en-US" sz="1700" dirty="0"/>
              <a:t>Pattern matching examples:</a:t>
            </a:r>
            <a:endParaRPr lang="en-US" altLang="en-US" sz="1700" dirty="0"/>
          </a:p>
          <a:p>
            <a:pPr lvl="1">
              <a:tabLst>
                <a:tab pos="1889125" algn="l"/>
                <a:tab pos="2403475" algn="l"/>
              </a:tabLst>
            </a:pPr>
            <a:r>
              <a:rPr lang="en-US" altLang="en-US" sz="1700" dirty="0"/>
              <a:t>'Intro%' matches any string beginning with “Intro”.</a:t>
            </a:r>
            <a:endParaRPr lang="en-US" altLang="en-US" sz="1700" dirty="0"/>
          </a:p>
          <a:p>
            <a:pPr lvl="1">
              <a:tabLst>
                <a:tab pos="1889125" algn="l"/>
                <a:tab pos="2403475" algn="l"/>
              </a:tabLst>
            </a:pPr>
            <a:r>
              <a:rPr lang="en-US" altLang="en-US" sz="1700" dirty="0"/>
              <a:t>'%Comp%' matches any string containing “Comp” as a substring.</a:t>
            </a:r>
            <a:endParaRPr lang="en-US" altLang="en-US" sz="1700" dirty="0"/>
          </a:p>
          <a:p>
            <a:pPr lvl="1">
              <a:tabLst>
                <a:tab pos="1889125" algn="l"/>
                <a:tab pos="2403475" algn="l"/>
              </a:tabLst>
            </a:pPr>
            <a:r>
              <a:rPr lang="en-US" altLang="en-US" sz="1700" dirty="0"/>
              <a:t>'_ _ _' matches any string of exactly three characters.</a:t>
            </a:r>
            <a:endParaRPr lang="en-US" altLang="en-US" sz="1700" dirty="0"/>
          </a:p>
          <a:p>
            <a:pPr lvl="1">
              <a:tabLst>
                <a:tab pos="1889125" algn="l"/>
                <a:tab pos="2403475" algn="l"/>
              </a:tabLst>
            </a:pPr>
            <a:r>
              <a:rPr lang="en-US" altLang="en-US" sz="1700" dirty="0"/>
              <a:t>'_ _ _ %' matches any string of at least three characters.</a:t>
            </a:r>
            <a:endParaRPr lang="en-US" altLang="en-US" sz="1700" dirty="0"/>
          </a:p>
          <a:p>
            <a:pPr lvl="1">
              <a:buFont typeface="Monotype Sorts" pitchFamily="-65" charset="2"/>
              <a:buNone/>
              <a:tabLst>
                <a:tab pos="1889125" algn="l"/>
                <a:tab pos="2403475" algn="l"/>
              </a:tabLst>
            </a:pPr>
            <a:r>
              <a:rPr lang="en-US" altLang="en-US" sz="800" dirty="0"/>
              <a:t> </a:t>
            </a:r>
            <a:endParaRPr lang="en-US" altLang="en-US" sz="800" dirty="0"/>
          </a:p>
          <a:p>
            <a:pPr>
              <a:tabLst>
                <a:tab pos="1889125" algn="l"/>
                <a:tab pos="2403475" algn="l"/>
              </a:tabLst>
            </a:pPr>
            <a:r>
              <a:rPr lang="en-US" altLang="en-US" sz="1700" dirty="0"/>
              <a:t>SQL supports a variety of string operations such as</a:t>
            </a:r>
            <a:endParaRPr lang="en-US" altLang="en-US" sz="1700" dirty="0"/>
          </a:p>
          <a:p>
            <a:pPr lvl="1">
              <a:tabLst>
                <a:tab pos="1889125" algn="l"/>
                <a:tab pos="2403475" algn="l"/>
              </a:tabLst>
            </a:pPr>
            <a:r>
              <a:rPr lang="en-US" altLang="en-US" sz="1700" dirty="0"/>
              <a:t>concatenation (using “||”)</a:t>
            </a:r>
            <a:endParaRPr lang="en-US" altLang="en-US" sz="1700" dirty="0"/>
          </a:p>
          <a:p>
            <a:pPr lvl="2">
              <a:tabLst>
                <a:tab pos="1889125" algn="l"/>
                <a:tab pos="2403475" algn="l"/>
              </a:tabLst>
            </a:pPr>
            <a:r>
              <a:rPr lang="en-US" altLang="en-US" sz="1400" b="1" dirty="0">
                <a:latin typeface="Helvetica Bold" charset="0"/>
                <a:cs typeface="Helvetica Bold" charset="0"/>
              </a:rPr>
              <a:t>SELECT CONCAT(first_name, ' ', last_name) AS full_name FROM employees;   -- first_name || ' ' || last_name --</a:t>
            </a:r>
            <a:endParaRPr lang="en-US" altLang="en-US" sz="1400" b="1" dirty="0">
              <a:latin typeface="Helvetica Bold" charset="0"/>
              <a:cs typeface="Helvetica Bold" charset="0"/>
            </a:endParaRPr>
          </a:p>
          <a:p>
            <a:pPr lvl="1">
              <a:tabLst>
                <a:tab pos="1889125" algn="l"/>
                <a:tab pos="2403475" algn="l"/>
              </a:tabLst>
            </a:pPr>
            <a:r>
              <a:rPr lang="en-US" altLang="en-US" sz="1700" dirty="0"/>
              <a:t>converting from upper to lower case (and vice versa)</a:t>
            </a:r>
            <a:endParaRPr lang="en-US" altLang="en-US" sz="1700" dirty="0"/>
          </a:p>
          <a:p>
            <a:pPr lvl="2">
              <a:tabLst>
                <a:tab pos="1889125" algn="l"/>
                <a:tab pos="2403475" algn="l"/>
              </a:tabLst>
            </a:pPr>
            <a:r>
              <a:rPr lang="en-US" altLang="en-US" sz="1400" b="1" dirty="0">
                <a:latin typeface="Helvetica Bold" charset="0"/>
                <a:cs typeface="Helvetica Bold" charset="0"/>
              </a:rPr>
              <a:t>SELECT UPPER(first_name) AS first_name_upper, LOWER(last_name) AS last_name_lower FROM employees;</a:t>
            </a:r>
            <a:endParaRPr lang="en-US" altLang="en-US" sz="1400" b="1" dirty="0">
              <a:latin typeface="Helvetica Bold" charset="0"/>
              <a:cs typeface="Helvetica Bold" charset="0"/>
            </a:endParaRPr>
          </a:p>
          <a:p>
            <a:pPr lvl="1">
              <a:tabLst>
                <a:tab pos="1889125" algn="l"/>
                <a:tab pos="2403475" algn="l"/>
              </a:tabLst>
            </a:pPr>
            <a:r>
              <a:rPr lang="en-US" altLang="en-US" sz="1700" dirty="0"/>
              <a:t>finding string length, extracting substrings, etc.</a:t>
            </a:r>
            <a:endParaRPr lang="en-US" altLang="en-US" sz="1700" dirty="0"/>
          </a:p>
          <a:p>
            <a:pPr lvl="2">
              <a:tabLst>
                <a:tab pos="1889125" algn="l"/>
                <a:tab pos="2403475" algn="l"/>
              </a:tabLst>
            </a:pPr>
            <a:r>
              <a:rPr lang="en-US" altLang="en-US" sz="1400" b="1" dirty="0">
                <a:latin typeface="Helvetica Bold" charset="0"/>
                <a:cs typeface="Helvetica Bold" charset="0"/>
              </a:rPr>
              <a:t>SELECT LENGTH(full_name) AS name_length FROM employees;</a:t>
            </a:r>
            <a:endParaRPr lang="en-US" altLang="en-US" sz="1400" b="1" dirty="0">
              <a:latin typeface="Helvetica Bold" charset="0"/>
              <a:cs typeface="Helvetica Bold" charset="0"/>
            </a:endParaRPr>
          </a:p>
          <a:p>
            <a:pPr lvl="2">
              <a:tabLst>
                <a:tab pos="1889125" algn="l"/>
                <a:tab pos="2403475" algn="l"/>
              </a:tabLst>
            </a:pPr>
            <a:r>
              <a:rPr lang="en-US" altLang="en-US" sz="1400" b="1" dirty="0">
                <a:latin typeface="Helvetica Bold" charset="0"/>
                <a:cs typeface="Helvetica Bold" charset="0"/>
              </a:rPr>
              <a:t>SELECT REPLACE(full_name, 'John', 'Jonathan') FROM employees;</a:t>
            </a:r>
            <a:endParaRPr lang="en-US" altLang="en-US" sz="1400" b="1" dirty="0">
              <a:latin typeface="Helvetica Bold" charset="0"/>
              <a:cs typeface="Helvetica Bold"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en-US" sz="2800" dirty="0"/>
              <a:t>Ordering the Display of Tuples</a:t>
            </a:r>
            <a:endParaRPr lang="en-US" altLang="en-US" sz="2800" dirty="0"/>
          </a:p>
        </p:txBody>
      </p:sp>
      <p:sp>
        <p:nvSpPr>
          <p:cNvPr id="27650" name="Rectangle 3"/>
          <p:cNvSpPr>
            <a:spLocks noGrp="1" noChangeArrowheads="1"/>
          </p:cNvSpPr>
          <p:nvPr>
            <p:ph type="body" idx="1"/>
          </p:nvPr>
        </p:nvSpPr>
        <p:spPr>
          <a:xfrm>
            <a:off x="768350" y="1108075"/>
            <a:ext cx="7522211" cy="4085717"/>
          </a:xfrm>
        </p:spPr>
        <p:txBody>
          <a:bodyPr/>
          <a:lstStyle/>
          <a:p>
            <a:pPr>
              <a:tabLst>
                <a:tab pos="906145" algn="l"/>
              </a:tabLst>
            </a:pPr>
            <a:r>
              <a:rPr lang="en-US" altLang="en-US" sz="1700" dirty="0"/>
              <a:t>List in alphabetic order the names of all instructors </a:t>
            </a:r>
            <a:endParaRPr lang="en-US" altLang="en-US" sz="1700" dirty="0"/>
          </a:p>
          <a:p>
            <a:pPr>
              <a:buFont typeface="Monotype Sorts" pitchFamily="-65" charset="2"/>
              <a:buNone/>
              <a:tabLst>
                <a:tab pos="906145" algn="l"/>
              </a:tabLst>
            </a:pPr>
            <a:r>
              <a:rPr lang="en-US" altLang="en-US" sz="1700" dirty="0"/>
              <a:t>              </a:t>
            </a:r>
            <a:r>
              <a:rPr lang="en-US" altLang="en-US" sz="1700" b="1" dirty="0"/>
              <a:t>select distinct </a:t>
            </a:r>
            <a:r>
              <a:rPr lang="en-US" altLang="en-US" sz="1700" i="1" dirty="0"/>
              <a:t>name</a:t>
            </a:r>
            <a:br>
              <a:rPr lang="en-US" altLang="en-US" sz="1700" i="1" dirty="0"/>
            </a:br>
            <a:r>
              <a:rPr lang="en-US" altLang="en-US" sz="1700" i="1" dirty="0"/>
              <a:t>	</a:t>
            </a:r>
            <a:r>
              <a:rPr lang="en-US" altLang="en-US" sz="1700" b="1" dirty="0"/>
              <a:t>from  i</a:t>
            </a:r>
            <a:r>
              <a:rPr lang="en-US" altLang="en-US" sz="1700" i="1" dirty="0"/>
              <a:t>nstructor</a:t>
            </a:r>
            <a:br>
              <a:rPr lang="en-US" altLang="en-US" sz="1700" i="1" dirty="0"/>
            </a:br>
            <a:r>
              <a:rPr lang="en-US" altLang="en-US" sz="1700" i="1" dirty="0"/>
              <a:t>	</a:t>
            </a:r>
            <a:r>
              <a:rPr lang="en-US" altLang="en-US" sz="1700" dirty="0"/>
              <a:t>	</a:t>
            </a:r>
            <a:r>
              <a:rPr lang="en-US" altLang="en-US" sz="1700" b="1" dirty="0"/>
              <a:t>order by </a:t>
            </a:r>
            <a:r>
              <a:rPr lang="en-US" altLang="en-US" sz="1700" i="1" dirty="0"/>
              <a:t>name</a:t>
            </a:r>
            <a:endParaRPr lang="en-US" altLang="en-US" sz="1700" dirty="0"/>
          </a:p>
          <a:p>
            <a:pPr>
              <a:tabLst>
                <a:tab pos="906145" algn="l"/>
              </a:tabLst>
            </a:pPr>
            <a:r>
              <a:rPr lang="en-US" altLang="en-US" sz="1700" dirty="0"/>
              <a:t>We may specify </a:t>
            </a:r>
            <a:r>
              <a:rPr lang="en-US" altLang="en-US" sz="1700" b="1" dirty="0" err="1">
                <a:solidFill>
                  <a:srgbClr val="002060"/>
                </a:solidFill>
              </a:rPr>
              <a:t>desc</a:t>
            </a:r>
            <a:r>
              <a:rPr lang="en-US" altLang="en-US" sz="1700" dirty="0">
                <a:solidFill>
                  <a:srgbClr val="002060"/>
                </a:solidFill>
              </a:rPr>
              <a:t> </a:t>
            </a:r>
            <a:r>
              <a:rPr lang="en-US" altLang="en-US" sz="1700" dirty="0"/>
              <a:t>for descending order or </a:t>
            </a:r>
            <a:r>
              <a:rPr lang="en-US" altLang="en-US" sz="1700" b="1" dirty="0" err="1">
                <a:solidFill>
                  <a:srgbClr val="002060"/>
                </a:solidFill>
              </a:rPr>
              <a:t>asc</a:t>
            </a:r>
            <a:r>
              <a:rPr lang="en-US" altLang="en-US" sz="1700" dirty="0"/>
              <a:t> for ascending order, for each attribute; ascending order is the default.</a:t>
            </a:r>
            <a:endParaRPr lang="en-US" altLang="en-US" sz="1700" dirty="0"/>
          </a:p>
          <a:p>
            <a:pPr lvl="1">
              <a:tabLst>
                <a:tab pos="906145" algn="l"/>
              </a:tabLst>
            </a:pPr>
            <a:r>
              <a:rPr lang="en-US" altLang="en-US" sz="1700" dirty="0"/>
              <a:t>Example:  </a:t>
            </a:r>
            <a:r>
              <a:rPr lang="en-US" altLang="en-US" sz="1700" b="1" dirty="0"/>
              <a:t>order by</a:t>
            </a:r>
            <a:r>
              <a:rPr lang="en-US" altLang="en-US" sz="1700" dirty="0"/>
              <a:t> </a:t>
            </a:r>
            <a:r>
              <a:rPr lang="en-US" altLang="en-US" sz="1700" i="1" dirty="0"/>
              <a:t>name</a:t>
            </a:r>
            <a:r>
              <a:rPr lang="en-US" altLang="en-US" sz="1700" dirty="0"/>
              <a:t> </a:t>
            </a:r>
            <a:r>
              <a:rPr lang="en-US" altLang="en-US" sz="1700" b="1" dirty="0" err="1"/>
              <a:t>desc</a:t>
            </a:r>
            <a:endParaRPr lang="en-US" altLang="en-US" sz="1700" b="1" dirty="0"/>
          </a:p>
          <a:p>
            <a:pPr>
              <a:tabLst>
                <a:tab pos="906145" algn="l"/>
              </a:tabLst>
            </a:pPr>
            <a:r>
              <a:rPr lang="en-US" altLang="en-US" sz="1700" dirty="0"/>
              <a:t>Can sort on multiple attributes</a:t>
            </a:r>
            <a:endParaRPr lang="en-US" altLang="en-US" sz="1700" dirty="0"/>
          </a:p>
          <a:p>
            <a:pPr lvl="1">
              <a:tabLst>
                <a:tab pos="906145" algn="l"/>
              </a:tabLst>
            </a:pPr>
            <a:r>
              <a:rPr lang="en-US" altLang="en-US" sz="1700" dirty="0"/>
              <a:t>Example: </a:t>
            </a:r>
            <a:r>
              <a:rPr lang="en-US" altLang="en-US" sz="1700" b="1" dirty="0"/>
              <a:t>order by </a:t>
            </a:r>
            <a:r>
              <a:rPr lang="en-US" altLang="en-US" sz="1700" dirty="0"/>
              <a:t> </a:t>
            </a:r>
            <a:r>
              <a:rPr lang="en-US" altLang="en-US" sz="1700" i="1" dirty="0" err="1"/>
              <a:t>dept_name</a:t>
            </a:r>
            <a:r>
              <a:rPr lang="en-US" altLang="en-US" sz="1700" i="1" dirty="0"/>
              <a:t>, name</a:t>
            </a:r>
            <a:endParaRPr lang="en-US" altLang="en-US" sz="1700" i="1" dirty="0"/>
          </a:p>
          <a:p>
            <a:pPr lvl="2">
              <a:tabLst>
                <a:tab pos="906145" algn="l"/>
              </a:tabLst>
            </a:pPr>
            <a:r>
              <a:rPr lang="en-US" altLang="en-US" sz="1700" dirty="0"/>
              <a:t>/* case: this is incompatible with DISTINCT*/</a:t>
            </a:r>
            <a:endParaRPr lang="en-US" altLang="en-US" sz="17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lIns="90488" tIns="44450" rIns="90488" bIns="44450" anchor="ctr"/>
          <a:lstStyle/>
          <a:p>
            <a:r>
              <a:rPr lang="en-US" altLang="en-US" sz="2800" dirty="0"/>
              <a:t>Where Clause Predicates</a:t>
            </a:r>
            <a:endParaRPr lang="en-US" altLang="en-US" sz="2800" dirty="0"/>
          </a:p>
        </p:txBody>
      </p:sp>
      <p:sp>
        <p:nvSpPr>
          <p:cNvPr id="28674" name="Rectangle 3"/>
          <p:cNvSpPr>
            <a:spLocks noGrp="1" noChangeArrowheads="1"/>
          </p:cNvSpPr>
          <p:nvPr>
            <p:ph type="body" idx="1"/>
          </p:nvPr>
        </p:nvSpPr>
        <p:spPr>
          <a:xfrm>
            <a:off x="768351" y="1106489"/>
            <a:ext cx="7436866" cy="3624007"/>
          </a:xfrm>
        </p:spPr>
        <p:txBody>
          <a:bodyPr lIns="90488" tIns="44450" rIns="90488" bIns="44450"/>
          <a:lstStyle/>
          <a:p>
            <a:r>
              <a:rPr lang="en-US" altLang="en-US" sz="1700" dirty="0"/>
              <a:t>SQL includes a </a:t>
            </a:r>
            <a:r>
              <a:rPr lang="en-US" altLang="en-US" sz="1700" b="1" dirty="0">
                <a:solidFill>
                  <a:srgbClr val="002060"/>
                </a:solidFill>
              </a:rPr>
              <a:t>between</a:t>
            </a:r>
            <a:r>
              <a:rPr lang="en-US" altLang="en-US" sz="1700" dirty="0"/>
              <a:t> comparison operator</a:t>
            </a:r>
            <a:endParaRPr lang="en-US" altLang="en-US" sz="1700" dirty="0"/>
          </a:p>
          <a:p>
            <a:r>
              <a:rPr lang="en-US" altLang="en-US" sz="1700" dirty="0"/>
              <a:t>Example:  Find the names of all instructors with salary between $90,000 and $100,000 (that is, </a:t>
            </a:r>
            <a:r>
              <a:rPr lang="en-US" altLang="en-US" sz="1700" dirty="0">
                <a:latin typeface="Symbol" panose="05050102010706020507" pitchFamily="18" charset="2"/>
              </a:rPr>
              <a:t> </a:t>
            </a:r>
            <a:r>
              <a:rPr lang="en-US" altLang="en-US" sz="1700" dirty="0"/>
              <a:t>$90,000 and </a:t>
            </a:r>
            <a:r>
              <a:rPr lang="en-US" altLang="en-US" sz="1700" dirty="0">
                <a:latin typeface="Symbol" panose="05050102010706020507" pitchFamily="18" charset="2"/>
              </a:rPr>
              <a:t> </a:t>
            </a:r>
            <a:r>
              <a:rPr lang="en-US" altLang="en-US" sz="1700" dirty="0"/>
              <a:t>$100,000)</a:t>
            </a:r>
            <a:endParaRPr lang="en-US" altLang="en-US" sz="1700" dirty="0"/>
          </a:p>
          <a:p>
            <a:pPr lvl="1"/>
            <a:r>
              <a:rPr lang="en-US" altLang="en-US" sz="1700" b="1" dirty="0"/>
              <a:t>select</a:t>
            </a:r>
            <a:r>
              <a:rPr lang="en-US" altLang="en-US" sz="1700" i="1" dirty="0"/>
              <a:t> name</a:t>
            </a:r>
            <a:br>
              <a:rPr lang="en-US" altLang="en-US" sz="1700" i="1" dirty="0"/>
            </a:br>
            <a:r>
              <a:rPr lang="en-US" altLang="en-US" sz="1700" b="1" dirty="0"/>
              <a:t>from </a:t>
            </a:r>
            <a:r>
              <a:rPr lang="en-US" altLang="en-US" sz="1700" i="1" dirty="0"/>
              <a:t>instructor</a:t>
            </a:r>
            <a:br>
              <a:rPr lang="en-US" altLang="en-US" sz="1700" dirty="0"/>
            </a:br>
            <a:r>
              <a:rPr lang="en-US" altLang="en-US" sz="1700" b="1" dirty="0"/>
              <a:t>where </a:t>
            </a:r>
            <a:r>
              <a:rPr lang="en-US" altLang="en-US" sz="1700" i="1" dirty="0"/>
              <a:t>salary </a:t>
            </a:r>
            <a:r>
              <a:rPr lang="en-US" altLang="en-US" sz="1700" b="1" dirty="0"/>
              <a:t>between </a:t>
            </a:r>
            <a:r>
              <a:rPr lang="en-US" altLang="en-US" sz="1700" dirty="0"/>
              <a:t>90000 </a:t>
            </a:r>
            <a:r>
              <a:rPr lang="en-US" altLang="en-US" sz="1700" b="1" dirty="0"/>
              <a:t>and </a:t>
            </a:r>
            <a:r>
              <a:rPr lang="en-US" altLang="en-US" sz="1700" dirty="0"/>
              <a:t>100000</a:t>
            </a:r>
            <a:endParaRPr lang="en-US" altLang="en-US" sz="1700" dirty="0"/>
          </a:p>
          <a:p>
            <a:r>
              <a:rPr lang="en-US" altLang="en-US" sz="1700" dirty="0"/>
              <a:t>Tuple comparison</a:t>
            </a:r>
            <a:endParaRPr lang="en-US" altLang="en-US" sz="1700" dirty="0"/>
          </a:p>
          <a:p>
            <a:pPr lvl="1"/>
            <a:r>
              <a:rPr kumimoji="0" lang="en-US" altLang="en-US" sz="1700" b="1" dirty="0"/>
              <a:t>select </a:t>
            </a:r>
            <a:r>
              <a:rPr kumimoji="0" lang="en-US" altLang="en-US" sz="1700" i="1" dirty="0"/>
              <a:t>name</a:t>
            </a:r>
            <a:r>
              <a:rPr kumimoji="0" lang="en-US" altLang="en-US" sz="1700" dirty="0"/>
              <a:t>, </a:t>
            </a:r>
            <a:r>
              <a:rPr kumimoji="0" lang="en-US" altLang="en-US" sz="1700" i="1" dirty="0" err="1"/>
              <a:t>course_id</a:t>
            </a:r>
            <a:br>
              <a:rPr kumimoji="0" lang="en-US" altLang="en-US" sz="1700" i="1" dirty="0"/>
            </a:br>
            <a:r>
              <a:rPr kumimoji="0" lang="en-US" altLang="en-US" sz="1700" b="1" dirty="0"/>
              <a:t>from </a:t>
            </a:r>
            <a:r>
              <a:rPr kumimoji="0" lang="en-US" altLang="en-US" sz="1700" i="1" dirty="0"/>
              <a:t>instructor</a:t>
            </a:r>
            <a:r>
              <a:rPr kumimoji="0" lang="en-US" altLang="en-US" sz="1700" dirty="0"/>
              <a:t>, </a:t>
            </a:r>
            <a:r>
              <a:rPr kumimoji="0" lang="en-US" altLang="en-US" sz="1700" i="1" dirty="0"/>
              <a:t>teaches</a:t>
            </a:r>
            <a:br>
              <a:rPr kumimoji="0" lang="en-US" altLang="en-US" sz="1700" i="1" dirty="0"/>
            </a:br>
            <a:r>
              <a:rPr kumimoji="0" lang="en-US" altLang="en-US" sz="1700" b="1" dirty="0"/>
              <a:t>where </a:t>
            </a:r>
            <a:r>
              <a:rPr kumimoji="0" lang="en-US" altLang="en-US" sz="1700" dirty="0"/>
              <a:t>(</a:t>
            </a:r>
            <a:r>
              <a:rPr kumimoji="0" lang="en-US" altLang="en-US" sz="1700" i="1" dirty="0"/>
              <a:t>instructor</a:t>
            </a:r>
            <a:r>
              <a:rPr kumimoji="0" lang="en-US" altLang="en-US" sz="1700" dirty="0"/>
              <a:t>.</a:t>
            </a:r>
            <a:r>
              <a:rPr kumimoji="0" lang="en-US" altLang="en-US" sz="1700" i="1" dirty="0"/>
              <a:t>ID</a:t>
            </a:r>
            <a:r>
              <a:rPr kumimoji="0" lang="en-US" altLang="en-US" sz="1700" dirty="0"/>
              <a:t>, </a:t>
            </a:r>
            <a:r>
              <a:rPr kumimoji="0" lang="en-US" altLang="en-US" sz="1700" i="1" dirty="0"/>
              <a:t>dept_name</a:t>
            </a:r>
            <a:r>
              <a:rPr kumimoji="0" lang="en-US" altLang="en-US" sz="1700" dirty="0"/>
              <a:t>) = (</a:t>
            </a:r>
            <a:r>
              <a:rPr kumimoji="0" lang="en-US" altLang="en-US" sz="1700" i="1" dirty="0"/>
              <a:t>teaches</a:t>
            </a:r>
            <a:r>
              <a:rPr kumimoji="0" lang="en-US" altLang="en-US" sz="1700" dirty="0"/>
              <a:t>.</a:t>
            </a:r>
            <a:r>
              <a:rPr kumimoji="0" lang="en-US" altLang="en-US" sz="1700" i="1" dirty="0"/>
              <a:t>ID</a:t>
            </a:r>
            <a:r>
              <a:rPr kumimoji="0" lang="en-US" altLang="en-US" sz="1700" dirty="0"/>
              <a:t>, 'Biology');</a:t>
            </a:r>
            <a:endParaRPr kumimoji="0" lang="en-US" altLang="en-US" sz="1700" dirty="0"/>
          </a:p>
          <a:p>
            <a:pPr lvl="1"/>
            <a:endParaRPr kumimoji="0" lang="en-US" altLang="en-US" sz="1700" dirty="0">
              <a:latin typeface="Times New Roman" panose="02020603050405020304" pitchFamily="18" charset="0"/>
            </a:endParaRPr>
          </a:p>
          <a:p>
            <a:endParaRPr lang="en-US" altLang="en-US"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sz="2800" dirty="0"/>
              <a:t>Set Operations</a:t>
            </a:r>
            <a:endParaRPr lang="en-US" altLang="en-US" sz="2800" dirty="0"/>
          </a:p>
        </p:txBody>
      </p:sp>
      <p:sp>
        <p:nvSpPr>
          <p:cNvPr id="32770" name="Rectangle 3"/>
          <p:cNvSpPr>
            <a:spLocks noGrp="1" noChangeArrowheads="1"/>
          </p:cNvSpPr>
          <p:nvPr>
            <p:ph type="body" idx="1"/>
          </p:nvPr>
        </p:nvSpPr>
        <p:spPr>
          <a:xfrm>
            <a:off x="768351" y="1095375"/>
            <a:ext cx="7668514" cy="4903788"/>
          </a:xfrm>
        </p:spPr>
        <p:txBody>
          <a:bodyPr/>
          <a:lstStyle/>
          <a:p>
            <a:r>
              <a:rPr lang="en-US" altLang="en-US" sz="1700" dirty="0"/>
              <a:t>Find courses that ran in Fall 2017 or in Spring 2018</a:t>
            </a:r>
            <a:endParaRPr lang="en-US" altLang="en-US" sz="1700" dirty="0"/>
          </a:p>
          <a:p>
            <a:pPr marL="0" indent="0">
              <a:buNone/>
            </a:pPr>
            <a:r>
              <a:rPr lang="en-US" altLang="en-US" sz="1700"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union</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endParaRPr lang="en-US" altLang="en-US" sz="1700" dirty="0"/>
          </a:p>
          <a:p>
            <a:r>
              <a:rPr lang="en-US" altLang="en-US" sz="1700" dirty="0"/>
              <a:t>Find courses that ran in Fall 2017 and in Spring 2018</a:t>
            </a:r>
            <a:endParaRPr lang="en-US" altLang="en-US" sz="1700" dirty="0"/>
          </a:p>
          <a:p>
            <a:pPr marL="0" indent="0">
              <a:buNone/>
            </a:pPr>
            <a:r>
              <a:rPr lang="en-US" altLang="en-US" sz="1700" dirty="0"/>
              <a:t>         </a:t>
            </a:r>
            <a:r>
              <a:rPr lang="en-US" altLang="en-US" sz="2000"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intersect</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endParaRPr lang="en-US" altLang="en-US" sz="1700" dirty="0"/>
          </a:p>
          <a:p>
            <a:r>
              <a:rPr lang="en-US" altLang="en-US" sz="1700" dirty="0"/>
              <a:t>Find courses that ran in Fall 2017 but not in Spring 2018</a:t>
            </a:r>
            <a:endParaRPr lang="en-US" altLang="en-US" sz="1700" dirty="0"/>
          </a:p>
          <a:p>
            <a:pPr marL="0" indent="0">
              <a:buNone/>
            </a:pPr>
            <a:r>
              <a:rPr lang="en-US" altLang="en-US" sz="2000"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except</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endParaRPr lang="en-US" altLang="en-US" sz="1600" dirty="0"/>
          </a:p>
          <a:p>
            <a:endParaRPr lang="en-US" altLang="en-US" dirty="0"/>
          </a:p>
          <a:p>
            <a:endParaRPr lang="en-US" altLang="en-US" dirty="0"/>
          </a:p>
          <a:p>
            <a:endParaRPr lang="en-US" altLang="en-US" dirty="0"/>
          </a:p>
          <a:p>
            <a:endParaRPr lang="en-US" altLang="en-US" dirty="0"/>
          </a:p>
          <a:p>
            <a:endParaRPr lang="en-US" altLang="en-US" dirty="0"/>
          </a:p>
          <a:p>
            <a:endParaRPr lang="en-US" altLang="en-US" b="1" dirty="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sz="2800" dirty="0"/>
              <a:t>Set Operations (Cont.)</a:t>
            </a:r>
            <a:endParaRPr lang="en-US" altLang="en-US" sz="2800" dirty="0"/>
          </a:p>
        </p:txBody>
      </p:sp>
      <p:sp>
        <p:nvSpPr>
          <p:cNvPr id="32770" name="Rectangle 3"/>
          <p:cNvSpPr>
            <a:spLocks noGrp="1" noChangeArrowheads="1"/>
          </p:cNvSpPr>
          <p:nvPr>
            <p:ph type="body" idx="1"/>
          </p:nvPr>
        </p:nvSpPr>
        <p:spPr>
          <a:xfrm>
            <a:off x="768351" y="1119759"/>
            <a:ext cx="7647680" cy="3647313"/>
          </a:xfrm>
        </p:spPr>
        <p:txBody>
          <a:bodyPr/>
          <a:lstStyle/>
          <a:p>
            <a:r>
              <a:rPr lang="en-US" altLang="en-US" sz="1700" dirty="0"/>
              <a:t>Set operations </a:t>
            </a:r>
            <a:r>
              <a:rPr lang="en-US" altLang="en-US" sz="1700" b="1" dirty="0">
                <a:solidFill>
                  <a:srgbClr val="002060"/>
                </a:solidFill>
              </a:rPr>
              <a:t>union</a:t>
            </a:r>
            <a:r>
              <a:rPr lang="en-US" altLang="en-US" sz="1700" b="1" dirty="0"/>
              <a:t>, </a:t>
            </a:r>
            <a:r>
              <a:rPr lang="en-US" altLang="en-US" sz="1700" b="1" dirty="0">
                <a:solidFill>
                  <a:srgbClr val="002060"/>
                </a:solidFill>
              </a:rPr>
              <a:t>intersect</a:t>
            </a:r>
            <a:r>
              <a:rPr lang="en-US" altLang="en-US" sz="1700" b="1" dirty="0"/>
              <a:t>, </a:t>
            </a:r>
            <a:r>
              <a:rPr lang="en-US" altLang="en-US" sz="1700" dirty="0"/>
              <a:t>and </a:t>
            </a:r>
            <a:r>
              <a:rPr lang="en-US" altLang="en-US" sz="1700" b="1" dirty="0">
                <a:solidFill>
                  <a:srgbClr val="002060"/>
                </a:solidFill>
              </a:rPr>
              <a:t>except </a:t>
            </a:r>
            <a:endParaRPr lang="en-US" altLang="en-US" sz="1700" b="1" dirty="0">
              <a:solidFill>
                <a:srgbClr val="002060"/>
              </a:solidFill>
            </a:endParaRPr>
          </a:p>
          <a:p>
            <a:pPr lvl="1"/>
            <a:r>
              <a:rPr lang="en-US" altLang="en-US" sz="1700" dirty="0">
                <a:sym typeface="Symbol" panose="05050102010706020507" pitchFamily="18" charset="2"/>
              </a:rPr>
              <a:t>Each of the above operations automatically eliminates duplicates</a:t>
            </a:r>
            <a:endParaRPr lang="en-US" altLang="en-US" sz="1700" dirty="0">
              <a:sym typeface="Symbol" panose="05050102010706020507" pitchFamily="18" charset="2"/>
            </a:endParaRPr>
          </a:p>
          <a:p>
            <a:r>
              <a:rPr lang="en-US" altLang="en-US" sz="1700" dirty="0">
                <a:sym typeface="Symbol" panose="05050102010706020507" pitchFamily="18" charset="2"/>
              </a:rPr>
              <a:t>To retain all duplicates use the</a:t>
            </a:r>
            <a:endParaRPr lang="en-US" altLang="en-US" sz="1700" dirty="0">
              <a:sym typeface="Symbol" panose="05050102010706020507" pitchFamily="18" charset="2"/>
            </a:endParaRPr>
          </a:p>
          <a:p>
            <a:pPr lvl="1"/>
            <a:r>
              <a:rPr lang="en-US" altLang="en-US" sz="1700" b="1" dirty="0">
                <a:solidFill>
                  <a:srgbClr val="002060"/>
                </a:solidFill>
                <a:sym typeface="Symbol" panose="05050102010706020507" pitchFamily="18" charset="2"/>
              </a:rPr>
              <a:t>union all</a:t>
            </a:r>
            <a:r>
              <a:rPr lang="en-US" altLang="en-US" sz="1700" dirty="0">
                <a:solidFill>
                  <a:srgbClr val="002060"/>
                </a:solidFill>
                <a:sym typeface="Symbol" panose="05050102010706020507" pitchFamily="18" charset="2"/>
              </a:rPr>
              <a:t>,</a:t>
            </a:r>
            <a:endParaRPr lang="en-US" altLang="en-US" sz="1700" dirty="0">
              <a:solidFill>
                <a:srgbClr val="002060"/>
              </a:solidFill>
              <a:sym typeface="Symbol" panose="05050102010706020507" pitchFamily="18" charset="2"/>
            </a:endParaRPr>
          </a:p>
          <a:p>
            <a:pPr lvl="1"/>
            <a:r>
              <a:rPr lang="en-US" altLang="en-US" sz="1700" b="1" dirty="0">
                <a:solidFill>
                  <a:srgbClr val="002060"/>
                </a:solidFill>
                <a:sym typeface="Symbol" panose="05050102010706020507" pitchFamily="18" charset="2"/>
              </a:rPr>
              <a:t>intersect all</a:t>
            </a:r>
            <a:endParaRPr lang="en-US" altLang="en-US" sz="1700" b="1" dirty="0">
              <a:solidFill>
                <a:srgbClr val="002060"/>
              </a:solidFill>
              <a:sym typeface="Symbol" panose="05050102010706020507" pitchFamily="18" charset="2"/>
            </a:endParaRPr>
          </a:p>
          <a:p>
            <a:pPr lvl="1"/>
            <a:r>
              <a:rPr lang="en-US" altLang="en-US" sz="1700" b="1" dirty="0">
                <a:solidFill>
                  <a:srgbClr val="002060"/>
                </a:solidFill>
                <a:sym typeface="Symbol" panose="05050102010706020507" pitchFamily="18" charset="2"/>
              </a:rPr>
              <a:t>except all</a:t>
            </a:r>
            <a:r>
              <a:rPr lang="en-US" altLang="en-US" sz="1700" dirty="0">
                <a:solidFill>
                  <a:srgbClr val="002060"/>
                </a:solidFill>
                <a:sym typeface="Symbol" panose="05050102010706020507" pitchFamily="18" charset="2"/>
              </a:rPr>
              <a:t>.</a:t>
            </a:r>
            <a:br>
              <a:rPr lang="en-US" altLang="en-US" sz="1700" b="1" dirty="0">
                <a:solidFill>
                  <a:srgbClr val="002060"/>
                </a:solidFill>
                <a:sym typeface="Symbol" panose="05050102010706020507" pitchFamily="18" charset="2"/>
              </a:rPr>
            </a:br>
            <a:endParaRPr lang="en-US" altLang="en-US" sz="1700" dirty="0">
              <a:solidFill>
                <a:srgbClr val="002060"/>
              </a:solidFill>
              <a:sym typeface="Symbol" panose="05050102010706020507"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en-US" sz="2800" dirty="0"/>
              <a:t>Null Values</a:t>
            </a:r>
            <a:endParaRPr lang="en-US" altLang="en-US" sz="2800" dirty="0"/>
          </a:p>
        </p:txBody>
      </p:sp>
      <p:sp>
        <p:nvSpPr>
          <p:cNvPr id="33794" name="Rectangle 3"/>
          <p:cNvSpPr>
            <a:spLocks noGrp="1" noChangeArrowheads="1"/>
          </p:cNvSpPr>
          <p:nvPr>
            <p:ph type="body" idx="1"/>
          </p:nvPr>
        </p:nvSpPr>
        <p:spPr>
          <a:xfrm>
            <a:off x="768350" y="1106488"/>
            <a:ext cx="7612169" cy="4648136"/>
          </a:xfrm>
        </p:spPr>
        <p:txBody>
          <a:bodyPr/>
          <a:lstStyle/>
          <a:p>
            <a:r>
              <a:rPr lang="en-US" altLang="en-US" sz="1700" dirty="0"/>
              <a:t>It is possible for tuples to have a null value, denoted by </a:t>
            </a:r>
            <a:r>
              <a:rPr lang="en-US" altLang="en-US" sz="1700" b="1" dirty="0"/>
              <a:t>null</a:t>
            </a:r>
            <a:r>
              <a:rPr lang="en-US" altLang="en-US" sz="1700" dirty="0"/>
              <a:t>, for some of their attributes</a:t>
            </a:r>
            <a:endParaRPr lang="en-US" altLang="en-US" sz="1700" dirty="0"/>
          </a:p>
          <a:p>
            <a:r>
              <a:rPr lang="en-US" altLang="en-US" sz="1700" b="1" dirty="0"/>
              <a:t>null</a:t>
            </a:r>
            <a:r>
              <a:rPr lang="en-US" altLang="en-US" sz="1700" dirty="0"/>
              <a:t> signifies an unknown value or that a value does not exist.</a:t>
            </a:r>
            <a:endParaRPr lang="en-US" altLang="en-US" sz="1700" dirty="0"/>
          </a:p>
          <a:p>
            <a:r>
              <a:rPr lang="en-US" altLang="en-US" sz="1700" dirty="0"/>
              <a:t>The result of any arithmetic expression involving </a:t>
            </a:r>
            <a:r>
              <a:rPr lang="en-US" altLang="en-US" sz="1700" b="1" dirty="0"/>
              <a:t>null</a:t>
            </a:r>
            <a:r>
              <a:rPr lang="en-US" altLang="en-US" sz="1700" dirty="0"/>
              <a:t> is </a:t>
            </a:r>
            <a:r>
              <a:rPr lang="en-US" altLang="en-US" sz="1700" b="1" dirty="0"/>
              <a:t>null</a:t>
            </a:r>
            <a:endParaRPr lang="en-US" altLang="en-US" sz="1700" b="1" dirty="0"/>
          </a:p>
          <a:p>
            <a:pPr lvl="1"/>
            <a:r>
              <a:rPr lang="en-US" altLang="en-US" sz="1700" dirty="0"/>
              <a:t>Example:  5 + </a:t>
            </a:r>
            <a:r>
              <a:rPr lang="en-US" altLang="en-US" sz="1700" b="1" dirty="0"/>
              <a:t>null</a:t>
            </a:r>
            <a:r>
              <a:rPr lang="en-US" altLang="en-US" sz="1700" dirty="0"/>
              <a:t>  returns </a:t>
            </a:r>
            <a:r>
              <a:rPr lang="en-US" altLang="en-US" sz="1700" b="1" dirty="0"/>
              <a:t>null</a:t>
            </a:r>
            <a:endParaRPr lang="en-US" altLang="en-US" sz="1700" b="1" dirty="0"/>
          </a:p>
          <a:p>
            <a:r>
              <a:rPr lang="en-US" altLang="en-US" sz="1700" dirty="0"/>
              <a:t>The predicate  </a:t>
            </a:r>
            <a:r>
              <a:rPr lang="en-US" altLang="en-US" sz="1700" b="1" dirty="0"/>
              <a:t>is null</a:t>
            </a:r>
            <a:r>
              <a:rPr lang="en-US" altLang="en-US" sz="1700" dirty="0"/>
              <a:t> can be used to check for null values.</a:t>
            </a:r>
            <a:endParaRPr lang="en-US" altLang="en-US" sz="1700" dirty="0"/>
          </a:p>
          <a:p>
            <a:pPr lvl="1"/>
            <a:r>
              <a:rPr lang="en-US" altLang="en-US" sz="1700" dirty="0"/>
              <a:t>Example: Find all instructors whose salary is null</a:t>
            </a:r>
            <a:r>
              <a:rPr lang="en-US" altLang="en-US" sz="1700" i="1" dirty="0"/>
              <a:t>.</a:t>
            </a:r>
            <a:endParaRPr lang="en-US" altLang="en-US" sz="1700" i="1" dirty="0"/>
          </a:p>
          <a:p>
            <a:pPr>
              <a:buFont typeface="Monotype Sorts" pitchFamily="-65" charset="2"/>
              <a:buNone/>
            </a:pPr>
            <a:r>
              <a:rPr lang="en-US" altLang="en-US" sz="1700" b="1" dirty="0"/>
              <a:t>		select</a:t>
            </a:r>
            <a:r>
              <a:rPr lang="en-US" altLang="en-US" sz="1700" i="1" dirty="0"/>
              <a:t> name</a:t>
            </a:r>
            <a:br>
              <a:rPr lang="en-US" altLang="en-US" sz="1700" i="1" dirty="0"/>
            </a:br>
            <a:r>
              <a:rPr lang="en-US" altLang="en-US" sz="1700" i="1" dirty="0"/>
              <a:t>	</a:t>
            </a:r>
            <a:r>
              <a:rPr lang="en-US" altLang="en-US" sz="1700" b="1" dirty="0"/>
              <a:t>from</a:t>
            </a:r>
            <a:r>
              <a:rPr lang="en-US" altLang="en-US" sz="1700" i="1" dirty="0"/>
              <a:t> instructor</a:t>
            </a:r>
            <a:br>
              <a:rPr lang="en-US" altLang="en-US" sz="1700" i="1" dirty="0"/>
            </a:br>
            <a:r>
              <a:rPr lang="en-US" altLang="en-US" sz="1700" i="1" dirty="0"/>
              <a:t>	</a:t>
            </a:r>
            <a:r>
              <a:rPr lang="en-US" altLang="en-US" sz="1700" b="1" dirty="0"/>
              <a:t>where </a:t>
            </a:r>
            <a:r>
              <a:rPr lang="en-US" altLang="en-US" sz="1700" i="1" dirty="0"/>
              <a:t>salary </a:t>
            </a:r>
            <a:r>
              <a:rPr lang="en-US" altLang="en-US" sz="1700" b="1" dirty="0"/>
              <a:t>is null</a:t>
            </a:r>
            <a:endParaRPr lang="en-US" altLang="en-US" sz="1700" dirty="0"/>
          </a:p>
          <a:p>
            <a:r>
              <a:rPr lang="en-US" altLang="en-US" sz="1700" dirty="0"/>
              <a:t>The predicate </a:t>
            </a:r>
            <a:r>
              <a:rPr lang="en-US" altLang="en-US" sz="1700" b="1" dirty="0"/>
              <a:t>is not null </a:t>
            </a:r>
            <a:r>
              <a:rPr lang="en-US" altLang="en-US" sz="1700" dirty="0"/>
              <a:t>succeeds if the value on which it is applied is not null.</a:t>
            </a:r>
            <a:endParaRPr lang="en-US" altLang="en-US" sz="1700" dirty="0"/>
          </a:p>
          <a:p>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871538" y="120650"/>
            <a:ext cx="8077200" cy="609600"/>
          </a:xfrm>
        </p:spPr>
        <p:txBody>
          <a:bodyPr/>
          <a:lstStyle/>
          <a:p>
            <a:r>
              <a:rPr lang="en-US" altLang="en-US" sz="2800" dirty="0"/>
              <a:t>Null Values (Cont.)</a:t>
            </a:r>
            <a:endParaRPr lang="en-US" altLang="en-US" sz="2800" dirty="0"/>
          </a:p>
        </p:txBody>
      </p:sp>
      <p:sp>
        <p:nvSpPr>
          <p:cNvPr id="34818" name="Rectangle 3"/>
          <p:cNvSpPr>
            <a:spLocks noGrp="1" noChangeArrowheads="1"/>
          </p:cNvSpPr>
          <p:nvPr>
            <p:ph type="body" idx="1"/>
          </p:nvPr>
        </p:nvSpPr>
        <p:spPr>
          <a:xfrm>
            <a:off x="772357" y="1106489"/>
            <a:ext cx="7563776" cy="4818824"/>
          </a:xfrm>
        </p:spPr>
        <p:txBody>
          <a:bodyPr/>
          <a:lstStyle/>
          <a:p>
            <a:r>
              <a:rPr lang="en-US" altLang="en-US" sz="1700" dirty="0"/>
              <a:t>SQL treats as </a:t>
            </a:r>
            <a:r>
              <a:rPr lang="en-US" altLang="en-US" sz="1700" b="1" dirty="0"/>
              <a:t>unknown</a:t>
            </a:r>
            <a:r>
              <a:rPr lang="en-US" altLang="en-US" sz="1700" dirty="0"/>
              <a:t> the result of any comparison involving a null value (other than predicates </a:t>
            </a:r>
            <a:r>
              <a:rPr lang="en-US" altLang="en-US" sz="1700" b="1" dirty="0"/>
              <a:t>is null </a:t>
            </a:r>
            <a:r>
              <a:rPr lang="en-US" altLang="en-US" sz="1700" dirty="0"/>
              <a:t>and  </a:t>
            </a:r>
            <a:r>
              <a:rPr lang="en-US" altLang="en-US" sz="1700" b="1" dirty="0"/>
              <a:t>is not null</a:t>
            </a:r>
            <a:r>
              <a:rPr lang="en-US" altLang="en-US" sz="1700" dirty="0"/>
              <a:t>).</a:t>
            </a:r>
            <a:endParaRPr lang="en-US" altLang="en-US" sz="1700" dirty="0"/>
          </a:p>
          <a:p>
            <a:pPr lvl="1"/>
            <a:r>
              <a:rPr lang="en-US" altLang="en-US" sz="1700" dirty="0"/>
              <a:t>Example</a:t>
            </a:r>
            <a:r>
              <a:rPr lang="en-US" altLang="en-US" sz="1700" i="1" dirty="0"/>
              <a:t>: 5 &lt; </a:t>
            </a:r>
            <a:r>
              <a:rPr lang="en-US" altLang="en-US" sz="1700" b="1" dirty="0"/>
              <a:t>null</a:t>
            </a:r>
            <a:r>
              <a:rPr lang="en-US" altLang="en-US" sz="1700" i="1" dirty="0"/>
              <a:t>   </a:t>
            </a:r>
            <a:r>
              <a:rPr lang="en-US" altLang="en-US" sz="1700" dirty="0"/>
              <a:t>or</a:t>
            </a:r>
            <a:r>
              <a:rPr lang="en-US" altLang="en-US" sz="1700" i="1" dirty="0"/>
              <a:t>   </a:t>
            </a:r>
            <a:r>
              <a:rPr lang="en-US" altLang="en-US" sz="1700" b="1" dirty="0"/>
              <a:t>null</a:t>
            </a:r>
            <a:r>
              <a:rPr lang="en-US" altLang="en-US" sz="1700" i="1" dirty="0"/>
              <a:t> &lt;&gt; </a:t>
            </a:r>
            <a:r>
              <a:rPr lang="en-US" altLang="en-US" sz="1700" b="1" dirty="0"/>
              <a:t>null</a:t>
            </a:r>
            <a:r>
              <a:rPr lang="en-US" altLang="en-US" sz="1700" i="1" dirty="0"/>
              <a:t>    </a:t>
            </a:r>
            <a:r>
              <a:rPr lang="en-US" altLang="en-US" sz="1700" dirty="0"/>
              <a:t>or</a:t>
            </a:r>
            <a:r>
              <a:rPr lang="en-US" altLang="en-US" sz="1700" i="1" dirty="0"/>
              <a:t>    </a:t>
            </a:r>
            <a:r>
              <a:rPr lang="en-US" altLang="en-US" sz="1700" b="1" dirty="0"/>
              <a:t>null</a:t>
            </a:r>
            <a:r>
              <a:rPr lang="en-US" altLang="en-US" sz="1700" i="1" dirty="0"/>
              <a:t> = </a:t>
            </a:r>
            <a:r>
              <a:rPr lang="en-US" altLang="en-US" sz="1700" b="1" dirty="0"/>
              <a:t>null</a:t>
            </a:r>
            <a:endParaRPr lang="en-US" altLang="en-US" sz="1700" dirty="0"/>
          </a:p>
          <a:p>
            <a:r>
              <a:rPr lang="en-US" altLang="en-US" sz="1700" dirty="0"/>
              <a:t>The predicate in a </a:t>
            </a:r>
            <a:r>
              <a:rPr lang="en-US" altLang="en-US" sz="1700" b="1" dirty="0"/>
              <a:t>where</a:t>
            </a:r>
            <a:r>
              <a:rPr lang="en-US" altLang="en-US" sz="1700" dirty="0"/>
              <a:t> clause can involve Boolean operations (</a:t>
            </a:r>
            <a:r>
              <a:rPr lang="en-US" altLang="en-US" sz="1700" b="1" dirty="0"/>
              <a:t>and</a:t>
            </a:r>
            <a:r>
              <a:rPr lang="en-US" altLang="en-US" sz="1700" dirty="0"/>
              <a:t>, </a:t>
            </a:r>
            <a:r>
              <a:rPr lang="en-US" altLang="en-US" sz="1700" b="1" dirty="0"/>
              <a:t>or</a:t>
            </a:r>
            <a:r>
              <a:rPr lang="en-US" altLang="en-US" sz="1700" dirty="0"/>
              <a:t>, </a:t>
            </a:r>
            <a:r>
              <a:rPr lang="en-US" altLang="en-US" sz="1700" b="1" dirty="0"/>
              <a:t>not</a:t>
            </a:r>
            <a:r>
              <a:rPr lang="en-US" altLang="en-US" sz="1700" dirty="0"/>
              <a:t>); thus the definitions of the Boolean operations need to be  extended to deal with the value </a:t>
            </a:r>
            <a:r>
              <a:rPr lang="en-US" altLang="en-US" sz="1700" b="1" dirty="0"/>
              <a:t>unknown</a:t>
            </a:r>
            <a:r>
              <a:rPr lang="en-US" altLang="en-US" sz="1700" dirty="0"/>
              <a:t>.</a:t>
            </a:r>
            <a:endParaRPr lang="en-US" altLang="en-US" sz="1700" dirty="0"/>
          </a:p>
          <a:p>
            <a:pPr lvl="1"/>
            <a:r>
              <a:rPr lang="en-US" altLang="en-US" sz="1700" b="1" dirty="0"/>
              <a:t>and </a:t>
            </a:r>
            <a:r>
              <a:rPr lang="en-US" altLang="en-US" sz="1700" dirty="0"/>
              <a:t>:</a:t>
            </a:r>
            <a:r>
              <a:rPr lang="en-US" altLang="en-US" sz="1700" i="1" dirty="0"/>
              <a:t> (true</a:t>
            </a:r>
            <a:r>
              <a:rPr lang="en-US" altLang="en-US" sz="1700" b="1" dirty="0"/>
              <a:t> and </a:t>
            </a:r>
            <a:r>
              <a:rPr lang="en-US" altLang="en-US" sz="1700" i="1" dirty="0"/>
              <a:t>unknown)  = unknown,    </a:t>
            </a:r>
            <a:br>
              <a:rPr lang="en-US" altLang="en-US" sz="1700" i="1" dirty="0"/>
            </a:br>
            <a:r>
              <a:rPr lang="en-US" altLang="en-US" sz="1700" i="1" dirty="0"/>
              <a:t>          (false</a:t>
            </a:r>
            <a:r>
              <a:rPr lang="en-US" altLang="en-US" sz="1700" b="1" dirty="0"/>
              <a:t> and </a:t>
            </a:r>
            <a:r>
              <a:rPr lang="en-US" altLang="en-US" sz="1700" i="1" dirty="0"/>
              <a:t>unknown) = false,</a:t>
            </a:r>
            <a:br>
              <a:rPr lang="en-US" altLang="en-US" sz="1700" i="1" dirty="0"/>
            </a:br>
            <a:r>
              <a:rPr lang="en-US" altLang="en-US" sz="1700" i="1" dirty="0"/>
              <a:t>          (unknown </a:t>
            </a:r>
            <a:r>
              <a:rPr lang="en-US" altLang="en-US" sz="1700" b="1" dirty="0"/>
              <a:t>and</a:t>
            </a:r>
            <a:r>
              <a:rPr lang="en-US" altLang="en-US" sz="1700" i="1" dirty="0"/>
              <a:t> unknown) = unknown</a:t>
            </a:r>
            <a:endParaRPr lang="en-US" altLang="en-US" sz="1700" dirty="0"/>
          </a:p>
          <a:p>
            <a:pPr lvl="1"/>
            <a:r>
              <a:rPr lang="en-US" altLang="en-US" sz="1700" b="1" dirty="0"/>
              <a:t>or:    </a:t>
            </a:r>
            <a:r>
              <a:rPr lang="en-US" altLang="en-US" sz="1700" dirty="0"/>
              <a:t> (</a:t>
            </a:r>
            <a:r>
              <a:rPr lang="en-US" altLang="en-US" sz="1700" i="1" dirty="0"/>
              <a:t>unknown</a:t>
            </a:r>
            <a:r>
              <a:rPr lang="en-US" altLang="en-US" sz="1700" dirty="0"/>
              <a:t> </a:t>
            </a:r>
            <a:r>
              <a:rPr lang="en-US" altLang="en-US" sz="1700" b="1" dirty="0"/>
              <a:t>or</a:t>
            </a:r>
            <a:r>
              <a:rPr lang="en-US" altLang="en-US" sz="1700" dirty="0"/>
              <a:t> </a:t>
            </a:r>
            <a:r>
              <a:rPr lang="en-US" altLang="en-US" sz="1700" i="1" dirty="0"/>
              <a:t>true</a:t>
            </a:r>
            <a:r>
              <a:rPr lang="en-US" altLang="en-US" sz="1700" dirty="0"/>
              <a:t>)   = </a:t>
            </a:r>
            <a:r>
              <a:rPr lang="en-US" altLang="en-US" sz="1700" i="1" dirty="0"/>
              <a:t>true</a:t>
            </a:r>
            <a:r>
              <a:rPr lang="en-US" altLang="en-US" sz="1700" dirty="0"/>
              <a:t>,</a:t>
            </a:r>
            <a:br>
              <a:rPr lang="en-US" altLang="en-US" sz="1700" dirty="0"/>
            </a:br>
            <a:r>
              <a:rPr lang="en-US" altLang="en-US" sz="1700" dirty="0"/>
              <a:t>          (</a:t>
            </a:r>
            <a:r>
              <a:rPr lang="en-US" altLang="en-US" sz="1700" i="1" dirty="0"/>
              <a:t>unknown</a:t>
            </a:r>
            <a:r>
              <a:rPr lang="en-US" altLang="en-US" sz="1700" dirty="0"/>
              <a:t> </a:t>
            </a:r>
            <a:r>
              <a:rPr lang="en-US" altLang="en-US" sz="1700" b="1" dirty="0"/>
              <a:t>or</a:t>
            </a:r>
            <a:r>
              <a:rPr lang="en-US" altLang="en-US" sz="1700" dirty="0"/>
              <a:t> </a:t>
            </a:r>
            <a:r>
              <a:rPr lang="en-US" altLang="en-US" sz="1700" i="1" dirty="0"/>
              <a:t>false</a:t>
            </a:r>
            <a:r>
              <a:rPr lang="en-US" altLang="en-US" sz="1700" dirty="0"/>
              <a:t>)  = </a:t>
            </a:r>
            <a:r>
              <a:rPr lang="en-US" altLang="en-US" sz="1700" i="1" dirty="0"/>
              <a:t>unknown</a:t>
            </a:r>
            <a:br>
              <a:rPr lang="en-US" altLang="en-US" sz="1700" dirty="0"/>
            </a:br>
            <a:r>
              <a:rPr lang="en-US" altLang="en-US" sz="1700" dirty="0"/>
              <a:t>          (</a:t>
            </a:r>
            <a:r>
              <a:rPr lang="en-US" altLang="en-US" sz="1700" i="1" dirty="0"/>
              <a:t>unknown </a:t>
            </a:r>
            <a:r>
              <a:rPr lang="en-US" altLang="en-US" sz="1700" b="1" dirty="0"/>
              <a:t>or</a:t>
            </a:r>
            <a:r>
              <a:rPr lang="en-US" altLang="en-US" sz="1700" i="1" dirty="0"/>
              <a:t> unknown) = unknown</a:t>
            </a:r>
            <a:endParaRPr lang="en-US" altLang="en-US" sz="1700" i="1" dirty="0"/>
          </a:p>
          <a:p>
            <a:r>
              <a:rPr lang="en-US" altLang="en-US" sz="1700" dirty="0"/>
              <a:t>Result of </a:t>
            </a:r>
            <a:r>
              <a:rPr lang="en-US" altLang="en-US" sz="1700" b="1" dirty="0"/>
              <a:t>where </a:t>
            </a:r>
            <a:r>
              <a:rPr lang="en-US" altLang="en-US" sz="1700" dirty="0"/>
              <a:t>clause predicate is treated as </a:t>
            </a:r>
            <a:r>
              <a:rPr lang="en-US" altLang="en-US" sz="1700" i="1" dirty="0"/>
              <a:t>false </a:t>
            </a:r>
            <a:r>
              <a:rPr lang="en-US" altLang="en-US" sz="1700" dirty="0"/>
              <a:t>if it evaluates to </a:t>
            </a:r>
            <a:r>
              <a:rPr lang="en-US" altLang="en-US" sz="1700" i="1" dirty="0"/>
              <a:t>unknown</a:t>
            </a:r>
            <a:endParaRPr lang="en-US" alt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en-US" sz="2800" dirty="0"/>
              <a:t>History</a:t>
            </a:r>
            <a:endParaRPr lang="en-US" altLang="en-US" sz="2800" dirty="0"/>
          </a:p>
        </p:txBody>
      </p:sp>
      <p:sp>
        <p:nvSpPr>
          <p:cNvPr id="6146" name="Rectangle 3"/>
          <p:cNvSpPr>
            <a:spLocks noGrp="1" noChangeArrowheads="1"/>
          </p:cNvSpPr>
          <p:nvPr>
            <p:ph type="body" idx="1"/>
          </p:nvPr>
        </p:nvSpPr>
        <p:spPr>
          <a:xfrm>
            <a:off x="768350" y="1142556"/>
            <a:ext cx="7656323" cy="4903787"/>
          </a:xfrm>
        </p:spPr>
        <p:txBody>
          <a:bodyPr/>
          <a:lstStyle/>
          <a:p>
            <a:r>
              <a:rPr lang="en-US" altLang="en-US" sz="1700" dirty="0"/>
              <a:t>IBM Sequel language developed as part of System R project at the IBM San Jose Research Laboratory</a:t>
            </a:r>
            <a:endParaRPr lang="en-US" altLang="en-US" sz="1700" dirty="0"/>
          </a:p>
          <a:p>
            <a:r>
              <a:rPr lang="en-US" altLang="en-US" sz="1700" dirty="0"/>
              <a:t>Renamed Structured Query Language (SQL)</a:t>
            </a:r>
            <a:endParaRPr lang="en-US" altLang="en-US" sz="1700" dirty="0"/>
          </a:p>
          <a:p>
            <a:r>
              <a:rPr lang="en-US" altLang="en-US" sz="1700" dirty="0"/>
              <a:t>ANSI and ISO standard SQL:</a:t>
            </a:r>
            <a:endParaRPr lang="en-US" altLang="en-US" sz="1700" dirty="0"/>
          </a:p>
          <a:p>
            <a:pPr lvl="1"/>
            <a:r>
              <a:rPr lang="en-US" altLang="en-US" sz="1700" dirty="0"/>
              <a:t>SQL-86</a:t>
            </a:r>
            <a:endParaRPr lang="en-US" altLang="en-US" sz="1700" dirty="0"/>
          </a:p>
          <a:p>
            <a:pPr lvl="1"/>
            <a:r>
              <a:rPr lang="en-US" altLang="en-US" sz="1700" dirty="0"/>
              <a:t>SQL-89</a:t>
            </a:r>
            <a:endParaRPr lang="en-US" altLang="en-US" sz="1700" dirty="0"/>
          </a:p>
          <a:p>
            <a:pPr lvl="1"/>
            <a:r>
              <a:rPr lang="en-US" altLang="en-US" sz="1700" dirty="0"/>
              <a:t>SQL-92 </a:t>
            </a:r>
            <a:endParaRPr lang="en-US" altLang="en-US" sz="1700" dirty="0"/>
          </a:p>
          <a:p>
            <a:pPr lvl="1"/>
            <a:r>
              <a:rPr lang="en-US" altLang="en-US" sz="1700" dirty="0"/>
              <a:t>SQL:1999 (language name became Y2K compliant!)</a:t>
            </a:r>
            <a:endParaRPr lang="en-US" altLang="en-US" sz="1700" dirty="0"/>
          </a:p>
          <a:p>
            <a:pPr lvl="1"/>
            <a:r>
              <a:rPr lang="en-US" altLang="en-US" sz="1700" dirty="0"/>
              <a:t>SQL:2003</a:t>
            </a:r>
            <a:endParaRPr lang="en-US" altLang="en-US" sz="1700" dirty="0"/>
          </a:p>
          <a:p>
            <a:r>
              <a:rPr lang="en-US" altLang="en-US" sz="1700" dirty="0"/>
              <a:t>Commercial systems offer most, if not all, SQL-92 features, plus varying feature sets from later standards and special proprietary features.  </a:t>
            </a:r>
            <a:endParaRPr lang="en-US" altLang="en-US" sz="1700" dirty="0"/>
          </a:p>
          <a:p>
            <a:pPr lvl="1"/>
            <a:r>
              <a:rPr lang="en-US" altLang="en-US" sz="1700" dirty="0"/>
              <a:t>Not all examples here may work on your particular system.</a:t>
            </a:r>
            <a:endParaRPr lang="en-US" altLang="en-US" sz="17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en-US" sz="2800" dirty="0"/>
              <a:t>Aggregate Functions</a:t>
            </a:r>
            <a:endParaRPr lang="en-US" altLang="en-US" sz="2800" dirty="0"/>
          </a:p>
        </p:txBody>
      </p:sp>
      <p:sp>
        <p:nvSpPr>
          <p:cNvPr id="35842" name="Rectangle 3"/>
          <p:cNvSpPr>
            <a:spLocks noGrp="1" noChangeArrowheads="1"/>
          </p:cNvSpPr>
          <p:nvPr>
            <p:ph type="body" idx="1"/>
          </p:nvPr>
        </p:nvSpPr>
        <p:spPr>
          <a:xfrm>
            <a:off x="768350" y="1093788"/>
            <a:ext cx="7253986" cy="3795204"/>
          </a:xfrm>
        </p:spPr>
        <p:txBody>
          <a:bodyPr/>
          <a:lstStyle/>
          <a:p>
            <a:pPr>
              <a:tabLst>
                <a:tab pos="2222500" algn="l"/>
              </a:tabLst>
            </a:pPr>
            <a:r>
              <a:rPr lang="en-US" altLang="en-US" sz="1700" dirty="0"/>
              <a:t>These functions operate on the multiset of values of a column of a relation, and return a value</a:t>
            </a:r>
            <a:endParaRPr lang="en-US" altLang="en-US" sz="1700" dirty="0"/>
          </a:p>
          <a:p>
            <a:pPr>
              <a:buFont typeface="Monotype Sorts" pitchFamily="-65" charset="2"/>
              <a:buNone/>
              <a:tabLst>
                <a:tab pos="2222500" algn="l"/>
              </a:tabLst>
            </a:pPr>
            <a:r>
              <a:rPr lang="en-US" altLang="en-US" sz="1700" dirty="0"/>
              <a:t>		</a:t>
            </a:r>
            <a:r>
              <a:rPr lang="en-US" altLang="en-US" sz="1700" b="1" dirty="0" err="1"/>
              <a:t>avg</a:t>
            </a:r>
            <a:r>
              <a:rPr lang="en-US" altLang="en-US" sz="1700" b="1" dirty="0"/>
              <a:t>: </a:t>
            </a:r>
            <a:r>
              <a:rPr lang="en-US" altLang="en-US" sz="1700" dirty="0"/>
              <a:t>average value</a:t>
            </a:r>
            <a:br>
              <a:rPr lang="en-US" altLang="en-US" sz="1700" dirty="0"/>
            </a:br>
            <a:r>
              <a:rPr lang="en-US" altLang="en-US" sz="1700" dirty="0"/>
              <a:t>	</a:t>
            </a:r>
            <a:r>
              <a:rPr lang="en-US" altLang="en-US" sz="1700" b="1" dirty="0"/>
              <a:t>min:  </a:t>
            </a:r>
            <a:r>
              <a:rPr lang="en-US" altLang="en-US" sz="1700" dirty="0"/>
              <a:t>minimum value</a:t>
            </a:r>
            <a:br>
              <a:rPr lang="en-US" altLang="en-US" sz="1700" dirty="0"/>
            </a:br>
            <a:r>
              <a:rPr lang="en-US" altLang="en-US" sz="1700" dirty="0"/>
              <a:t>	</a:t>
            </a:r>
            <a:r>
              <a:rPr lang="en-US" altLang="en-US" sz="1700" b="1" dirty="0"/>
              <a:t>max:  </a:t>
            </a:r>
            <a:r>
              <a:rPr lang="en-US" altLang="en-US" sz="1700" dirty="0"/>
              <a:t>maximum value</a:t>
            </a:r>
            <a:br>
              <a:rPr lang="en-US" altLang="en-US" sz="1700" dirty="0"/>
            </a:br>
            <a:r>
              <a:rPr lang="en-US" altLang="en-US" sz="1700" dirty="0"/>
              <a:t>	</a:t>
            </a:r>
            <a:r>
              <a:rPr lang="en-US" altLang="en-US" sz="1700" b="1" dirty="0"/>
              <a:t>sum:  </a:t>
            </a:r>
            <a:r>
              <a:rPr lang="en-US" altLang="en-US" sz="1700" dirty="0"/>
              <a:t>sum of values</a:t>
            </a:r>
            <a:br>
              <a:rPr lang="en-US" altLang="en-US" sz="1700" dirty="0"/>
            </a:br>
            <a:r>
              <a:rPr lang="en-US" altLang="en-US" sz="1700" dirty="0"/>
              <a:t>	</a:t>
            </a:r>
            <a:r>
              <a:rPr lang="en-US" altLang="en-US" sz="1700" b="1" dirty="0"/>
              <a:t>count:  </a:t>
            </a:r>
            <a:r>
              <a:rPr lang="en-US" altLang="en-US" sz="1700" dirty="0"/>
              <a:t>number of values</a:t>
            </a:r>
            <a:endParaRPr lang="en-US" altLang="en-US" sz="17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en-US" sz="2800" dirty="0"/>
              <a:t>Aggregate Functions Examples</a:t>
            </a:r>
            <a:endParaRPr lang="en-US" altLang="en-US" sz="2800" dirty="0"/>
          </a:p>
        </p:txBody>
      </p:sp>
      <p:sp>
        <p:nvSpPr>
          <p:cNvPr id="36866" name="Rectangle 3"/>
          <p:cNvSpPr>
            <a:spLocks noGrp="1" noChangeArrowheads="1"/>
          </p:cNvSpPr>
          <p:nvPr>
            <p:ph type="body" idx="1"/>
          </p:nvPr>
        </p:nvSpPr>
        <p:spPr>
          <a:xfrm>
            <a:off x="768350" y="1108075"/>
            <a:ext cx="7681913" cy="4805045"/>
          </a:xfrm>
        </p:spPr>
        <p:txBody>
          <a:bodyPr/>
          <a:lstStyle/>
          <a:p>
            <a:pPr>
              <a:tabLst>
                <a:tab pos="1711325" algn="l"/>
              </a:tabLst>
            </a:pPr>
            <a:r>
              <a:rPr lang="en-US" altLang="en-US" sz="1700" dirty="0"/>
              <a:t>Find the average salary of instructors in the Computer Science department </a:t>
            </a:r>
            <a:endParaRPr lang="en-US" altLang="en-US" sz="1700" dirty="0"/>
          </a:p>
          <a:p>
            <a:pPr lvl="1">
              <a:tabLst>
                <a:tab pos="1711325" algn="l"/>
              </a:tabLst>
            </a:pPr>
            <a:r>
              <a:rPr lang="en-US" altLang="en-US" sz="1700" b="1" dirty="0"/>
              <a:t>select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a:t>
            </a:r>
            <a:br>
              <a:rPr lang="en-US" altLang="en-US" sz="1700" dirty="0"/>
            </a:br>
            <a:r>
              <a:rPr lang="en-US" altLang="en-US" sz="1700" b="1" dirty="0"/>
              <a:t>from </a:t>
            </a:r>
            <a:r>
              <a:rPr lang="en-US" altLang="en-US" sz="1700" i="1" dirty="0"/>
              <a:t>instructor</a:t>
            </a:r>
            <a:br>
              <a:rPr lang="en-US" altLang="en-US" sz="1700" i="1" dirty="0"/>
            </a:br>
            <a:r>
              <a:rPr lang="en-US" altLang="en-US" sz="1700" b="1" dirty="0"/>
              <a:t>where </a:t>
            </a:r>
            <a:r>
              <a:rPr lang="en-US" altLang="en-US" sz="1700" i="1" dirty="0" err="1"/>
              <a:t>dept_name</a:t>
            </a:r>
            <a:r>
              <a:rPr lang="en-US" altLang="en-US" sz="1700" dirty="0"/>
              <a:t>= 'Comp. Sci.';</a:t>
            </a:r>
            <a:endParaRPr lang="en-US" altLang="en-US" sz="1700" dirty="0"/>
          </a:p>
          <a:p>
            <a:pPr>
              <a:tabLst>
                <a:tab pos="1711325" algn="l"/>
              </a:tabLst>
            </a:pPr>
            <a:r>
              <a:rPr kumimoji="0" lang="en-US" altLang="en-US" sz="1700" dirty="0"/>
              <a:t>Find the total number of instructors who teach a course in the Spring 2018 semester</a:t>
            </a:r>
            <a:endParaRPr kumimoji="0" lang="en-US" altLang="en-US" sz="1700" dirty="0"/>
          </a:p>
          <a:p>
            <a:pPr lvl="1">
              <a:tabLst>
                <a:tab pos="1711325" algn="l"/>
              </a:tabLst>
            </a:pPr>
            <a:r>
              <a:rPr kumimoji="0" lang="en-US" altLang="en-US" sz="1700" b="1" dirty="0"/>
              <a:t>select count </a:t>
            </a:r>
            <a:r>
              <a:rPr kumimoji="0" lang="en-US" altLang="en-US" sz="1700" dirty="0"/>
              <a:t>(</a:t>
            </a:r>
            <a:r>
              <a:rPr kumimoji="0" lang="en-US" altLang="en-US" sz="1700" b="1" dirty="0"/>
              <a:t>distinct </a:t>
            </a:r>
            <a:r>
              <a:rPr kumimoji="0" lang="en-US" altLang="en-US" sz="1700" i="1" dirty="0"/>
              <a:t>ID</a:t>
            </a:r>
            <a:r>
              <a:rPr kumimoji="0" lang="en-US" altLang="en-US" sz="1700" dirty="0"/>
              <a:t>)</a:t>
            </a:r>
            <a:br>
              <a:rPr kumimoji="0" lang="en-US" altLang="en-US" sz="1700" dirty="0"/>
            </a:br>
            <a:r>
              <a:rPr kumimoji="0" lang="en-US" altLang="en-US" sz="1700" b="1" dirty="0"/>
              <a:t>from </a:t>
            </a:r>
            <a:r>
              <a:rPr kumimoji="0" lang="en-US" altLang="en-US" sz="1700" i="1" dirty="0"/>
              <a:t>teaches</a:t>
            </a:r>
            <a:br>
              <a:rPr kumimoji="0" lang="en-US" altLang="en-US" sz="1700" i="1" dirty="0"/>
            </a:br>
            <a:r>
              <a:rPr kumimoji="0" lang="en-US" altLang="en-US" sz="1700" b="1" dirty="0"/>
              <a:t>where </a:t>
            </a:r>
            <a:r>
              <a:rPr kumimoji="0" lang="en-US" altLang="en-US" sz="1700" i="1" dirty="0"/>
              <a:t>semester </a:t>
            </a:r>
            <a:r>
              <a:rPr kumimoji="0" lang="en-US" altLang="en-US" sz="1700" dirty="0"/>
              <a:t>= 'Spring' </a:t>
            </a:r>
            <a:r>
              <a:rPr kumimoji="0" lang="en-US" altLang="en-US" sz="1700" b="1" dirty="0"/>
              <a:t>and </a:t>
            </a:r>
            <a:r>
              <a:rPr kumimoji="0" lang="en-US" altLang="en-US" sz="1700" i="1" dirty="0"/>
              <a:t>year </a:t>
            </a:r>
            <a:r>
              <a:rPr kumimoji="0" lang="en-US" altLang="en-US" sz="1700" dirty="0"/>
              <a:t>= 2018;</a:t>
            </a:r>
            <a:endParaRPr kumimoji="0" lang="en-US" altLang="en-US" sz="1700" dirty="0"/>
          </a:p>
          <a:p>
            <a:pPr>
              <a:tabLst>
                <a:tab pos="1711325" algn="l"/>
              </a:tabLst>
            </a:pPr>
            <a:r>
              <a:rPr kumimoji="0" lang="en-US" altLang="en-US" sz="1700" dirty="0"/>
              <a:t>Find the number of tuples in the </a:t>
            </a:r>
            <a:r>
              <a:rPr kumimoji="0" lang="en-US" altLang="en-US" sz="1700" i="1" dirty="0"/>
              <a:t>course </a:t>
            </a:r>
            <a:r>
              <a:rPr kumimoji="0" lang="en-US" altLang="en-US" sz="1700" dirty="0"/>
              <a:t>relation</a:t>
            </a:r>
            <a:endParaRPr kumimoji="0" lang="en-US" altLang="en-US" sz="1700" dirty="0"/>
          </a:p>
          <a:p>
            <a:pPr lvl="1">
              <a:tabLst>
                <a:tab pos="1711325" algn="l"/>
              </a:tabLst>
            </a:pPr>
            <a:r>
              <a:rPr kumimoji="0" lang="en-US" altLang="en-US" sz="1700" b="1" dirty="0"/>
              <a:t>select count </a:t>
            </a:r>
            <a:r>
              <a:rPr kumimoji="0" lang="en-US" altLang="en-US" sz="1700" dirty="0"/>
              <a:t>(*)</a:t>
            </a:r>
            <a:br>
              <a:rPr kumimoji="0" lang="en-US" altLang="en-US" sz="1700" dirty="0"/>
            </a:br>
            <a:r>
              <a:rPr kumimoji="0" lang="en-US" altLang="en-US" sz="1700" b="1" dirty="0"/>
              <a:t>from </a:t>
            </a:r>
            <a:r>
              <a:rPr kumimoji="0" lang="en-US" altLang="en-US" sz="1700" i="1" dirty="0"/>
              <a:t>course</a:t>
            </a:r>
            <a:r>
              <a:rPr kumimoji="0" lang="en-US" altLang="en-US" sz="1700" dirty="0"/>
              <a:t>;</a:t>
            </a:r>
            <a:endParaRPr kumimoji="0" lang="en-US" altLang="en-US" sz="1700" dirty="0"/>
          </a:p>
          <a:p>
            <a:pPr lvl="1">
              <a:buNone/>
              <a:tabLst>
                <a:tab pos="1711325" algn="l"/>
              </a:tabLst>
            </a:pPr>
            <a:endParaRPr kumimoji="0" lang="en-US" altLang="en-US" dirty="0"/>
          </a:p>
          <a:p>
            <a:pPr>
              <a:tabLst>
                <a:tab pos="1711325" algn="l"/>
              </a:tabLst>
            </a:pPr>
            <a:endParaRPr lang="en-US" altLang="en-US" dirty="0"/>
          </a:p>
        </p:txBody>
      </p:sp>
      <p:sp>
        <p:nvSpPr>
          <p:cNvPr id="36867" name="Text Box 4"/>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kumimoji="1" lang="en-US" altLang="en-US" sz="1800"/>
              <a:t>   </a:t>
            </a:r>
            <a:endParaRPr lang="en-US" alt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ltLang="en-US" sz="2800" dirty="0"/>
              <a:t>Aggregate Functions – Group By</a:t>
            </a:r>
            <a:endParaRPr lang="en-US" altLang="en-US" sz="2800" dirty="0"/>
          </a:p>
        </p:txBody>
      </p:sp>
      <p:sp>
        <p:nvSpPr>
          <p:cNvPr id="37890" name="Rectangle 3"/>
          <p:cNvSpPr>
            <a:spLocks noGrp="1" noChangeArrowheads="1"/>
          </p:cNvSpPr>
          <p:nvPr>
            <p:ph type="body" idx="1"/>
          </p:nvPr>
        </p:nvSpPr>
        <p:spPr>
          <a:xfrm>
            <a:off x="768351" y="1023939"/>
            <a:ext cx="7900162" cy="1292542"/>
          </a:xfrm>
        </p:spPr>
        <p:txBody>
          <a:bodyPr/>
          <a:lstStyle/>
          <a:p>
            <a:pPr>
              <a:tabLst>
                <a:tab pos="625475" algn="l"/>
              </a:tabLst>
            </a:pPr>
            <a:r>
              <a:rPr lang="en-US" altLang="en-US" sz="1700" dirty="0"/>
              <a:t>Find the average salary of instructors in each department</a:t>
            </a:r>
            <a:endParaRPr lang="en-US" altLang="en-US" sz="1700" dirty="0"/>
          </a:p>
          <a:p>
            <a:pPr lvl="1">
              <a:tabLst>
                <a:tab pos="625475" algn="l"/>
              </a:tabLst>
            </a:pPr>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r>
              <a:rPr lang="en-US" altLang="en-US" sz="1700" b="1" dirty="0"/>
              <a:t>as</a:t>
            </a:r>
            <a:r>
              <a:rPr lang="en-US" altLang="en-US" sz="1700" dirty="0"/>
              <a:t> </a:t>
            </a:r>
            <a:r>
              <a:rPr lang="en-US" altLang="en-US" sz="1700" i="1" dirty="0" err="1"/>
              <a:t>avg_salary</a:t>
            </a:r>
            <a:br>
              <a:rPr lang="en-US" altLang="en-US" sz="1700" dirty="0"/>
            </a:br>
            <a:r>
              <a:rPr lang="en-US" altLang="en-US" sz="1700" b="1" dirty="0"/>
              <a:t>from </a:t>
            </a:r>
            <a:r>
              <a:rPr lang="en-US" altLang="en-US" sz="1700" i="1" dirty="0"/>
              <a:t>instructor</a:t>
            </a:r>
            <a:br>
              <a:rPr lang="en-US" altLang="en-US" sz="1700" i="1" dirty="0"/>
            </a:br>
            <a:r>
              <a:rPr lang="en-US" altLang="en-US" sz="1700" b="1" dirty="0"/>
              <a:t>group by </a:t>
            </a:r>
            <a:r>
              <a:rPr lang="en-US" altLang="en-US" sz="1700" i="1" dirty="0"/>
              <a:t>dept_name</a:t>
            </a:r>
            <a:r>
              <a:rPr lang="en-US" altLang="en-US" sz="1700" dirty="0"/>
              <a:t>;</a:t>
            </a:r>
            <a:endParaRPr lang="en-US" altLang="en-US" sz="1700" dirty="0"/>
          </a:p>
          <a:p>
            <a:pPr lvl="1">
              <a:buNone/>
              <a:tabLst>
                <a:tab pos="625475" algn="l"/>
              </a:tabLst>
            </a:pPr>
            <a:endParaRPr lang="en-US" altLang="en-US" sz="1700" dirty="0"/>
          </a:p>
          <a:p>
            <a:pPr lvl="1">
              <a:tabLst>
                <a:tab pos="625475" algn="l"/>
              </a:tabLst>
            </a:pPr>
            <a:endParaRPr lang="en-US" altLang="en-US" dirty="0"/>
          </a:p>
          <a:p>
            <a:pPr lvl="1">
              <a:tabLst>
                <a:tab pos="625475" algn="l"/>
              </a:tabLst>
            </a:pPr>
            <a:endParaRPr lang="en-US" altLang="en-US" dirty="0"/>
          </a:p>
        </p:txBody>
      </p:sp>
      <p:pic>
        <p:nvPicPr>
          <p:cNvPr id="2" name="Picture 1" descr="Screenshot 2024-04-06 at 2.54.46 in the afternoon"/>
          <p:cNvPicPr>
            <a:picLocks noChangeAspect="1"/>
          </p:cNvPicPr>
          <p:nvPr/>
        </p:nvPicPr>
        <p:blipFill>
          <a:blip r:embed="rId1"/>
          <a:stretch>
            <a:fillRect/>
          </a:stretch>
        </p:blipFill>
        <p:spPr>
          <a:xfrm>
            <a:off x="1591945" y="2316480"/>
            <a:ext cx="3562350" cy="3208655"/>
          </a:xfrm>
          <a:prstGeom prst="rect">
            <a:avLst/>
          </a:prstGeom>
        </p:spPr>
      </p:pic>
      <p:pic>
        <p:nvPicPr>
          <p:cNvPr id="4" name="Picture 3" descr="Screenshot 2024-04-06 at 2.55.31 in the afternoon"/>
          <p:cNvPicPr>
            <a:picLocks noChangeAspect="1"/>
          </p:cNvPicPr>
          <p:nvPr/>
        </p:nvPicPr>
        <p:blipFill>
          <a:blip r:embed="rId2"/>
          <a:stretch>
            <a:fillRect/>
          </a:stretch>
        </p:blipFill>
        <p:spPr>
          <a:xfrm>
            <a:off x="5564505" y="2316480"/>
            <a:ext cx="2535555" cy="253555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en-US" altLang="en-US" sz="2800" dirty="0"/>
              <a:t>Aggregation (Cont.)</a:t>
            </a:r>
            <a:endParaRPr lang="en-US" altLang="en-US" sz="2800" dirty="0"/>
          </a:p>
        </p:txBody>
      </p:sp>
      <p:sp>
        <p:nvSpPr>
          <p:cNvPr id="38914" name="Text Box 3"/>
          <p:cNvSpPr>
            <a:spLocks noGrp="1" noChangeArrowheads="1"/>
          </p:cNvSpPr>
          <p:nvPr>
            <p:ph type="body" idx="1"/>
          </p:nvPr>
        </p:nvSpPr>
        <p:spPr>
          <a:xfrm>
            <a:off x="768350" y="1093789"/>
            <a:ext cx="7656321" cy="3344099"/>
          </a:xfrm>
        </p:spPr>
        <p:txBody>
          <a:bodyPr/>
          <a:lstStyle/>
          <a:p>
            <a:r>
              <a:rPr lang="en-US" altLang="en-US" sz="1700" dirty="0"/>
              <a:t>Attributes in </a:t>
            </a:r>
            <a:r>
              <a:rPr lang="en-US" altLang="en-US" sz="1700" b="1" dirty="0"/>
              <a:t>select </a:t>
            </a:r>
            <a:r>
              <a:rPr lang="en-US" altLang="en-US" sz="1700" dirty="0"/>
              <a:t>clause outside of aggregate functions must appear in </a:t>
            </a:r>
            <a:r>
              <a:rPr lang="en-US" altLang="en-US" sz="1700" b="1" dirty="0"/>
              <a:t>group by</a:t>
            </a:r>
            <a:r>
              <a:rPr lang="en-US" altLang="en-US" sz="1700" dirty="0"/>
              <a:t> list</a:t>
            </a:r>
            <a:endParaRPr lang="en-US" altLang="en-US" sz="1700" dirty="0"/>
          </a:p>
          <a:p>
            <a:pPr lvl="1"/>
            <a:r>
              <a:rPr lang="en-US" altLang="en-US" sz="1700" dirty="0"/>
              <a:t>/* erroneous query */</a:t>
            </a:r>
            <a:br>
              <a:rPr lang="en-US" altLang="en-US" sz="1700" dirty="0"/>
            </a:br>
            <a:r>
              <a:rPr lang="en-US" altLang="en-US" sz="1700" b="1" dirty="0"/>
              <a:t>select </a:t>
            </a:r>
            <a:r>
              <a:rPr lang="en-US" altLang="en-US" sz="1700" i="1" dirty="0"/>
              <a:t>dept_name</a:t>
            </a:r>
            <a:r>
              <a:rPr lang="en-US" altLang="en-US" sz="1700" dirty="0"/>
              <a:t>, </a:t>
            </a:r>
            <a:r>
              <a:rPr lang="en-US" altLang="en-US" sz="1700" i="1" dirty="0"/>
              <a:t>ID</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a:t>
            </a:r>
            <a:br>
              <a:rPr lang="en-US" altLang="en-US" sz="1700" dirty="0"/>
            </a:br>
            <a:r>
              <a:rPr lang="en-US" altLang="en-US" sz="1700" b="1" dirty="0"/>
              <a:t>from </a:t>
            </a:r>
            <a:r>
              <a:rPr lang="en-US" altLang="en-US" sz="1700" i="1" dirty="0"/>
              <a:t>instructor</a:t>
            </a:r>
            <a:br>
              <a:rPr lang="en-US" altLang="en-US" sz="1700" i="1" dirty="0"/>
            </a:br>
            <a:r>
              <a:rPr lang="en-US" altLang="en-US" sz="1700" b="1" dirty="0"/>
              <a:t>group by </a:t>
            </a:r>
            <a:r>
              <a:rPr lang="en-US" altLang="en-US" sz="1700" i="1" dirty="0"/>
              <a:t>dept_name</a:t>
            </a:r>
            <a:r>
              <a:rPr lang="en-US" altLang="en-US" sz="1700" dirty="0"/>
              <a:t>;</a:t>
            </a:r>
            <a:endParaRPr lang="en-US" altLang="en-US" sz="1700" dirty="0"/>
          </a:p>
          <a:p>
            <a:pPr lvl="1"/>
            <a:endParaRPr lang="en-US" altLang="en-US" dirty="0"/>
          </a:p>
        </p:txBody>
      </p:sp>
      <p:sp>
        <p:nvSpPr>
          <p:cNvPr id="2" name="Text Box 1"/>
          <p:cNvSpPr txBox="1"/>
          <p:nvPr/>
        </p:nvSpPr>
        <p:spPr>
          <a:xfrm>
            <a:off x="394335" y="3361690"/>
            <a:ext cx="4396740" cy="829945"/>
          </a:xfrm>
          <a:prstGeom prst="rect">
            <a:avLst/>
          </a:prstGeom>
          <a:noFill/>
        </p:spPr>
        <p:txBody>
          <a:bodyPr wrap="square" rtlCol="0" anchor="t">
            <a:spAutoFit/>
          </a:bodyPr>
          <a:p>
            <a:r>
              <a:rPr lang="en-US" b="1">
                <a:latin typeface="Helvetica Bold" charset="0"/>
                <a:cs typeface="Helvetica Bold" charset="0"/>
              </a:rPr>
              <a:t>SELECT </a:t>
            </a:r>
            <a:r>
              <a:rPr lang="en-US"/>
              <a:t>dept_name, ID, </a:t>
            </a:r>
            <a:r>
              <a:rPr lang="en-US" b="1">
                <a:latin typeface="Helvetica Bold" charset="0"/>
                <a:cs typeface="Helvetica Bold" charset="0"/>
              </a:rPr>
              <a:t>AVG</a:t>
            </a:r>
            <a:r>
              <a:rPr lang="en-US"/>
              <a:t>(salary)</a:t>
            </a:r>
            <a:endParaRPr lang="en-US"/>
          </a:p>
          <a:p>
            <a:r>
              <a:rPr lang="en-US" b="1">
                <a:latin typeface="Helvetica Bold" charset="0"/>
                <a:cs typeface="Helvetica Bold" charset="0"/>
              </a:rPr>
              <a:t>FROM </a:t>
            </a:r>
            <a:r>
              <a:rPr lang="en-US"/>
              <a:t>instructor</a:t>
            </a:r>
            <a:endParaRPr lang="en-US"/>
          </a:p>
          <a:p>
            <a:r>
              <a:rPr lang="en-US" b="1">
                <a:latin typeface="Helvetica Bold" charset="0"/>
                <a:cs typeface="Helvetica Bold" charset="0"/>
              </a:rPr>
              <a:t>GROUP BY</a:t>
            </a:r>
            <a:r>
              <a:rPr lang="en-US"/>
              <a:t> dept_name, ID;</a:t>
            </a:r>
            <a:endParaRPr lang="en-US"/>
          </a:p>
        </p:txBody>
      </p:sp>
      <p:sp>
        <p:nvSpPr>
          <p:cNvPr id="3" name="Text Box 2"/>
          <p:cNvSpPr txBox="1"/>
          <p:nvPr/>
        </p:nvSpPr>
        <p:spPr>
          <a:xfrm>
            <a:off x="4553585" y="3238500"/>
            <a:ext cx="4013835" cy="829945"/>
          </a:xfrm>
          <a:prstGeom prst="rect">
            <a:avLst/>
          </a:prstGeom>
          <a:noFill/>
        </p:spPr>
        <p:txBody>
          <a:bodyPr wrap="square" rtlCol="0" anchor="t">
            <a:spAutoFit/>
          </a:bodyPr>
          <a:p>
            <a:r>
              <a:rPr lang="en-US" b="1">
                <a:latin typeface="Helvetica Bold" charset="0"/>
                <a:cs typeface="Helvetica Bold" charset="0"/>
              </a:rPr>
              <a:t>SELECT </a:t>
            </a:r>
            <a:r>
              <a:rPr lang="en-US"/>
              <a:t>dept_name, </a:t>
            </a:r>
            <a:r>
              <a:rPr lang="en-US" b="1">
                <a:latin typeface="Helvetica Bold" charset="0"/>
                <a:cs typeface="Helvetica Bold" charset="0"/>
              </a:rPr>
              <a:t>AVG</a:t>
            </a:r>
            <a:r>
              <a:rPr lang="en-US"/>
              <a:t>(salary)</a:t>
            </a:r>
            <a:endParaRPr lang="en-US"/>
          </a:p>
          <a:p>
            <a:r>
              <a:rPr lang="en-US"/>
              <a:t>FROM instructor</a:t>
            </a:r>
            <a:endParaRPr lang="en-US"/>
          </a:p>
          <a:p>
            <a:r>
              <a:rPr lang="en-US"/>
              <a:t>GROUP BY dept_name;</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923925" y="96838"/>
            <a:ext cx="8077200" cy="609600"/>
          </a:xfrm>
        </p:spPr>
        <p:txBody>
          <a:bodyPr/>
          <a:lstStyle/>
          <a:p>
            <a:r>
              <a:rPr lang="en-US" altLang="en-US" sz="2800" dirty="0"/>
              <a:t>Aggregate Functions – Having Clause</a:t>
            </a:r>
            <a:endParaRPr lang="en-US" altLang="en-US" sz="2800" dirty="0"/>
          </a:p>
        </p:txBody>
      </p:sp>
      <p:sp>
        <p:nvSpPr>
          <p:cNvPr id="39938" name="Rectangle 3"/>
          <p:cNvSpPr>
            <a:spLocks noGrp="1" noChangeArrowheads="1"/>
          </p:cNvSpPr>
          <p:nvPr>
            <p:ph type="body" idx="1"/>
          </p:nvPr>
        </p:nvSpPr>
        <p:spPr>
          <a:xfrm>
            <a:off x="790113" y="1205230"/>
            <a:ext cx="7829631" cy="3231895"/>
          </a:xfrm>
        </p:spPr>
        <p:txBody>
          <a:bodyPr/>
          <a:lstStyle/>
          <a:p>
            <a:pPr>
              <a:tabLst>
                <a:tab pos="1489075" algn="l"/>
              </a:tabLst>
            </a:pPr>
            <a:r>
              <a:rPr lang="en-US" altLang="en-US" sz="1700" dirty="0"/>
              <a:t>Find the names and average salaries of all departments whose average salary is greater than 42000</a:t>
            </a:r>
            <a:endParaRPr lang="en-US" altLang="en-US" sz="1700" dirty="0"/>
          </a:p>
          <a:p>
            <a:pPr>
              <a:tabLst>
                <a:tab pos="1489075" algn="l"/>
              </a:tabLst>
            </a:pPr>
            <a:endParaRPr lang="en-US" altLang="en-US" sz="1700" dirty="0"/>
          </a:p>
          <a:p>
            <a:pPr>
              <a:tabLst>
                <a:tab pos="1489075" algn="l"/>
              </a:tabLst>
            </a:pPr>
            <a:endParaRPr lang="en-US" altLang="en-US" sz="1700" dirty="0"/>
          </a:p>
          <a:p>
            <a:pPr>
              <a:tabLst>
                <a:tab pos="1489075" algn="l"/>
              </a:tabLst>
            </a:pPr>
            <a:endParaRPr lang="en-US" altLang="en-US" sz="1700" dirty="0"/>
          </a:p>
          <a:p>
            <a:pPr>
              <a:tabLst>
                <a:tab pos="1489075" algn="l"/>
              </a:tabLst>
            </a:pPr>
            <a:endParaRPr lang="en-US" altLang="en-US" sz="800" dirty="0"/>
          </a:p>
          <a:p>
            <a:pPr>
              <a:tabLst>
                <a:tab pos="1489075" algn="l"/>
              </a:tabLst>
            </a:pPr>
            <a:r>
              <a:rPr lang="en-US" altLang="en-US" sz="1700" dirty="0"/>
              <a:t>Note: predicates in the </a:t>
            </a:r>
            <a:r>
              <a:rPr lang="en-US" altLang="en-US" sz="1700" b="1" dirty="0"/>
              <a:t>having</a:t>
            </a:r>
            <a:r>
              <a:rPr lang="en-US" altLang="en-US" sz="1700" dirty="0"/>
              <a:t> clause are applied after the formation of groups whereas predicates in the </a:t>
            </a:r>
            <a:r>
              <a:rPr lang="en-US" altLang="en-US" sz="1700" b="1" dirty="0"/>
              <a:t>where</a:t>
            </a:r>
            <a:r>
              <a:rPr lang="en-US" altLang="en-US" sz="1700" dirty="0"/>
              <a:t> clause are applied before forming groups</a:t>
            </a:r>
            <a:endParaRPr lang="en-US" altLang="en-US" sz="1700" dirty="0"/>
          </a:p>
        </p:txBody>
      </p:sp>
      <p:sp>
        <p:nvSpPr>
          <p:cNvPr id="39940" name="Text Box 5"/>
          <p:cNvSpPr txBox="1">
            <a:spLocks noChangeArrowheads="1"/>
          </p:cNvSpPr>
          <p:nvPr/>
        </p:nvSpPr>
        <p:spPr bwMode="auto">
          <a:xfrm>
            <a:off x="1677988" y="1870710"/>
            <a:ext cx="58610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r>
              <a:rPr lang="en-US" altLang="en-US" sz="1700" b="1" dirty="0"/>
              <a:t>as</a:t>
            </a:r>
            <a:r>
              <a:rPr lang="en-US" altLang="en-US" sz="1700" dirty="0"/>
              <a:t> </a:t>
            </a:r>
            <a:r>
              <a:rPr lang="en-US" altLang="en-US" sz="1700" i="1" dirty="0" err="1"/>
              <a:t>avg_salary</a:t>
            </a:r>
            <a:endParaRPr lang="en-US" altLang="en-US" sz="1700" i="1" dirty="0"/>
          </a:p>
          <a:p>
            <a:r>
              <a:rPr lang="en-US" altLang="en-US" sz="1700" b="1" dirty="0"/>
              <a:t>from </a:t>
            </a:r>
            <a:r>
              <a:rPr lang="en-US" altLang="en-US" sz="1700" i="1" dirty="0"/>
              <a:t>instructor</a:t>
            </a:r>
            <a:endParaRPr lang="en-US" altLang="en-US" sz="1700" i="1" dirty="0"/>
          </a:p>
          <a:p>
            <a:r>
              <a:rPr lang="en-US" altLang="en-US" sz="1700" b="1" dirty="0"/>
              <a:t>group by </a:t>
            </a:r>
            <a:r>
              <a:rPr lang="en-US" altLang="en-US" sz="1700" i="1" dirty="0"/>
              <a:t>dept_name</a:t>
            </a:r>
            <a:endParaRPr lang="en-US" altLang="en-US" sz="1700" i="1" dirty="0"/>
          </a:p>
          <a:p>
            <a:r>
              <a:rPr lang="en-US" altLang="en-US" sz="1700" b="1" dirty="0"/>
              <a:t>having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&gt; 42000;</a:t>
            </a:r>
            <a:endParaRPr lang="en-US" altLang="en-US" sz="17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ltLang="en-US" sz="2800" dirty="0"/>
              <a:t>Nested Subqueries</a:t>
            </a:r>
            <a:endParaRPr lang="en-US" altLang="en-US" sz="2800" dirty="0"/>
          </a:p>
        </p:txBody>
      </p:sp>
      <p:sp>
        <p:nvSpPr>
          <p:cNvPr id="41986" name="Rectangle 3"/>
          <p:cNvSpPr>
            <a:spLocks noGrp="1" noChangeArrowheads="1"/>
          </p:cNvSpPr>
          <p:nvPr>
            <p:ph type="body" idx="1"/>
          </p:nvPr>
        </p:nvSpPr>
        <p:spPr>
          <a:xfrm>
            <a:off x="768350" y="1039813"/>
            <a:ext cx="7656559" cy="4922075"/>
          </a:xfrm>
        </p:spPr>
        <p:txBody>
          <a:bodyPr/>
          <a:lstStyle/>
          <a:p>
            <a:r>
              <a:rPr lang="en-US" altLang="en-US" sz="1700" dirty="0"/>
              <a:t>SQL provides a mechanism for the nesting of subqueries. A </a:t>
            </a:r>
            <a:r>
              <a:rPr lang="en-US" altLang="en-US" sz="1700" b="1" dirty="0">
                <a:solidFill>
                  <a:srgbClr val="002060"/>
                </a:solidFill>
              </a:rPr>
              <a:t>subquery</a:t>
            </a:r>
            <a:r>
              <a:rPr lang="en-US" altLang="en-US" sz="1700" dirty="0"/>
              <a:t> is a </a:t>
            </a:r>
            <a:r>
              <a:rPr lang="en-US" altLang="en-US" sz="1700" b="1" dirty="0"/>
              <a:t>select-from-where</a:t>
            </a:r>
            <a:r>
              <a:rPr lang="en-US" altLang="en-US" sz="1700" dirty="0"/>
              <a:t> expression that is nested within another query.</a:t>
            </a:r>
            <a:endParaRPr lang="en-US" altLang="en-US" sz="1700" dirty="0"/>
          </a:p>
          <a:p>
            <a:r>
              <a:rPr lang="en-US" altLang="en-US" sz="1700" dirty="0"/>
              <a:t>The nesting can be done in the following SQL query</a:t>
            </a:r>
            <a:br>
              <a:rPr lang="en-US" altLang="en-US" sz="1700" dirty="0"/>
            </a:br>
            <a:br>
              <a:rPr lang="en-US" altLang="en-US" sz="1700" dirty="0"/>
            </a:br>
            <a:r>
              <a:rPr lang="en-US" altLang="en-US" sz="1700" dirty="0"/>
              <a:t>	</a:t>
            </a:r>
            <a:r>
              <a:rPr lang="en-US" altLang="en-US" sz="1700" b="1" dirty="0"/>
              <a:t>select </a:t>
            </a:r>
            <a:r>
              <a:rPr lang="en-US" altLang="en-US" sz="1700" i="1" dirty="0"/>
              <a:t>A</a:t>
            </a:r>
            <a:r>
              <a:rPr lang="en-US" altLang="en-US" sz="1700" baseline="-25000" dirty="0"/>
              <a:t>1</a:t>
            </a:r>
            <a:r>
              <a:rPr lang="en-US" altLang="en-US" sz="1700" dirty="0"/>
              <a:t>, </a:t>
            </a:r>
            <a:r>
              <a:rPr lang="en-US" altLang="en-US" sz="1700" i="1" dirty="0"/>
              <a:t>A</a:t>
            </a:r>
            <a:r>
              <a:rPr lang="en-US" altLang="en-US" sz="1700" baseline="-25000" dirty="0"/>
              <a:t>2</a:t>
            </a:r>
            <a:r>
              <a:rPr lang="en-US" altLang="en-US" sz="1700" dirty="0"/>
              <a:t>, ..., </a:t>
            </a:r>
            <a:r>
              <a:rPr lang="en-US" altLang="en-US" sz="1700" i="1" dirty="0"/>
              <a:t>A</a:t>
            </a:r>
            <a:r>
              <a:rPr lang="en-US" altLang="en-US" sz="1700" i="1" baseline="-25000" dirty="0"/>
              <a:t>n</a:t>
            </a:r>
            <a:br>
              <a:rPr lang="en-US" altLang="en-US" sz="1700" dirty="0"/>
            </a:br>
            <a:r>
              <a:rPr lang="en-US" altLang="en-US" sz="1700" dirty="0"/>
              <a:t>	</a:t>
            </a:r>
            <a:r>
              <a:rPr lang="en-US" altLang="en-US" sz="1700" b="1" dirty="0"/>
              <a:t>from</a:t>
            </a:r>
            <a:r>
              <a:rPr lang="en-US" altLang="en-US" sz="1700" dirty="0"/>
              <a:t> </a:t>
            </a:r>
            <a:r>
              <a:rPr lang="en-US" altLang="en-US" sz="1700" i="1" dirty="0"/>
              <a:t>r</a:t>
            </a:r>
            <a:r>
              <a:rPr lang="en-US" altLang="en-US" sz="1700" baseline="-25000" dirty="0"/>
              <a:t>1</a:t>
            </a:r>
            <a:r>
              <a:rPr lang="en-US" altLang="en-US" sz="1700" dirty="0"/>
              <a:t>, </a:t>
            </a:r>
            <a:r>
              <a:rPr lang="en-US" altLang="en-US" sz="1700" i="1" dirty="0"/>
              <a:t>r</a:t>
            </a:r>
            <a:r>
              <a:rPr lang="en-US" altLang="en-US" sz="1700" baseline="-25000" dirty="0"/>
              <a:t>2</a:t>
            </a:r>
            <a:r>
              <a:rPr lang="en-US" altLang="en-US" sz="1700" dirty="0"/>
              <a:t>, ..., </a:t>
            </a:r>
            <a:r>
              <a:rPr lang="en-US" altLang="en-US" sz="1700" i="1" dirty="0" err="1"/>
              <a:t>r</a:t>
            </a:r>
            <a:r>
              <a:rPr lang="en-US" altLang="en-US" sz="1700" i="1" baseline="-25000" dirty="0" err="1"/>
              <a:t>m</a:t>
            </a:r>
            <a:br>
              <a:rPr lang="en-US" altLang="en-US" sz="1700" dirty="0"/>
            </a:br>
            <a:r>
              <a:rPr lang="en-US" altLang="en-US" sz="1700" dirty="0"/>
              <a:t>	</a:t>
            </a:r>
            <a:r>
              <a:rPr lang="en-US" altLang="en-US" sz="1700" b="1" dirty="0"/>
              <a:t>where </a:t>
            </a:r>
            <a:r>
              <a:rPr lang="en-US" altLang="en-US" sz="1700" i="1" dirty="0"/>
              <a:t>P</a:t>
            </a:r>
            <a:endParaRPr lang="en-US" altLang="en-US" sz="1700" i="1" dirty="0"/>
          </a:p>
          <a:p>
            <a:pPr>
              <a:buFont typeface="Monotype Sorts" pitchFamily="-65" charset="2"/>
              <a:buNone/>
            </a:pPr>
            <a:r>
              <a:rPr lang="en-US" altLang="en-US" sz="800" i="1" dirty="0"/>
              <a:t> </a:t>
            </a:r>
            <a:br>
              <a:rPr lang="en-US" altLang="en-US" sz="1700" i="1" dirty="0"/>
            </a:br>
            <a:r>
              <a:rPr lang="en-US" altLang="en-US" sz="1700" dirty="0"/>
              <a:t>as follows:</a:t>
            </a:r>
            <a:endParaRPr lang="en-US" altLang="en-US" sz="1700" dirty="0"/>
          </a:p>
          <a:p>
            <a:pPr lvl="1"/>
            <a:r>
              <a:rPr lang="en-US" altLang="en-US" sz="1700" b="1" dirty="0"/>
              <a:t>From clause: </a:t>
            </a:r>
            <a:r>
              <a:rPr lang="en-US" altLang="en-US" sz="1700" i="1" dirty="0" err="1"/>
              <a:t>r</a:t>
            </a:r>
            <a:r>
              <a:rPr lang="en-US" altLang="en-US" sz="1700" i="1" baseline="-25000" dirty="0" err="1"/>
              <a:t>i</a:t>
            </a:r>
            <a:r>
              <a:rPr lang="en-US" altLang="en-US" sz="1700" i="1" baseline="-25000" dirty="0"/>
              <a:t> </a:t>
            </a:r>
            <a:r>
              <a:rPr lang="en-US" altLang="en-US" sz="1700" dirty="0"/>
              <a:t> can be replaced by any valid subquery</a:t>
            </a:r>
            <a:endParaRPr lang="en-US" altLang="en-US" sz="1700" dirty="0"/>
          </a:p>
          <a:p>
            <a:pPr lvl="1"/>
            <a:r>
              <a:rPr lang="en-US" altLang="en-US" sz="1700" b="1" dirty="0"/>
              <a:t>Where clause: </a:t>
            </a:r>
            <a:r>
              <a:rPr lang="en-US" altLang="en-US" sz="1700" i="1" dirty="0"/>
              <a:t>P</a:t>
            </a:r>
            <a:r>
              <a:rPr lang="en-US" altLang="en-US" sz="1700" dirty="0"/>
              <a:t> can be replaced with an expression of the form:</a:t>
            </a:r>
            <a:endParaRPr lang="en-US" altLang="en-US" sz="1700" dirty="0"/>
          </a:p>
          <a:p>
            <a:pPr lvl="1">
              <a:buFont typeface="Monotype Sorts" pitchFamily="-65" charset="2"/>
              <a:buNone/>
            </a:pPr>
            <a:r>
              <a:rPr lang="en-US" altLang="en-US" sz="1700" dirty="0"/>
              <a:t>                </a:t>
            </a:r>
            <a:r>
              <a:rPr lang="en-US" altLang="en-US" sz="1700" i="1" dirty="0"/>
              <a:t>B</a:t>
            </a:r>
            <a:r>
              <a:rPr lang="en-US" altLang="en-US" sz="1700" dirty="0"/>
              <a:t> &lt;operation&gt; (subquery)</a:t>
            </a:r>
            <a:endParaRPr lang="en-US" altLang="en-US" sz="1700" dirty="0"/>
          </a:p>
          <a:p>
            <a:pPr lvl="1">
              <a:buFont typeface="Monotype Sorts" pitchFamily="-65" charset="2"/>
              <a:buNone/>
            </a:pPr>
            <a:r>
              <a:rPr lang="en-US" altLang="en-US" sz="1700" dirty="0"/>
              <a:t>     </a:t>
            </a:r>
            <a:r>
              <a:rPr lang="en-US" altLang="en-US" sz="1700" i="1" dirty="0"/>
              <a:t>B</a:t>
            </a:r>
            <a:r>
              <a:rPr lang="en-US" altLang="en-US" sz="1700" dirty="0"/>
              <a:t> is an attribute and &lt;operation&gt; to be defined later.</a:t>
            </a:r>
            <a:endParaRPr lang="en-US" altLang="en-US" sz="1700" dirty="0"/>
          </a:p>
          <a:p>
            <a:pPr lvl="1"/>
            <a:r>
              <a:rPr lang="en-US" altLang="en-US" sz="1700" b="1" dirty="0"/>
              <a:t>Select clause: </a:t>
            </a:r>
            <a:endParaRPr lang="en-US" altLang="en-US" sz="1700" b="1" dirty="0"/>
          </a:p>
          <a:p>
            <a:pPr marL="857250" lvl="2" indent="0">
              <a:buFont typeface="Webdings" panose="05030102010509060703" pitchFamily="18" charset="2"/>
              <a:buNone/>
            </a:pPr>
            <a:r>
              <a:rPr lang="en-US" altLang="en-US" sz="1700" i="1" dirty="0"/>
              <a:t>A</a:t>
            </a:r>
            <a:r>
              <a:rPr lang="en-US" altLang="en-US" sz="1700" i="1" baseline="-25000" dirty="0"/>
              <a:t>i   </a:t>
            </a:r>
            <a:r>
              <a:rPr lang="en-US" altLang="en-US" sz="1700" dirty="0"/>
              <a:t>can be replaced be a subquery that generates a single value</a:t>
            </a:r>
            <a:r>
              <a:rPr lang="en-US" altLang="en-US" dirty="0"/>
              <a:t>.</a:t>
            </a: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Nested Subqueries</a:t>
            </a:r>
            <a:endParaRPr lang="en-US"/>
          </a:p>
        </p:txBody>
      </p:sp>
      <p:sp>
        <p:nvSpPr>
          <p:cNvPr id="3" name="Content Placeholder 2"/>
          <p:cNvSpPr>
            <a:spLocks noGrp="1"/>
          </p:cNvSpPr>
          <p:nvPr>
            <p:ph idx="1"/>
          </p:nvPr>
        </p:nvSpPr>
        <p:spPr>
          <a:xfrm>
            <a:off x="125730" y="1140460"/>
            <a:ext cx="4661535" cy="3028315"/>
          </a:xfrm>
        </p:spPr>
        <p:txBody>
          <a:bodyPr/>
          <a:p>
            <a:r>
              <a:rPr lang="en-US" sz="2000" b="1">
                <a:solidFill>
                  <a:schemeClr val="bg1">
                    <a:lumMod val="75000"/>
                  </a:schemeClr>
                </a:solidFill>
                <a:latin typeface="Helvetica Bold" charset="0"/>
                <a:cs typeface="Helvetica Bold" charset="0"/>
              </a:rPr>
              <a:t>Nested Subqueries in the FROM Clause</a:t>
            </a:r>
            <a:br>
              <a:rPr lang="en-US" sz="1400"/>
            </a:br>
            <a:endParaRPr lang="en-US" sz="1400"/>
          </a:p>
          <a:p>
            <a:pPr marL="0" indent="0">
              <a:buNone/>
            </a:pPr>
            <a:r>
              <a:rPr lang="en-US" sz="1400" b="1">
                <a:latin typeface="Helvetica Bold" charset="0"/>
                <a:cs typeface="Helvetica Bold" charset="0"/>
              </a:rPr>
              <a:t>    SELECT</a:t>
            </a:r>
            <a:r>
              <a:rPr lang="en-US" sz="1400"/>
              <a:t> A1, A2</a:t>
            </a:r>
            <a:endParaRPr lang="en-US" sz="1400"/>
          </a:p>
          <a:p>
            <a:pPr marL="0" indent="0">
              <a:buNone/>
            </a:pPr>
            <a:r>
              <a:rPr lang="en-US" sz="1400"/>
              <a:t>     </a:t>
            </a:r>
            <a:r>
              <a:rPr lang="en-US" sz="1400" b="1">
                <a:latin typeface="Helvetica Bold" charset="0"/>
                <a:cs typeface="Helvetica Bold" charset="0"/>
              </a:rPr>
              <a:t>FROM</a:t>
            </a:r>
            <a:r>
              <a:rPr lang="en-US" sz="1400"/>
              <a:t> (</a:t>
            </a:r>
            <a:endParaRPr lang="en-US" sz="1400"/>
          </a:p>
          <a:p>
            <a:pPr marL="0" indent="0">
              <a:buNone/>
            </a:pPr>
            <a:r>
              <a:rPr lang="en-US" sz="1400"/>
              <a:t>	</a:t>
            </a:r>
            <a:r>
              <a:rPr lang="en-US" sz="1400" b="1">
                <a:latin typeface="Helvetica Bold" charset="0"/>
                <a:cs typeface="Helvetica Bold" charset="0"/>
              </a:rPr>
              <a:t>SELECT </a:t>
            </a:r>
            <a:r>
              <a:rPr lang="en-US" sz="1400"/>
              <a:t>column1 </a:t>
            </a:r>
            <a:r>
              <a:rPr lang="en-US" sz="1400" b="1">
                <a:latin typeface="Helvetica Bold" charset="0"/>
                <a:cs typeface="Helvetica Bold" charset="0"/>
              </a:rPr>
              <a:t>AS </a:t>
            </a:r>
            <a:r>
              <a:rPr lang="en-US" sz="1400"/>
              <a:t>A1, column2 </a:t>
            </a:r>
            <a:r>
              <a:rPr lang="en-US" sz="1400" b="1">
                <a:latin typeface="Helvetica Bold" charset="0"/>
                <a:cs typeface="Helvetica Bold" charset="0"/>
              </a:rPr>
              <a:t>AS </a:t>
            </a:r>
            <a:r>
              <a:rPr lang="en-US" sz="1400"/>
              <a:t>A2</a:t>
            </a:r>
            <a:endParaRPr lang="en-US" sz="1400"/>
          </a:p>
          <a:p>
            <a:pPr marL="0" indent="0">
              <a:buNone/>
            </a:pPr>
            <a:r>
              <a:rPr lang="en-US" sz="1400"/>
              <a:t>	</a:t>
            </a:r>
            <a:r>
              <a:rPr lang="en-US" sz="1400" b="1">
                <a:latin typeface="Helvetica Bold" charset="0"/>
                <a:cs typeface="Helvetica Bold" charset="0"/>
              </a:rPr>
              <a:t>FROM </a:t>
            </a:r>
            <a:r>
              <a:rPr lang="en-US" sz="1400"/>
              <a:t>table_name</a:t>
            </a:r>
            <a:endParaRPr lang="en-US" sz="1400"/>
          </a:p>
          <a:p>
            <a:pPr marL="0" indent="0">
              <a:buNone/>
            </a:pPr>
            <a:r>
              <a:rPr lang="en-US" sz="1400"/>
              <a:t>	</a:t>
            </a:r>
            <a:r>
              <a:rPr lang="en-US" sz="1400" b="1">
                <a:latin typeface="Helvetica Bold" charset="0"/>
                <a:cs typeface="Helvetica Bold" charset="0"/>
              </a:rPr>
              <a:t>WHERE </a:t>
            </a:r>
            <a:r>
              <a:rPr lang="en-US" sz="1400"/>
              <a:t>condition</a:t>
            </a:r>
            <a:endParaRPr lang="en-US" sz="1400"/>
          </a:p>
          <a:p>
            <a:pPr marL="0" indent="0">
              <a:buNone/>
            </a:pPr>
            <a:r>
              <a:rPr lang="en-US" sz="1400"/>
              <a:t>      ) </a:t>
            </a:r>
            <a:r>
              <a:rPr lang="en-US" sz="1400" b="1">
                <a:latin typeface="Helvetica Bold" charset="0"/>
                <a:cs typeface="Helvetica Bold" charset="0"/>
              </a:rPr>
              <a:t>AS</a:t>
            </a:r>
            <a:r>
              <a:rPr lang="en-US" sz="1400"/>
              <a:t> subquery_alias</a:t>
            </a:r>
            <a:endParaRPr lang="en-US" sz="1400"/>
          </a:p>
          <a:p>
            <a:pPr marL="0" indent="0">
              <a:buNone/>
            </a:pPr>
            <a:r>
              <a:rPr lang="en-US" sz="1400"/>
              <a:t>      </a:t>
            </a:r>
            <a:r>
              <a:rPr lang="en-US" sz="1400" b="1">
                <a:latin typeface="Helvetica Bold" charset="0"/>
                <a:cs typeface="Helvetica Bold" charset="0"/>
              </a:rPr>
              <a:t>WHERE </a:t>
            </a:r>
            <a:r>
              <a:rPr lang="en-US" sz="1400"/>
              <a:t>P;</a:t>
            </a:r>
            <a:endParaRPr lang="en-US" sz="1400"/>
          </a:p>
        </p:txBody>
      </p:sp>
      <p:sp>
        <p:nvSpPr>
          <p:cNvPr id="4" name="Text Box 3"/>
          <p:cNvSpPr txBox="1"/>
          <p:nvPr/>
        </p:nvSpPr>
        <p:spPr>
          <a:xfrm>
            <a:off x="254000" y="4168140"/>
            <a:ext cx="4006850" cy="2676525"/>
          </a:xfrm>
          <a:prstGeom prst="rect">
            <a:avLst/>
          </a:prstGeom>
          <a:noFill/>
        </p:spPr>
        <p:txBody>
          <a:bodyPr wrap="square" rtlCol="0" anchor="t">
            <a:spAutoFit/>
          </a:bodyPr>
          <a:p>
            <a:pPr marL="285750" indent="-285750">
              <a:buFont typeface="Wingdings" panose="05000000000000000000" charset="0"/>
              <a:buChar char=""/>
            </a:pPr>
            <a:r>
              <a:rPr lang="en-US" sz="2000" b="1">
                <a:solidFill>
                  <a:schemeClr val="bg1">
                    <a:lumMod val="75000"/>
                  </a:schemeClr>
                </a:solidFill>
                <a:latin typeface="Helvetica Bold" charset="0"/>
                <a:cs typeface="Helvetica Bold" charset="0"/>
              </a:rPr>
              <a:t>Nested Subqueries in the WHERE Clause</a:t>
            </a:r>
            <a:endParaRPr lang="en-US" sz="1800" b="1">
              <a:solidFill>
                <a:schemeClr val="bg1">
                  <a:lumMod val="75000"/>
                </a:schemeClr>
              </a:solidFill>
              <a:latin typeface="Helvetica Bold" charset="0"/>
              <a:cs typeface="Helvetica Bold" charset="0"/>
            </a:endParaRPr>
          </a:p>
          <a:p>
            <a:pPr marL="0" indent="0">
              <a:buFont typeface="Wingdings" panose="05000000000000000000" charset="0"/>
              <a:buNone/>
            </a:pPr>
            <a:endParaRPr lang="en-US"/>
          </a:p>
          <a:p>
            <a:pPr marL="0" indent="0">
              <a:buFont typeface="Wingdings" panose="05000000000000000000" charset="0"/>
              <a:buNone/>
            </a:pPr>
            <a:r>
              <a:rPr lang="en-US" b="1">
                <a:latin typeface="Helvetica Bold" charset="0"/>
                <a:cs typeface="Helvetica Bold" charset="0"/>
              </a:rPr>
              <a:t>SELECT </a:t>
            </a:r>
            <a:r>
              <a:rPr lang="en-US"/>
              <a:t>A1, A2</a:t>
            </a:r>
            <a:endParaRPr lang="en-US"/>
          </a:p>
          <a:p>
            <a:pPr marL="0" indent="0">
              <a:buFont typeface="Wingdings" panose="05000000000000000000" charset="0"/>
              <a:buNone/>
            </a:pPr>
            <a:r>
              <a:rPr lang="en-US" b="1">
                <a:latin typeface="Helvetica Bold" charset="0"/>
                <a:cs typeface="Helvetica Bold" charset="0"/>
              </a:rPr>
              <a:t>FROM </a:t>
            </a:r>
            <a:r>
              <a:rPr lang="en-US"/>
              <a:t>table_name</a:t>
            </a:r>
            <a:endParaRPr lang="en-US"/>
          </a:p>
          <a:p>
            <a:pPr marL="0" indent="0">
              <a:buFont typeface="Wingdings" panose="05000000000000000000" charset="0"/>
              <a:buNone/>
            </a:pPr>
            <a:r>
              <a:rPr lang="en-US" b="1">
                <a:latin typeface="Helvetica Bold" charset="0"/>
                <a:cs typeface="Helvetica Bold" charset="0"/>
              </a:rPr>
              <a:t>WHERE </a:t>
            </a:r>
            <a:r>
              <a:rPr lang="en-US"/>
              <a:t>column1 &lt;operation&gt; (</a:t>
            </a:r>
            <a:endParaRPr lang="en-US"/>
          </a:p>
          <a:p>
            <a:pPr marL="0" indent="0">
              <a:buFont typeface="Wingdings" panose="05000000000000000000" charset="0"/>
              <a:buNone/>
            </a:pPr>
            <a:r>
              <a:rPr lang="en-US"/>
              <a:t>    </a:t>
            </a:r>
            <a:r>
              <a:rPr lang="en-US" b="1">
                <a:latin typeface="Helvetica Bold" charset="0"/>
                <a:cs typeface="Helvetica Bold" charset="0"/>
              </a:rPr>
              <a:t>SELECT </a:t>
            </a:r>
            <a:r>
              <a:rPr lang="en-US"/>
              <a:t>column2</a:t>
            </a:r>
            <a:endParaRPr lang="en-US"/>
          </a:p>
          <a:p>
            <a:pPr marL="0" indent="0">
              <a:buFont typeface="Wingdings" panose="05000000000000000000" charset="0"/>
              <a:buNone/>
            </a:pPr>
            <a:r>
              <a:rPr lang="en-US"/>
              <a:t>    </a:t>
            </a:r>
            <a:r>
              <a:rPr lang="en-US" b="1">
                <a:latin typeface="Helvetica Bold" charset="0"/>
                <a:cs typeface="Helvetica Bold" charset="0"/>
              </a:rPr>
              <a:t>FROM </a:t>
            </a:r>
            <a:r>
              <a:rPr lang="en-US"/>
              <a:t>another_table</a:t>
            </a:r>
            <a:endParaRPr lang="en-US"/>
          </a:p>
          <a:p>
            <a:pPr marL="0" indent="0">
              <a:buFont typeface="Wingdings" panose="05000000000000000000" charset="0"/>
              <a:buNone/>
            </a:pPr>
            <a:r>
              <a:rPr lang="en-US"/>
              <a:t>    </a:t>
            </a:r>
            <a:r>
              <a:rPr lang="en-US" b="1">
                <a:latin typeface="Helvetica Bold" charset="0"/>
                <a:cs typeface="Helvetica Bold" charset="0"/>
              </a:rPr>
              <a:t>WHERE </a:t>
            </a:r>
            <a:r>
              <a:rPr lang="en-US"/>
              <a:t>condition</a:t>
            </a:r>
            <a:endParaRPr lang="en-US"/>
          </a:p>
          <a:p>
            <a:pPr marL="0" indent="0">
              <a:buFont typeface="Wingdings" panose="05000000000000000000" charset="0"/>
              <a:buNone/>
            </a:pPr>
            <a:r>
              <a:rPr lang="en-US"/>
              <a:t>);</a:t>
            </a:r>
            <a:endParaRPr lang="en-US"/>
          </a:p>
        </p:txBody>
      </p:sp>
      <p:sp>
        <p:nvSpPr>
          <p:cNvPr id="5" name="Text Box 4"/>
          <p:cNvSpPr txBox="1"/>
          <p:nvPr/>
        </p:nvSpPr>
        <p:spPr>
          <a:xfrm>
            <a:off x="4787265" y="1140460"/>
            <a:ext cx="4006850" cy="645160"/>
          </a:xfrm>
          <a:prstGeom prst="rect">
            <a:avLst/>
          </a:prstGeom>
          <a:noFill/>
        </p:spPr>
        <p:txBody>
          <a:bodyPr wrap="square" rtlCol="0" anchor="t">
            <a:spAutoFit/>
          </a:bodyPr>
          <a:p>
            <a:r>
              <a:rPr lang="en-US" sz="1800" b="1">
                <a:solidFill>
                  <a:schemeClr val="bg1">
                    <a:lumMod val="75000"/>
                  </a:schemeClr>
                </a:solidFill>
                <a:latin typeface="Helvetica Bold" charset="0"/>
                <a:cs typeface="Helvetica Bold" charset="0"/>
              </a:rPr>
              <a:t>Nested Subqueries in the SELECT Clause</a:t>
            </a:r>
            <a:endParaRPr lang="en-US" sz="1800" b="1">
              <a:solidFill>
                <a:schemeClr val="bg1">
                  <a:lumMod val="75000"/>
                </a:schemeClr>
              </a:solidFill>
              <a:latin typeface="Helvetica Bold" charset="0"/>
              <a:cs typeface="Helvetica Bold" charset="0"/>
            </a:endParaRPr>
          </a:p>
        </p:txBody>
      </p:sp>
      <p:sp>
        <p:nvSpPr>
          <p:cNvPr id="6" name="Text Box 5"/>
          <p:cNvSpPr txBox="1"/>
          <p:nvPr/>
        </p:nvSpPr>
        <p:spPr>
          <a:xfrm>
            <a:off x="4890135" y="1887220"/>
            <a:ext cx="4253865" cy="1322070"/>
          </a:xfrm>
          <a:prstGeom prst="rect">
            <a:avLst/>
          </a:prstGeom>
          <a:noFill/>
        </p:spPr>
        <p:txBody>
          <a:bodyPr wrap="square" rtlCol="0" anchor="t">
            <a:spAutoFit/>
          </a:bodyPr>
          <a:p>
            <a:r>
              <a:rPr lang="en-US" b="1">
                <a:latin typeface="Helvetica Bold" charset="0"/>
                <a:cs typeface="Helvetica Bold" charset="0"/>
              </a:rPr>
              <a:t>SELECT </a:t>
            </a:r>
            <a:r>
              <a:rPr lang="en-US"/>
              <a:t>(SELECT </a:t>
            </a:r>
            <a:r>
              <a:rPr lang="en-US" b="1">
                <a:latin typeface="Helvetica Bold" charset="0"/>
                <a:cs typeface="Helvetica Bold" charset="0"/>
              </a:rPr>
              <a:t>AVG</a:t>
            </a:r>
            <a:r>
              <a:rPr lang="en-US"/>
              <a:t>(column2) </a:t>
            </a:r>
            <a:endParaRPr lang="en-US"/>
          </a:p>
          <a:p>
            <a:r>
              <a:rPr lang="en-US" b="1">
                <a:latin typeface="Helvetica Bold" charset="0"/>
                <a:cs typeface="Helvetica Bold" charset="0"/>
              </a:rPr>
              <a:t>FROM </a:t>
            </a:r>
            <a:r>
              <a:rPr lang="en-US"/>
              <a:t>another_table) </a:t>
            </a:r>
            <a:r>
              <a:rPr lang="en-US" b="1">
                <a:latin typeface="Helvetica Bold" charset="0"/>
                <a:cs typeface="Helvetica Bold" charset="0"/>
              </a:rPr>
              <a:t>AS</a:t>
            </a:r>
            <a:r>
              <a:rPr lang="en-US"/>
              <a:t> average_value,</a:t>
            </a:r>
            <a:endParaRPr lang="en-US"/>
          </a:p>
          <a:p>
            <a:r>
              <a:rPr lang="en-US"/>
              <a:t>    A1,</a:t>
            </a:r>
            <a:endParaRPr lang="en-US"/>
          </a:p>
          <a:p>
            <a:r>
              <a:rPr lang="en-US"/>
              <a:t>    A2</a:t>
            </a:r>
            <a:endParaRPr lang="en-US"/>
          </a:p>
          <a:p>
            <a:r>
              <a:rPr lang="en-US" b="1">
                <a:latin typeface="Helvetica Bold" charset="0"/>
                <a:cs typeface="Helvetica Bold" charset="0"/>
              </a:rPr>
              <a:t>FROM </a:t>
            </a:r>
            <a:r>
              <a:rPr lang="en-US"/>
              <a:t>table_name;</a:t>
            </a:r>
            <a:endParaRPr lang="en-US"/>
          </a:p>
        </p:txBody>
      </p:sp>
      <p:sp>
        <p:nvSpPr>
          <p:cNvPr id="7" name="Text Box 6"/>
          <p:cNvSpPr txBox="1"/>
          <p:nvPr/>
        </p:nvSpPr>
        <p:spPr>
          <a:xfrm>
            <a:off x="4610735" y="4168140"/>
            <a:ext cx="4731385" cy="2584450"/>
          </a:xfrm>
          <a:prstGeom prst="rect">
            <a:avLst/>
          </a:prstGeom>
          <a:noFill/>
        </p:spPr>
        <p:txBody>
          <a:bodyPr wrap="square" rtlCol="0" anchor="t">
            <a:spAutoFit/>
          </a:bodyPr>
          <a:p>
            <a:r>
              <a:rPr lang="en-US" sz="1800" b="1">
                <a:solidFill>
                  <a:srgbClr val="FF0000"/>
                </a:solidFill>
                <a:latin typeface="Helvetica Bold" charset="0"/>
                <a:cs typeface="Helvetica Bold" charset="0"/>
              </a:rPr>
              <a:t>Example: </a:t>
            </a:r>
            <a:endParaRPr lang="en-US" sz="1800" b="1">
              <a:solidFill>
                <a:srgbClr val="FF0000"/>
              </a:solidFill>
              <a:latin typeface="Helvetica Bold" charset="0"/>
              <a:cs typeface="Helvetica Bold" charset="0"/>
            </a:endParaRPr>
          </a:p>
          <a:p>
            <a:r>
              <a:rPr lang="en-US" sz="1800" b="1">
                <a:latin typeface="Helvetica Bold" charset="0"/>
                <a:cs typeface="Helvetica Bold" charset="0"/>
              </a:rPr>
              <a:t>SELECT</a:t>
            </a:r>
            <a:r>
              <a:rPr lang="en-US" sz="1800"/>
              <a:t> name</a:t>
            </a:r>
            <a:endParaRPr lang="en-US" sz="1800"/>
          </a:p>
          <a:p>
            <a:r>
              <a:rPr lang="en-US" sz="1800" b="1">
                <a:latin typeface="Helvetica Bold" charset="0"/>
                <a:cs typeface="Helvetica Bold" charset="0"/>
              </a:rPr>
              <a:t>FROM</a:t>
            </a:r>
            <a:r>
              <a:rPr lang="en-US" sz="1800"/>
              <a:t> employees</a:t>
            </a:r>
            <a:endParaRPr lang="en-US" sz="1800"/>
          </a:p>
          <a:p>
            <a:r>
              <a:rPr lang="en-US" sz="1800" b="1">
                <a:latin typeface="Helvetica Bold" charset="0"/>
                <a:cs typeface="Helvetica Bold" charset="0"/>
              </a:rPr>
              <a:t>WHERE </a:t>
            </a:r>
            <a:r>
              <a:rPr lang="en-US" sz="1800"/>
              <a:t>salary &gt; (</a:t>
            </a:r>
            <a:endParaRPr lang="en-US" sz="1800"/>
          </a:p>
          <a:p>
            <a:r>
              <a:rPr lang="en-US" sz="1800"/>
              <a:t>    </a:t>
            </a:r>
            <a:r>
              <a:rPr lang="en-US" sz="1800" b="1">
                <a:latin typeface="Helvetica Bold" charset="0"/>
                <a:cs typeface="Helvetica Bold" charset="0"/>
              </a:rPr>
              <a:t>SELECT AVG</a:t>
            </a:r>
            <a:r>
              <a:rPr lang="en-US" sz="1800"/>
              <a:t>(salary)</a:t>
            </a:r>
            <a:endParaRPr lang="en-US" sz="1800"/>
          </a:p>
          <a:p>
            <a:r>
              <a:rPr lang="en-US" sz="1800"/>
              <a:t>    </a:t>
            </a:r>
            <a:r>
              <a:rPr lang="en-US" sz="1800" b="1">
                <a:latin typeface="Helvetica Bold" charset="0"/>
                <a:cs typeface="Helvetica Bold" charset="0"/>
              </a:rPr>
              <a:t>FROM </a:t>
            </a:r>
            <a:r>
              <a:rPr lang="en-US" sz="1800"/>
              <a:t>salaries</a:t>
            </a:r>
            <a:endParaRPr lang="en-US" sz="1800"/>
          </a:p>
          <a:p>
            <a:r>
              <a:rPr lang="en-US" sz="1800"/>
              <a:t>    </a:t>
            </a:r>
            <a:r>
              <a:rPr lang="en-US" sz="1800" b="1">
                <a:latin typeface="Helvetica Bold" charset="0"/>
                <a:cs typeface="Helvetica Bold" charset="0"/>
              </a:rPr>
              <a:t>WHERE </a:t>
            </a:r>
            <a:r>
              <a:rPr lang="en-US" sz="1800"/>
              <a:t>salaries.employee_id = employees.employee_id</a:t>
            </a:r>
            <a:endParaRPr lang="en-US" sz="1800"/>
          </a:p>
          <a:p>
            <a:r>
              <a:rPr lang="en-US" sz="1800"/>
              <a:t>);</a:t>
            </a:r>
            <a:endParaRPr 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en-US" altLang="en-US" dirty="0"/>
              <a:t>Set Membership</a:t>
            </a: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en-US" sz="2800" dirty="0"/>
              <a:t>Set Membership </a:t>
            </a:r>
            <a:endParaRPr lang="en-US" altLang="en-US" sz="2800" dirty="0"/>
          </a:p>
        </p:txBody>
      </p:sp>
      <p:sp>
        <p:nvSpPr>
          <p:cNvPr id="49154" name="Rectangle 3"/>
          <p:cNvSpPr>
            <a:spLocks noGrp="1" noChangeArrowheads="1"/>
          </p:cNvSpPr>
          <p:nvPr>
            <p:ph type="body" idx="1"/>
          </p:nvPr>
        </p:nvSpPr>
        <p:spPr>
          <a:xfrm>
            <a:off x="772357" y="1109663"/>
            <a:ext cx="7648313" cy="5181955"/>
          </a:xfrm>
        </p:spPr>
        <p:txBody>
          <a:bodyPr/>
          <a:lstStyle/>
          <a:p>
            <a:pPr>
              <a:tabLst>
                <a:tab pos="1026795" algn="l"/>
              </a:tabLst>
            </a:pPr>
            <a:r>
              <a:rPr lang="en-US" altLang="en-US" sz="1700" dirty="0"/>
              <a:t>Find courses offered in Fall 2017 and in Spring 2018</a:t>
            </a:r>
            <a:endParaRPr lang="en-US" altLang="en-US" sz="1700" dirty="0"/>
          </a:p>
          <a:p>
            <a:pPr>
              <a:tabLst>
                <a:tab pos="1026795" algn="l"/>
              </a:tabLst>
            </a:pPr>
            <a:endParaRPr lang="en-US" altLang="en-US" sz="1700" dirty="0"/>
          </a:p>
          <a:p>
            <a:pPr>
              <a:tabLst>
                <a:tab pos="1026795" algn="l"/>
              </a:tabLst>
            </a:pPr>
            <a:endParaRPr lang="en-US" altLang="en-US" sz="1700" dirty="0"/>
          </a:p>
          <a:p>
            <a:pPr>
              <a:tabLst>
                <a:tab pos="1026795" algn="l"/>
              </a:tabLst>
            </a:pPr>
            <a:endParaRPr lang="en-US" altLang="en-US" dirty="0"/>
          </a:p>
          <a:p>
            <a:pPr>
              <a:tabLst>
                <a:tab pos="1026795" algn="l"/>
              </a:tabLst>
            </a:pPr>
            <a:endParaRPr lang="en-US" altLang="en-US" dirty="0"/>
          </a:p>
          <a:p>
            <a:pPr>
              <a:tabLst>
                <a:tab pos="1026795" algn="l"/>
              </a:tabLst>
            </a:pPr>
            <a:endParaRPr lang="en-US" altLang="en-US" dirty="0"/>
          </a:p>
          <a:p>
            <a:pPr>
              <a:tabLst>
                <a:tab pos="1026795" algn="l"/>
              </a:tabLst>
            </a:pPr>
            <a:r>
              <a:rPr lang="en-US" altLang="en-US" sz="1700" dirty="0"/>
              <a:t>Find courses offered in Fall 2017 but not in Spring 2018</a:t>
            </a:r>
            <a:endParaRPr lang="en-US" altLang="en-US" dirty="0"/>
          </a:p>
          <a:p>
            <a:pPr>
              <a:tabLst>
                <a:tab pos="1026795" algn="l"/>
              </a:tabLst>
            </a:pPr>
            <a:endParaRPr lang="en-US" altLang="en-US" dirty="0"/>
          </a:p>
          <a:p>
            <a:pPr>
              <a:tabLst>
                <a:tab pos="1026795" algn="l"/>
              </a:tabLst>
            </a:pPr>
            <a:endParaRPr lang="en-US" altLang="en-US" dirty="0"/>
          </a:p>
        </p:txBody>
      </p:sp>
      <p:sp>
        <p:nvSpPr>
          <p:cNvPr id="49156" name="Text Box 5"/>
          <p:cNvSpPr txBox="1">
            <a:spLocks noChangeArrowheads="1"/>
          </p:cNvSpPr>
          <p:nvPr/>
        </p:nvSpPr>
        <p:spPr bwMode="auto">
          <a:xfrm>
            <a:off x="1625600" y="1565460"/>
            <a:ext cx="62166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endParaRPr lang="en-US" altLang="en-US" sz="1600" i="1" dirty="0"/>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2017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endParaRPr lang="en-US" altLang="en-US" sz="1600" i="1" dirty="0"/>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2018);</a:t>
            </a:r>
            <a:endParaRPr lang="en-US" altLang="en-US" sz="1600" dirty="0"/>
          </a:p>
        </p:txBody>
      </p:sp>
      <p:sp>
        <p:nvSpPr>
          <p:cNvPr id="49157" name="Text Box 6"/>
          <p:cNvSpPr txBox="1">
            <a:spLocks noChangeArrowheads="1"/>
          </p:cNvSpPr>
          <p:nvPr/>
        </p:nvSpPr>
        <p:spPr bwMode="auto">
          <a:xfrm>
            <a:off x="1625600" y="3693385"/>
            <a:ext cx="658653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endParaRPr lang="en-US" altLang="en-US" sz="1600" i="1" dirty="0"/>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2017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not 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endParaRPr lang="en-US" altLang="en-US" sz="1600" i="1" dirty="0"/>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2018);</a:t>
            </a:r>
            <a:endParaRPr lang="en-US" alt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en-US" sz="2800" dirty="0"/>
              <a:t>Set Membership (Cont.)</a:t>
            </a:r>
            <a:endParaRPr lang="en-US" altLang="en-US" sz="2800" dirty="0"/>
          </a:p>
        </p:txBody>
      </p:sp>
      <p:sp>
        <p:nvSpPr>
          <p:cNvPr id="50178" name="Rectangle 3"/>
          <p:cNvSpPr>
            <a:spLocks noGrp="1" noChangeArrowheads="1"/>
          </p:cNvSpPr>
          <p:nvPr>
            <p:ph type="body" idx="1"/>
          </p:nvPr>
        </p:nvSpPr>
        <p:spPr>
          <a:xfrm>
            <a:off x="768351" y="1123753"/>
            <a:ext cx="7665436" cy="5069783"/>
          </a:xfrm>
        </p:spPr>
        <p:txBody>
          <a:bodyPr/>
          <a:lstStyle/>
          <a:p>
            <a:pPr defTabSz="916305">
              <a:tabLst>
                <a:tab pos="683895" algn="l"/>
                <a:tab pos="1250950" algn="l"/>
              </a:tabLst>
            </a:pPr>
            <a:r>
              <a:rPr lang="en-US" altLang="en-US" sz="1700" dirty="0"/>
              <a:t>Name all instructors whose name is neither “Mozart” nor Einstein”</a:t>
            </a:r>
            <a:endParaRPr lang="en-US" altLang="en-US" sz="1700" dirty="0"/>
          </a:p>
          <a:p>
            <a:pPr marL="0" indent="0" defTabSz="916305">
              <a:buNone/>
              <a:tabLst>
                <a:tab pos="683895" algn="l"/>
                <a:tab pos="1250950" algn="l"/>
              </a:tabLst>
            </a:pPr>
            <a:endParaRPr lang="en-US" altLang="en-US" sz="800" dirty="0"/>
          </a:p>
          <a:p>
            <a:pPr>
              <a:spcBef>
                <a:spcPts val="0"/>
              </a:spcBef>
              <a:buNone/>
            </a:pPr>
            <a:r>
              <a:rPr lang="en-US" altLang="en-US" sz="1700" dirty="0"/>
              <a:t>                 </a:t>
            </a:r>
            <a:r>
              <a:rPr lang="en-US" altLang="en-US" sz="1700" b="1" dirty="0"/>
              <a:t>select distinct </a:t>
            </a:r>
            <a:r>
              <a:rPr lang="en-US" altLang="en-US" sz="1700" i="1" dirty="0"/>
              <a:t>name</a:t>
            </a:r>
            <a:endParaRPr lang="en-US" altLang="en-US" sz="1700" dirty="0"/>
          </a:p>
          <a:p>
            <a:pPr>
              <a:spcBef>
                <a:spcPts val="0"/>
              </a:spcBef>
              <a:buNone/>
            </a:pPr>
            <a:r>
              <a:rPr lang="en-US" altLang="en-US" sz="1700" b="1" dirty="0"/>
              <a:t>                 from </a:t>
            </a:r>
            <a:r>
              <a:rPr lang="en-US" altLang="en-US" sz="1700" i="1" dirty="0"/>
              <a:t>instructor</a:t>
            </a:r>
            <a:endParaRPr lang="en-US" altLang="en-US" sz="1700" i="1" dirty="0"/>
          </a:p>
          <a:p>
            <a:pPr>
              <a:spcBef>
                <a:spcPts val="0"/>
              </a:spcBef>
              <a:buNone/>
            </a:pPr>
            <a:r>
              <a:rPr lang="en-US" altLang="en-US" sz="1700" b="1" dirty="0"/>
              <a:t>                 where </a:t>
            </a:r>
            <a:r>
              <a:rPr lang="en-US" altLang="en-US" sz="1700" dirty="0"/>
              <a:t> </a:t>
            </a:r>
            <a:r>
              <a:rPr lang="en-US" altLang="en-US" sz="1700" i="1" dirty="0"/>
              <a:t>name </a:t>
            </a:r>
            <a:r>
              <a:rPr lang="en-US" altLang="en-US" sz="1700" b="1" dirty="0"/>
              <a:t>not in </a:t>
            </a:r>
            <a:r>
              <a:rPr lang="en-US" altLang="en-US" sz="1700" dirty="0"/>
              <a:t>('Mozart', 'Einstein') </a:t>
            </a:r>
            <a:endParaRPr lang="en-US" altLang="en-US" sz="1700" dirty="0"/>
          </a:p>
          <a:p>
            <a:pPr>
              <a:buNone/>
            </a:pPr>
            <a:endParaRPr lang="en-US" altLang="en-US" sz="800" dirty="0"/>
          </a:p>
          <a:p>
            <a:pPr defTabSz="916305">
              <a:tabLst>
                <a:tab pos="683895" algn="l"/>
                <a:tab pos="1250950" algn="l"/>
              </a:tabLst>
            </a:pPr>
            <a:r>
              <a:rPr lang="en-US" altLang="en-US" sz="1700" dirty="0"/>
              <a:t>Find the total number of (distinct) students who have taken course sections taught by the instructor with </a:t>
            </a:r>
            <a:r>
              <a:rPr lang="en-US" altLang="en-US" sz="1700" i="1" dirty="0"/>
              <a:t>ID </a:t>
            </a:r>
            <a:r>
              <a:rPr lang="en-US" altLang="en-US" sz="1700" dirty="0"/>
              <a:t>10101</a:t>
            </a: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1700" dirty="0"/>
          </a:p>
          <a:p>
            <a:pPr defTabSz="916305">
              <a:tabLst>
                <a:tab pos="683895" algn="l"/>
                <a:tab pos="1250950" algn="l"/>
              </a:tabLst>
            </a:pPr>
            <a:endParaRPr lang="en-US" altLang="en-US" sz="800" dirty="0"/>
          </a:p>
          <a:p>
            <a:pPr defTabSz="916305">
              <a:tabLst>
                <a:tab pos="683895" algn="l"/>
                <a:tab pos="1250950" algn="l"/>
              </a:tabLst>
            </a:pPr>
            <a:r>
              <a:rPr lang="en-US" altLang="en-US" sz="1700" dirty="0"/>
              <a:t>Note: Above query can be written in a much simpler manner.  </a:t>
            </a:r>
            <a:br>
              <a:rPr lang="en-US" altLang="en-US" sz="1700" dirty="0"/>
            </a:br>
            <a:r>
              <a:rPr lang="en-US" altLang="en-US" sz="1700" dirty="0"/>
              <a:t>The formulation above is simply to illustrate SQL features</a:t>
            </a:r>
            <a:endParaRPr lang="en-US" altLang="en-US" sz="1700" dirty="0"/>
          </a:p>
          <a:p>
            <a:pPr defTabSz="916305">
              <a:tabLst>
                <a:tab pos="683895" algn="l"/>
                <a:tab pos="1250950" algn="l"/>
              </a:tabLst>
            </a:pPr>
            <a:endParaRPr lang="en-US" altLang="en-US" sz="1700" i="1" dirty="0"/>
          </a:p>
        </p:txBody>
      </p:sp>
      <p:sp>
        <p:nvSpPr>
          <p:cNvPr id="50180" name="Text Box 5"/>
          <p:cNvSpPr txBox="1">
            <a:spLocks noChangeArrowheads="1"/>
          </p:cNvSpPr>
          <p:nvPr/>
        </p:nvSpPr>
        <p:spPr bwMode="auto">
          <a:xfrm>
            <a:off x="1803745" y="3311288"/>
            <a:ext cx="643473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700" b="1" dirty="0"/>
              <a:t>select count </a:t>
            </a:r>
            <a:r>
              <a:rPr lang="en-US" altLang="en-US" sz="1700" dirty="0"/>
              <a:t>(</a:t>
            </a:r>
            <a:r>
              <a:rPr lang="en-US" altLang="en-US" sz="1700" b="1" dirty="0"/>
              <a:t>distinct </a:t>
            </a:r>
            <a:r>
              <a:rPr lang="en-US" altLang="en-US" sz="1700" i="1" dirty="0"/>
              <a:t>ID</a:t>
            </a:r>
            <a:r>
              <a:rPr lang="en-US" altLang="en-US" sz="1700" dirty="0"/>
              <a:t>)</a:t>
            </a:r>
            <a:endParaRPr lang="en-US" altLang="en-US" sz="1700" dirty="0"/>
          </a:p>
          <a:p>
            <a:r>
              <a:rPr lang="en-US" altLang="en-US" sz="1700" b="1" dirty="0"/>
              <a:t>from </a:t>
            </a:r>
            <a:r>
              <a:rPr lang="en-US" altLang="en-US" sz="1700" i="1" dirty="0"/>
              <a:t>takes</a:t>
            </a:r>
            <a:endParaRPr lang="en-US" altLang="en-US" sz="1700" i="1" dirty="0"/>
          </a:p>
          <a:p>
            <a:r>
              <a:rPr lang="en-US" altLang="en-US" sz="1700" b="1" dirty="0"/>
              <a:t>where </a:t>
            </a:r>
            <a:r>
              <a:rPr lang="en-US" altLang="en-US" sz="1700" dirty="0"/>
              <a:t>(</a:t>
            </a:r>
            <a:r>
              <a:rPr lang="en-US" altLang="en-US" sz="1700" i="1" dirty="0" err="1"/>
              <a:t>course_id</a:t>
            </a:r>
            <a:r>
              <a:rPr lang="en-US" altLang="en-US" sz="1700" dirty="0"/>
              <a:t>, </a:t>
            </a:r>
            <a:r>
              <a:rPr lang="en-US" altLang="en-US" sz="1700" i="1" dirty="0" err="1"/>
              <a:t>sec_id</a:t>
            </a:r>
            <a:r>
              <a:rPr lang="en-US" altLang="en-US" sz="1700" dirty="0"/>
              <a:t>, </a:t>
            </a:r>
            <a:r>
              <a:rPr lang="en-US" altLang="en-US" sz="1700" i="1" dirty="0"/>
              <a:t>semester</a:t>
            </a:r>
            <a:r>
              <a:rPr lang="en-US" altLang="en-US" sz="1700" dirty="0"/>
              <a:t>, </a:t>
            </a:r>
            <a:r>
              <a:rPr lang="en-US" altLang="en-US" sz="1700" i="1" dirty="0"/>
              <a:t>year</a:t>
            </a:r>
            <a:r>
              <a:rPr lang="en-US" altLang="en-US" sz="1700" dirty="0"/>
              <a:t>) </a:t>
            </a:r>
            <a:r>
              <a:rPr lang="en-US" altLang="en-US" sz="1700" b="1" dirty="0"/>
              <a:t>in </a:t>
            </a:r>
            <a:br>
              <a:rPr lang="en-US" altLang="en-US" sz="1700" b="1" dirty="0"/>
            </a:br>
            <a:r>
              <a:rPr lang="en-US" altLang="en-US" sz="1700" b="1" dirty="0"/>
              <a:t>                                </a:t>
            </a:r>
            <a:r>
              <a:rPr lang="en-US" altLang="en-US" sz="1700" dirty="0"/>
              <a:t>(</a:t>
            </a:r>
            <a:r>
              <a:rPr lang="en-US" altLang="en-US" sz="1700" b="1" dirty="0"/>
              <a:t>select </a:t>
            </a:r>
            <a:r>
              <a:rPr lang="en-US" altLang="en-US" sz="1700" i="1" dirty="0" err="1"/>
              <a:t>course_id</a:t>
            </a:r>
            <a:r>
              <a:rPr lang="en-US" altLang="en-US" sz="1700" dirty="0"/>
              <a:t>, </a:t>
            </a:r>
            <a:r>
              <a:rPr lang="en-US" altLang="en-US" sz="1700" i="1" dirty="0" err="1"/>
              <a:t>sec_id</a:t>
            </a:r>
            <a:r>
              <a:rPr lang="en-US" altLang="en-US" sz="1700" dirty="0"/>
              <a:t>, </a:t>
            </a:r>
            <a:r>
              <a:rPr lang="en-US" altLang="en-US" sz="1700" i="1" dirty="0"/>
              <a:t>semester</a:t>
            </a:r>
            <a:r>
              <a:rPr lang="en-US" altLang="en-US" sz="1700" dirty="0"/>
              <a:t>, </a:t>
            </a:r>
            <a:r>
              <a:rPr lang="en-US" altLang="en-US" sz="1700" i="1" dirty="0"/>
              <a:t>year</a:t>
            </a:r>
            <a:endParaRPr lang="en-US" altLang="en-US" sz="1700" i="1" dirty="0"/>
          </a:p>
          <a:p>
            <a:r>
              <a:rPr lang="en-US" altLang="en-US" sz="1700" b="1" dirty="0"/>
              <a:t>                                 from </a:t>
            </a:r>
            <a:r>
              <a:rPr lang="en-US" altLang="en-US" sz="1700" i="1" dirty="0"/>
              <a:t>teaches</a:t>
            </a:r>
            <a:endParaRPr lang="en-US" altLang="en-US" sz="1700" i="1" dirty="0"/>
          </a:p>
          <a:p>
            <a:r>
              <a:rPr lang="en-US" altLang="en-US" sz="1700" b="1" dirty="0"/>
              <a:t>                                 where </a:t>
            </a:r>
            <a:r>
              <a:rPr lang="en-US" altLang="en-US" sz="1700" i="1" dirty="0"/>
              <a:t>teaches</a:t>
            </a:r>
            <a:r>
              <a:rPr lang="en-US" altLang="en-US" sz="1700" dirty="0"/>
              <a:t>.</a:t>
            </a:r>
            <a:r>
              <a:rPr lang="en-US" altLang="en-US" sz="1700" i="1" dirty="0"/>
              <a:t>ID</a:t>
            </a:r>
            <a:r>
              <a:rPr lang="en-US" altLang="en-US" sz="1700" dirty="0"/>
              <a:t>= 10101);</a:t>
            </a:r>
            <a:endParaRPr lang="en-US" altLang="en-US" sz="1700" dirty="0"/>
          </a:p>
          <a:p>
            <a:endParaRPr lang="en-US" altLang="en-US" sz="1600" dirty="0"/>
          </a:p>
          <a:p>
            <a:endParaRPr lang="en-US" altLang="en-US" sz="1600" dirty="0"/>
          </a:p>
          <a:p>
            <a:endParaRPr lang="en-US" alt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en-US" sz="2800" dirty="0"/>
              <a:t>SQL Parts</a:t>
            </a:r>
            <a:endParaRPr lang="en-US" altLang="en-US" sz="2800" dirty="0"/>
          </a:p>
        </p:txBody>
      </p:sp>
      <p:sp>
        <p:nvSpPr>
          <p:cNvPr id="7170" name="Rectangle 3"/>
          <p:cNvSpPr>
            <a:spLocks noGrp="1" noChangeArrowheads="1"/>
          </p:cNvSpPr>
          <p:nvPr>
            <p:ph type="body" idx="1"/>
          </p:nvPr>
        </p:nvSpPr>
        <p:spPr>
          <a:xfrm>
            <a:off x="768350" y="1127933"/>
            <a:ext cx="7584043" cy="4920168"/>
          </a:xfrm>
        </p:spPr>
        <p:txBody>
          <a:bodyPr/>
          <a:lstStyle/>
          <a:p>
            <a:r>
              <a:rPr lang="en-US" altLang="en-US" sz="1700" dirty="0"/>
              <a:t>DML -- provides the ability to query information from the database and to insert tuples into, delete tuples from, and modify tuples in the database.</a:t>
            </a:r>
            <a:endParaRPr lang="en-US" altLang="en-US" sz="1700" dirty="0"/>
          </a:p>
          <a:p>
            <a:r>
              <a:rPr lang="en-US" altLang="en-US" sz="1700" dirty="0"/>
              <a:t>integrity – the  DDL includes commands for specifying integrity constraints.</a:t>
            </a:r>
            <a:endParaRPr lang="en-US" altLang="en-US" sz="1700" dirty="0"/>
          </a:p>
          <a:p>
            <a:r>
              <a:rPr lang="en-US" altLang="en-US" sz="1700" dirty="0"/>
              <a:t>View definition -- The DDL  includes commands for defining views.</a:t>
            </a:r>
            <a:endParaRPr lang="en-US" altLang="en-US" sz="1700" dirty="0"/>
          </a:p>
          <a:p>
            <a:r>
              <a:rPr lang="en-US" altLang="en-US" sz="1700" dirty="0"/>
              <a:t>Transaction control –includes commands for specifying the beginning and ending of transactions.</a:t>
            </a:r>
            <a:endParaRPr lang="en-US" altLang="en-US" sz="1700" dirty="0"/>
          </a:p>
          <a:p>
            <a:r>
              <a:rPr lang="en-US" altLang="en-US" sz="1700" dirty="0"/>
              <a:t>Embedded  SQL  and dynamic SQL -- define how SQL statements can be embedded within general-purpose programming languages.</a:t>
            </a:r>
            <a:endParaRPr lang="en-US" altLang="en-US" sz="1700" dirty="0"/>
          </a:p>
          <a:p>
            <a:r>
              <a:rPr lang="en-US" altLang="en-US" sz="1700" dirty="0"/>
              <a:t>Authorization – includes commands for specifying access rights to relations and views.</a:t>
            </a:r>
            <a:endParaRPr lang="en-US" altLang="en-US" sz="1700" dirty="0"/>
          </a:p>
          <a:p>
            <a:pPr>
              <a:buNone/>
            </a:pPr>
            <a:endParaRPr lang="en-US" altLang="en-US" dirty="0"/>
          </a:p>
          <a:p>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en-US" altLang="en-US" dirty="0"/>
              <a:t>Set Comparison</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552450" y="142875"/>
            <a:ext cx="8077200" cy="609600"/>
          </a:xfrm>
        </p:spPr>
        <p:txBody>
          <a:bodyPr/>
          <a:lstStyle/>
          <a:p>
            <a:r>
              <a:rPr lang="en-US" altLang="en-US" sz="2800" dirty="0"/>
              <a:t>Set Comparison – </a:t>
            </a:r>
            <a:r>
              <a:rPr lang="ja-JP" altLang="en-US" sz="2800" dirty="0"/>
              <a:t>“</a:t>
            </a:r>
            <a:r>
              <a:rPr lang="en-US" altLang="ja-JP" sz="2800" dirty="0"/>
              <a:t>some</a:t>
            </a:r>
            <a:r>
              <a:rPr lang="ja-JP" altLang="en-US" sz="2800" dirty="0"/>
              <a:t>”</a:t>
            </a:r>
            <a:r>
              <a:rPr lang="en-US" altLang="ja-JP" sz="2800" dirty="0"/>
              <a:t> Clause</a:t>
            </a:r>
            <a:endParaRPr lang="en-US" altLang="en-US" sz="2800" dirty="0"/>
          </a:p>
        </p:txBody>
      </p:sp>
      <p:sp>
        <p:nvSpPr>
          <p:cNvPr id="51202" name="Rectangle 3"/>
          <p:cNvSpPr>
            <a:spLocks noGrp="1" noChangeArrowheads="1"/>
          </p:cNvSpPr>
          <p:nvPr>
            <p:ph type="body" idx="1"/>
          </p:nvPr>
        </p:nvSpPr>
        <p:spPr>
          <a:xfrm>
            <a:off x="763480" y="1106487"/>
            <a:ext cx="7384238" cy="4202492"/>
          </a:xfrm>
        </p:spPr>
        <p:txBody>
          <a:bodyPr/>
          <a:lstStyle/>
          <a:p>
            <a:pPr defTabSz="916305">
              <a:tabLst>
                <a:tab pos="1830070" algn="l"/>
              </a:tabLst>
            </a:pPr>
            <a:r>
              <a:rPr lang="en-US" altLang="en-US" dirty="0"/>
              <a:t>Find names of instructors with salary greater than that of some (at least one) instructor in the Biology department.</a:t>
            </a:r>
            <a:endParaRPr lang="en-US" altLang="en-US" dirty="0"/>
          </a:p>
          <a:p>
            <a:pPr defTabSz="916305">
              <a:tabLst>
                <a:tab pos="1830070" algn="l"/>
              </a:tabLst>
            </a:pPr>
            <a:endParaRPr lang="en-US" altLang="en-US" dirty="0"/>
          </a:p>
          <a:p>
            <a:pPr defTabSz="916305">
              <a:tabLst>
                <a:tab pos="1830070" algn="l"/>
              </a:tabLst>
            </a:pPr>
            <a:endParaRPr lang="en-US" altLang="en-US" dirty="0"/>
          </a:p>
          <a:p>
            <a:pPr defTabSz="916305">
              <a:tabLst>
                <a:tab pos="1830070" algn="l"/>
              </a:tabLst>
            </a:pPr>
            <a:endParaRPr lang="en-US" altLang="en-US" dirty="0"/>
          </a:p>
          <a:p>
            <a:pPr defTabSz="916305">
              <a:tabLst>
                <a:tab pos="1830070" algn="l"/>
              </a:tabLst>
            </a:pPr>
            <a:r>
              <a:rPr lang="en-US" altLang="en-US" dirty="0"/>
              <a:t>Same query using &gt; </a:t>
            </a:r>
            <a:r>
              <a:rPr lang="en-US" altLang="en-US" b="1" dirty="0"/>
              <a:t>some</a:t>
            </a:r>
            <a:r>
              <a:rPr lang="en-US" altLang="en-US" dirty="0"/>
              <a:t> clause</a:t>
            </a:r>
            <a:endParaRPr lang="en-US" altLang="en-US" dirty="0"/>
          </a:p>
        </p:txBody>
      </p:sp>
      <p:sp>
        <p:nvSpPr>
          <p:cNvPr id="51204" name="Text Box 5"/>
          <p:cNvSpPr txBox="1">
            <a:spLocks noChangeArrowheads="1"/>
          </p:cNvSpPr>
          <p:nvPr/>
        </p:nvSpPr>
        <p:spPr bwMode="auto">
          <a:xfrm>
            <a:off x="1957388" y="3285892"/>
            <a:ext cx="5657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600" b="1" dirty="0"/>
              <a:t>select </a:t>
            </a:r>
            <a:r>
              <a:rPr lang="en-US" altLang="en-US" sz="1600" i="1" dirty="0"/>
              <a:t>name</a:t>
            </a:r>
            <a:endParaRPr lang="en-US" altLang="en-US" sz="1600" i="1" dirty="0"/>
          </a:p>
          <a:p>
            <a:r>
              <a:rPr lang="en-US" altLang="en-US" sz="1600" b="1" dirty="0"/>
              <a:t>from </a:t>
            </a:r>
            <a:r>
              <a:rPr lang="en-US" altLang="en-US" sz="1600" i="1" dirty="0"/>
              <a:t>instructor</a:t>
            </a:r>
            <a:endParaRPr lang="en-US" altLang="en-US" sz="1600" i="1" dirty="0"/>
          </a:p>
          <a:p>
            <a:r>
              <a:rPr lang="en-US" altLang="en-US" sz="1600" b="1" dirty="0"/>
              <a:t>where </a:t>
            </a:r>
            <a:r>
              <a:rPr lang="en-US" altLang="en-US" sz="1600" i="1" dirty="0"/>
              <a:t>salary </a:t>
            </a:r>
            <a:r>
              <a:rPr lang="en-US" altLang="en-US" sz="1600" dirty="0"/>
              <a:t>&gt; </a:t>
            </a:r>
            <a:r>
              <a:rPr lang="en-US" altLang="en-US" sz="1600" b="1" dirty="0"/>
              <a:t>some </a:t>
            </a:r>
            <a:r>
              <a:rPr lang="en-US" altLang="en-US" sz="1600" dirty="0"/>
              <a:t>(</a:t>
            </a:r>
            <a:r>
              <a:rPr lang="en-US" altLang="en-US" sz="1600" b="1" dirty="0"/>
              <a:t>select </a:t>
            </a:r>
            <a:r>
              <a:rPr lang="en-US" altLang="en-US" sz="1600" i="1" dirty="0"/>
              <a:t>salary</a:t>
            </a:r>
            <a:endParaRPr lang="en-US" altLang="en-US" sz="1600" i="1" dirty="0"/>
          </a:p>
          <a:p>
            <a:r>
              <a:rPr lang="en-US" altLang="en-US" sz="1600" b="1" dirty="0"/>
              <a:t>                                     from </a:t>
            </a:r>
            <a:r>
              <a:rPr lang="en-US" altLang="en-US" sz="1600" i="1" dirty="0"/>
              <a:t>instructor</a:t>
            </a:r>
            <a:endParaRPr lang="en-US" altLang="en-US" sz="1600" i="1" dirty="0"/>
          </a:p>
          <a:p>
            <a:r>
              <a:rPr lang="en-US" altLang="en-US" sz="1600" b="1" dirty="0"/>
              <a:t>                                     where </a:t>
            </a:r>
            <a:r>
              <a:rPr lang="en-US" altLang="en-US" sz="1600" i="1" dirty="0"/>
              <a:t>dept name </a:t>
            </a:r>
            <a:r>
              <a:rPr lang="en-US" altLang="en-US" sz="1600" dirty="0"/>
              <a:t>= 'Biology');</a:t>
            </a:r>
            <a:endParaRPr lang="en-US" altLang="en-US" sz="1600" dirty="0"/>
          </a:p>
        </p:txBody>
      </p:sp>
      <p:sp>
        <p:nvSpPr>
          <p:cNvPr id="51205" name="Text Box 6"/>
          <p:cNvSpPr txBox="1">
            <a:spLocks noChangeArrowheads="1"/>
          </p:cNvSpPr>
          <p:nvPr/>
        </p:nvSpPr>
        <p:spPr bwMode="auto">
          <a:xfrm>
            <a:off x="1952625" y="1806466"/>
            <a:ext cx="5275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600" b="1" dirty="0"/>
              <a:t>select distinct </a:t>
            </a:r>
            <a:r>
              <a:rPr lang="en-US" altLang="en-US" sz="1600" i="1" dirty="0"/>
              <a:t>T</a:t>
            </a:r>
            <a:r>
              <a:rPr lang="en-US" altLang="en-US" sz="1600" dirty="0"/>
              <a:t>.</a:t>
            </a:r>
            <a:r>
              <a:rPr lang="en-US" altLang="en-US" sz="1600" i="1" dirty="0"/>
              <a:t>name</a:t>
            </a:r>
            <a:endParaRPr lang="en-US" altLang="en-US" sz="1600" i="1" dirty="0"/>
          </a:p>
          <a:p>
            <a:r>
              <a:rPr lang="en-US" altLang="en-US" sz="1600" b="1" dirty="0"/>
              <a:t>from </a:t>
            </a:r>
            <a:r>
              <a:rPr lang="en-US" altLang="en-US" sz="1600" i="1" dirty="0"/>
              <a:t>instructor </a:t>
            </a:r>
            <a:r>
              <a:rPr lang="en-US" altLang="en-US" sz="1600" b="1" dirty="0"/>
              <a:t>as </a:t>
            </a:r>
            <a:r>
              <a:rPr lang="en-US" altLang="en-US" sz="1600" i="1" dirty="0"/>
              <a:t>T</a:t>
            </a:r>
            <a:r>
              <a:rPr lang="en-US" altLang="en-US" sz="1600" dirty="0"/>
              <a:t>, </a:t>
            </a:r>
            <a:r>
              <a:rPr lang="en-US" altLang="en-US" sz="1600" i="1" dirty="0"/>
              <a:t>instructor </a:t>
            </a:r>
            <a:r>
              <a:rPr lang="en-US" altLang="en-US" sz="1600" b="1" dirty="0"/>
              <a:t>as </a:t>
            </a:r>
            <a:r>
              <a:rPr lang="en-US" altLang="en-US" sz="1600" i="1" dirty="0"/>
              <a:t>S</a:t>
            </a:r>
            <a:endParaRPr lang="en-US" altLang="en-US" sz="1600" i="1" dirty="0"/>
          </a:p>
          <a:p>
            <a:r>
              <a:rPr lang="en-US" altLang="en-US" sz="1600" b="1" dirty="0"/>
              <a:t>where </a:t>
            </a:r>
            <a:r>
              <a:rPr lang="en-US" altLang="en-US" sz="1600" i="1" dirty="0" err="1"/>
              <a:t>T.salary</a:t>
            </a:r>
            <a:r>
              <a:rPr lang="en-US" altLang="en-US" sz="1600" i="1" dirty="0"/>
              <a:t> </a:t>
            </a:r>
            <a:r>
              <a:rPr lang="en-US" altLang="en-US" sz="1600" dirty="0"/>
              <a:t>&gt; </a:t>
            </a:r>
            <a:r>
              <a:rPr lang="en-US" altLang="en-US" sz="1600" i="1" dirty="0" err="1"/>
              <a:t>S.salary</a:t>
            </a:r>
            <a:r>
              <a:rPr lang="en-US" altLang="en-US" sz="1600" i="1" dirty="0"/>
              <a:t> </a:t>
            </a:r>
            <a:r>
              <a:rPr lang="en-US" altLang="en-US" sz="1600" b="1" dirty="0"/>
              <a:t>and </a:t>
            </a:r>
            <a:r>
              <a:rPr lang="en-US" altLang="en-US" sz="1600" i="1" dirty="0" err="1"/>
              <a:t>S.dept</a:t>
            </a:r>
            <a:r>
              <a:rPr lang="en-US" altLang="en-US" sz="1600" i="1" dirty="0"/>
              <a:t> name </a:t>
            </a:r>
            <a:r>
              <a:rPr lang="en-US" altLang="en-US" sz="1600" dirty="0"/>
              <a:t>= 'Biology';</a:t>
            </a:r>
            <a:endParaRPr lang="en-US" altLang="en-US" sz="1600" dirty="0"/>
          </a:p>
        </p:txBody>
      </p:sp>
      <p:sp>
        <p:nvSpPr>
          <p:cNvPr id="2" name="Text Box 1"/>
          <p:cNvSpPr txBox="1"/>
          <p:nvPr/>
        </p:nvSpPr>
        <p:spPr>
          <a:xfrm>
            <a:off x="930275" y="5090795"/>
            <a:ext cx="8077200" cy="829945"/>
          </a:xfrm>
          <a:prstGeom prst="rect">
            <a:avLst/>
          </a:prstGeom>
          <a:noFill/>
        </p:spPr>
        <p:txBody>
          <a:bodyPr wrap="square" rtlCol="0" anchor="t">
            <a:spAutoFit/>
          </a:bodyPr>
          <a:p>
            <a:r>
              <a:rPr lang="en-US" b="1">
                <a:latin typeface="Helvetica Bold" charset="0"/>
                <a:cs typeface="Helvetica Bold" charset="0"/>
              </a:rPr>
              <a:t>SELECT </a:t>
            </a:r>
            <a:r>
              <a:rPr lang="en-US"/>
              <a:t>column1</a:t>
            </a:r>
            <a:endParaRPr lang="en-US"/>
          </a:p>
          <a:p>
            <a:r>
              <a:rPr lang="en-US" b="1">
                <a:latin typeface="Helvetica Bold" charset="0"/>
                <a:cs typeface="Helvetica Bold" charset="0"/>
              </a:rPr>
              <a:t>FROM </a:t>
            </a:r>
            <a:r>
              <a:rPr lang="en-US"/>
              <a:t>table1</a:t>
            </a:r>
            <a:endParaRPr lang="en-US"/>
          </a:p>
          <a:p>
            <a:r>
              <a:rPr lang="en-US" b="1">
                <a:latin typeface="Helvetica Bold" charset="0"/>
                <a:cs typeface="Helvetica Bold" charset="0"/>
              </a:rPr>
              <a:t>WHERE </a:t>
            </a:r>
            <a:r>
              <a:rPr lang="en-US"/>
              <a:t>column1 &gt; </a:t>
            </a:r>
            <a:r>
              <a:rPr lang="en-US" b="1">
                <a:latin typeface="Helvetica Bold" charset="0"/>
                <a:cs typeface="Helvetica Bold" charset="0"/>
              </a:rPr>
              <a:t>SOME </a:t>
            </a:r>
            <a:r>
              <a:rPr lang="en-US"/>
              <a:t>(</a:t>
            </a:r>
            <a:r>
              <a:rPr lang="en-US" b="1">
                <a:latin typeface="Helvetica Bold" charset="0"/>
                <a:cs typeface="Helvetica Bold" charset="0"/>
              </a:rPr>
              <a:t>SELECT </a:t>
            </a:r>
            <a:r>
              <a:rPr lang="en-US"/>
              <a:t>column2 </a:t>
            </a:r>
            <a:r>
              <a:rPr lang="en-US" b="1">
                <a:latin typeface="Helvetica Bold" charset="0"/>
                <a:cs typeface="Helvetica Bold" charset="0"/>
              </a:rPr>
              <a:t>FROM </a:t>
            </a:r>
            <a:r>
              <a:rPr lang="en-US"/>
              <a:t>table2 </a:t>
            </a:r>
            <a:r>
              <a:rPr lang="en-US" b="1">
                <a:latin typeface="Helvetica Bold" charset="0"/>
                <a:cs typeface="Helvetica Bold" charset="0"/>
              </a:rPr>
              <a:t>WHERE </a:t>
            </a:r>
            <a:r>
              <a:rPr lang="en-US"/>
              <a:t>condition);</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623888" y="146388"/>
            <a:ext cx="8077200" cy="609600"/>
          </a:xfrm>
        </p:spPr>
        <p:txBody>
          <a:bodyPr/>
          <a:lstStyle/>
          <a:p>
            <a:r>
              <a:rPr lang="en-US" altLang="en-US" sz="2800" dirty="0"/>
              <a:t>Definition of  </a:t>
            </a:r>
            <a:r>
              <a:rPr lang="ja-JP" altLang="en-US" sz="2800" dirty="0"/>
              <a:t>“</a:t>
            </a:r>
            <a:r>
              <a:rPr lang="en-US" altLang="ja-JP" sz="2800" dirty="0"/>
              <a:t>some</a:t>
            </a:r>
            <a:r>
              <a:rPr lang="ja-JP" altLang="en-US" sz="2800" dirty="0"/>
              <a:t>”</a:t>
            </a:r>
            <a:r>
              <a:rPr lang="en-US" altLang="ja-JP" sz="2800" dirty="0"/>
              <a:t> Clause</a:t>
            </a:r>
            <a:endParaRPr lang="en-US" altLang="en-US" sz="2800" dirty="0"/>
          </a:p>
        </p:txBody>
      </p:sp>
      <p:sp>
        <p:nvSpPr>
          <p:cNvPr id="52226" name="Rectangle 3"/>
          <p:cNvSpPr>
            <a:spLocks noGrp="1" noChangeArrowheads="1"/>
          </p:cNvSpPr>
          <p:nvPr>
            <p:ph type="body" idx="1"/>
          </p:nvPr>
        </p:nvSpPr>
        <p:spPr>
          <a:xfrm>
            <a:off x="757531" y="1106488"/>
            <a:ext cx="6800849" cy="714375"/>
          </a:xfrm>
        </p:spPr>
        <p:txBody>
          <a:bodyPr/>
          <a:lstStyle/>
          <a:p>
            <a:r>
              <a:rPr lang="en-US" altLang="en-US" dirty="0"/>
              <a:t>F &lt;comp&gt; </a:t>
            </a:r>
            <a:r>
              <a:rPr lang="en-US" altLang="en-US" b="1" dirty="0"/>
              <a:t>some </a:t>
            </a:r>
            <a:r>
              <a:rPr lang="en-US" altLang="en-US" i="1" dirty="0"/>
              <a:t>r </a:t>
            </a:r>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such that (F &lt;comp&gt; </a:t>
            </a:r>
            <a:r>
              <a:rPr lang="en-US" altLang="en-US" i="1" dirty="0">
                <a:sym typeface="Symbol" panose="05050102010706020507" pitchFamily="18" charset="2"/>
              </a:rPr>
              <a:t>t </a:t>
            </a:r>
            <a:r>
              <a:rPr lang="en-US" altLang="en-US" dirty="0">
                <a:sym typeface="Symbol" panose="05050102010706020507" pitchFamily="18" charset="2"/>
              </a:rPr>
              <a:t>)</a:t>
            </a:r>
            <a:br>
              <a:rPr lang="en-US" altLang="en-US" i="1" dirty="0">
                <a:sym typeface="Symbol" panose="05050102010706020507" pitchFamily="18" charset="2"/>
              </a:rPr>
            </a:br>
            <a:r>
              <a:rPr lang="en-US" altLang="en-US" dirty="0">
                <a:sym typeface="Symbol" panose="05050102010706020507" pitchFamily="18" charset="2"/>
              </a:rPr>
              <a:t>Where &lt;comp&gt; can be:      </a:t>
            </a:r>
            <a:endParaRPr lang="en-US" altLang="en-US" dirty="0"/>
          </a:p>
        </p:txBody>
      </p:sp>
      <p:grpSp>
        <p:nvGrpSpPr>
          <p:cNvPr id="2" name="Group 1"/>
          <p:cNvGrpSpPr/>
          <p:nvPr/>
        </p:nvGrpSpPr>
        <p:grpSpPr bwMode="auto">
          <a:xfrm>
            <a:off x="1512888" y="1952625"/>
            <a:ext cx="7805737" cy="4233863"/>
            <a:chOff x="809625" y="1952625"/>
            <a:chExt cx="7805738" cy="4233863"/>
          </a:xfrm>
        </p:grpSpPr>
        <p:grpSp>
          <p:nvGrpSpPr>
            <p:cNvPr id="3" name="Group 4"/>
            <p:cNvGrpSpPr/>
            <p:nvPr/>
          </p:nvGrpSpPr>
          <p:grpSpPr bwMode="auto">
            <a:xfrm>
              <a:off x="2105025" y="1952625"/>
              <a:ext cx="457200" cy="1066800"/>
              <a:chOff x="2448" y="1296"/>
              <a:chExt cx="288" cy="960"/>
            </a:xfrm>
          </p:grpSpPr>
          <p:sp>
            <p:nvSpPr>
              <p:cNvPr id="52246"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2247"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2248"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6</a:t>
                </a:r>
                <a:endParaRPr lang="en-US" altLang="en-US">
                  <a:latin typeface="Times New Roman" panose="02020603050405020304" pitchFamily="18" charset="0"/>
                </a:endParaRPr>
              </a:p>
            </p:txBody>
          </p:sp>
        </p:grpSp>
        <p:sp>
          <p:nvSpPr>
            <p:cNvPr id="52229" name="Text Box 8"/>
            <p:cNvSpPr txBox="1">
              <a:spLocks noChangeArrowheads="1"/>
            </p:cNvSpPr>
            <p:nvPr/>
          </p:nvSpPr>
          <p:spPr bwMode="auto">
            <a:xfrm>
              <a:off x="830263" y="2257425"/>
              <a:ext cx="1350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&lt; </a:t>
              </a:r>
              <a:r>
                <a:rPr lang="en-US" altLang="en-US" sz="1800" b="1"/>
                <a:t>some</a:t>
              </a:r>
              <a:endParaRPr lang="en-US" altLang="en-US" sz="1800"/>
            </a:p>
          </p:txBody>
        </p:sp>
        <p:sp>
          <p:nvSpPr>
            <p:cNvPr id="52230" name="Text Box 9"/>
            <p:cNvSpPr txBox="1">
              <a:spLocks noChangeArrowheads="1"/>
            </p:cNvSpPr>
            <p:nvPr/>
          </p:nvSpPr>
          <p:spPr bwMode="auto">
            <a:xfrm>
              <a:off x="2638425" y="225742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a:t>
              </a:r>
              <a:endParaRPr lang="en-US" altLang="en-US" sz="1800"/>
            </a:p>
          </p:txBody>
        </p:sp>
        <p:sp>
          <p:nvSpPr>
            <p:cNvPr id="52231" name="Rectangle 10"/>
            <p:cNvSpPr>
              <a:spLocks noChangeArrowheads="1"/>
            </p:cNvSpPr>
            <p:nvPr/>
          </p:nvSpPr>
          <p:spPr bwMode="auto">
            <a:xfrm>
              <a:off x="2105025" y="3118035"/>
              <a:ext cx="457200" cy="381000"/>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2232" name="Rectangle 11"/>
            <p:cNvSpPr>
              <a:spLocks noChangeArrowheads="1"/>
            </p:cNvSpPr>
            <p:nvPr/>
          </p:nvSpPr>
          <p:spPr bwMode="auto">
            <a:xfrm>
              <a:off x="2105025" y="3476625"/>
              <a:ext cx="457200" cy="296863"/>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2233" name="Rectangle 12"/>
            <p:cNvSpPr>
              <a:spLocks noChangeArrowheads="1"/>
            </p:cNvSpPr>
            <p:nvPr/>
          </p:nvSpPr>
          <p:spPr bwMode="auto">
            <a:xfrm>
              <a:off x="2105025" y="3930650"/>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2234" name="Text Box 13"/>
            <p:cNvSpPr txBox="1">
              <a:spLocks noChangeArrowheads="1"/>
            </p:cNvSpPr>
            <p:nvPr/>
          </p:nvSpPr>
          <p:spPr bwMode="auto">
            <a:xfrm>
              <a:off x="2638425" y="34163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false</a:t>
              </a:r>
              <a:endParaRPr lang="en-US" altLang="en-US" sz="1800"/>
            </a:p>
          </p:txBody>
        </p:sp>
        <p:sp>
          <p:nvSpPr>
            <p:cNvPr id="52235" name="Rectangle 14"/>
            <p:cNvSpPr>
              <a:spLocks noChangeArrowheads="1"/>
            </p:cNvSpPr>
            <p:nvPr/>
          </p:nvSpPr>
          <p:spPr bwMode="auto">
            <a:xfrm>
              <a:off x="2105025" y="4235450"/>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2236" name="Rectangle 15"/>
            <p:cNvSpPr>
              <a:spLocks noChangeArrowheads="1"/>
            </p:cNvSpPr>
            <p:nvPr/>
          </p:nvSpPr>
          <p:spPr bwMode="auto">
            <a:xfrm>
              <a:off x="2105025" y="4772025"/>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2237" name="Rectangle 16"/>
            <p:cNvSpPr>
              <a:spLocks noChangeArrowheads="1"/>
            </p:cNvSpPr>
            <p:nvPr/>
          </p:nvSpPr>
          <p:spPr bwMode="auto">
            <a:xfrm>
              <a:off x="2105025" y="5076825"/>
              <a:ext cx="457200" cy="309563"/>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2238" name="Text Box 17"/>
            <p:cNvSpPr txBox="1">
              <a:spLocks noChangeArrowheads="1"/>
            </p:cNvSpPr>
            <p:nvPr/>
          </p:nvSpPr>
          <p:spPr bwMode="auto">
            <a:xfrm>
              <a:off x="809625" y="50006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a:t>
              </a:r>
              <a:r>
                <a:rPr lang="en-US" altLang="en-US">
                  <a:latin typeface="Times New Roman" panose="02020603050405020304" pitchFamily="18" charset="0"/>
                  <a:sym typeface="Symbol" panose="05050102010706020507" pitchFamily="18" charset="2"/>
                </a:rPr>
                <a:t></a:t>
              </a:r>
              <a:r>
                <a:rPr lang="en-US" altLang="en-US" sz="1800"/>
                <a:t> </a:t>
              </a:r>
              <a:r>
                <a:rPr lang="en-US" altLang="en-US" sz="1800" b="1"/>
                <a:t>some</a:t>
              </a:r>
              <a:endParaRPr lang="en-US" altLang="en-US" sz="1800" b="1"/>
            </a:p>
          </p:txBody>
        </p:sp>
        <p:sp>
          <p:nvSpPr>
            <p:cNvPr id="52239" name="Text Box 18"/>
            <p:cNvSpPr txBox="1">
              <a:spLocks noChangeArrowheads="1"/>
            </p:cNvSpPr>
            <p:nvPr/>
          </p:nvSpPr>
          <p:spPr bwMode="auto">
            <a:xfrm>
              <a:off x="2638425" y="500062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 (since 0 </a:t>
              </a:r>
              <a:r>
                <a:rPr lang="en-US" altLang="en-US">
                  <a:latin typeface="Times New Roman" panose="02020603050405020304" pitchFamily="18" charset="0"/>
                  <a:sym typeface="Symbol" panose="05050102010706020507" pitchFamily="18" charset="2"/>
                </a:rPr>
                <a:t> </a:t>
              </a:r>
              <a:r>
                <a:rPr lang="en-US" altLang="en-US" sz="1800">
                  <a:sym typeface="Symbol" panose="05050102010706020507" pitchFamily="18" charset="2"/>
                </a:rPr>
                <a:t>5)</a:t>
              </a:r>
              <a:endParaRPr lang="en-US" altLang="en-US">
                <a:latin typeface="Times New Roman" panose="02020603050405020304" pitchFamily="18" charset="0"/>
                <a:sym typeface="Symbol" panose="05050102010706020507" pitchFamily="18" charset="2"/>
              </a:endParaRPr>
            </a:p>
          </p:txBody>
        </p:sp>
        <p:sp>
          <p:nvSpPr>
            <p:cNvPr id="52240" name="Text Box 19"/>
            <p:cNvSpPr txBox="1">
              <a:spLocks noChangeArrowheads="1"/>
            </p:cNvSpPr>
            <p:nvPr/>
          </p:nvSpPr>
          <p:spPr bwMode="auto">
            <a:xfrm>
              <a:off x="3738563" y="2486025"/>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(read:  5 &lt; some tuple in the relation) </a:t>
              </a:r>
              <a:endParaRPr lang="en-US" altLang="en-US" sz="1800"/>
            </a:p>
          </p:txBody>
        </p:sp>
        <p:sp>
          <p:nvSpPr>
            <p:cNvPr id="52241" name="Text Box 20"/>
            <p:cNvSpPr txBox="1">
              <a:spLocks noChangeArrowheads="1"/>
            </p:cNvSpPr>
            <p:nvPr/>
          </p:nvSpPr>
          <p:spPr bwMode="auto">
            <a:xfrm>
              <a:off x="844550" y="34020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&lt; </a:t>
              </a:r>
              <a:r>
                <a:rPr lang="en-US" altLang="en-US" sz="1800" b="1"/>
                <a:t>some</a:t>
              </a:r>
              <a:endParaRPr lang="en-US" altLang="en-US" sz="1800"/>
            </a:p>
          </p:txBody>
        </p:sp>
        <p:sp>
          <p:nvSpPr>
            <p:cNvPr id="52242" name="Text Box 21"/>
            <p:cNvSpPr txBox="1">
              <a:spLocks noChangeArrowheads="1"/>
            </p:cNvSpPr>
            <p:nvPr/>
          </p:nvSpPr>
          <p:spPr bwMode="auto">
            <a:xfrm>
              <a:off x="2638425" y="415925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a:t>
              </a:r>
              <a:endParaRPr lang="en-US" altLang="en-US" sz="1800"/>
            </a:p>
          </p:txBody>
        </p:sp>
        <p:sp>
          <p:nvSpPr>
            <p:cNvPr id="52243" name="Text Box 22"/>
            <p:cNvSpPr txBox="1">
              <a:spLocks noChangeArrowheads="1"/>
            </p:cNvSpPr>
            <p:nvPr/>
          </p:nvSpPr>
          <p:spPr bwMode="auto">
            <a:xfrm>
              <a:off x="885825" y="41624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 </a:t>
              </a:r>
              <a:r>
                <a:rPr lang="en-US" altLang="en-US" sz="1800" b="1"/>
                <a:t>some</a:t>
              </a:r>
              <a:endParaRPr lang="en-US" altLang="en-US" sz="1800"/>
            </a:p>
          </p:txBody>
        </p:sp>
        <p:sp>
          <p:nvSpPr>
            <p:cNvPr id="52244" name="Rectangle 23"/>
            <p:cNvSpPr>
              <a:spLocks noChangeArrowheads="1"/>
            </p:cNvSpPr>
            <p:nvPr/>
          </p:nvSpPr>
          <p:spPr bwMode="auto">
            <a:xfrm>
              <a:off x="823913" y="5472113"/>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800">
                  <a:latin typeface="Arial" panose="020B0604020202020204" pitchFamily="34" charset="0"/>
                </a:rPr>
                <a:t>(= </a:t>
              </a:r>
              <a:r>
                <a:rPr lang="en-US" altLang="en-US" sz="1800" b="1">
                  <a:latin typeface="Arial" panose="020B0604020202020204" pitchFamily="34" charset="0"/>
                </a:rPr>
                <a:t>some</a:t>
              </a:r>
              <a:r>
                <a:rPr lang="en-US" altLang="en-US" sz="1800">
                  <a:latin typeface="Arial" panose="020B0604020202020204" pitchFamily="34" charset="0"/>
                </a:rPr>
                <a:t>) </a:t>
              </a:r>
              <a:r>
                <a:rPr lang="en-US" altLang="en-US" sz="1800">
                  <a:latin typeface="Arial" panose="020B0604020202020204" pitchFamily="34" charset="0"/>
                  <a:sym typeface="Symbol" panose="05050102010706020507" pitchFamily="18" charset="2"/>
                </a:rPr>
                <a:t> </a:t>
              </a:r>
              <a:r>
                <a:rPr lang="en-US" altLang="en-US" sz="1800" b="1">
                  <a:latin typeface="Arial" panose="020B0604020202020204" pitchFamily="34" charset="0"/>
                  <a:sym typeface="Symbol" panose="05050102010706020507" pitchFamily="18" charset="2"/>
                </a:rPr>
                <a:t>in</a:t>
              </a:r>
              <a:endParaRPr lang="en-US" altLang="en-US" sz="1800" b="1">
                <a:latin typeface="Arial" panose="020B0604020202020204" pitchFamily="34" charset="0"/>
                <a:sym typeface="Symbol" panose="05050102010706020507" pitchFamily="18" charset="2"/>
              </a:endParaRPr>
            </a:p>
            <a:p>
              <a:r>
                <a:rPr lang="en-US" altLang="en-US" sz="1800">
                  <a:latin typeface="Arial" panose="020B0604020202020204" pitchFamily="34" charset="0"/>
                  <a:sym typeface="Symbol" panose="05050102010706020507" pitchFamily="18" charset="2"/>
                </a:rPr>
                <a:t>However, ( </a:t>
              </a:r>
              <a:r>
                <a:rPr lang="en-US" altLang="en-US" sz="1800" b="1">
                  <a:latin typeface="Arial" panose="020B0604020202020204" pitchFamily="34" charset="0"/>
                  <a:sym typeface="Symbol" panose="05050102010706020507" pitchFamily="18" charset="2"/>
                </a:rPr>
                <a:t>some</a:t>
              </a:r>
              <a:r>
                <a:rPr lang="en-US" altLang="en-US" sz="1800">
                  <a:latin typeface="Arial" panose="020B0604020202020204" pitchFamily="34" charset="0"/>
                  <a:sym typeface="Symbol" panose="05050102010706020507" pitchFamily="18" charset="2"/>
                </a:rPr>
                <a:t>)  </a:t>
              </a:r>
              <a:r>
                <a:rPr lang="en-US" altLang="en-US" sz="1800" b="1">
                  <a:latin typeface="Arial" panose="020B0604020202020204" pitchFamily="34" charset="0"/>
                  <a:sym typeface="Symbol" panose="05050102010706020507" pitchFamily="18" charset="2"/>
                </a:rPr>
                <a:t>not in</a:t>
              </a:r>
              <a:endParaRPr lang="en-US" altLang="en-US" sz="1800">
                <a:latin typeface="Arial" panose="020B0604020202020204" pitchFamily="34" charset="0"/>
                <a:sym typeface="Symbol" panose="05050102010706020507" pitchFamily="18" charset="2"/>
              </a:endParaRPr>
            </a:p>
          </p:txBody>
        </p:sp>
        <p:sp>
          <p:nvSpPr>
            <p:cNvPr id="52245" name="Line 24"/>
            <p:cNvSpPr>
              <a:spLocks noChangeShapeType="1"/>
            </p:cNvSpPr>
            <p:nvPr/>
          </p:nvSpPr>
          <p:spPr bwMode="auto">
            <a:xfrm flipH="1">
              <a:off x="2919413" y="5840413"/>
              <a:ext cx="122237" cy="2794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en-US" sz="2800" dirty="0"/>
              <a:t>Set Comparison – </a:t>
            </a:r>
            <a:r>
              <a:rPr lang="ja-JP" altLang="en-US" sz="2800" dirty="0"/>
              <a:t>“</a:t>
            </a:r>
            <a:r>
              <a:rPr lang="en-US" altLang="ja-JP" sz="2800" dirty="0"/>
              <a:t>all</a:t>
            </a:r>
            <a:r>
              <a:rPr lang="ja-JP" altLang="en-US" sz="2800" dirty="0"/>
              <a:t>”</a:t>
            </a:r>
            <a:r>
              <a:rPr lang="en-US" altLang="ja-JP" sz="2800" dirty="0"/>
              <a:t> Clause</a:t>
            </a:r>
            <a:endParaRPr lang="en-US" altLang="en-US" sz="2800" dirty="0"/>
          </a:p>
        </p:txBody>
      </p:sp>
      <p:sp>
        <p:nvSpPr>
          <p:cNvPr id="53250" name="Rectangle 3"/>
          <p:cNvSpPr>
            <a:spLocks noGrp="1" noChangeArrowheads="1"/>
          </p:cNvSpPr>
          <p:nvPr>
            <p:ph type="body" idx="1"/>
          </p:nvPr>
        </p:nvSpPr>
        <p:spPr>
          <a:xfrm>
            <a:off x="768350" y="1108075"/>
            <a:ext cx="7680705" cy="732917"/>
          </a:xfrm>
        </p:spPr>
        <p:txBody>
          <a:bodyPr/>
          <a:lstStyle/>
          <a:p>
            <a:pPr>
              <a:tabLst>
                <a:tab pos="1369695" algn="l"/>
                <a:tab pos="1830070" algn="l"/>
              </a:tabLst>
            </a:pPr>
            <a:r>
              <a:rPr lang="en-US" altLang="en-US" sz="1700" dirty="0"/>
              <a:t>Find the names of all instructors whose salary is greater than the salary of all instructors in the Biology department</a:t>
            </a:r>
            <a:r>
              <a:rPr lang="en-US" altLang="en-US" dirty="0"/>
              <a:t>.</a:t>
            </a:r>
            <a:endParaRPr lang="en-US" altLang="en-US" dirty="0"/>
          </a:p>
        </p:txBody>
      </p:sp>
      <p:sp>
        <p:nvSpPr>
          <p:cNvPr id="53251" name="Text Box 4"/>
          <p:cNvSpPr txBox="1">
            <a:spLocks noChangeArrowheads="1"/>
          </p:cNvSpPr>
          <p:nvPr/>
        </p:nvSpPr>
        <p:spPr bwMode="auto">
          <a:xfrm>
            <a:off x="1873314" y="1776986"/>
            <a:ext cx="5018087"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700" b="1" dirty="0"/>
              <a:t>select </a:t>
            </a:r>
            <a:r>
              <a:rPr lang="en-US" altLang="en-US" sz="1700" i="1" dirty="0"/>
              <a:t>name</a:t>
            </a:r>
            <a:endParaRPr lang="en-US" altLang="en-US" sz="1700" i="1" dirty="0"/>
          </a:p>
          <a:p>
            <a:r>
              <a:rPr lang="en-US" altLang="en-US" sz="1700" b="1" dirty="0"/>
              <a:t>from </a:t>
            </a:r>
            <a:r>
              <a:rPr lang="en-US" altLang="en-US" sz="1700" i="1" dirty="0"/>
              <a:t>instructor</a:t>
            </a:r>
            <a:endParaRPr lang="en-US" altLang="en-US" sz="1700" i="1" dirty="0"/>
          </a:p>
          <a:p>
            <a:r>
              <a:rPr lang="en-US" altLang="en-US" sz="1700" b="1" dirty="0"/>
              <a:t>where </a:t>
            </a:r>
            <a:r>
              <a:rPr lang="en-US" altLang="en-US" sz="1700" i="1" dirty="0"/>
              <a:t>salary </a:t>
            </a:r>
            <a:r>
              <a:rPr lang="en-US" altLang="en-US" sz="1700" dirty="0"/>
              <a:t>&gt; </a:t>
            </a:r>
            <a:r>
              <a:rPr lang="en-US" altLang="en-US" sz="1700" b="1" dirty="0"/>
              <a:t>all </a:t>
            </a:r>
            <a:r>
              <a:rPr lang="en-US" altLang="en-US" sz="1700" dirty="0"/>
              <a:t>(</a:t>
            </a:r>
            <a:r>
              <a:rPr lang="en-US" altLang="en-US" sz="1700" b="1" dirty="0"/>
              <a:t>select </a:t>
            </a:r>
            <a:r>
              <a:rPr lang="en-US" altLang="en-US" sz="1700" i="1" dirty="0"/>
              <a:t>salary</a:t>
            </a:r>
            <a:endParaRPr lang="en-US" altLang="en-US" sz="1700" i="1" dirty="0"/>
          </a:p>
          <a:p>
            <a:r>
              <a:rPr lang="en-US" altLang="en-US" sz="1700" b="1" dirty="0"/>
              <a:t>                                from </a:t>
            </a:r>
            <a:r>
              <a:rPr lang="en-US" altLang="en-US" sz="1700" i="1" dirty="0"/>
              <a:t>instructor</a:t>
            </a:r>
            <a:endParaRPr lang="en-US" altLang="en-US" sz="1700" i="1" dirty="0"/>
          </a:p>
          <a:p>
            <a:r>
              <a:rPr lang="en-US" altLang="en-US" sz="1700" b="1" dirty="0"/>
              <a:t>                                where </a:t>
            </a:r>
            <a:r>
              <a:rPr lang="en-US" altLang="en-US" sz="1700" i="1" dirty="0"/>
              <a:t>dept name </a:t>
            </a:r>
            <a:r>
              <a:rPr lang="en-US" altLang="en-US" sz="1700" dirty="0"/>
              <a:t>= 'Biology');</a:t>
            </a:r>
            <a:endParaRPr lang="en-US" altLang="en-US" sz="17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sz="2800" dirty="0"/>
              <a:t>Definition of </a:t>
            </a:r>
            <a:r>
              <a:rPr lang="ja-JP" altLang="en-US" sz="2800" dirty="0"/>
              <a:t>“</a:t>
            </a:r>
            <a:r>
              <a:rPr lang="en-US" altLang="ja-JP" sz="2800" dirty="0"/>
              <a:t>all</a:t>
            </a:r>
            <a:r>
              <a:rPr lang="ja-JP" altLang="en-US" sz="2800" dirty="0"/>
              <a:t>”</a:t>
            </a:r>
            <a:r>
              <a:rPr lang="en-US" altLang="ja-JP" sz="2800" dirty="0"/>
              <a:t> Clause</a:t>
            </a:r>
            <a:endParaRPr lang="en-US" altLang="en-US" sz="2800" dirty="0"/>
          </a:p>
        </p:txBody>
      </p:sp>
      <p:sp>
        <p:nvSpPr>
          <p:cNvPr id="54274" name="Rectangle 3"/>
          <p:cNvSpPr>
            <a:spLocks noGrp="1" noChangeArrowheads="1"/>
          </p:cNvSpPr>
          <p:nvPr>
            <p:ph type="body" idx="1"/>
          </p:nvPr>
        </p:nvSpPr>
        <p:spPr>
          <a:xfrm>
            <a:off x="768351" y="1122363"/>
            <a:ext cx="6694488" cy="382587"/>
          </a:xfrm>
        </p:spPr>
        <p:txBody>
          <a:bodyPr lIns="90488" tIns="44450" rIns="90488" bIns="44450"/>
          <a:lstStyle/>
          <a:p>
            <a:r>
              <a:rPr lang="en-US" altLang="en-US" dirty="0"/>
              <a:t>F &lt;comp&gt; </a:t>
            </a:r>
            <a:r>
              <a:rPr lang="en-US" altLang="en-US" b="1" dirty="0"/>
              <a:t>all </a:t>
            </a:r>
            <a:r>
              <a:rPr lang="en-US" altLang="en-US" i="1" dirty="0"/>
              <a:t>r </a:t>
            </a:r>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(F &lt;comp&gt; </a:t>
            </a:r>
            <a:r>
              <a:rPr lang="en-US" altLang="en-US" i="1" dirty="0">
                <a:sym typeface="Symbol" panose="05050102010706020507" pitchFamily="18" charset="2"/>
              </a:rPr>
              <a:t>t)</a:t>
            </a:r>
            <a:endParaRPr lang="en-US" altLang="en-US" dirty="0"/>
          </a:p>
        </p:txBody>
      </p:sp>
      <p:grpSp>
        <p:nvGrpSpPr>
          <p:cNvPr id="2" name="Group 1"/>
          <p:cNvGrpSpPr/>
          <p:nvPr/>
        </p:nvGrpSpPr>
        <p:grpSpPr bwMode="auto">
          <a:xfrm>
            <a:off x="1365250" y="1752600"/>
            <a:ext cx="6800850" cy="4219575"/>
            <a:chOff x="1238250" y="1752600"/>
            <a:chExt cx="6800850" cy="4219575"/>
          </a:xfrm>
        </p:grpSpPr>
        <p:grpSp>
          <p:nvGrpSpPr>
            <p:cNvPr id="3" name="Group 4"/>
            <p:cNvGrpSpPr/>
            <p:nvPr/>
          </p:nvGrpSpPr>
          <p:grpSpPr bwMode="auto">
            <a:xfrm>
              <a:off x="2619375" y="1752600"/>
              <a:ext cx="457200" cy="1066800"/>
              <a:chOff x="2448" y="1296"/>
              <a:chExt cx="288" cy="960"/>
            </a:xfrm>
          </p:grpSpPr>
          <p:sp>
            <p:nvSpPr>
              <p:cNvPr id="54293"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0</a:t>
                </a:r>
                <a:endParaRPr lang="en-US" altLang="en-US">
                  <a:latin typeface="Times New Roman" panose="02020603050405020304" pitchFamily="18" charset="0"/>
                </a:endParaRPr>
              </a:p>
            </p:txBody>
          </p:sp>
          <p:sp>
            <p:nvSpPr>
              <p:cNvPr id="54294"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4295"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6</a:t>
                </a:r>
                <a:endParaRPr lang="en-US" altLang="en-US">
                  <a:latin typeface="Times New Roman" panose="02020603050405020304" pitchFamily="18" charset="0"/>
                </a:endParaRPr>
              </a:p>
            </p:txBody>
          </p:sp>
        </p:grpSp>
        <p:sp>
          <p:nvSpPr>
            <p:cNvPr id="54277" name="Text Box 8"/>
            <p:cNvSpPr txBox="1">
              <a:spLocks noChangeArrowheads="1"/>
            </p:cNvSpPr>
            <p:nvPr/>
          </p:nvSpPr>
          <p:spPr bwMode="auto">
            <a:xfrm>
              <a:off x="1593850"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&lt; </a:t>
              </a:r>
              <a:r>
                <a:rPr lang="en-US" altLang="en-US" sz="1800" b="1"/>
                <a:t>all</a:t>
              </a:r>
              <a:endParaRPr lang="en-US" altLang="en-US" sz="1800"/>
            </a:p>
          </p:txBody>
        </p:sp>
        <p:sp>
          <p:nvSpPr>
            <p:cNvPr id="54278" name="Text Box 9"/>
            <p:cNvSpPr txBox="1">
              <a:spLocks noChangeArrowheads="1"/>
            </p:cNvSpPr>
            <p:nvPr/>
          </p:nvSpPr>
          <p:spPr bwMode="auto">
            <a:xfrm>
              <a:off x="3152775"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false</a:t>
              </a:r>
              <a:endParaRPr lang="en-US" altLang="en-US" sz="1800"/>
            </a:p>
          </p:txBody>
        </p:sp>
        <p:sp>
          <p:nvSpPr>
            <p:cNvPr id="54279" name="Rectangle 10"/>
            <p:cNvSpPr>
              <a:spLocks noChangeArrowheads="1"/>
            </p:cNvSpPr>
            <p:nvPr/>
          </p:nvSpPr>
          <p:spPr bwMode="auto">
            <a:xfrm>
              <a:off x="2619375" y="2971800"/>
              <a:ext cx="457200" cy="381000"/>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6</a:t>
              </a:r>
              <a:endParaRPr lang="en-US" altLang="en-US">
                <a:latin typeface="Times New Roman" panose="02020603050405020304" pitchFamily="18" charset="0"/>
              </a:endParaRPr>
            </a:p>
          </p:txBody>
        </p:sp>
        <p:sp>
          <p:nvSpPr>
            <p:cNvPr id="54280" name="Rectangle 11"/>
            <p:cNvSpPr>
              <a:spLocks noChangeArrowheads="1"/>
            </p:cNvSpPr>
            <p:nvPr/>
          </p:nvSpPr>
          <p:spPr bwMode="auto">
            <a:xfrm>
              <a:off x="2619375" y="3276600"/>
              <a:ext cx="457200" cy="296863"/>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10</a:t>
              </a:r>
              <a:endParaRPr lang="en-US" altLang="en-US">
                <a:latin typeface="Times New Roman" panose="02020603050405020304" pitchFamily="18" charset="0"/>
              </a:endParaRPr>
            </a:p>
          </p:txBody>
        </p:sp>
        <p:sp>
          <p:nvSpPr>
            <p:cNvPr id="54281" name="Rectangle 12"/>
            <p:cNvSpPr>
              <a:spLocks noChangeArrowheads="1"/>
            </p:cNvSpPr>
            <p:nvPr/>
          </p:nvSpPr>
          <p:spPr bwMode="auto">
            <a:xfrm>
              <a:off x="2619375" y="3730625"/>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4</a:t>
              </a:r>
              <a:endParaRPr lang="en-US" altLang="en-US">
                <a:latin typeface="Times New Roman" panose="02020603050405020304" pitchFamily="18" charset="0"/>
              </a:endParaRPr>
            </a:p>
          </p:txBody>
        </p:sp>
        <p:sp>
          <p:nvSpPr>
            <p:cNvPr id="54282" name="Text Box 13"/>
            <p:cNvSpPr txBox="1">
              <a:spLocks noChangeArrowheads="1"/>
            </p:cNvSpPr>
            <p:nvPr/>
          </p:nvSpPr>
          <p:spPr bwMode="auto">
            <a:xfrm>
              <a:off x="3152775" y="32162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a:t>
              </a:r>
              <a:endParaRPr lang="en-US" altLang="en-US" sz="1800"/>
            </a:p>
          </p:txBody>
        </p:sp>
        <p:sp>
          <p:nvSpPr>
            <p:cNvPr id="54283" name="Rectangle 14"/>
            <p:cNvSpPr>
              <a:spLocks noChangeArrowheads="1"/>
            </p:cNvSpPr>
            <p:nvPr/>
          </p:nvSpPr>
          <p:spPr bwMode="auto">
            <a:xfrm>
              <a:off x="2619375" y="4035425"/>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5</a:t>
              </a:r>
              <a:endParaRPr lang="en-US" altLang="en-US">
                <a:latin typeface="Times New Roman" panose="02020603050405020304" pitchFamily="18" charset="0"/>
              </a:endParaRPr>
            </a:p>
          </p:txBody>
        </p:sp>
        <p:sp>
          <p:nvSpPr>
            <p:cNvPr id="54284" name="Rectangle 15"/>
            <p:cNvSpPr>
              <a:spLocks noChangeArrowheads="1"/>
            </p:cNvSpPr>
            <p:nvPr/>
          </p:nvSpPr>
          <p:spPr bwMode="auto">
            <a:xfrm>
              <a:off x="2619375" y="4572000"/>
              <a:ext cx="457200" cy="307975"/>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4</a:t>
              </a:r>
              <a:endParaRPr lang="en-US" altLang="en-US">
                <a:latin typeface="Times New Roman" panose="02020603050405020304" pitchFamily="18" charset="0"/>
              </a:endParaRPr>
            </a:p>
          </p:txBody>
        </p:sp>
        <p:sp>
          <p:nvSpPr>
            <p:cNvPr id="54285" name="Rectangle 16"/>
            <p:cNvSpPr>
              <a:spLocks noChangeArrowheads="1"/>
            </p:cNvSpPr>
            <p:nvPr/>
          </p:nvSpPr>
          <p:spPr bwMode="auto">
            <a:xfrm>
              <a:off x="2619375" y="4876800"/>
              <a:ext cx="457200" cy="309563"/>
            </a:xfrm>
            <a:prstGeom prst="rect">
              <a:avLst/>
            </a:prstGeom>
            <a:solidFill>
              <a:schemeClr val="bg1"/>
            </a:solidFill>
            <a:ln w="12700">
              <a:solidFill>
                <a:schemeClr val="tx1"/>
              </a:solidFill>
              <a:miter lim="800000"/>
            </a:ln>
          </p:spPr>
          <p:txBody>
            <a:bodyPr wrap="none" anchor="ct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lgn="ctr"/>
              <a:r>
                <a:rPr lang="en-US" altLang="en-US">
                  <a:latin typeface="Times New Roman" panose="02020603050405020304" pitchFamily="18" charset="0"/>
                </a:rPr>
                <a:t>6</a:t>
              </a:r>
              <a:endParaRPr lang="en-US" altLang="en-US">
                <a:latin typeface="Times New Roman" panose="02020603050405020304" pitchFamily="18" charset="0"/>
              </a:endParaRPr>
            </a:p>
          </p:txBody>
        </p:sp>
        <p:sp>
          <p:nvSpPr>
            <p:cNvPr id="54286" name="Text Box 17"/>
            <p:cNvSpPr txBox="1">
              <a:spLocks noChangeArrowheads="1"/>
            </p:cNvSpPr>
            <p:nvPr/>
          </p:nvSpPr>
          <p:spPr bwMode="auto">
            <a:xfrm>
              <a:off x="1704975" y="4800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a:t>
              </a:r>
              <a:r>
                <a:rPr lang="en-US" altLang="en-US">
                  <a:latin typeface="Times New Roman" panose="02020603050405020304" pitchFamily="18" charset="0"/>
                  <a:sym typeface="Symbol" panose="05050102010706020507" pitchFamily="18" charset="2"/>
                </a:rPr>
                <a:t></a:t>
              </a:r>
              <a:r>
                <a:rPr lang="en-US" altLang="en-US" sz="1800"/>
                <a:t> </a:t>
              </a:r>
              <a:r>
                <a:rPr lang="en-US" altLang="en-US" sz="1800" b="1"/>
                <a:t>all</a:t>
              </a:r>
              <a:endParaRPr lang="en-US" altLang="en-US" sz="1800" b="1"/>
            </a:p>
          </p:txBody>
        </p:sp>
        <p:sp>
          <p:nvSpPr>
            <p:cNvPr id="54287" name="Text Box 18"/>
            <p:cNvSpPr txBox="1">
              <a:spLocks noChangeArrowheads="1"/>
            </p:cNvSpPr>
            <p:nvPr/>
          </p:nvSpPr>
          <p:spPr bwMode="auto">
            <a:xfrm>
              <a:off x="3163888" y="4786313"/>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true (since 5 </a:t>
              </a:r>
              <a:r>
                <a:rPr lang="en-US" altLang="en-US">
                  <a:latin typeface="Times New Roman" panose="02020603050405020304" pitchFamily="18" charset="0"/>
                  <a:sym typeface="Symbol" panose="05050102010706020507" pitchFamily="18" charset="2"/>
                </a:rPr>
                <a:t> </a:t>
              </a:r>
              <a:r>
                <a:rPr lang="en-US" altLang="en-US" sz="1800">
                  <a:sym typeface="Symbol" panose="05050102010706020507" pitchFamily="18" charset="2"/>
                </a:rPr>
                <a:t>4 and 5 </a:t>
              </a:r>
              <a:r>
                <a:rPr lang="en-US" altLang="en-US">
                  <a:latin typeface="Times New Roman" panose="02020603050405020304" pitchFamily="18" charset="0"/>
                  <a:sym typeface="Symbol" panose="05050102010706020507" pitchFamily="18" charset="2"/>
                </a:rPr>
                <a:t></a:t>
              </a:r>
              <a:r>
                <a:rPr lang="en-US" altLang="en-US" sz="1800">
                  <a:sym typeface="Symbol" panose="05050102010706020507" pitchFamily="18" charset="2"/>
                </a:rPr>
                <a:t> 6)</a:t>
              </a:r>
              <a:endParaRPr lang="en-US" altLang="en-US">
                <a:latin typeface="Times New Roman" panose="02020603050405020304" pitchFamily="18" charset="0"/>
                <a:sym typeface="Symbol" panose="05050102010706020507" pitchFamily="18" charset="2"/>
              </a:endParaRPr>
            </a:p>
          </p:txBody>
        </p:sp>
        <p:sp>
          <p:nvSpPr>
            <p:cNvPr id="54288" name="Text Box 19"/>
            <p:cNvSpPr txBox="1">
              <a:spLocks noChangeArrowheads="1"/>
            </p:cNvSpPr>
            <p:nvPr/>
          </p:nvSpPr>
          <p:spPr bwMode="auto">
            <a:xfrm>
              <a:off x="1651000" y="32289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&lt; </a:t>
              </a:r>
              <a:r>
                <a:rPr lang="en-US" altLang="en-US" sz="1800" b="1"/>
                <a:t>all</a:t>
              </a:r>
              <a:endParaRPr lang="en-US" altLang="en-US" sz="1800"/>
            </a:p>
          </p:txBody>
        </p:sp>
        <p:sp>
          <p:nvSpPr>
            <p:cNvPr id="54289" name="Text Box 20"/>
            <p:cNvSpPr txBox="1">
              <a:spLocks noChangeArrowheads="1"/>
            </p:cNvSpPr>
            <p:nvPr/>
          </p:nvSpPr>
          <p:spPr bwMode="auto">
            <a:xfrm>
              <a:off x="3152775" y="395922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 = false</a:t>
              </a:r>
              <a:endParaRPr lang="en-US" altLang="en-US" sz="1800"/>
            </a:p>
          </p:txBody>
        </p:sp>
        <p:sp>
          <p:nvSpPr>
            <p:cNvPr id="54290" name="Text Box 21"/>
            <p:cNvSpPr txBox="1">
              <a:spLocks noChangeArrowheads="1"/>
            </p:cNvSpPr>
            <p:nvPr/>
          </p:nvSpPr>
          <p:spPr bwMode="auto">
            <a:xfrm>
              <a:off x="1704975" y="3962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lang="en-US" altLang="en-US" sz="1800"/>
                <a:t>(5 = </a:t>
              </a:r>
              <a:r>
                <a:rPr lang="en-US" altLang="en-US" sz="1800" b="1"/>
                <a:t>all</a:t>
              </a:r>
              <a:endParaRPr lang="en-US" altLang="en-US" sz="1800"/>
            </a:p>
          </p:txBody>
        </p:sp>
        <p:sp>
          <p:nvSpPr>
            <p:cNvPr id="54291" name="Rectangle 22"/>
            <p:cNvSpPr>
              <a:spLocks noChangeArrowheads="1"/>
            </p:cNvSpPr>
            <p:nvPr/>
          </p:nvSpPr>
          <p:spPr bwMode="auto">
            <a:xfrm>
              <a:off x="1238250" y="5257800"/>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800">
                  <a:latin typeface="Arial" panose="020B0604020202020204" pitchFamily="34" charset="0"/>
                </a:rPr>
                <a:t>(</a:t>
              </a:r>
              <a:r>
                <a:rPr lang="en-US" altLang="en-US" sz="1800">
                  <a:latin typeface="Arial" panose="020B0604020202020204" pitchFamily="34" charset="0"/>
                  <a:sym typeface="Symbol" panose="05050102010706020507" pitchFamily="18" charset="2"/>
                </a:rPr>
                <a:t></a:t>
              </a:r>
              <a:r>
                <a:rPr lang="en-US" altLang="en-US" sz="1800">
                  <a:latin typeface="Arial" panose="020B0604020202020204" pitchFamily="34" charset="0"/>
                </a:rPr>
                <a:t> </a:t>
              </a:r>
              <a:r>
                <a:rPr lang="en-US" altLang="en-US" sz="1800" b="1">
                  <a:latin typeface="Arial" panose="020B0604020202020204" pitchFamily="34" charset="0"/>
                </a:rPr>
                <a:t>all</a:t>
              </a:r>
              <a:r>
                <a:rPr lang="en-US" altLang="en-US" sz="1800">
                  <a:latin typeface="Arial" panose="020B0604020202020204" pitchFamily="34" charset="0"/>
                </a:rPr>
                <a:t>) </a:t>
              </a:r>
              <a:r>
                <a:rPr lang="en-US" altLang="en-US" sz="1800">
                  <a:latin typeface="Arial" panose="020B0604020202020204" pitchFamily="34" charset="0"/>
                  <a:sym typeface="Symbol" panose="05050102010706020507" pitchFamily="18" charset="2"/>
                </a:rPr>
                <a:t> </a:t>
              </a:r>
              <a:r>
                <a:rPr lang="en-US" altLang="en-US" sz="1800" b="1">
                  <a:latin typeface="Arial" panose="020B0604020202020204" pitchFamily="34" charset="0"/>
                  <a:sym typeface="Symbol" panose="05050102010706020507" pitchFamily="18" charset="2"/>
                </a:rPr>
                <a:t>not in</a:t>
              </a:r>
              <a:endParaRPr lang="en-US" altLang="en-US" sz="1800" b="1">
                <a:latin typeface="Arial" panose="020B0604020202020204" pitchFamily="34" charset="0"/>
                <a:sym typeface="Symbol" panose="05050102010706020507" pitchFamily="18" charset="2"/>
              </a:endParaRPr>
            </a:p>
            <a:p>
              <a:r>
                <a:rPr lang="en-US" altLang="en-US" sz="1800">
                  <a:latin typeface="Arial" panose="020B0604020202020204" pitchFamily="34" charset="0"/>
                  <a:sym typeface="Symbol" panose="05050102010706020507" pitchFamily="18" charset="2"/>
                </a:rPr>
                <a:t>However, (= </a:t>
              </a:r>
              <a:r>
                <a:rPr lang="en-US" altLang="en-US" sz="1800" b="1">
                  <a:latin typeface="Arial" panose="020B0604020202020204" pitchFamily="34" charset="0"/>
                  <a:sym typeface="Symbol" panose="05050102010706020507" pitchFamily="18" charset="2"/>
                </a:rPr>
                <a:t>all</a:t>
              </a:r>
              <a:r>
                <a:rPr lang="en-US" altLang="en-US" sz="1800">
                  <a:latin typeface="Arial" panose="020B0604020202020204" pitchFamily="34" charset="0"/>
                  <a:sym typeface="Symbol" panose="05050102010706020507" pitchFamily="18" charset="2"/>
                </a:rPr>
                <a:t>)  </a:t>
              </a:r>
              <a:r>
                <a:rPr lang="en-US" altLang="en-US" sz="1800" b="1">
                  <a:latin typeface="Arial" panose="020B0604020202020204" pitchFamily="34" charset="0"/>
                  <a:sym typeface="Symbol" panose="05050102010706020507" pitchFamily="18" charset="2"/>
                </a:rPr>
                <a:t>in</a:t>
              </a:r>
              <a:endParaRPr lang="en-US" altLang="en-US" sz="1800" b="1">
                <a:latin typeface="Arial" panose="020B0604020202020204" pitchFamily="34" charset="0"/>
                <a:sym typeface="Symbol" panose="05050102010706020507" pitchFamily="18" charset="2"/>
              </a:endParaRPr>
            </a:p>
          </p:txBody>
        </p:sp>
        <p:sp>
          <p:nvSpPr>
            <p:cNvPr id="54292" name="Line 23"/>
            <p:cNvSpPr>
              <a:spLocks noChangeShapeType="1"/>
            </p:cNvSpPr>
            <p:nvPr/>
          </p:nvSpPr>
          <p:spPr bwMode="auto">
            <a:xfrm flipH="1">
              <a:off x="3016250" y="5603875"/>
              <a:ext cx="109538" cy="228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sz="2800" dirty="0"/>
              <a:t>Test for Empty Relations</a:t>
            </a:r>
            <a:endParaRPr lang="en-US" altLang="en-US" sz="2800" dirty="0"/>
          </a:p>
        </p:txBody>
      </p:sp>
      <p:sp>
        <p:nvSpPr>
          <p:cNvPr id="55298" name="Rectangle 3"/>
          <p:cNvSpPr>
            <a:spLocks noGrp="1" noChangeArrowheads="1"/>
          </p:cNvSpPr>
          <p:nvPr>
            <p:ph type="body" idx="1"/>
          </p:nvPr>
        </p:nvSpPr>
        <p:spPr>
          <a:xfrm>
            <a:off x="768351" y="1106488"/>
            <a:ext cx="7603292" cy="2782760"/>
          </a:xfrm>
        </p:spPr>
        <p:txBody>
          <a:bodyPr/>
          <a:lstStyle/>
          <a:p>
            <a:r>
              <a:rPr lang="en-US" altLang="en-US" sz="1700" dirty="0"/>
              <a:t>The </a:t>
            </a:r>
            <a:r>
              <a:rPr lang="en-US" altLang="en-US" sz="1700" b="1" dirty="0"/>
              <a:t>exists</a:t>
            </a:r>
            <a:r>
              <a:rPr lang="en-US" altLang="en-US" sz="1700" dirty="0"/>
              <a:t> construct returns the value </a:t>
            </a:r>
            <a:r>
              <a:rPr lang="en-US" altLang="en-US" sz="1700" b="1" dirty="0"/>
              <a:t>true</a:t>
            </a:r>
            <a:r>
              <a:rPr lang="en-US" altLang="en-US" sz="1700" dirty="0"/>
              <a:t> if the argument subquery is nonempty.</a:t>
            </a:r>
            <a:endParaRPr lang="en-US" altLang="en-US" sz="1700" dirty="0"/>
          </a:p>
          <a:p>
            <a:r>
              <a:rPr lang="en-US" altLang="en-US" sz="1700" b="1" dirty="0"/>
              <a:t>exists </a:t>
            </a:r>
            <a:r>
              <a:rPr lang="en-US" altLang="en-US" sz="1700" i="1" dirty="0"/>
              <a:t> r </a:t>
            </a:r>
            <a:r>
              <a:rPr lang="en-US" altLang="en-US" sz="1700" dirty="0">
                <a:sym typeface="Symbol" panose="05050102010706020507" pitchFamily="18" charset="2"/>
              </a:rPr>
              <a:t> </a:t>
            </a:r>
            <a:r>
              <a:rPr lang="en-US" altLang="en-US" sz="1700" i="1" dirty="0">
                <a:sym typeface="Symbol" panose="05050102010706020507" pitchFamily="18" charset="2"/>
              </a:rPr>
              <a:t>r </a:t>
            </a:r>
            <a:r>
              <a:rPr lang="en-US" altLang="en-US" sz="1700" dirty="0">
                <a:sym typeface="Symbol" panose="05050102010706020507" pitchFamily="18" charset="2"/>
              </a:rPr>
              <a:t> </a:t>
            </a:r>
            <a:r>
              <a:rPr lang="en-US" altLang="en-US" sz="1700" i="1" dirty="0"/>
              <a:t>Ø</a:t>
            </a:r>
            <a:endParaRPr lang="en-US" altLang="en-US" sz="1700" dirty="0">
              <a:sym typeface="Symbol" panose="05050102010706020507" pitchFamily="18" charset="2"/>
            </a:endParaRPr>
          </a:p>
          <a:p>
            <a:r>
              <a:rPr lang="en-US" altLang="en-US" sz="1700" b="1" dirty="0">
                <a:sym typeface="Symbol" panose="05050102010706020507" pitchFamily="18" charset="2"/>
              </a:rPr>
              <a:t>not exists </a:t>
            </a:r>
            <a:r>
              <a:rPr lang="en-US" altLang="en-US" sz="1700" i="1" dirty="0"/>
              <a:t>r </a:t>
            </a:r>
            <a:r>
              <a:rPr lang="en-US" altLang="en-US" sz="1700" dirty="0">
                <a:sym typeface="Symbol" panose="05050102010706020507" pitchFamily="18" charset="2"/>
              </a:rPr>
              <a:t> </a:t>
            </a:r>
            <a:r>
              <a:rPr lang="en-US" altLang="en-US" sz="1700" i="1" dirty="0">
                <a:sym typeface="Symbol" panose="05050102010706020507" pitchFamily="18" charset="2"/>
              </a:rPr>
              <a:t>r </a:t>
            </a:r>
            <a:r>
              <a:rPr lang="en-US" altLang="en-US" sz="1700" dirty="0">
                <a:sym typeface="Symbol" panose="05050102010706020507" pitchFamily="18" charset="2"/>
              </a:rPr>
              <a:t>= </a:t>
            </a:r>
            <a:r>
              <a:rPr lang="en-US" altLang="en-US" sz="1700" i="1" dirty="0"/>
              <a:t>Ø</a:t>
            </a:r>
            <a:endParaRPr lang="en-US" altLang="en-US" sz="1700" i="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ltLang="en-US" sz="2800" dirty="0"/>
              <a:t>Use of </a:t>
            </a:r>
            <a:r>
              <a:rPr lang="ja-JP" altLang="en-US" sz="2800" dirty="0"/>
              <a:t>“</a:t>
            </a:r>
            <a:r>
              <a:rPr lang="en-US" altLang="ja-JP" sz="2800" dirty="0"/>
              <a:t>exists</a:t>
            </a:r>
            <a:r>
              <a:rPr lang="ja-JP" altLang="en-US" sz="2800" dirty="0"/>
              <a:t>”</a:t>
            </a:r>
            <a:r>
              <a:rPr lang="en-US" altLang="ja-JP" sz="2800" dirty="0"/>
              <a:t> Clause</a:t>
            </a:r>
            <a:endParaRPr lang="en-US" altLang="en-US" sz="2800" dirty="0"/>
          </a:p>
        </p:txBody>
      </p:sp>
      <p:sp>
        <p:nvSpPr>
          <p:cNvPr id="56322" name="Rectangle 3"/>
          <p:cNvSpPr>
            <a:spLocks noGrp="1" noChangeArrowheads="1"/>
          </p:cNvSpPr>
          <p:nvPr>
            <p:ph type="body" idx="1"/>
          </p:nvPr>
        </p:nvSpPr>
        <p:spPr>
          <a:xfrm>
            <a:off x="768350" y="1093788"/>
            <a:ext cx="7851697" cy="4903787"/>
          </a:xfrm>
        </p:spPr>
        <p:txBody>
          <a:bodyPr/>
          <a:lstStyle/>
          <a:p>
            <a:r>
              <a:rPr lang="en-US" altLang="en-US" sz="1700" dirty="0"/>
              <a:t>Yet another way of specifying the query “Find all courses taught in both the Fall 2017 semester and in the Spring 2018 semester”</a:t>
            </a:r>
            <a:endParaRPr lang="en-US" altLang="en-US" sz="1700" dirty="0"/>
          </a:p>
          <a:p>
            <a:pPr>
              <a:buFont typeface="Monotype Sorts" pitchFamily="-65" charset="2"/>
              <a:buNone/>
            </a:pPr>
            <a:r>
              <a:rPr lang="en-US" altLang="en-US" sz="1700" b="1" dirty="0"/>
              <a:t>	   select </a:t>
            </a:r>
            <a:r>
              <a:rPr lang="en-US" altLang="en-US" sz="1700" i="1" dirty="0" err="1"/>
              <a:t>course_id</a:t>
            </a:r>
            <a:br>
              <a:rPr lang="en-US" altLang="en-US" sz="1700" i="1" dirty="0"/>
            </a:br>
            <a:r>
              <a:rPr lang="en-US" altLang="en-US" sz="1700" i="1" dirty="0"/>
              <a:t>   </a:t>
            </a:r>
            <a:r>
              <a:rPr lang="en-US" altLang="en-US" sz="1700" b="1" dirty="0"/>
              <a:t>from </a:t>
            </a:r>
            <a:r>
              <a:rPr lang="en-US" altLang="en-US" sz="1700" i="1" dirty="0"/>
              <a:t>section </a:t>
            </a:r>
            <a:r>
              <a:rPr lang="en-US" altLang="en-US" sz="1700" b="1" dirty="0"/>
              <a:t>as </a:t>
            </a:r>
            <a:r>
              <a:rPr lang="en-US" altLang="en-US" sz="1700" i="1" dirty="0"/>
              <a:t>S</a:t>
            </a:r>
            <a:br>
              <a:rPr lang="en-US" altLang="en-US" sz="1700" i="1" dirty="0"/>
            </a:br>
            <a:r>
              <a:rPr lang="en-US" altLang="en-US" sz="1700" i="1" dirty="0"/>
              <a:t>   </a:t>
            </a:r>
            <a:r>
              <a:rPr lang="en-US" altLang="en-US" sz="1700" b="1" dirty="0"/>
              <a:t>where </a:t>
            </a:r>
            <a:r>
              <a:rPr lang="en-US" altLang="en-US" sz="1700" i="1" dirty="0"/>
              <a:t>semester </a:t>
            </a:r>
            <a:r>
              <a:rPr lang="en-US" altLang="en-US" sz="1700" dirty="0"/>
              <a:t>= 'Fall' </a:t>
            </a:r>
            <a:r>
              <a:rPr lang="en-US" altLang="en-US" sz="1700" b="1" dirty="0"/>
              <a:t>and </a:t>
            </a:r>
            <a:r>
              <a:rPr lang="en-US" altLang="en-US" sz="1700" i="1" dirty="0"/>
              <a:t>year </a:t>
            </a:r>
            <a:r>
              <a:rPr lang="en-US" altLang="en-US" sz="1700" dirty="0"/>
              <a:t>= 2017 </a:t>
            </a:r>
            <a:r>
              <a:rPr lang="en-US" altLang="en-US" sz="1700" b="1" dirty="0"/>
              <a:t>and </a:t>
            </a:r>
            <a:br>
              <a:rPr lang="en-US" altLang="en-US" sz="1700" b="1" dirty="0"/>
            </a:br>
            <a:r>
              <a:rPr lang="en-US" altLang="en-US" sz="1700" b="1" dirty="0"/>
              <a:t>               exists  </a:t>
            </a:r>
            <a:r>
              <a:rPr lang="en-US" altLang="en-US" sz="1700" dirty="0"/>
              <a:t>(</a:t>
            </a:r>
            <a:r>
              <a:rPr lang="en-US" altLang="en-US" sz="1700" b="1" dirty="0"/>
              <a:t>select </a:t>
            </a:r>
            <a:r>
              <a:rPr lang="en-US" altLang="en-US" sz="1700" dirty="0"/>
              <a:t>*</a:t>
            </a:r>
            <a:br>
              <a:rPr lang="en-US" altLang="en-US" sz="1700" dirty="0"/>
            </a:br>
            <a:r>
              <a:rPr lang="en-US" altLang="en-US" sz="1700" dirty="0"/>
              <a:t>                            </a:t>
            </a:r>
            <a:r>
              <a:rPr lang="en-US" altLang="en-US" sz="1700" b="1" dirty="0"/>
              <a:t>from </a:t>
            </a:r>
            <a:r>
              <a:rPr lang="en-US" altLang="en-US" sz="1700" i="1" dirty="0"/>
              <a:t>section </a:t>
            </a:r>
            <a:r>
              <a:rPr lang="en-US" altLang="en-US" sz="1700" b="1" dirty="0"/>
              <a:t>as </a:t>
            </a:r>
            <a:r>
              <a:rPr lang="en-US" altLang="en-US" sz="1700" i="1" dirty="0"/>
              <a:t>T</a:t>
            </a:r>
            <a:br>
              <a:rPr lang="en-US" altLang="en-US" sz="1700" i="1" dirty="0"/>
            </a:br>
            <a:r>
              <a:rPr lang="en-US" altLang="en-US" sz="1700" i="1" dirty="0"/>
              <a:t>                            </a:t>
            </a:r>
            <a:r>
              <a:rPr lang="en-US" altLang="en-US" sz="1700" b="1" dirty="0"/>
              <a:t>where </a:t>
            </a:r>
            <a:r>
              <a:rPr lang="en-US" altLang="en-US" sz="1700" i="1" dirty="0"/>
              <a:t>semester </a:t>
            </a:r>
            <a:r>
              <a:rPr lang="en-US" altLang="en-US" sz="1700" dirty="0"/>
              <a:t>= 'Spring' </a:t>
            </a:r>
            <a:r>
              <a:rPr lang="en-US" altLang="en-US" sz="1700" b="1" dirty="0"/>
              <a:t>and </a:t>
            </a:r>
            <a:r>
              <a:rPr lang="en-US" altLang="en-US" sz="1700" i="1" dirty="0"/>
              <a:t>year</a:t>
            </a:r>
            <a:r>
              <a:rPr lang="en-US" altLang="en-US" sz="1700" dirty="0"/>
              <a:t>= 2018 </a:t>
            </a:r>
            <a:br>
              <a:rPr lang="en-US" altLang="en-US" sz="1700" dirty="0"/>
            </a:br>
            <a:r>
              <a:rPr lang="en-US" altLang="en-US" sz="1700" dirty="0"/>
              <a:t>                                        </a:t>
            </a:r>
            <a:r>
              <a:rPr lang="en-US" altLang="en-US" sz="1700" b="1" dirty="0"/>
              <a:t>and </a:t>
            </a:r>
            <a:r>
              <a:rPr lang="en-US" altLang="en-US" sz="1700" i="1" dirty="0" err="1"/>
              <a:t>S</a:t>
            </a:r>
            <a:r>
              <a:rPr lang="en-US" altLang="en-US" sz="1700" dirty="0" err="1"/>
              <a:t>.</a:t>
            </a:r>
            <a:r>
              <a:rPr lang="en-US" altLang="en-US" sz="1700" i="1" dirty="0" err="1"/>
              <a:t>course_id</a:t>
            </a:r>
            <a:r>
              <a:rPr lang="en-US" altLang="en-US" sz="1700" i="1" dirty="0"/>
              <a:t> </a:t>
            </a:r>
            <a:r>
              <a:rPr lang="en-US" altLang="en-US" sz="1700" dirty="0"/>
              <a:t>= </a:t>
            </a:r>
            <a:r>
              <a:rPr lang="en-US" altLang="en-US" sz="1700" i="1" dirty="0" err="1"/>
              <a:t>T</a:t>
            </a:r>
            <a:r>
              <a:rPr lang="en-US" altLang="en-US" sz="1700" dirty="0" err="1"/>
              <a:t>.</a:t>
            </a:r>
            <a:r>
              <a:rPr lang="en-US" altLang="en-US" sz="1700" i="1" dirty="0" err="1"/>
              <a:t>course_id</a:t>
            </a:r>
            <a:r>
              <a:rPr lang="en-US" altLang="en-US" sz="1700" dirty="0"/>
              <a:t>);</a:t>
            </a:r>
            <a:endParaRPr lang="en-US" altLang="en-US" sz="1700" dirty="0"/>
          </a:p>
          <a:p>
            <a:pPr>
              <a:buFont typeface="Monotype Sorts" pitchFamily="-65" charset="2"/>
              <a:buNone/>
            </a:pPr>
            <a:r>
              <a:rPr lang="en-US" altLang="en-US" sz="800" dirty="0"/>
              <a:t> </a:t>
            </a:r>
            <a:endParaRPr lang="en-US" altLang="en-US" sz="800" dirty="0"/>
          </a:p>
          <a:p>
            <a:r>
              <a:rPr lang="en-US" altLang="en-US" sz="1700" b="1" dirty="0">
                <a:solidFill>
                  <a:srgbClr val="002060"/>
                </a:solidFill>
              </a:rPr>
              <a:t>Correlation name</a:t>
            </a:r>
            <a:r>
              <a:rPr lang="en-US" altLang="en-US" sz="1700" dirty="0"/>
              <a:t> – variable S  in the outer query</a:t>
            </a:r>
            <a:endParaRPr lang="en-US" altLang="en-US" sz="1700" b="1" dirty="0">
              <a:solidFill>
                <a:srgbClr val="000099"/>
              </a:solidFill>
            </a:endParaRPr>
          </a:p>
          <a:p>
            <a:r>
              <a:rPr lang="en-US" altLang="en-US" sz="1700" b="1" dirty="0">
                <a:solidFill>
                  <a:srgbClr val="002060"/>
                </a:solidFill>
              </a:rPr>
              <a:t>Correlated subquery </a:t>
            </a:r>
            <a:r>
              <a:rPr lang="en-US" altLang="en-US" sz="1700" dirty="0"/>
              <a:t>– the inner query</a:t>
            </a:r>
            <a:endParaRPr lang="en-US" altLang="en-US" sz="1700" dirty="0"/>
          </a:p>
          <a:p>
            <a:pPr>
              <a:buFont typeface="Monotype Sorts" pitchFamily="-65" charset="2"/>
              <a:buNone/>
            </a:pPr>
            <a:endParaRPr lang="en-US" altLang="en-US" b="1" dirty="0">
              <a:solidFill>
                <a:srgbClr val="000099"/>
              </a:solidFill>
            </a:endParaRPr>
          </a:p>
        </p:txBody>
      </p:sp>
      <p:sp>
        <p:nvSpPr>
          <p:cNvPr id="2" name="Text Box 1"/>
          <p:cNvSpPr txBox="1"/>
          <p:nvPr/>
        </p:nvSpPr>
        <p:spPr>
          <a:xfrm>
            <a:off x="768350" y="4976495"/>
            <a:ext cx="8077835" cy="1353185"/>
          </a:xfrm>
          <a:prstGeom prst="rect">
            <a:avLst/>
          </a:prstGeom>
          <a:noFill/>
        </p:spPr>
        <p:txBody>
          <a:bodyPr wrap="square" rtlCol="0" anchor="t">
            <a:spAutoFit/>
          </a:bodyPr>
          <a:p>
            <a:pPr marL="285750" indent="-285750">
              <a:buFont typeface="Wingdings" panose="05000000000000000000" charset="0"/>
              <a:buChar char=""/>
            </a:pPr>
            <a:r>
              <a:rPr lang="en-US"/>
              <a:t>In scenarios where you need to test for the existence of any row that meets a certain condition, </a:t>
            </a:r>
            <a:r>
              <a:rPr kumimoji="1" lang="en-US" altLang="en-US" sz="1700" b="1" kern="0" dirty="0">
                <a:solidFill>
                  <a:srgbClr val="002060"/>
                </a:solidFill>
                <a:latin typeface="+mn-lt"/>
                <a:cs typeface="MS PGothic" charset="0"/>
              </a:rPr>
              <a:t>EXISTS</a:t>
            </a:r>
            <a:r>
              <a:rPr lang="en-US"/>
              <a:t> may be more appropriate and potentially more performant. </a:t>
            </a:r>
            <a:endParaRPr lang="en-US"/>
          </a:p>
          <a:p>
            <a:pPr marL="285750" indent="-285750">
              <a:buFont typeface="Wingdings" panose="05000000000000000000" charset="0"/>
              <a:buChar char=""/>
            </a:pPr>
            <a:endParaRPr lang="en-US"/>
          </a:p>
          <a:p>
            <a:pPr marL="285750" indent="-285750">
              <a:buFont typeface="Wingdings" panose="05000000000000000000" charset="0"/>
              <a:buChar char=""/>
            </a:pPr>
            <a:r>
              <a:rPr lang="en-US"/>
              <a:t>For checking against a specific list of values, </a:t>
            </a:r>
            <a:r>
              <a:rPr kumimoji="1" lang="en-US" altLang="en-US" sz="1700" b="1" kern="0" dirty="0">
                <a:solidFill>
                  <a:srgbClr val="002060"/>
                </a:solidFill>
                <a:latin typeface="+mn-lt"/>
                <a:cs typeface="MS PGothic" charset="0"/>
              </a:rPr>
              <a:t>IN</a:t>
            </a:r>
            <a:r>
              <a:rPr lang="en-US"/>
              <a:t> might be the simpler and more direct choice.</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ltLang="en-US" sz="2800" dirty="0"/>
              <a:t>Use of </a:t>
            </a:r>
            <a:r>
              <a:rPr lang="ja-JP" altLang="en-US" sz="2800" dirty="0"/>
              <a:t>“</a:t>
            </a:r>
            <a:r>
              <a:rPr lang="en-US" altLang="ja-JP" sz="2800" dirty="0"/>
              <a:t>not exists</a:t>
            </a:r>
            <a:r>
              <a:rPr lang="ja-JP" altLang="en-US" sz="2800" dirty="0"/>
              <a:t>”</a:t>
            </a:r>
            <a:r>
              <a:rPr lang="en-US" altLang="ja-JP" sz="2800" dirty="0"/>
              <a:t> Clause</a:t>
            </a:r>
            <a:endParaRPr lang="en-US" altLang="en-US" sz="2800" dirty="0"/>
          </a:p>
        </p:txBody>
      </p:sp>
      <p:sp>
        <p:nvSpPr>
          <p:cNvPr id="57346" name="Rectangle 3"/>
          <p:cNvSpPr>
            <a:spLocks noGrp="1" noChangeArrowheads="1"/>
          </p:cNvSpPr>
          <p:nvPr>
            <p:ph type="body" idx="1"/>
          </p:nvPr>
        </p:nvSpPr>
        <p:spPr>
          <a:xfrm>
            <a:off x="768351" y="1106488"/>
            <a:ext cx="7570436" cy="4611924"/>
          </a:xfrm>
        </p:spPr>
        <p:txBody>
          <a:bodyPr/>
          <a:lstStyle/>
          <a:p>
            <a:pPr>
              <a:tabLst>
                <a:tab pos="461645" algn="l"/>
                <a:tab pos="1026795" algn="l"/>
                <a:tab pos="1547495" algn="l"/>
              </a:tabLst>
            </a:pPr>
            <a:r>
              <a:rPr lang="en-US" altLang="en-US" sz="1700" dirty="0"/>
              <a:t>Find all students who have taken all courses offered in the Biology department.</a:t>
            </a: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endParaRPr lang="en-US" altLang="en-US" sz="1700" dirty="0"/>
          </a:p>
          <a:p>
            <a:pPr>
              <a:tabLst>
                <a:tab pos="461645" algn="l"/>
                <a:tab pos="1026795" algn="l"/>
                <a:tab pos="1547495" algn="l"/>
              </a:tabLst>
            </a:pPr>
            <a:r>
              <a:rPr lang="en-US" altLang="en-US" sz="1700" dirty="0"/>
              <a:t>Note that X – Y = Ø   </a:t>
            </a:r>
            <a:r>
              <a:rPr lang="en-US" altLang="en-US" sz="1700" dirty="0">
                <a:sym typeface="Symbol" panose="05050102010706020507" pitchFamily="18" charset="2"/>
              </a:rPr>
              <a:t>   X Y</a:t>
            </a:r>
            <a:endParaRPr lang="en-US" altLang="en-US" sz="1700" dirty="0"/>
          </a:p>
          <a:p>
            <a:pPr>
              <a:tabLst>
                <a:tab pos="461645" algn="l"/>
                <a:tab pos="1026795" algn="l"/>
                <a:tab pos="1547495" algn="l"/>
              </a:tabLst>
            </a:pPr>
            <a:r>
              <a:rPr lang="en-US" altLang="en-US" sz="1700" dirty="0">
                <a:sym typeface="Symbol" panose="05050102010706020507" pitchFamily="18" charset="2"/>
              </a:rPr>
              <a:t>Note: Cannot write this query using = all and its variants</a:t>
            </a:r>
            <a:endParaRPr lang="en-US" altLang="en-US" sz="1700" dirty="0"/>
          </a:p>
        </p:txBody>
      </p:sp>
      <p:sp>
        <p:nvSpPr>
          <p:cNvPr id="57347" name="Text Box 4"/>
          <p:cNvSpPr txBox="1">
            <a:spLocks noChangeArrowheads="1"/>
          </p:cNvSpPr>
          <p:nvPr/>
        </p:nvSpPr>
        <p:spPr bwMode="auto">
          <a:xfrm>
            <a:off x="1736500" y="1785366"/>
            <a:ext cx="6834476" cy="358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kumimoji="1" lang="en-US" altLang="en-US" sz="1600" b="1" dirty="0"/>
              <a:t>select distinct </a:t>
            </a:r>
            <a:r>
              <a:rPr kumimoji="1" lang="en-US" altLang="en-US" sz="1600" i="1" dirty="0"/>
              <a:t>S</a:t>
            </a:r>
            <a:r>
              <a:rPr kumimoji="1" lang="en-US" altLang="en-US" sz="1600" dirty="0"/>
              <a:t>.</a:t>
            </a:r>
            <a:r>
              <a:rPr kumimoji="1" lang="en-US" altLang="en-US" sz="1600" i="1" dirty="0"/>
              <a:t>ID</a:t>
            </a:r>
            <a:r>
              <a:rPr kumimoji="1" lang="en-US" altLang="en-US" sz="1600" dirty="0"/>
              <a:t>, </a:t>
            </a:r>
            <a:r>
              <a:rPr kumimoji="1" lang="en-US" altLang="en-US" sz="1600" i="1" dirty="0"/>
              <a:t>S</a:t>
            </a:r>
            <a:r>
              <a:rPr kumimoji="1" lang="en-US" altLang="en-US" sz="1600" dirty="0"/>
              <a:t>.</a:t>
            </a:r>
            <a:r>
              <a:rPr kumimoji="1" lang="en-US" altLang="en-US" sz="1600" i="1" dirty="0"/>
              <a:t>name</a:t>
            </a:r>
            <a:endParaRPr kumimoji="1" lang="en-US" altLang="en-US" sz="1600" i="1" dirty="0"/>
          </a:p>
          <a:p>
            <a:r>
              <a:rPr kumimoji="1" lang="en-US" altLang="en-US" sz="1600" b="1" dirty="0"/>
              <a:t>from </a:t>
            </a:r>
            <a:r>
              <a:rPr kumimoji="1" lang="en-US" altLang="en-US" sz="1600" i="1" dirty="0"/>
              <a:t>student </a:t>
            </a:r>
            <a:r>
              <a:rPr kumimoji="1" lang="en-US" altLang="en-US" sz="1600" b="1" dirty="0"/>
              <a:t>as </a:t>
            </a:r>
            <a:r>
              <a:rPr kumimoji="1" lang="en-US" altLang="en-US" sz="1600" i="1" dirty="0"/>
              <a:t>S</a:t>
            </a:r>
            <a:endParaRPr kumimoji="1" lang="en-US" altLang="en-US" sz="1600" i="1" dirty="0"/>
          </a:p>
          <a:p>
            <a:r>
              <a:rPr kumimoji="1" lang="en-US" altLang="en-US" sz="1600" b="1" dirty="0"/>
              <a:t>where not exists </a:t>
            </a:r>
            <a:r>
              <a:rPr kumimoji="1" lang="en-US" altLang="en-US" sz="1600" dirty="0"/>
              <a:t>( (</a:t>
            </a:r>
            <a:r>
              <a:rPr kumimoji="1" lang="en-US" altLang="en-US" sz="1600" b="1" dirty="0"/>
              <a:t>select </a:t>
            </a:r>
            <a:r>
              <a:rPr kumimoji="1" lang="en-US" altLang="en-US" sz="1600" i="1" dirty="0" err="1"/>
              <a:t>course_id</a:t>
            </a:r>
            <a:endParaRPr kumimoji="1" lang="en-US" altLang="en-US" sz="1600" i="1" dirty="0"/>
          </a:p>
          <a:p>
            <a:r>
              <a:rPr kumimoji="1" lang="en-US" altLang="en-US" sz="1600" b="1" dirty="0"/>
              <a:t>                                 from </a:t>
            </a:r>
            <a:r>
              <a:rPr kumimoji="1" lang="en-US" altLang="en-US" sz="1600" i="1" dirty="0"/>
              <a:t>course</a:t>
            </a:r>
            <a:endParaRPr kumimoji="1" lang="en-US" altLang="en-US" sz="1600" i="1" dirty="0"/>
          </a:p>
          <a:p>
            <a:r>
              <a:rPr kumimoji="1" lang="en-US" altLang="en-US" sz="1600" b="1" dirty="0"/>
              <a:t>                                 where </a:t>
            </a:r>
            <a:r>
              <a:rPr kumimoji="1" lang="en-US" altLang="en-US" sz="1600" i="1" dirty="0" err="1"/>
              <a:t>dept_name</a:t>
            </a:r>
            <a:r>
              <a:rPr kumimoji="1" lang="en-US" altLang="en-US" sz="1600" i="1" dirty="0"/>
              <a:t> </a:t>
            </a:r>
            <a:r>
              <a:rPr kumimoji="1" lang="en-US" altLang="en-US" sz="1600" dirty="0"/>
              <a:t>= 'Biology')</a:t>
            </a:r>
            <a:endParaRPr kumimoji="1" lang="en-US" altLang="en-US" sz="1600" dirty="0"/>
          </a:p>
          <a:p>
            <a:r>
              <a:rPr kumimoji="1" lang="en-US" altLang="en-US" sz="1600" b="1" dirty="0"/>
              <a:t>                               except</a:t>
            </a:r>
            <a:endParaRPr kumimoji="1" lang="en-US" altLang="en-US" sz="1600" b="1" dirty="0"/>
          </a:p>
          <a:p>
            <a:r>
              <a:rPr kumimoji="1" lang="en-US" altLang="en-US" sz="1600" dirty="0"/>
              <a:t>                                 (</a:t>
            </a:r>
            <a:r>
              <a:rPr kumimoji="1" lang="en-US" altLang="en-US" sz="1600" b="1" dirty="0"/>
              <a:t>select </a:t>
            </a:r>
            <a:r>
              <a:rPr kumimoji="1" lang="en-US" altLang="en-US" sz="1600" i="1" dirty="0" err="1"/>
              <a:t>T</a:t>
            </a:r>
            <a:r>
              <a:rPr kumimoji="1" lang="en-US" altLang="en-US" sz="1600" dirty="0" err="1"/>
              <a:t>.</a:t>
            </a:r>
            <a:r>
              <a:rPr kumimoji="1" lang="en-US" altLang="en-US" sz="1600" i="1" dirty="0" err="1"/>
              <a:t>course_id</a:t>
            </a:r>
            <a:endParaRPr kumimoji="1" lang="en-US" altLang="en-US" sz="1600" i="1" dirty="0"/>
          </a:p>
          <a:p>
            <a:r>
              <a:rPr kumimoji="1" lang="en-US" altLang="en-US" sz="1600" b="1" dirty="0"/>
              <a:t>                                   from </a:t>
            </a:r>
            <a:r>
              <a:rPr kumimoji="1" lang="en-US" altLang="en-US" sz="1600" i="1" dirty="0"/>
              <a:t>takes </a:t>
            </a:r>
            <a:r>
              <a:rPr kumimoji="1" lang="en-US" altLang="en-US" sz="1600" b="1" dirty="0"/>
              <a:t>as </a:t>
            </a:r>
            <a:r>
              <a:rPr kumimoji="1" lang="en-US" altLang="en-US" sz="1600" i="1" dirty="0"/>
              <a:t>T</a:t>
            </a:r>
            <a:endParaRPr kumimoji="1" lang="en-US" altLang="en-US" sz="1600" i="1" dirty="0"/>
          </a:p>
          <a:p>
            <a:r>
              <a:rPr kumimoji="1" lang="en-US" altLang="en-US" sz="1600" b="1" dirty="0"/>
              <a:t>                                   where </a:t>
            </a:r>
            <a:r>
              <a:rPr kumimoji="1" lang="en-US" altLang="en-US" sz="1600" i="1" dirty="0"/>
              <a:t>S</a:t>
            </a:r>
            <a:r>
              <a:rPr kumimoji="1" lang="en-US" altLang="en-US" sz="1600" dirty="0"/>
              <a:t>.</a:t>
            </a:r>
            <a:r>
              <a:rPr kumimoji="1" lang="en-US" altLang="en-US" sz="1600" i="1" dirty="0"/>
              <a:t>ID </a:t>
            </a:r>
            <a:r>
              <a:rPr kumimoji="1" lang="en-US" altLang="en-US" sz="1600" dirty="0"/>
              <a:t>= </a:t>
            </a:r>
            <a:r>
              <a:rPr kumimoji="1" lang="en-US" altLang="en-US" sz="1600" i="1" dirty="0"/>
              <a:t>T</a:t>
            </a:r>
            <a:r>
              <a:rPr kumimoji="1" lang="en-US" altLang="en-US" sz="1600" dirty="0"/>
              <a:t>.</a:t>
            </a:r>
            <a:r>
              <a:rPr kumimoji="1" lang="en-US" altLang="en-US" sz="1600" i="1" dirty="0"/>
              <a:t>ID</a:t>
            </a:r>
            <a:r>
              <a:rPr kumimoji="1" lang="en-US" altLang="en-US" sz="1600" dirty="0"/>
              <a:t>));</a:t>
            </a:r>
            <a:endParaRPr kumimoji="1" lang="en-US" altLang="en-US" sz="1600" dirty="0"/>
          </a:p>
          <a:p>
            <a:pPr marL="285750">
              <a:buClr>
                <a:srgbClr val="FF9933"/>
              </a:buClr>
              <a:buSzPct val="110000"/>
            </a:pPr>
            <a:endParaRPr kumimoji="1" lang="en-US" altLang="en-US" sz="1600" dirty="0"/>
          </a:p>
          <a:p>
            <a:pPr marL="571500" indent="-285750">
              <a:buClr>
                <a:srgbClr val="FF9933"/>
              </a:buClr>
              <a:buSzPct val="110000"/>
              <a:buFont typeface="Arial" panose="020B0604020202020204" pitchFamily="34" charset="0"/>
              <a:buChar char="•"/>
            </a:pPr>
            <a:r>
              <a:rPr kumimoji="1" lang="en-US" altLang="en-US" sz="1700" dirty="0"/>
              <a:t>First nested query lists all courses offered in Biology</a:t>
            </a:r>
            <a:endParaRPr kumimoji="1" lang="en-US" altLang="en-US" sz="1700" dirty="0"/>
          </a:p>
          <a:p>
            <a:pPr marL="571500" indent="-285750">
              <a:buClr>
                <a:srgbClr val="FF9933"/>
              </a:buClr>
              <a:buSzPct val="110000"/>
              <a:buFont typeface="Arial" panose="020B0604020202020204" pitchFamily="34" charset="0"/>
              <a:buChar char="•"/>
            </a:pPr>
            <a:r>
              <a:rPr kumimoji="1" lang="en-US" altLang="en-US" sz="1700" dirty="0"/>
              <a:t>Second nested query lists all courses a particular student took</a:t>
            </a:r>
            <a:endParaRPr kumimoji="1" lang="en-US" altLang="en-US" sz="1700" dirty="0"/>
          </a:p>
          <a:p>
            <a:pPr marL="285750">
              <a:buClr>
                <a:srgbClr val="FF9933"/>
              </a:buClr>
              <a:buSzPct val="90000"/>
            </a:pPr>
            <a:endParaRPr kumimoji="1" lang="en-US" altLang="en-US" sz="1700" dirty="0"/>
          </a:p>
          <a:p>
            <a:endParaRPr kumimoji="1" lang="en-US" altLang="en-US"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8350" y="117475"/>
            <a:ext cx="8077200" cy="609600"/>
          </a:xfrm>
        </p:spPr>
        <p:txBody>
          <a:bodyPr/>
          <a:p>
            <a:r>
              <a:rPr lang="en-US"/>
              <a:t>Class Acitiviy</a:t>
            </a:r>
            <a:endParaRPr lang="en-US"/>
          </a:p>
        </p:txBody>
      </p:sp>
      <p:sp>
        <p:nvSpPr>
          <p:cNvPr id="3" name="Content Placeholder 2"/>
          <p:cNvSpPr>
            <a:spLocks noGrp="1"/>
          </p:cNvSpPr>
          <p:nvPr>
            <p:ph idx="1"/>
          </p:nvPr>
        </p:nvSpPr>
        <p:spPr>
          <a:xfrm>
            <a:off x="768350" y="1094105"/>
            <a:ext cx="7707630" cy="4331335"/>
          </a:xfrm>
        </p:spPr>
        <p:txBody>
          <a:bodyPr/>
          <a:p>
            <a:pPr marL="0" indent="0">
              <a:buNone/>
            </a:pPr>
            <a:r>
              <a:rPr lang="en-US" sz="1400" b="1">
                <a:solidFill>
                  <a:schemeClr val="tx1"/>
                </a:solidFill>
                <a:latin typeface="Helvetica Bold" charset="0"/>
                <a:cs typeface="Helvetica Bold" charset="0"/>
              </a:rPr>
              <a:t>SELECT</a:t>
            </a:r>
            <a:r>
              <a:rPr lang="en-US" sz="1400"/>
              <a:t> s.StudentID</a:t>
            </a:r>
            <a:endParaRPr lang="en-US" sz="1400"/>
          </a:p>
          <a:p>
            <a:pPr marL="0" indent="0">
              <a:buNone/>
            </a:pPr>
            <a:r>
              <a:rPr lang="en-US" sz="1400" b="1">
                <a:solidFill>
                  <a:schemeClr val="tx1"/>
                </a:solidFill>
                <a:latin typeface="Helvetica Bold" charset="0"/>
                <a:cs typeface="Helvetica Bold" charset="0"/>
              </a:rPr>
              <a:t>FROM</a:t>
            </a:r>
            <a:r>
              <a:rPr lang="en-US" sz="1400"/>
              <a:t> Students s</a:t>
            </a:r>
            <a:endParaRPr lang="en-US" sz="1400"/>
          </a:p>
          <a:p>
            <a:pPr marL="0" indent="0">
              <a:buNone/>
            </a:pPr>
            <a:r>
              <a:rPr lang="en-US" sz="1400" b="1">
                <a:latin typeface="Helvetica Bold" charset="0"/>
                <a:cs typeface="Helvetica Bold" charset="0"/>
              </a:rPr>
              <a:t>WHERE NOT EXISTS</a:t>
            </a:r>
            <a:r>
              <a:rPr lang="en-US" sz="1400"/>
              <a:t> (</a:t>
            </a:r>
            <a:endParaRPr lang="en-US" sz="1400"/>
          </a:p>
          <a:p>
            <a:pPr marL="0" indent="0">
              <a:buNone/>
            </a:pPr>
            <a:r>
              <a:rPr lang="en-US" sz="1400"/>
              <a:t>   </a:t>
            </a:r>
            <a:r>
              <a:rPr lang="en-US" sz="1400" b="1">
                <a:latin typeface="Helvetica Bold" charset="0"/>
                <a:cs typeface="Helvetica Bold" charset="0"/>
              </a:rPr>
              <a:t> SELECT</a:t>
            </a:r>
            <a:r>
              <a:rPr lang="en-US" sz="1400"/>
              <a:t> *</a:t>
            </a:r>
            <a:endParaRPr lang="en-US" sz="1400"/>
          </a:p>
          <a:p>
            <a:pPr marL="0" indent="0">
              <a:buNone/>
            </a:pPr>
            <a:r>
              <a:rPr lang="en-US" sz="1400"/>
              <a:t>    </a:t>
            </a:r>
            <a:r>
              <a:rPr lang="en-US" sz="1400" b="1">
                <a:latin typeface="Helvetica Bold" charset="0"/>
                <a:cs typeface="Helvetica Bold" charset="0"/>
              </a:rPr>
              <a:t>FROM</a:t>
            </a:r>
            <a:r>
              <a:rPr lang="en-US" sz="1400"/>
              <a:t> Courses c</a:t>
            </a:r>
            <a:endParaRPr lang="en-US" sz="1400"/>
          </a:p>
          <a:p>
            <a:pPr marL="0" indent="0">
              <a:buNone/>
            </a:pPr>
            <a:r>
              <a:rPr lang="en-US" sz="1400"/>
              <a:t>   </a:t>
            </a:r>
            <a:r>
              <a:rPr lang="en-US" sz="1400" b="1">
                <a:latin typeface="Helvetica Bold" charset="0"/>
                <a:cs typeface="Helvetica Bold" charset="0"/>
              </a:rPr>
              <a:t> WHERE </a:t>
            </a:r>
            <a:r>
              <a:rPr lang="en-US" sz="1400"/>
              <a:t>c.Department = 'Biology'</a:t>
            </a:r>
            <a:endParaRPr lang="en-US" sz="1400"/>
          </a:p>
          <a:p>
            <a:pPr marL="0" indent="0">
              <a:buNone/>
            </a:pPr>
            <a:r>
              <a:rPr lang="en-US" sz="1400"/>
              <a:t>    </a:t>
            </a:r>
            <a:r>
              <a:rPr lang="en-US" sz="1400" b="1">
                <a:latin typeface="Helvetica Bold" charset="0"/>
                <a:cs typeface="Helvetica Bold" charset="0"/>
              </a:rPr>
              <a:t>AND NOT EXISTS</a:t>
            </a:r>
            <a:r>
              <a:rPr lang="en-US" sz="1400"/>
              <a:t> (</a:t>
            </a:r>
            <a:endParaRPr lang="en-US" sz="1400"/>
          </a:p>
          <a:p>
            <a:pPr marL="0" indent="0">
              <a:buNone/>
            </a:pPr>
            <a:r>
              <a:rPr lang="en-US" sz="1400"/>
              <a:t>        </a:t>
            </a:r>
            <a:r>
              <a:rPr lang="en-US" sz="1400" b="1">
                <a:latin typeface="Helvetica Bold" charset="0"/>
                <a:cs typeface="Helvetica Bold" charset="0"/>
              </a:rPr>
              <a:t>SELECT </a:t>
            </a:r>
            <a:r>
              <a:rPr lang="en-US" sz="1400"/>
              <a:t>*</a:t>
            </a:r>
            <a:endParaRPr lang="en-US" sz="1400"/>
          </a:p>
          <a:p>
            <a:pPr marL="0" indent="0">
              <a:buNone/>
            </a:pPr>
            <a:r>
              <a:rPr lang="en-US" sz="1400"/>
              <a:t>      </a:t>
            </a:r>
            <a:r>
              <a:rPr lang="en-US" sz="1400" b="1">
                <a:latin typeface="Helvetica Bold" charset="0"/>
                <a:cs typeface="Helvetica Bold" charset="0"/>
              </a:rPr>
              <a:t>  FROM</a:t>
            </a:r>
            <a:r>
              <a:rPr lang="en-US" sz="1400"/>
              <a:t> Enrollments e</a:t>
            </a:r>
            <a:endParaRPr lang="en-US" sz="1400"/>
          </a:p>
          <a:p>
            <a:pPr marL="0" indent="0">
              <a:buNone/>
            </a:pPr>
            <a:r>
              <a:rPr lang="en-US" sz="1400"/>
              <a:t>        </a:t>
            </a:r>
            <a:r>
              <a:rPr lang="en-US" sz="1400" b="1">
                <a:latin typeface="Helvetica Bold" charset="0"/>
                <a:cs typeface="Helvetica Bold" charset="0"/>
              </a:rPr>
              <a:t>WHERE</a:t>
            </a:r>
            <a:r>
              <a:rPr lang="en-US" sz="1400"/>
              <a:t> e.StudentID = s.StudentID</a:t>
            </a:r>
            <a:endParaRPr lang="en-US" sz="1400"/>
          </a:p>
          <a:p>
            <a:pPr marL="0" indent="0">
              <a:buNone/>
            </a:pPr>
            <a:r>
              <a:rPr lang="en-US" sz="1400"/>
              <a:t>        </a:t>
            </a:r>
            <a:r>
              <a:rPr lang="en-US" sz="1400" b="1">
                <a:latin typeface="Helvetica Bold" charset="0"/>
                <a:cs typeface="Helvetica Bold" charset="0"/>
              </a:rPr>
              <a:t>AND</a:t>
            </a:r>
            <a:r>
              <a:rPr lang="en-US" sz="1400"/>
              <a:t> e.CourseID = c.CourseID</a:t>
            </a:r>
            <a:endParaRPr lang="en-US" sz="1400"/>
          </a:p>
          <a:p>
            <a:pPr marL="0" indent="0">
              <a:buNone/>
            </a:pPr>
            <a:r>
              <a:rPr lang="en-US" sz="1400"/>
              <a:t>    )</a:t>
            </a:r>
            <a:endParaRPr lang="en-US" sz="1400"/>
          </a:p>
          <a:p>
            <a:pPr marL="0" indent="0">
              <a:buNone/>
            </a:pPr>
            <a:r>
              <a:rPr lang="en-US" sz="1400"/>
              <a:t>);</a:t>
            </a:r>
            <a:endParaRPr lang="en-US" sz="1400"/>
          </a:p>
          <a:p>
            <a:pPr marL="0" indent="0">
              <a:buNone/>
            </a:pPr>
            <a:endParaRPr lang="en-US" sz="1400"/>
          </a:p>
          <a:p>
            <a:pPr marL="0" indent="0">
              <a:buNone/>
            </a:pPr>
            <a:r>
              <a:rPr lang="en-US" sz="1800" b="1">
                <a:latin typeface="Helvetica Bold" charset="0"/>
                <a:cs typeface="Helvetica Bold" charset="0"/>
              </a:rPr>
              <a:t>What does the query select? </a:t>
            </a:r>
            <a:endParaRPr lang="en-US" sz="1800" b="1">
              <a:latin typeface="Helvetica Bold" charset="0"/>
              <a:cs typeface="Helvetica Bold" charset="0"/>
            </a:endParaRPr>
          </a:p>
        </p:txBody>
      </p:sp>
      <p:sp>
        <p:nvSpPr>
          <p:cNvPr id="4" name="Text Box 3"/>
          <p:cNvSpPr txBox="1"/>
          <p:nvPr/>
        </p:nvSpPr>
        <p:spPr>
          <a:xfrm>
            <a:off x="768350" y="5612765"/>
            <a:ext cx="8375015" cy="922020"/>
          </a:xfrm>
          <a:prstGeom prst="rect">
            <a:avLst/>
          </a:prstGeom>
          <a:noFill/>
        </p:spPr>
        <p:txBody>
          <a:bodyPr wrap="square" rtlCol="0" anchor="t">
            <a:spAutoFit/>
          </a:bodyPr>
          <a:p>
            <a:r>
              <a:rPr lang="en-US" sz="1800"/>
              <a:t>It checks for each student if there's any Biology course they have not enrolled in. If such a course is found, the student is excluded from the results, ensuring only students who have taken all Biology courses are selected.</a:t>
            </a:r>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781050" y="152400"/>
            <a:ext cx="8077200" cy="609600"/>
          </a:xfrm>
        </p:spPr>
        <p:txBody>
          <a:bodyPr/>
          <a:lstStyle/>
          <a:p>
            <a:r>
              <a:rPr lang="en-US" altLang="en-US" sz="2800" dirty="0"/>
              <a:t>Test for Absence of Duplicate Tuples</a:t>
            </a:r>
            <a:endParaRPr lang="en-US" altLang="en-US" sz="2800" dirty="0"/>
          </a:p>
        </p:txBody>
      </p:sp>
      <p:sp>
        <p:nvSpPr>
          <p:cNvPr id="58370" name="Rectangle 3"/>
          <p:cNvSpPr>
            <a:spLocks noGrp="1" noChangeArrowheads="1"/>
          </p:cNvSpPr>
          <p:nvPr>
            <p:ph type="body" idx="1"/>
          </p:nvPr>
        </p:nvSpPr>
        <p:spPr>
          <a:xfrm>
            <a:off x="781050" y="1100646"/>
            <a:ext cx="7499160" cy="4367212"/>
          </a:xfrm>
        </p:spPr>
        <p:txBody>
          <a:bodyPr/>
          <a:lstStyle/>
          <a:p>
            <a:pPr>
              <a:tabLst>
                <a:tab pos="803275" algn="l"/>
                <a:tab pos="1547495" algn="l"/>
              </a:tabLst>
            </a:pPr>
            <a:r>
              <a:rPr lang="en-US" altLang="en-US" sz="1700" dirty="0"/>
              <a:t>The </a:t>
            </a:r>
            <a:r>
              <a:rPr lang="en-US" altLang="en-US" sz="1700" b="1" dirty="0">
                <a:solidFill>
                  <a:srgbClr val="002060"/>
                </a:solidFill>
              </a:rPr>
              <a:t>unique</a:t>
            </a:r>
            <a:r>
              <a:rPr lang="en-US" altLang="en-US" sz="1700" dirty="0"/>
              <a:t> construct tests whether a subquery has any duplicate tuples in its result.</a:t>
            </a:r>
            <a:endParaRPr lang="en-US" altLang="en-US" sz="1700" dirty="0"/>
          </a:p>
          <a:p>
            <a:pPr>
              <a:tabLst>
                <a:tab pos="803275" algn="l"/>
                <a:tab pos="1547495" algn="l"/>
              </a:tabLst>
            </a:pPr>
            <a:r>
              <a:rPr lang="en-US" altLang="en-US" sz="1700" dirty="0"/>
              <a:t>The </a:t>
            </a:r>
            <a:r>
              <a:rPr lang="en-US" altLang="en-US" sz="1700" b="1" dirty="0">
                <a:solidFill>
                  <a:srgbClr val="002060"/>
                </a:solidFill>
              </a:rPr>
              <a:t>unique</a:t>
            </a:r>
            <a:r>
              <a:rPr lang="en-US" altLang="en-US" sz="1700" dirty="0"/>
              <a:t> construct evaluates to “true” if a given subquery contains no duplicates .</a:t>
            </a:r>
            <a:endParaRPr lang="en-US" altLang="en-US" sz="1700" dirty="0"/>
          </a:p>
          <a:p>
            <a:pPr>
              <a:tabLst>
                <a:tab pos="803275" algn="l"/>
                <a:tab pos="1547495" algn="l"/>
              </a:tabLst>
            </a:pPr>
            <a:r>
              <a:rPr lang="en-US" altLang="en-US" sz="1700" dirty="0"/>
              <a:t>Find all courses that were offered at most once in 2017</a:t>
            </a:r>
            <a:endParaRPr lang="en-US" altLang="en-US" sz="1700" dirty="0"/>
          </a:p>
          <a:p>
            <a:pPr lvl="1">
              <a:buFont typeface="Monotype Sorts" pitchFamily="-65" charset="2"/>
              <a:buNone/>
              <a:tabLst>
                <a:tab pos="803275" algn="l"/>
                <a:tab pos="1547495" algn="l"/>
              </a:tabLst>
            </a:pPr>
            <a:r>
              <a:rPr lang="en-US" altLang="en-US" sz="1700" b="1" dirty="0"/>
              <a:t>    select </a:t>
            </a:r>
            <a:r>
              <a:rPr lang="en-US" altLang="en-US" sz="1700" i="1" dirty="0" err="1"/>
              <a:t>T</a:t>
            </a:r>
            <a:r>
              <a:rPr lang="en-US" altLang="en-US" sz="1700" dirty="0" err="1"/>
              <a:t>.</a:t>
            </a:r>
            <a:r>
              <a:rPr lang="en-US" altLang="en-US" sz="1700" i="1" dirty="0" err="1"/>
              <a:t>course_id</a:t>
            </a:r>
            <a:br>
              <a:rPr lang="en-US" altLang="en-US" sz="1700" i="1" dirty="0"/>
            </a:br>
            <a:r>
              <a:rPr lang="en-US" altLang="en-US" sz="1700" b="1" dirty="0"/>
              <a:t>from </a:t>
            </a:r>
            <a:r>
              <a:rPr lang="en-US" altLang="en-US" sz="1700" i="1" dirty="0"/>
              <a:t>course </a:t>
            </a:r>
            <a:r>
              <a:rPr lang="en-US" altLang="en-US" sz="1700" b="1" dirty="0"/>
              <a:t>as </a:t>
            </a:r>
            <a:r>
              <a:rPr lang="en-US" altLang="en-US" sz="1700" i="1" dirty="0"/>
              <a:t>T</a:t>
            </a:r>
            <a:br>
              <a:rPr lang="en-US" altLang="en-US" sz="1700" i="1" dirty="0"/>
            </a:br>
            <a:r>
              <a:rPr lang="en-US" altLang="en-US" sz="1700" b="1" dirty="0"/>
              <a:t>where unique </a:t>
            </a:r>
            <a:r>
              <a:rPr lang="en-US" altLang="en-US" sz="1700" dirty="0"/>
              <a:t>( </a:t>
            </a:r>
            <a:r>
              <a:rPr lang="en-US" altLang="en-US" sz="1700" b="1" dirty="0"/>
              <a:t>select </a:t>
            </a:r>
            <a:r>
              <a:rPr lang="en-US" altLang="en-US" sz="1700" i="1" dirty="0" err="1"/>
              <a:t>R</a:t>
            </a:r>
            <a:r>
              <a:rPr lang="en-US" altLang="en-US" sz="1700" dirty="0" err="1"/>
              <a:t>.</a:t>
            </a:r>
            <a:r>
              <a:rPr lang="en-US" altLang="en-US" sz="1700" i="1" dirty="0" err="1"/>
              <a:t>course_id</a:t>
            </a:r>
            <a:br>
              <a:rPr lang="en-US" altLang="en-US" sz="1700" i="1" dirty="0"/>
            </a:br>
            <a:r>
              <a:rPr lang="en-US" altLang="en-US" sz="1700" i="1" dirty="0"/>
              <a:t>                           </a:t>
            </a:r>
            <a:r>
              <a:rPr lang="en-US" altLang="en-US" sz="1700" b="1" dirty="0"/>
              <a:t>from </a:t>
            </a:r>
            <a:r>
              <a:rPr lang="en-US" altLang="en-US" sz="1700" i="1" dirty="0"/>
              <a:t>section </a:t>
            </a:r>
            <a:r>
              <a:rPr lang="en-US" altLang="en-US" sz="1700" b="1" dirty="0"/>
              <a:t>as </a:t>
            </a:r>
            <a:r>
              <a:rPr lang="en-US" altLang="en-US" sz="1700" i="1" dirty="0"/>
              <a:t>R</a:t>
            </a:r>
            <a:br>
              <a:rPr lang="en-US" altLang="en-US" sz="1700" i="1" dirty="0"/>
            </a:br>
            <a:r>
              <a:rPr lang="en-US" altLang="en-US" sz="1700" i="1" dirty="0"/>
              <a:t>                           </a:t>
            </a:r>
            <a:r>
              <a:rPr lang="en-US" altLang="en-US" sz="1700" b="1" dirty="0"/>
              <a:t>where </a:t>
            </a:r>
            <a:r>
              <a:rPr lang="en-US" altLang="en-US" sz="1700" i="1" dirty="0" err="1"/>
              <a:t>T</a:t>
            </a:r>
            <a:r>
              <a:rPr lang="en-US" altLang="en-US" sz="1700" dirty="0" err="1"/>
              <a:t>.</a:t>
            </a:r>
            <a:r>
              <a:rPr lang="en-US" altLang="en-US" sz="1700" i="1" dirty="0" err="1"/>
              <a:t>course_id</a:t>
            </a:r>
            <a:r>
              <a:rPr lang="en-US" altLang="en-US" sz="1700" dirty="0"/>
              <a:t>= </a:t>
            </a:r>
            <a:r>
              <a:rPr lang="en-US" altLang="en-US" sz="1700" i="1" dirty="0" err="1"/>
              <a:t>R</a:t>
            </a:r>
            <a:r>
              <a:rPr lang="en-US" altLang="en-US" sz="1700" dirty="0" err="1"/>
              <a:t>.</a:t>
            </a:r>
            <a:r>
              <a:rPr lang="en-US" altLang="en-US" sz="1700" i="1" dirty="0" err="1"/>
              <a:t>course_id</a:t>
            </a:r>
            <a:r>
              <a:rPr lang="en-US" altLang="en-US" sz="1700" i="1" dirty="0"/>
              <a:t> </a:t>
            </a:r>
            <a:br>
              <a:rPr lang="en-US" altLang="en-US" sz="1700" i="1" dirty="0"/>
            </a:br>
            <a:r>
              <a:rPr lang="en-US" altLang="en-US" sz="1700" i="1" dirty="0"/>
              <a:t>                                       </a:t>
            </a:r>
            <a:r>
              <a:rPr lang="en-US" altLang="en-US" sz="1700" b="1" dirty="0"/>
              <a:t>and </a:t>
            </a:r>
            <a:r>
              <a:rPr lang="en-US" altLang="en-US" sz="1700" i="1" dirty="0" err="1"/>
              <a:t>R</a:t>
            </a:r>
            <a:r>
              <a:rPr lang="en-US" altLang="en-US" sz="1700" dirty="0" err="1"/>
              <a:t>.</a:t>
            </a:r>
            <a:r>
              <a:rPr lang="en-US" altLang="en-US" sz="1700" i="1" dirty="0" err="1"/>
              <a:t>year</a:t>
            </a:r>
            <a:r>
              <a:rPr lang="en-US" altLang="en-US" sz="1700" i="1" dirty="0"/>
              <a:t> </a:t>
            </a:r>
            <a:r>
              <a:rPr lang="en-US" altLang="en-US" sz="1700" dirty="0"/>
              <a:t>= 2017);</a:t>
            </a:r>
            <a:endParaRPr lang="en-US" alt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en-US" sz="2800" dirty="0"/>
              <a:t>Data Definition Language</a:t>
            </a:r>
            <a:endParaRPr lang="en-US" altLang="en-US" sz="2800" dirty="0"/>
          </a:p>
        </p:txBody>
      </p:sp>
      <p:sp>
        <p:nvSpPr>
          <p:cNvPr id="7170" name="Rectangle 3"/>
          <p:cNvSpPr>
            <a:spLocks noGrp="1" noChangeArrowheads="1"/>
          </p:cNvSpPr>
          <p:nvPr>
            <p:ph type="body" idx="1"/>
          </p:nvPr>
        </p:nvSpPr>
        <p:spPr>
          <a:xfrm>
            <a:off x="1065320" y="1801115"/>
            <a:ext cx="7042361" cy="2563622"/>
          </a:xfrm>
        </p:spPr>
        <p:txBody>
          <a:bodyPr/>
          <a:lstStyle/>
          <a:p>
            <a:r>
              <a:rPr lang="en-US" altLang="en-US" sz="1700" dirty="0"/>
              <a:t>The schema for each relation.</a:t>
            </a:r>
            <a:endParaRPr lang="en-US" altLang="en-US" sz="1700" dirty="0"/>
          </a:p>
          <a:p>
            <a:r>
              <a:rPr lang="en-US" altLang="en-US" sz="1700" dirty="0"/>
              <a:t>The type of values associated with each attribute.</a:t>
            </a:r>
            <a:endParaRPr lang="en-US" altLang="en-US" sz="1700" dirty="0"/>
          </a:p>
          <a:p>
            <a:r>
              <a:rPr lang="en-US" altLang="en-US" sz="1700" dirty="0"/>
              <a:t>The Integrity constraints</a:t>
            </a:r>
            <a:endParaRPr lang="en-US" altLang="en-US" sz="1700" dirty="0"/>
          </a:p>
          <a:p>
            <a:r>
              <a:rPr lang="en-US" altLang="en-US" sz="1700" dirty="0"/>
              <a:t>The set of indices to be maintained for each relation.</a:t>
            </a:r>
            <a:endParaRPr lang="en-US" altLang="en-US" sz="1700" dirty="0"/>
          </a:p>
          <a:p>
            <a:r>
              <a:rPr lang="en-US" altLang="en-US" sz="1700" dirty="0"/>
              <a:t>Security and authorization information for each relation.</a:t>
            </a:r>
            <a:endParaRPr lang="en-US" altLang="en-US" sz="1700" dirty="0"/>
          </a:p>
          <a:p>
            <a:r>
              <a:rPr lang="en-US" altLang="en-US" sz="1700" dirty="0"/>
              <a:t>The physical storage structure of each relation on disk.</a:t>
            </a:r>
            <a:endParaRPr lang="en-US" altLang="en-US" sz="1700" dirty="0"/>
          </a:p>
        </p:txBody>
      </p:sp>
      <p:sp>
        <p:nvSpPr>
          <p:cNvPr id="7171" name="Text Box 4"/>
          <p:cNvSpPr txBox="1">
            <a:spLocks noChangeArrowheads="1"/>
          </p:cNvSpPr>
          <p:nvPr/>
        </p:nvSpPr>
        <p:spPr bwMode="auto">
          <a:xfrm>
            <a:off x="768350" y="1115365"/>
            <a:ext cx="761217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pPr>
              <a:spcBef>
                <a:spcPct val="50000"/>
              </a:spcBef>
            </a:pPr>
            <a:r>
              <a:rPr kumimoji="1" lang="en-US" altLang="en-US" sz="1700" dirty="0"/>
              <a:t>The SQL data-definition language (DDL) allows the specification of information about relations, including:</a:t>
            </a:r>
            <a:endParaRPr kumimoji="1" lang="en-US" altLang="en-US" sz="17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en-US" altLang="en-US" dirty="0"/>
              <a:t>Subqueries in the From Clause</a:t>
            </a: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en-US" sz="2800" dirty="0"/>
              <a:t>Subqueries in the Form Clause</a:t>
            </a:r>
            <a:endParaRPr lang="en-US" altLang="en-US" sz="2800" dirty="0"/>
          </a:p>
        </p:txBody>
      </p:sp>
      <p:sp>
        <p:nvSpPr>
          <p:cNvPr id="44034" name="Rectangle 3"/>
          <p:cNvSpPr>
            <a:spLocks noGrp="1" noChangeArrowheads="1"/>
          </p:cNvSpPr>
          <p:nvPr>
            <p:ph type="body" idx="1"/>
          </p:nvPr>
        </p:nvSpPr>
        <p:spPr>
          <a:xfrm>
            <a:off x="768350" y="1069912"/>
            <a:ext cx="7443495" cy="4876800"/>
          </a:xfrm>
        </p:spPr>
        <p:txBody>
          <a:bodyPr/>
          <a:lstStyle/>
          <a:p>
            <a:pPr>
              <a:tabLst>
                <a:tab pos="1146175" algn="l"/>
                <a:tab pos="1607820" algn="l"/>
                <a:tab pos="1711325" algn="l"/>
              </a:tabLst>
            </a:pPr>
            <a:r>
              <a:rPr lang="en-US" altLang="en-US" sz="1700" dirty="0"/>
              <a:t>SQL allows a subquery expression to be used in the </a:t>
            </a:r>
            <a:r>
              <a:rPr lang="en-US" altLang="en-US" sz="1700" b="1" dirty="0"/>
              <a:t>from </a:t>
            </a:r>
            <a:r>
              <a:rPr lang="en-US" altLang="en-US" sz="1700" dirty="0"/>
              <a:t>clause</a:t>
            </a:r>
            <a:endParaRPr lang="en-US" altLang="en-US" sz="1700" dirty="0"/>
          </a:p>
          <a:p>
            <a:pPr>
              <a:tabLst>
                <a:tab pos="1146175" algn="l"/>
                <a:tab pos="1607820" algn="l"/>
                <a:tab pos="1711325" algn="l"/>
              </a:tabLst>
            </a:pPr>
            <a:r>
              <a:rPr lang="en-US" altLang="en-US" sz="1700" dirty="0"/>
              <a:t>Find the average instructors’ salaries of those departments where the average salary is greater than $42,000.”</a:t>
            </a:r>
            <a:endParaRPr lang="en-US" altLang="en-US" sz="1700" dirty="0"/>
          </a:p>
          <a:p>
            <a:pPr lvl="1">
              <a:buFont typeface="Monotype Sorts" pitchFamily="-65" charset="2"/>
              <a:buNone/>
              <a:tabLst>
                <a:tab pos="1146175" algn="l"/>
                <a:tab pos="1607820" algn="l"/>
                <a:tab pos="1711325" algn="l"/>
              </a:tabLst>
            </a:pPr>
            <a:r>
              <a:rPr lang="en-US" altLang="en-US" sz="1700" b="1" dirty="0"/>
              <a:t>     select </a:t>
            </a:r>
            <a:r>
              <a:rPr lang="en-US" altLang="en-US" sz="1700" i="1" dirty="0"/>
              <a:t>dept_name</a:t>
            </a:r>
            <a:r>
              <a:rPr lang="en-US" altLang="en-US" sz="1700" dirty="0"/>
              <a:t>, </a:t>
            </a:r>
            <a:r>
              <a:rPr lang="en-US" altLang="en-US" sz="1700" i="1" dirty="0" err="1"/>
              <a:t>avg_salary</a:t>
            </a:r>
            <a:br>
              <a:rPr lang="en-US" altLang="en-US" sz="1700" i="1" dirty="0"/>
            </a:br>
            <a:r>
              <a:rPr lang="en-US" altLang="en-US" sz="1700" b="1" dirty="0"/>
              <a:t>from </a:t>
            </a:r>
            <a:r>
              <a:rPr lang="en-US" altLang="en-US" sz="1700" dirty="0"/>
              <a:t>( </a:t>
            </a:r>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r>
              <a:rPr lang="en-US" altLang="en-US" sz="1700" b="1" dirty="0"/>
              <a:t>as </a:t>
            </a:r>
            <a:r>
              <a:rPr lang="en-US" altLang="en-US" sz="1700" i="1" dirty="0" err="1"/>
              <a:t>avg_salary</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a:t>dept_name</a:t>
            </a:r>
            <a:r>
              <a:rPr lang="en-US" altLang="en-US" sz="1700" dirty="0"/>
              <a:t>)</a:t>
            </a:r>
            <a:br>
              <a:rPr lang="en-US" altLang="en-US" sz="1700" dirty="0"/>
            </a:br>
            <a:r>
              <a:rPr lang="en-US" altLang="en-US" sz="1700" b="1" dirty="0"/>
              <a:t>where </a:t>
            </a:r>
            <a:r>
              <a:rPr lang="en-US" altLang="en-US" sz="1700" i="1" dirty="0" err="1"/>
              <a:t>avg_salary</a:t>
            </a:r>
            <a:r>
              <a:rPr lang="en-US" altLang="en-US" sz="1700" i="1" dirty="0"/>
              <a:t> </a:t>
            </a:r>
            <a:r>
              <a:rPr lang="en-US" altLang="en-US" sz="1700" dirty="0"/>
              <a:t>&gt; 42000;</a:t>
            </a:r>
            <a:endParaRPr lang="en-US" altLang="en-US" sz="1700" dirty="0"/>
          </a:p>
          <a:p>
            <a:pPr>
              <a:tabLst>
                <a:tab pos="1146175" algn="l"/>
                <a:tab pos="1607820" algn="l"/>
                <a:tab pos="1711325" algn="l"/>
              </a:tabLst>
            </a:pPr>
            <a:r>
              <a:rPr lang="en-US" altLang="en-US" sz="1700" dirty="0"/>
              <a:t>Note that we do not need to use the </a:t>
            </a:r>
            <a:r>
              <a:rPr lang="en-US" altLang="en-US" sz="1700" b="1" dirty="0"/>
              <a:t>having </a:t>
            </a:r>
            <a:r>
              <a:rPr lang="en-US" altLang="en-US" sz="1700" dirty="0"/>
              <a:t>clause</a:t>
            </a:r>
            <a:endParaRPr lang="en-US" altLang="en-US" sz="1700" dirty="0"/>
          </a:p>
          <a:p>
            <a:pPr>
              <a:tabLst>
                <a:tab pos="1146175" algn="l"/>
                <a:tab pos="1607820" algn="l"/>
                <a:tab pos="1711325" algn="l"/>
              </a:tabLst>
            </a:pPr>
            <a:r>
              <a:rPr lang="en-US" altLang="en-US" sz="1700" dirty="0"/>
              <a:t>Another way to write above query</a:t>
            </a:r>
            <a:endParaRPr lang="en-US" altLang="en-US" sz="1700" dirty="0"/>
          </a:p>
          <a:p>
            <a:pPr marL="0" indent="0">
              <a:buNone/>
              <a:tabLst>
                <a:tab pos="1146175" algn="l"/>
                <a:tab pos="1607820" algn="l"/>
                <a:tab pos="1711325" algn="l"/>
              </a:tabLst>
            </a:pPr>
            <a:r>
              <a:rPr lang="en-US" altLang="en-US" sz="800" dirty="0"/>
              <a:t> </a:t>
            </a:r>
            <a:endParaRPr lang="en-US" altLang="en-US" sz="800" dirty="0"/>
          </a:p>
          <a:p>
            <a:pPr lvl="1">
              <a:spcBef>
                <a:spcPts val="0"/>
              </a:spcBef>
              <a:buFont typeface="Monotype Sorts" pitchFamily="-65" charset="2"/>
              <a:buNone/>
              <a:tabLst>
                <a:tab pos="1146175" algn="l"/>
                <a:tab pos="1607820" algn="l"/>
                <a:tab pos="1711325" algn="l"/>
              </a:tabLst>
            </a:pPr>
            <a:r>
              <a:rPr lang="en-US" altLang="en-US" sz="1700" b="1" dirty="0"/>
              <a:t>     select </a:t>
            </a:r>
            <a:r>
              <a:rPr lang="en-US" altLang="en-US" sz="1700" i="1" dirty="0"/>
              <a:t>dept_name</a:t>
            </a:r>
            <a:r>
              <a:rPr lang="en-US" altLang="en-US" sz="1700" dirty="0"/>
              <a:t>, </a:t>
            </a:r>
            <a:r>
              <a:rPr lang="en-US" altLang="en-US" sz="1700" i="1" dirty="0" err="1"/>
              <a:t>avg_salary</a:t>
            </a:r>
            <a:br>
              <a:rPr lang="en-US" altLang="en-US" sz="1700" i="1" dirty="0"/>
            </a:br>
            <a:r>
              <a:rPr lang="en-US" altLang="en-US" sz="1700" b="1" dirty="0"/>
              <a:t>from </a:t>
            </a:r>
            <a:r>
              <a:rPr lang="en-US" altLang="en-US" sz="1700" dirty="0"/>
              <a:t>( </a:t>
            </a:r>
            <a:r>
              <a:rPr lang="en-US" altLang="en-US" sz="1700" b="1" dirty="0"/>
              <a:t>select </a:t>
            </a:r>
            <a:r>
              <a:rPr lang="en-US" altLang="en-US" sz="1700" i="1" dirty="0"/>
              <a:t>dept_name</a:t>
            </a:r>
            <a:r>
              <a:rPr lang="en-US" altLang="en-US" sz="1700" dirty="0"/>
              <a:t>, </a:t>
            </a:r>
            <a:r>
              <a:rPr lang="en-US" altLang="en-US" sz="1700" b="1" dirty="0" err="1"/>
              <a:t>avg</a:t>
            </a:r>
            <a:r>
              <a:rPr lang="en-US" altLang="en-US" sz="1700" b="1" dirty="0"/>
              <a:t> </a:t>
            </a:r>
            <a:r>
              <a:rPr lang="en-US" altLang="en-US" sz="1700" dirty="0"/>
              <a:t>(</a:t>
            </a:r>
            <a:r>
              <a:rPr lang="en-US" altLang="en-US" sz="1700" i="1" dirty="0"/>
              <a:t>salary</a:t>
            </a:r>
            <a:r>
              <a:rPr lang="en-US" altLang="en-US" sz="1700" dirty="0"/>
              <a:t>) </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a:t>dept_name</a:t>
            </a:r>
            <a:r>
              <a:rPr lang="en-US" altLang="en-US" sz="1700" dirty="0"/>
              <a:t>) </a:t>
            </a:r>
            <a:endParaRPr lang="en-US" altLang="en-US" sz="1700" dirty="0"/>
          </a:p>
          <a:p>
            <a:pPr lvl="1">
              <a:spcBef>
                <a:spcPts val="0"/>
              </a:spcBef>
              <a:buFont typeface="Monotype Sorts" pitchFamily="-65" charset="2"/>
              <a:buNone/>
              <a:tabLst>
                <a:tab pos="1146175" algn="l"/>
                <a:tab pos="1607820" algn="l"/>
                <a:tab pos="1711325" algn="l"/>
              </a:tabLst>
            </a:pPr>
            <a:r>
              <a:rPr lang="en-US" altLang="en-US" sz="1700" b="1" dirty="0"/>
              <a:t>                as </a:t>
            </a:r>
            <a:r>
              <a:rPr lang="en-US" altLang="en-US" sz="1700" i="1" dirty="0" err="1"/>
              <a:t>dept_avg</a:t>
            </a:r>
            <a:r>
              <a:rPr lang="en-US" altLang="en-US" sz="1700" i="1" dirty="0"/>
              <a:t> </a:t>
            </a:r>
            <a:r>
              <a:rPr lang="en-US" altLang="en-US" sz="1700" dirty="0"/>
              <a:t>(</a:t>
            </a:r>
            <a:r>
              <a:rPr lang="en-US" altLang="en-US" sz="1700" i="1" dirty="0"/>
              <a:t>dept_name</a:t>
            </a:r>
            <a:r>
              <a:rPr lang="en-US" altLang="en-US" sz="1700" dirty="0"/>
              <a:t>, </a:t>
            </a:r>
            <a:r>
              <a:rPr lang="en-US" altLang="en-US" sz="1700" i="1" dirty="0" err="1"/>
              <a:t>avg_salary</a:t>
            </a:r>
            <a:r>
              <a:rPr lang="en-US" altLang="en-US" sz="1700" dirty="0"/>
              <a:t>)</a:t>
            </a:r>
            <a:endParaRPr lang="en-US" altLang="en-US" sz="1700" dirty="0"/>
          </a:p>
          <a:p>
            <a:pPr lvl="1">
              <a:spcBef>
                <a:spcPts val="0"/>
              </a:spcBef>
              <a:buFont typeface="Monotype Sorts" pitchFamily="-65" charset="2"/>
              <a:buNone/>
              <a:tabLst>
                <a:tab pos="1146175" algn="l"/>
                <a:tab pos="1607820" algn="l"/>
                <a:tab pos="1711325" algn="l"/>
              </a:tabLst>
            </a:pPr>
            <a:r>
              <a:rPr lang="en-US" altLang="en-US" sz="1700" b="1" dirty="0"/>
              <a:t>    where </a:t>
            </a:r>
            <a:r>
              <a:rPr lang="en-US" altLang="en-US" sz="1700" i="1" dirty="0" err="1"/>
              <a:t>avg_salary</a:t>
            </a:r>
            <a:r>
              <a:rPr lang="en-US" altLang="en-US" sz="1700" i="1" dirty="0"/>
              <a:t> </a:t>
            </a:r>
            <a:r>
              <a:rPr lang="en-US" altLang="en-US" sz="1700" dirty="0"/>
              <a:t>&gt; 42000;</a:t>
            </a:r>
            <a:endParaRPr lang="en-US" altLang="en-US" sz="1700" dirty="0"/>
          </a:p>
          <a:p>
            <a:pPr>
              <a:tabLst>
                <a:tab pos="1146175" algn="l"/>
                <a:tab pos="1607820" algn="l"/>
                <a:tab pos="1711325" algn="l"/>
              </a:tabLst>
            </a:pPr>
            <a:endParaRPr lang="en-US" altLang="en-US" dirty="0"/>
          </a:p>
          <a:p>
            <a:pPr>
              <a:buFont typeface="Monotype Sorts" pitchFamily="-65" charset="2"/>
              <a:buNone/>
              <a:tabLst>
                <a:tab pos="1146175" algn="l"/>
                <a:tab pos="1607820" algn="l"/>
                <a:tab pos="1711325" algn="l"/>
              </a:tabLst>
            </a:pPr>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en-US" sz="2800" dirty="0"/>
              <a:t>With Clause</a:t>
            </a:r>
            <a:endParaRPr lang="en-US" altLang="en-US" sz="2800" dirty="0"/>
          </a:p>
        </p:txBody>
      </p:sp>
      <p:sp>
        <p:nvSpPr>
          <p:cNvPr id="45058" name="Rectangle 3"/>
          <p:cNvSpPr>
            <a:spLocks noGrp="1" noChangeArrowheads="1"/>
          </p:cNvSpPr>
          <p:nvPr>
            <p:ph type="body" idx="1"/>
          </p:nvPr>
        </p:nvSpPr>
        <p:spPr>
          <a:xfrm>
            <a:off x="768350" y="1106488"/>
            <a:ext cx="7736457" cy="4903787"/>
          </a:xfrm>
        </p:spPr>
        <p:txBody>
          <a:bodyPr/>
          <a:lstStyle/>
          <a:p>
            <a:r>
              <a:rPr lang="en-US" altLang="en-US" sz="1700" dirty="0"/>
              <a:t>The </a:t>
            </a:r>
            <a:r>
              <a:rPr lang="en-US" altLang="en-US" sz="1700" b="1" dirty="0">
                <a:solidFill>
                  <a:srgbClr val="002060"/>
                </a:solidFill>
              </a:rPr>
              <a:t>with</a:t>
            </a:r>
            <a:r>
              <a:rPr lang="en-US" altLang="en-US" sz="1700" dirty="0"/>
              <a:t> clause provides a way of defining a temporary relation whose definition is available only to the query in which the </a:t>
            </a:r>
            <a:r>
              <a:rPr lang="en-US" altLang="en-US" sz="1700" b="1" dirty="0"/>
              <a:t>with</a:t>
            </a:r>
            <a:r>
              <a:rPr lang="en-US" altLang="en-US" sz="1700" b="1" dirty="0">
                <a:solidFill>
                  <a:schemeClr val="tx2"/>
                </a:solidFill>
              </a:rPr>
              <a:t> </a:t>
            </a:r>
            <a:r>
              <a:rPr lang="en-US" altLang="en-US" sz="1700" dirty="0"/>
              <a:t>clause occurs. </a:t>
            </a:r>
            <a:endParaRPr lang="en-US" altLang="en-US" sz="1700" dirty="0"/>
          </a:p>
          <a:p>
            <a:r>
              <a:rPr lang="en-US" altLang="en-US" sz="1700" dirty="0"/>
              <a:t>Find all departments with the maximum budget </a:t>
            </a:r>
            <a:br>
              <a:rPr lang="en-US" altLang="en-US" sz="1700" dirty="0"/>
            </a:br>
            <a:r>
              <a:rPr lang="en-US" altLang="en-US" sz="800" dirty="0"/>
              <a:t> </a:t>
            </a:r>
            <a:br>
              <a:rPr lang="en-US" altLang="en-US" sz="1700" b="1" dirty="0"/>
            </a:br>
            <a:r>
              <a:rPr lang="en-US" altLang="en-US" sz="1700" b="1" dirty="0"/>
              <a:t>     with </a:t>
            </a:r>
            <a:r>
              <a:rPr lang="en-US" altLang="en-US" sz="1700" i="1" dirty="0" err="1"/>
              <a:t>max_budget</a:t>
            </a:r>
            <a:r>
              <a:rPr lang="en-US" altLang="en-US" sz="1700" i="1" dirty="0"/>
              <a:t> </a:t>
            </a:r>
            <a:r>
              <a:rPr lang="en-US" altLang="en-US" sz="1700" dirty="0"/>
              <a:t>(</a:t>
            </a:r>
            <a:r>
              <a:rPr lang="en-US" altLang="en-US" sz="1700" i="1" dirty="0"/>
              <a:t>value</a:t>
            </a:r>
            <a:r>
              <a:rPr lang="en-US" altLang="en-US" sz="1700" dirty="0"/>
              <a:t>) </a:t>
            </a:r>
            <a:r>
              <a:rPr lang="en-US" altLang="en-US" sz="1700" b="1" dirty="0"/>
              <a:t>as </a:t>
            </a:r>
            <a:br>
              <a:rPr lang="en-US" altLang="en-US" sz="1700" b="1" dirty="0"/>
            </a:br>
            <a:r>
              <a:rPr lang="en-US" altLang="en-US" sz="1700" b="1" dirty="0"/>
              <a:t>             </a:t>
            </a:r>
            <a:r>
              <a:rPr lang="en-US" altLang="en-US" sz="1700" dirty="0"/>
              <a:t>(</a:t>
            </a:r>
            <a:r>
              <a:rPr lang="en-US" altLang="en-US" sz="1700" b="1" dirty="0"/>
              <a:t>select max</a:t>
            </a:r>
            <a:r>
              <a:rPr lang="en-US" altLang="en-US" sz="1700" dirty="0"/>
              <a:t>(</a:t>
            </a:r>
            <a:r>
              <a:rPr lang="en-US" altLang="en-US" sz="1700" i="1" dirty="0"/>
              <a:t>budget</a:t>
            </a:r>
            <a:r>
              <a:rPr lang="en-US" altLang="en-US" sz="1700" dirty="0"/>
              <a:t>)</a:t>
            </a:r>
            <a:br>
              <a:rPr lang="en-US" altLang="en-US" sz="1700" dirty="0"/>
            </a:br>
            <a:r>
              <a:rPr lang="en-US" altLang="en-US" sz="1700" dirty="0"/>
              <a:t>              </a:t>
            </a:r>
            <a:r>
              <a:rPr lang="en-US" altLang="en-US" sz="1700" b="1" dirty="0"/>
              <a:t>from </a:t>
            </a:r>
            <a:r>
              <a:rPr lang="en-US" altLang="en-US" sz="1700" i="1" dirty="0"/>
              <a:t>department</a:t>
            </a:r>
            <a:r>
              <a:rPr lang="en-US" altLang="en-US" sz="1700" dirty="0"/>
              <a:t>)</a:t>
            </a:r>
            <a:br>
              <a:rPr lang="en-US" altLang="en-US" sz="1700" dirty="0"/>
            </a:br>
            <a:r>
              <a:rPr lang="en-US" altLang="en-US" sz="1700" dirty="0"/>
              <a:t>     </a:t>
            </a:r>
            <a:r>
              <a:rPr lang="en-US" altLang="en-US" sz="1700" b="1" dirty="0"/>
              <a:t>select </a:t>
            </a:r>
            <a:r>
              <a:rPr lang="en-US" altLang="en-US" sz="1700" i="1" dirty="0"/>
              <a:t>department.name</a:t>
            </a:r>
            <a:br>
              <a:rPr lang="en-US" altLang="en-US" sz="1700" i="1" dirty="0"/>
            </a:br>
            <a:r>
              <a:rPr lang="en-US" altLang="en-US" sz="1700" i="1" dirty="0"/>
              <a:t>     </a:t>
            </a:r>
            <a:r>
              <a:rPr lang="en-US" altLang="en-US" sz="1700" b="1" dirty="0"/>
              <a:t>from </a:t>
            </a:r>
            <a:r>
              <a:rPr lang="en-US" altLang="en-US" sz="1700" i="1" dirty="0"/>
              <a:t>department</a:t>
            </a:r>
            <a:r>
              <a:rPr lang="en-US" altLang="en-US" sz="1700" dirty="0"/>
              <a:t>, </a:t>
            </a:r>
            <a:r>
              <a:rPr lang="en-US" altLang="en-US" sz="1700" i="1" dirty="0" err="1"/>
              <a:t>max_budget</a:t>
            </a:r>
            <a:br>
              <a:rPr lang="en-US" altLang="en-US" sz="1700" i="1" dirty="0"/>
            </a:br>
            <a:r>
              <a:rPr lang="en-US" altLang="en-US" sz="1700" i="1" dirty="0"/>
              <a:t>     </a:t>
            </a:r>
            <a:r>
              <a:rPr lang="en-US" altLang="en-US" sz="1700" b="1" dirty="0"/>
              <a:t>where </a:t>
            </a:r>
            <a:r>
              <a:rPr lang="en-US" altLang="en-US" sz="1700" i="1" dirty="0" err="1"/>
              <a:t>department</a:t>
            </a:r>
            <a:r>
              <a:rPr lang="en-US" altLang="en-US" sz="1700" dirty="0" err="1"/>
              <a:t>.</a:t>
            </a:r>
            <a:r>
              <a:rPr lang="en-US" altLang="en-US" sz="1700" i="1" dirty="0" err="1"/>
              <a:t>budget</a:t>
            </a:r>
            <a:r>
              <a:rPr lang="en-US" altLang="en-US" sz="1700" i="1" dirty="0"/>
              <a:t> </a:t>
            </a:r>
            <a:r>
              <a:rPr lang="en-US" altLang="en-US" sz="1700" dirty="0"/>
              <a:t>= </a:t>
            </a:r>
            <a:r>
              <a:rPr lang="en-US" altLang="en-US" sz="1700" i="1" dirty="0" err="1"/>
              <a:t>max_budget.value</a:t>
            </a:r>
            <a:r>
              <a:rPr lang="en-US" altLang="en-US" sz="1700" dirty="0"/>
              <a:t>;</a:t>
            </a:r>
            <a:endParaRPr lang="en-US" altLang="en-US" sz="1700" dirty="0"/>
          </a:p>
        </p:txBody>
      </p:sp>
      <p:sp>
        <p:nvSpPr>
          <p:cNvPr id="2" name="Text Box 1"/>
          <p:cNvSpPr txBox="1"/>
          <p:nvPr/>
        </p:nvSpPr>
        <p:spPr>
          <a:xfrm>
            <a:off x="880745" y="4420235"/>
            <a:ext cx="7430770" cy="583565"/>
          </a:xfrm>
          <a:prstGeom prst="rect">
            <a:avLst/>
          </a:prstGeom>
          <a:noFill/>
        </p:spPr>
        <p:txBody>
          <a:bodyPr wrap="square" rtlCol="0" anchor="t">
            <a:spAutoFit/>
          </a:bodyPr>
          <a:p>
            <a:r>
              <a:rPr lang="en-US" b="1">
                <a:latin typeface="Helvetica Bold" charset="0"/>
                <a:cs typeface="Helvetica Bold" charset="0"/>
              </a:rPr>
              <a:t>TE (Common Table Expression) max_budget: </a:t>
            </a:r>
            <a:r>
              <a:rPr lang="en-US"/>
              <a:t>This is a temporary result set (or virtual table) created by the query.</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en-US" sz="2800" dirty="0"/>
              <a:t>Complex Queries using With Clause</a:t>
            </a:r>
            <a:endParaRPr lang="en-US" altLang="en-US" sz="2800" dirty="0"/>
          </a:p>
        </p:txBody>
      </p:sp>
      <p:sp>
        <p:nvSpPr>
          <p:cNvPr id="46082" name="Rectangle 3"/>
          <p:cNvSpPr>
            <a:spLocks noGrp="1" noChangeArrowheads="1"/>
          </p:cNvSpPr>
          <p:nvPr>
            <p:ph type="body" idx="1"/>
          </p:nvPr>
        </p:nvSpPr>
        <p:spPr>
          <a:xfrm>
            <a:off x="768350" y="1147763"/>
            <a:ext cx="7557504" cy="693864"/>
          </a:xfrm>
        </p:spPr>
        <p:txBody>
          <a:bodyPr/>
          <a:lstStyle/>
          <a:p>
            <a:r>
              <a:rPr lang="en-US" altLang="en-US" sz="1700" dirty="0"/>
              <a:t>Find all departments where the total salary is greater than the average of the total salary at all departments</a:t>
            </a:r>
            <a:endParaRPr lang="en-US" altLang="en-US" sz="1700" dirty="0"/>
          </a:p>
        </p:txBody>
      </p:sp>
      <p:sp>
        <p:nvSpPr>
          <p:cNvPr id="46083" name="Text Box 4"/>
          <p:cNvSpPr txBox="1">
            <a:spLocks noChangeArrowheads="1"/>
          </p:cNvSpPr>
          <p:nvPr/>
        </p:nvSpPr>
        <p:spPr bwMode="auto">
          <a:xfrm>
            <a:off x="1562471" y="1841627"/>
            <a:ext cx="6858036" cy="27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lang="en-US" altLang="en-US" sz="1700" b="1" dirty="0"/>
              <a:t>with </a:t>
            </a:r>
            <a:r>
              <a:rPr lang="en-US" altLang="en-US" sz="1700" i="1" dirty="0" err="1"/>
              <a:t>dept</a:t>
            </a:r>
            <a:r>
              <a:rPr lang="en-US" altLang="en-US" sz="1700" i="1" dirty="0"/>
              <a:t> _total </a:t>
            </a:r>
            <a:r>
              <a:rPr lang="en-US" altLang="en-US" sz="1700" dirty="0"/>
              <a:t>(</a:t>
            </a:r>
            <a:r>
              <a:rPr lang="en-US" altLang="en-US" sz="1700" i="1" dirty="0"/>
              <a:t>dept_name</a:t>
            </a:r>
            <a:r>
              <a:rPr lang="en-US" altLang="en-US" sz="1700" dirty="0"/>
              <a:t>, </a:t>
            </a:r>
            <a:r>
              <a:rPr lang="en-US" altLang="en-US" sz="1700" i="1" dirty="0"/>
              <a:t>value</a:t>
            </a:r>
            <a:r>
              <a:rPr lang="en-US" altLang="en-US" sz="1700" dirty="0"/>
              <a:t>) </a:t>
            </a:r>
            <a:r>
              <a:rPr lang="en-US" altLang="en-US" sz="1700" b="1" dirty="0"/>
              <a:t>as</a:t>
            </a:r>
            <a:endParaRPr lang="en-US" altLang="en-US" sz="1700" b="1" dirty="0"/>
          </a:p>
          <a:p>
            <a:r>
              <a:rPr lang="en-US" altLang="en-US" sz="1700" dirty="0"/>
              <a:t>        (</a:t>
            </a:r>
            <a:r>
              <a:rPr lang="en-US" altLang="en-US" sz="1700" b="1" dirty="0"/>
              <a:t>select </a:t>
            </a:r>
            <a:r>
              <a:rPr lang="en-US" altLang="en-US" sz="1700" i="1" dirty="0"/>
              <a:t>dept_name</a:t>
            </a:r>
            <a:r>
              <a:rPr lang="en-US" altLang="en-US" sz="1700" dirty="0"/>
              <a:t>, </a:t>
            </a:r>
            <a:r>
              <a:rPr lang="en-US" altLang="en-US" sz="1700" b="1" dirty="0"/>
              <a:t>sum</a:t>
            </a:r>
            <a:r>
              <a:rPr lang="en-US" altLang="en-US" sz="1700" dirty="0"/>
              <a:t>(</a:t>
            </a:r>
            <a:r>
              <a:rPr lang="en-US" altLang="en-US" sz="1700" i="1" dirty="0"/>
              <a:t>salary</a:t>
            </a:r>
            <a:r>
              <a:rPr lang="en-US" altLang="en-US" sz="1700" dirty="0"/>
              <a:t>)</a:t>
            </a:r>
            <a:endParaRPr lang="en-US" altLang="en-US" sz="1700" dirty="0"/>
          </a:p>
          <a:p>
            <a:r>
              <a:rPr lang="en-US" altLang="en-US" sz="1700" b="1" dirty="0"/>
              <a:t>         from </a:t>
            </a:r>
            <a:r>
              <a:rPr lang="en-US" altLang="en-US" sz="1700" i="1" dirty="0"/>
              <a:t>instructor</a:t>
            </a:r>
            <a:endParaRPr lang="en-US" altLang="en-US" sz="1700" i="1" dirty="0"/>
          </a:p>
          <a:p>
            <a:r>
              <a:rPr lang="en-US" altLang="en-US" sz="1700" b="1" dirty="0"/>
              <a:t>         group by </a:t>
            </a:r>
            <a:r>
              <a:rPr lang="en-US" altLang="en-US" sz="1700" i="1" dirty="0"/>
              <a:t>dept_name</a:t>
            </a:r>
            <a:r>
              <a:rPr lang="en-US" altLang="en-US" sz="1700" dirty="0"/>
              <a:t>),</a:t>
            </a:r>
            <a:endParaRPr lang="en-US" altLang="en-US" sz="1700" dirty="0"/>
          </a:p>
          <a:p>
            <a:r>
              <a:rPr lang="en-US" altLang="en-US" sz="1700" i="1" dirty="0" err="1"/>
              <a:t>dept_total_avg</a:t>
            </a:r>
            <a:r>
              <a:rPr lang="en-US" altLang="en-US" sz="1700" dirty="0"/>
              <a:t>(</a:t>
            </a:r>
            <a:r>
              <a:rPr lang="en-US" altLang="en-US" sz="1700" i="1" dirty="0"/>
              <a:t>value</a:t>
            </a:r>
            <a:r>
              <a:rPr lang="en-US" altLang="en-US" sz="1700" dirty="0"/>
              <a:t>) </a:t>
            </a:r>
            <a:r>
              <a:rPr lang="en-US" altLang="en-US" sz="1700" b="1" dirty="0"/>
              <a:t>as</a:t>
            </a:r>
            <a:endParaRPr lang="en-US" altLang="en-US" sz="1700" b="1" dirty="0"/>
          </a:p>
          <a:p>
            <a:r>
              <a:rPr lang="en-US" altLang="en-US" sz="1700" dirty="0"/>
              <a:t>       (</a:t>
            </a:r>
            <a:r>
              <a:rPr lang="en-US" altLang="en-US" sz="1700" b="1" dirty="0"/>
              <a:t>select </a:t>
            </a:r>
            <a:r>
              <a:rPr lang="en-US" altLang="en-US" sz="1700" b="1" dirty="0" err="1"/>
              <a:t>avg</a:t>
            </a:r>
            <a:r>
              <a:rPr lang="en-US" altLang="en-US" sz="1700" dirty="0"/>
              <a:t>(</a:t>
            </a:r>
            <a:r>
              <a:rPr lang="en-US" altLang="en-US" sz="1700" i="1" dirty="0"/>
              <a:t>value</a:t>
            </a:r>
            <a:r>
              <a:rPr lang="en-US" altLang="en-US" sz="1700" dirty="0"/>
              <a:t>)</a:t>
            </a:r>
            <a:endParaRPr lang="en-US" altLang="en-US" sz="1700" dirty="0"/>
          </a:p>
          <a:p>
            <a:r>
              <a:rPr lang="en-US" altLang="en-US" sz="1700" b="1" dirty="0"/>
              <a:t>       from </a:t>
            </a:r>
            <a:r>
              <a:rPr lang="en-US" altLang="en-US" sz="1700" i="1" dirty="0" err="1"/>
              <a:t>dept_total</a:t>
            </a:r>
            <a:r>
              <a:rPr lang="en-US" altLang="en-US" sz="1700" dirty="0"/>
              <a:t>)</a:t>
            </a:r>
            <a:endParaRPr lang="en-US" altLang="en-US" sz="1700" dirty="0"/>
          </a:p>
          <a:p>
            <a:r>
              <a:rPr lang="en-US" altLang="en-US" sz="1700" b="1" dirty="0"/>
              <a:t>select </a:t>
            </a:r>
            <a:r>
              <a:rPr lang="en-US" altLang="en-US" sz="1700" i="1" dirty="0"/>
              <a:t>dept_name</a:t>
            </a:r>
            <a:endParaRPr lang="en-US" altLang="en-US" sz="1700" i="1" dirty="0"/>
          </a:p>
          <a:p>
            <a:r>
              <a:rPr lang="en-US" altLang="en-US" sz="1700" b="1" dirty="0"/>
              <a:t>from </a:t>
            </a:r>
            <a:r>
              <a:rPr lang="en-US" altLang="en-US" sz="1700" i="1" dirty="0" err="1"/>
              <a:t>dept_total</a:t>
            </a:r>
            <a:r>
              <a:rPr lang="en-US" altLang="en-US" sz="1700" dirty="0"/>
              <a:t>, </a:t>
            </a:r>
            <a:r>
              <a:rPr lang="en-US" altLang="en-US" sz="1700" i="1" dirty="0" err="1"/>
              <a:t>dept_total_avg</a:t>
            </a:r>
            <a:endParaRPr lang="en-US" altLang="en-US" sz="1700" i="1" dirty="0"/>
          </a:p>
          <a:p>
            <a:r>
              <a:rPr lang="en-US" altLang="en-US" sz="1700" b="1" dirty="0"/>
              <a:t>where </a:t>
            </a:r>
            <a:r>
              <a:rPr lang="en-US" altLang="en-US" sz="1700" i="1" dirty="0" err="1"/>
              <a:t>dept_total.value</a:t>
            </a:r>
            <a:r>
              <a:rPr lang="en-US" altLang="en-US" sz="1700" i="1" dirty="0"/>
              <a:t> </a:t>
            </a:r>
            <a:r>
              <a:rPr lang="en-US" altLang="en-US" sz="1700" dirty="0"/>
              <a:t>&gt; </a:t>
            </a:r>
            <a:r>
              <a:rPr lang="en-US" altLang="en-US" sz="1700" i="1" dirty="0" err="1"/>
              <a:t>dept_total_avg.value</a:t>
            </a:r>
            <a:r>
              <a:rPr lang="en-US" altLang="en-US" sz="1700" dirty="0"/>
              <a:t>;</a:t>
            </a:r>
            <a:endParaRPr lang="en-US" altLang="en-US" sz="1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3"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en-US" sz="2800" dirty="0"/>
              <a:t>Scalar Subquery</a:t>
            </a:r>
            <a:endParaRPr lang="en-US" altLang="en-US" sz="2800" dirty="0"/>
          </a:p>
        </p:txBody>
      </p:sp>
      <p:sp>
        <p:nvSpPr>
          <p:cNvPr id="60418" name="Rectangle 3"/>
          <p:cNvSpPr>
            <a:spLocks noGrp="1" noChangeArrowheads="1"/>
          </p:cNvSpPr>
          <p:nvPr>
            <p:ph type="body" idx="1"/>
          </p:nvPr>
        </p:nvSpPr>
        <p:spPr>
          <a:xfrm>
            <a:off x="768350" y="1093789"/>
            <a:ext cx="7546594" cy="4721796"/>
          </a:xfrm>
        </p:spPr>
        <p:txBody>
          <a:bodyPr/>
          <a:lstStyle/>
          <a:p>
            <a:r>
              <a:rPr lang="en-US" altLang="en-US" sz="1700" dirty="0"/>
              <a:t>Scalar subquery is one which is used where a single value is expected</a:t>
            </a:r>
            <a:endParaRPr lang="en-US" altLang="en-US" sz="1700" dirty="0"/>
          </a:p>
          <a:p>
            <a:r>
              <a:rPr lang="en-US" altLang="en-US" sz="1700" dirty="0"/>
              <a:t>List all departments along with the number of instructors in each department</a:t>
            </a:r>
            <a:endParaRPr lang="en-US" altLang="en-US" sz="1700" dirty="0"/>
          </a:p>
          <a:p>
            <a:pPr>
              <a:buFont typeface="Monotype Sorts" pitchFamily="-65" charset="2"/>
              <a:buNone/>
            </a:pPr>
            <a:r>
              <a:rPr lang="en-US" altLang="en-US" sz="1700" b="1" dirty="0"/>
              <a:t>	select </a:t>
            </a:r>
            <a:r>
              <a:rPr lang="en-US" altLang="en-US" sz="1700" i="1" dirty="0"/>
              <a:t>dept_name</a:t>
            </a:r>
            <a:r>
              <a:rPr lang="en-US" altLang="en-US" sz="1700" dirty="0"/>
              <a:t>, </a:t>
            </a:r>
            <a:br>
              <a:rPr lang="en-US" altLang="en-US" sz="1700" dirty="0"/>
            </a:br>
            <a:r>
              <a:rPr lang="en-US" altLang="en-US" sz="1700" dirty="0"/>
              <a:t>             ( </a:t>
            </a:r>
            <a:r>
              <a:rPr lang="en-US" altLang="en-US" sz="1700" b="1" dirty="0"/>
              <a:t>select count</a:t>
            </a:r>
            <a:r>
              <a:rPr lang="en-US" altLang="en-US" sz="1700" dirty="0"/>
              <a:t>(*) </a:t>
            </a:r>
            <a:br>
              <a:rPr lang="en-US" altLang="en-US" sz="1700" dirty="0"/>
            </a:br>
            <a:r>
              <a:rPr lang="en-US" altLang="en-US" sz="1700" dirty="0"/>
              <a:t>                </a:t>
            </a:r>
            <a:r>
              <a:rPr lang="en-US" altLang="en-US" sz="1700" b="1" dirty="0"/>
              <a:t>from </a:t>
            </a:r>
            <a:r>
              <a:rPr lang="en-US" altLang="en-US" sz="1700" i="1" dirty="0"/>
              <a:t>instructor </a:t>
            </a:r>
            <a:br>
              <a:rPr lang="en-US" altLang="en-US" sz="1700" i="1" dirty="0"/>
            </a:br>
            <a:r>
              <a:rPr lang="en-US" altLang="en-US" sz="1700" i="1" dirty="0"/>
              <a:t>                </a:t>
            </a:r>
            <a:r>
              <a:rPr lang="en-US" altLang="en-US" sz="1700" b="1" dirty="0"/>
              <a:t>where </a:t>
            </a:r>
            <a:r>
              <a:rPr lang="en-US" altLang="en-US" sz="1700" i="1" dirty="0" err="1"/>
              <a:t>department</a:t>
            </a:r>
            <a:r>
              <a:rPr lang="en-US" altLang="en-US" sz="1700" dirty="0" err="1"/>
              <a:t>.</a:t>
            </a:r>
            <a:r>
              <a:rPr lang="en-US" altLang="en-US" sz="1700" i="1" dirty="0" err="1"/>
              <a:t>dept_name</a:t>
            </a:r>
            <a:r>
              <a:rPr lang="en-US" altLang="en-US" sz="1700" i="1" dirty="0"/>
              <a:t> </a:t>
            </a:r>
            <a:r>
              <a:rPr lang="en-US" altLang="en-US" sz="1700" dirty="0"/>
              <a:t>= </a:t>
            </a:r>
            <a:r>
              <a:rPr lang="en-US" altLang="en-US" sz="1700" i="1" dirty="0" err="1"/>
              <a:t>instructor</a:t>
            </a:r>
            <a:r>
              <a:rPr lang="en-US" altLang="en-US" sz="1700" dirty="0" err="1"/>
              <a:t>.</a:t>
            </a:r>
            <a:r>
              <a:rPr lang="en-US" altLang="en-US" sz="1700" i="1" dirty="0" err="1"/>
              <a:t>dept_name</a:t>
            </a:r>
            <a:r>
              <a:rPr lang="en-US" altLang="en-US" sz="1700" dirty="0"/>
              <a:t>)</a:t>
            </a:r>
            <a:br>
              <a:rPr lang="en-US" altLang="en-US" sz="1700" dirty="0"/>
            </a:br>
            <a:r>
              <a:rPr lang="en-US" altLang="en-US" sz="1700" dirty="0"/>
              <a:t>             </a:t>
            </a:r>
            <a:r>
              <a:rPr lang="en-US" altLang="en-US" sz="1700" b="1" dirty="0"/>
              <a:t>as </a:t>
            </a:r>
            <a:r>
              <a:rPr lang="en-US" altLang="en-US" sz="1700" i="1" dirty="0" err="1"/>
              <a:t>num_instructors</a:t>
            </a:r>
            <a:br>
              <a:rPr lang="en-US" altLang="en-US" sz="1700" i="1" dirty="0"/>
            </a:br>
            <a:r>
              <a:rPr lang="en-US" altLang="en-US" sz="1700" b="1" dirty="0"/>
              <a:t>from </a:t>
            </a:r>
            <a:r>
              <a:rPr lang="en-US" altLang="en-US" sz="1700" i="1" dirty="0"/>
              <a:t>department</a:t>
            </a:r>
            <a:r>
              <a:rPr lang="en-US" altLang="en-US" sz="1700" dirty="0"/>
              <a:t>;</a:t>
            </a:r>
            <a:endParaRPr lang="en-US" altLang="en-US" sz="1700" dirty="0"/>
          </a:p>
          <a:p>
            <a:r>
              <a:rPr lang="en-US" altLang="en-US" sz="1700" dirty="0"/>
              <a:t>Runtime error if subquery returns more than one result tuple</a:t>
            </a:r>
            <a:endParaRPr lang="en-US" altLang="en-US" sz="17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909638" y="112713"/>
            <a:ext cx="8077200" cy="609600"/>
          </a:xfrm>
        </p:spPr>
        <p:txBody>
          <a:bodyPr/>
          <a:lstStyle/>
          <a:p>
            <a:r>
              <a:rPr lang="en-US" altLang="en-US" sz="2800" dirty="0"/>
              <a:t>Modification of the Database</a:t>
            </a:r>
            <a:endParaRPr lang="en-US" altLang="en-US" sz="2800" dirty="0"/>
          </a:p>
        </p:txBody>
      </p:sp>
      <p:sp>
        <p:nvSpPr>
          <p:cNvPr id="61442" name="Rectangle 3"/>
          <p:cNvSpPr>
            <a:spLocks noGrp="1" noChangeArrowheads="1"/>
          </p:cNvSpPr>
          <p:nvPr>
            <p:ph type="body" idx="1"/>
          </p:nvPr>
        </p:nvSpPr>
        <p:spPr>
          <a:xfrm>
            <a:off x="772357" y="1145219"/>
            <a:ext cx="7420668" cy="3134173"/>
          </a:xfrm>
        </p:spPr>
        <p:txBody>
          <a:bodyPr/>
          <a:lstStyle/>
          <a:p>
            <a:pPr>
              <a:tabLst>
                <a:tab pos="1652270" algn="l"/>
                <a:tab pos="2633345" algn="l"/>
              </a:tabLst>
            </a:pPr>
            <a:r>
              <a:rPr lang="en-US" altLang="en-US" sz="1700" dirty="0"/>
              <a:t>Deletion of tuples from a given relation.</a:t>
            </a:r>
            <a:endParaRPr lang="en-US" altLang="en-US" sz="1700" dirty="0">
              <a:latin typeface="Century Gothic" panose="020B0502020202020204" pitchFamily="34" charset="0"/>
            </a:endParaRPr>
          </a:p>
          <a:p>
            <a:pPr>
              <a:tabLst>
                <a:tab pos="1652270" algn="l"/>
                <a:tab pos="2633345" algn="l"/>
              </a:tabLst>
            </a:pPr>
            <a:r>
              <a:rPr lang="en-US" altLang="en-US" sz="1700" dirty="0"/>
              <a:t>Insertion of new tuples into a given relation</a:t>
            </a:r>
            <a:endParaRPr lang="en-US" altLang="en-US" sz="1700" dirty="0"/>
          </a:p>
          <a:p>
            <a:pPr>
              <a:tabLst>
                <a:tab pos="1652270" algn="l"/>
                <a:tab pos="2633345" algn="l"/>
              </a:tabLst>
            </a:pPr>
            <a:r>
              <a:rPr lang="en-US" altLang="en-US" sz="1700" dirty="0"/>
              <a:t>Updating of values in some tuples in a given relation</a:t>
            </a:r>
            <a:endParaRPr lang="en-US" altLang="en-US" sz="17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909638" y="167450"/>
            <a:ext cx="8077200" cy="609600"/>
          </a:xfrm>
        </p:spPr>
        <p:txBody>
          <a:bodyPr/>
          <a:lstStyle/>
          <a:p>
            <a:r>
              <a:rPr lang="en-US" altLang="en-US" sz="2800" dirty="0"/>
              <a:t>Deletion</a:t>
            </a:r>
            <a:endParaRPr lang="en-US" altLang="en-US" sz="2800" dirty="0"/>
          </a:p>
        </p:txBody>
      </p:sp>
      <p:sp>
        <p:nvSpPr>
          <p:cNvPr id="62466" name="Rectangle 3"/>
          <p:cNvSpPr>
            <a:spLocks noGrp="1" noChangeArrowheads="1"/>
          </p:cNvSpPr>
          <p:nvPr>
            <p:ph type="body" idx="1"/>
          </p:nvPr>
        </p:nvSpPr>
        <p:spPr>
          <a:xfrm>
            <a:off x="781236" y="1143064"/>
            <a:ext cx="7634796" cy="5175250"/>
          </a:xfrm>
        </p:spPr>
        <p:txBody>
          <a:bodyPr/>
          <a:lstStyle/>
          <a:p>
            <a:pPr>
              <a:tabLst>
                <a:tab pos="1652270" algn="l"/>
                <a:tab pos="2633345" algn="l"/>
              </a:tabLst>
            </a:pPr>
            <a:r>
              <a:rPr lang="en-US" altLang="en-US" sz="1700" dirty="0"/>
              <a:t>Delete all instructors</a:t>
            </a:r>
            <a:endParaRPr lang="en-US" altLang="en-US" sz="1700" dirty="0"/>
          </a:p>
          <a:p>
            <a:pPr>
              <a:buFont typeface="Monotype Sorts" pitchFamily="-65" charset="2"/>
              <a:buNone/>
              <a:tabLst>
                <a:tab pos="1652270" algn="l"/>
                <a:tab pos="2633345" algn="l"/>
              </a:tabLst>
            </a:pPr>
            <a:r>
              <a:rPr lang="en-US" altLang="en-US" sz="1700" dirty="0"/>
              <a:t>		</a:t>
            </a:r>
            <a:r>
              <a:rPr lang="en-US" altLang="en-US" sz="1700" b="1" dirty="0"/>
              <a:t>delete from </a:t>
            </a:r>
            <a:r>
              <a:rPr lang="en-US" altLang="en-US" sz="1700" i="1" dirty="0"/>
              <a:t>instructor</a:t>
            </a:r>
            <a:r>
              <a:rPr lang="en-US" altLang="en-US" sz="1700" dirty="0">
                <a:latin typeface="Century Gothic" panose="020B0502020202020204" pitchFamily="34" charset="0"/>
              </a:rPr>
              <a:t> </a:t>
            </a:r>
            <a:endParaRPr lang="en-US" altLang="en-US" sz="1700" dirty="0">
              <a:latin typeface="Century Gothic" panose="020B0502020202020204" pitchFamily="34" charset="0"/>
            </a:endParaRPr>
          </a:p>
          <a:p>
            <a:pPr>
              <a:buFont typeface="Monotype Sorts" pitchFamily="-65" charset="2"/>
              <a:buNone/>
              <a:tabLst>
                <a:tab pos="1652270" algn="l"/>
                <a:tab pos="2633345" algn="l"/>
              </a:tabLst>
            </a:pPr>
            <a:endParaRPr lang="en-US" altLang="en-US" sz="800" dirty="0">
              <a:latin typeface="Century Gothic" panose="020B0502020202020204" pitchFamily="34" charset="0"/>
            </a:endParaRPr>
          </a:p>
          <a:p>
            <a:pPr>
              <a:tabLst>
                <a:tab pos="1652270" algn="l"/>
                <a:tab pos="2633345" algn="l"/>
              </a:tabLst>
            </a:pPr>
            <a:r>
              <a:rPr lang="en-US" altLang="en-US" sz="1700" dirty="0"/>
              <a:t>Delete all instructors from the Finance department</a:t>
            </a:r>
            <a:br>
              <a:rPr lang="en-US" altLang="en-US" sz="1700" dirty="0"/>
            </a:br>
            <a:r>
              <a:rPr lang="en-US" altLang="en-US" sz="1700" dirty="0"/>
              <a:t>                     </a:t>
            </a:r>
            <a:r>
              <a:rPr lang="en-US" altLang="en-US" sz="1700" b="1" dirty="0"/>
              <a:t>delete 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err="1"/>
              <a:t>dept_name</a:t>
            </a:r>
            <a:r>
              <a:rPr lang="en-US" altLang="en-US" sz="1700" dirty="0"/>
              <a:t>= 'Finance’;</a:t>
            </a:r>
            <a:endParaRPr lang="en-US" altLang="en-US" sz="1700" dirty="0"/>
          </a:p>
          <a:p>
            <a:pPr>
              <a:buFont typeface="Monotype Sorts" pitchFamily="-65" charset="2"/>
              <a:buNone/>
              <a:tabLst>
                <a:tab pos="1652270" algn="l"/>
                <a:tab pos="2633345" algn="l"/>
              </a:tabLst>
            </a:pPr>
            <a:r>
              <a:rPr lang="en-US" altLang="en-US" sz="800" dirty="0"/>
              <a:t> </a:t>
            </a:r>
            <a:endParaRPr lang="en-US" altLang="en-US" sz="800" dirty="0"/>
          </a:p>
          <a:p>
            <a:pPr>
              <a:tabLst>
                <a:tab pos="1652270" algn="l"/>
                <a:tab pos="2633345" algn="l"/>
              </a:tabLst>
            </a:pPr>
            <a:r>
              <a:rPr lang="en-US" altLang="en-US" sz="1700" i="1" dirty="0"/>
              <a:t>Delete all tuples in the instructor relation for those instructors associated with a department located in the Watson building.</a:t>
            </a:r>
            <a:endParaRPr lang="en-US" altLang="en-US" sz="1700" i="1" dirty="0"/>
          </a:p>
          <a:p>
            <a:pPr>
              <a:buFont typeface="Monotype Sorts" pitchFamily="-65" charset="2"/>
              <a:buNone/>
              <a:tabLst>
                <a:tab pos="1652270" algn="l"/>
                <a:tab pos="2633345" algn="l"/>
              </a:tabLst>
            </a:pPr>
            <a:r>
              <a:rPr lang="en-US" altLang="en-US" sz="1700" b="1" dirty="0"/>
              <a:t>	                     delete 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 name </a:t>
            </a:r>
            <a:r>
              <a:rPr lang="en-US" altLang="en-US" sz="1700" b="1" dirty="0"/>
              <a:t>in </a:t>
            </a:r>
            <a:r>
              <a:rPr lang="en-US" altLang="en-US" sz="1700" dirty="0"/>
              <a:t>(</a:t>
            </a:r>
            <a:r>
              <a:rPr lang="en-US" altLang="en-US" sz="1700" b="1" dirty="0"/>
              <a:t>select </a:t>
            </a:r>
            <a:r>
              <a:rPr lang="en-US" altLang="en-US" sz="1700" i="1" dirty="0"/>
              <a:t>dept name</a:t>
            </a:r>
            <a:br>
              <a:rPr lang="en-US" altLang="en-US" sz="1700" i="1" dirty="0"/>
            </a:br>
            <a:r>
              <a:rPr lang="en-US" altLang="en-US" sz="1700" i="1" dirty="0"/>
              <a:t>                                                        </a:t>
            </a:r>
            <a:r>
              <a:rPr lang="en-US" altLang="en-US" sz="1700" b="1" dirty="0"/>
              <a:t>from </a:t>
            </a:r>
            <a:r>
              <a:rPr lang="en-US" altLang="en-US" sz="1700" i="1" dirty="0"/>
              <a:t>department</a:t>
            </a:r>
            <a:br>
              <a:rPr lang="en-US" altLang="en-US" sz="1700" i="1" dirty="0"/>
            </a:br>
            <a:r>
              <a:rPr lang="en-US" altLang="en-US" sz="1700" i="1" dirty="0"/>
              <a:t>                                                        </a:t>
            </a:r>
            <a:r>
              <a:rPr lang="en-US" altLang="en-US" sz="1700" b="1" dirty="0"/>
              <a:t>where </a:t>
            </a:r>
            <a:r>
              <a:rPr lang="en-US" altLang="en-US" sz="1700" i="1" dirty="0"/>
              <a:t>building </a:t>
            </a:r>
            <a:r>
              <a:rPr lang="en-US" altLang="en-US" sz="1700" dirty="0"/>
              <a:t>= 'Watson');</a:t>
            </a:r>
            <a:endParaRPr lang="en-US" altLang="en-US" sz="1700" dirty="0"/>
          </a:p>
          <a:p>
            <a:pPr>
              <a:tabLst>
                <a:tab pos="1652270" algn="l"/>
                <a:tab pos="2633345" algn="l"/>
              </a:tabLst>
            </a:pPr>
            <a:endParaRPr lang="en-US" altLang="en-US" sz="17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sz="2800" dirty="0"/>
              <a:t>Deletion (Cont.)</a:t>
            </a:r>
            <a:endParaRPr lang="en-US" altLang="en-US" sz="2800" dirty="0"/>
          </a:p>
        </p:txBody>
      </p:sp>
      <p:sp>
        <p:nvSpPr>
          <p:cNvPr id="63490" name="Rectangle 3"/>
          <p:cNvSpPr>
            <a:spLocks noGrp="1" noChangeArrowheads="1"/>
          </p:cNvSpPr>
          <p:nvPr>
            <p:ph type="body" idx="1"/>
          </p:nvPr>
        </p:nvSpPr>
        <p:spPr>
          <a:xfrm>
            <a:off x="768351" y="1097471"/>
            <a:ext cx="7875778" cy="814387"/>
          </a:xfrm>
        </p:spPr>
        <p:txBody>
          <a:bodyPr/>
          <a:lstStyle/>
          <a:p>
            <a:pPr>
              <a:tabLst>
                <a:tab pos="1369695" algn="l"/>
                <a:tab pos="3140075" algn="l"/>
              </a:tabLst>
            </a:pPr>
            <a:r>
              <a:rPr lang="en-US" altLang="en-US" sz="1700" dirty="0"/>
              <a:t>Delete all instructors whose salary is less than the average salary of instructors</a:t>
            </a:r>
            <a:endParaRPr lang="en-US" altLang="en-US" sz="1700" dirty="0"/>
          </a:p>
          <a:p>
            <a:pPr>
              <a:tabLst>
                <a:tab pos="1369695" algn="l"/>
                <a:tab pos="3140075" algn="l"/>
              </a:tabLst>
            </a:pPr>
            <a:endParaRPr lang="en-US" altLang="en-US" dirty="0"/>
          </a:p>
          <a:p>
            <a:pPr>
              <a:tabLst>
                <a:tab pos="1369695" algn="l"/>
                <a:tab pos="3140075" algn="l"/>
              </a:tabLst>
            </a:pPr>
            <a:endParaRPr lang="en-US" altLang="en-US" sz="1700" dirty="0"/>
          </a:p>
          <a:p>
            <a:pPr>
              <a:tabLst>
                <a:tab pos="1369695" algn="l"/>
                <a:tab pos="3140075" algn="l"/>
              </a:tabLst>
            </a:pPr>
            <a:endParaRPr lang="en-US" altLang="en-US" dirty="0"/>
          </a:p>
          <a:p>
            <a:pPr lvl="1">
              <a:tabLst>
                <a:tab pos="1369695" algn="l"/>
                <a:tab pos="3140075" algn="l"/>
              </a:tabLst>
            </a:pPr>
            <a:r>
              <a:rPr lang="en-US" altLang="en-US" dirty="0"/>
              <a:t>Problem:  as we delete tuples from </a:t>
            </a:r>
            <a:r>
              <a:rPr lang="en-US" altLang="en-US" i="1" dirty="0"/>
              <a:t>instructor</a:t>
            </a:r>
            <a:r>
              <a:rPr lang="en-US" altLang="en-US" dirty="0"/>
              <a:t>, the average salary changes</a:t>
            </a:r>
            <a:endParaRPr lang="en-US" altLang="en-US" dirty="0"/>
          </a:p>
          <a:p>
            <a:pPr lvl="1">
              <a:tabLst>
                <a:tab pos="1369695" algn="l"/>
                <a:tab pos="3140075" algn="l"/>
              </a:tabLst>
            </a:pPr>
            <a:r>
              <a:rPr lang="en-US" altLang="en-US" dirty="0"/>
              <a:t>Solution used in SQL:</a:t>
            </a:r>
            <a:endParaRPr lang="en-US" altLang="en-US" dirty="0"/>
          </a:p>
          <a:p>
            <a:pPr marL="1200150" lvl="2" indent="-342900">
              <a:buFont typeface="+mj-lt"/>
              <a:buAutoNum type="arabicPeriod"/>
              <a:tabLst>
                <a:tab pos="1369695" algn="l"/>
                <a:tab pos="3140075" algn="l"/>
              </a:tabLst>
            </a:pPr>
            <a:r>
              <a:rPr lang="en-US" altLang="en-US" dirty="0"/>
              <a:t>First, compute </a:t>
            </a:r>
            <a:r>
              <a:rPr lang="en-US" altLang="en-US" b="1" dirty="0" err="1"/>
              <a:t>avg</a:t>
            </a:r>
            <a:r>
              <a:rPr lang="en-US" altLang="en-US" dirty="0"/>
              <a:t> (salary) and find all tuples to delete</a:t>
            </a:r>
            <a:endParaRPr lang="en-US" altLang="en-US" dirty="0"/>
          </a:p>
          <a:p>
            <a:pPr marL="1200150" lvl="2" indent="-342900">
              <a:buFont typeface="+mj-lt"/>
              <a:buAutoNum type="arabicPeriod"/>
              <a:tabLst>
                <a:tab pos="1369695" algn="l"/>
                <a:tab pos="3140075" algn="l"/>
              </a:tabLst>
            </a:pPr>
            <a:r>
              <a:rPr lang="en-US" altLang="en-US" dirty="0"/>
              <a:t>Next, delete all tuples found above (without recomputing </a:t>
            </a:r>
            <a:r>
              <a:rPr lang="en-US" altLang="en-US" b="1" dirty="0" err="1"/>
              <a:t>avg</a:t>
            </a:r>
            <a:r>
              <a:rPr lang="en-US" altLang="en-US" dirty="0"/>
              <a:t> or retesting the tuples)</a:t>
            </a:r>
            <a:endParaRPr lang="en-US" altLang="en-US" dirty="0"/>
          </a:p>
          <a:p>
            <a:pPr lvl="1">
              <a:tabLst>
                <a:tab pos="1369695" algn="l"/>
                <a:tab pos="3140075" algn="l"/>
              </a:tabLst>
            </a:pPr>
            <a:endParaRPr lang="en-US" altLang="en-US" dirty="0"/>
          </a:p>
        </p:txBody>
      </p:sp>
      <p:sp>
        <p:nvSpPr>
          <p:cNvPr id="63491" name="Text Box 4"/>
          <p:cNvSpPr txBox="1">
            <a:spLocks noChangeArrowheads="1"/>
          </p:cNvSpPr>
          <p:nvPr/>
        </p:nvSpPr>
        <p:spPr bwMode="auto">
          <a:xfrm>
            <a:off x="1526959" y="1692402"/>
            <a:ext cx="6385650" cy="88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itchFamily="34" charset="0"/>
                <a:ea typeface="MS PGothic" panose="020B0600070205080204" pitchFamily="34" charset="-128"/>
              </a:defRPr>
            </a:lvl1pPr>
            <a:lvl2pPr marL="742950" indent="-285750" eaLnBrk="0" hangingPunct="0">
              <a:defRPr sz="2400">
                <a:solidFill>
                  <a:schemeClr val="tx1"/>
                </a:solidFill>
                <a:latin typeface="Helvetica" pitchFamily="34" charset="0"/>
                <a:ea typeface="MS PGothic" panose="020B0600070205080204" pitchFamily="34" charset="-128"/>
              </a:defRPr>
            </a:lvl2pPr>
            <a:lvl3pPr marL="1143000" indent="-228600" eaLnBrk="0" hangingPunct="0">
              <a:defRPr sz="2400">
                <a:solidFill>
                  <a:schemeClr val="tx1"/>
                </a:solidFill>
                <a:latin typeface="Helvetica" pitchFamily="34" charset="0"/>
                <a:ea typeface="MS PGothic" panose="020B0600070205080204" pitchFamily="34" charset="-128"/>
              </a:defRPr>
            </a:lvl3pPr>
            <a:lvl4pPr marL="1600200" indent="-228600" eaLnBrk="0" hangingPunct="0">
              <a:defRPr sz="2400">
                <a:solidFill>
                  <a:schemeClr val="tx1"/>
                </a:solidFill>
                <a:latin typeface="Helvetica" pitchFamily="34" charset="0"/>
                <a:ea typeface="MS PGothic" panose="020B0600070205080204" pitchFamily="34" charset="-128"/>
              </a:defRPr>
            </a:lvl4pPr>
            <a:lvl5pPr marL="2057400" indent="-228600" eaLnBrk="0" hangingPunct="0">
              <a:defRPr sz="24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34" charset="0"/>
                <a:ea typeface="MS PGothic" panose="020B0600070205080204" pitchFamily="34" charset="-128"/>
              </a:defRPr>
            </a:lvl9pPr>
          </a:lstStyle>
          <a:p>
            <a:r>
              <a:rPr kumimoji="1" lang="en-US" altLang="en-US" sz="1700" b="1" dirty="0"/>
              <a:t>delete from </a:t>
            </a:r>
            <a:r>
              <a:rPr kumimoji="1" lang="en-US" altLang="en-US" sz="1700" i="1" dirty="0"/>
              <a:t>instructor</a:t>
            </a:r>
            <a:endParaRPr kumimoji="1" lang="en-US" altLang="en-US" sz="1700" i="1" dirty="0"/>
          </a:p>
          <a:p>
            <a:r>
              <a:rPr kumimoji="1" lang="en-US" altLang="en-US" sz="1700" b="1" dirty="0"/>
              <a:t>where </a:t>
            </a:r>
            <a:r>
              <a:rPr kumimoji="1" lang="en-US" altLang="en-US" sz="1700" i="1" dirty="0"/>
              <a:t>salary </a:t>
            </a:r>
            <a:r>
              <a:rPr kumimoji="1" lang="en-US" altLang="en-US" sz="1700" dirty="0"/>
              <a:t>&lt; (</a:t>
            </a:r>
            <a:r>
              <a:rPr kumimoji="1" lang="en-US" altLang="en-US" sz="1700" b="1" dirty="0"/>
              <a:t>select </a:t>
            </a:r>
            <a:r>
              <a:rPr kumimoji="1" lang="en-US" altLang="en-US" sz="1700" b="1" dirty="0" err="1"/>
              <a:t>avg</a:t>
            </a:r>
            <a:r>
              <a:rPr kumimoji="1" lang="en-US" altLang="en-US" sz="1700" b="1" dirty="0"/>
              <a:t> </a:t>
            </a:r>
            <a:r>
              <a:rPr kumimoji="1" lang="en-US" altLang="en-US" sz="1700" dirty="0"/>
              <a:t>(</a:t>
            </a:r>
            <a:r>
              <a:rPr kumimoji="1" lang="en-US" altLang="en-US" sz="1700" i="1" dirty="0"/>
              <a:t>salary</a:t>
            </a:r>
            <a:r>
              <a:rPr kumimoji="1" lang="en-US" altLang="en-US" sz="1700" dirty="0"/>
              <a:t>) </a:t>
            </a:r>
            <a:endParaRPr kumimoji="1" lang="en-US" altLang="en-US" sz="1700" dirty="0"/>
          </a:p>
          <a:p>
            <a:r>
              <a:rPr kumimoji="1" lang="en-US" altLang="en-US" sz="1700" b="1" dirty="0"/>
              <a:t>                           from </a:t>
            </a:r>
            <a:r>
              <a:rPr kumimoji="1" lang="en-US" altLang="en-US" sz="1700" i="1" dirty="0"/>
              <a:t>instructor</a:t>
            </a:r>
            <a:r>
              <a:rPr kumimoji="1" lang="en-US" altLang="en-US" sz="1700" dirty="0"/>
              <a:t>);</a:t>
            </a:r>
            <a:endParaRPr kumimoji="1" lang="en-US" altLang="en-US" sz="17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969963" y="277813"/>
            <a:ext cx="8077200" cy="457200"/>
          </a:xfrm>
        </p:spPr>
        <p:txBody>
          <a:bodyPr/>
          <a:lstStyle/>
          <a:p>
            <a:r>
              <a:rPr lang="en-US" altLang="en-US" sz="2800" dirty="0"/>
              <a:t>Insertion</a:t>
            </a:r>
            <a:endParaRPr lang="en-US" altLang="en-US" sz="2800" dirty="0"/>
          </a:p>
        </p:txBody>
      </p:sp>
      <p:sp>
        <p:nvSpPr>
          <p:cNvPr id="64514" name="Rectangle 3"/>
          <p:cNvSpPr>
            <a:spLocks noGrp="1" noChangeArrowheads="1"/>
          </p:cNvSpPr>
          <p:nvPr>
            <p:ph type="body" idx="1"/>
          </p:nvPr>
        </p:nvSpPr>
        <p:spPr>
          <a:xfrm>
            <a:off x="772358" y="1135412"/>
            <a:ext cx="7652552" cy="4587176"/>
          </a:xfrm>
        </p:spPr>
        <p:txBody>
          <a:bodyPr/>
          <a:lstStyle/>
          <a:p>
            <a:pPr>
              <a:tabLst>
                <a:tab pos="1204595" algn="l"/>
                <a:tab pos="1890395" algn="l"/>
              </a:tabLst>
            </a:pPr>
            <a:r>
              <a:rPr lang="en-US" altLang="en-US" sz="1700" dirty="0"/>
              <a:t>Add a new tuple to </a:t>
            </a:r>
            <a:r>
              <a:rPr lang="en-US" altLang="en-US" sz="1700" i="1" dirty="0"/>
              <a:t>course</a:t>
            </a:r>
            <a:endParaRPr lang="en-US" altLang="en-US" sz="1700" i="1" dirty="0"/>
          </a:p>
          <a:p>
            <a:pPr>
              <a:buFont typeface="Monotype Sorts" pitchFamily="-65" charset="2"/>
              <a:buNone/>
              <a:tabLst>
                <a:tab pos="1204595" algn="l"/>
                <a:tab pos="1890395" algn="l"/>
              </a:tabLst>
            </a:pPr>
            <a:r>
              <a:rPr lang="en-US" altLang="en-US" sz="1700" b="1" dirty="0"/>
              <a:t>	      insert into </a:t>
            </a:r>
            <a:r>
              <a:rPr lang="en-US" altLang="en-US" sz="1700" i="1" dirty="0"/>
              <a:t>course</a:t>
            </a:r>
            <a:br>
              <a:rPr lang="en-US" altLang="en-US" sz="1700" i="1" dirty="0"/>
            </a:br>
            <a:r>
              <a:rPr lang="en-US" altLang="en-US" sz="1700" i="1" dirty="0"/>
              <a:t>             </a:t>
            </a:r>
            <a:r>
              <a:rPr lang="en-US" altLang="en-US" sz="1700" b="1" dirty="0"/>
              <a:t>values </a:t>
            </a:r>
            <a:r>
              <a:rPr lang="en-US" altLang="en-US" sz="1700" dirty="0"/>
              <a:t>('CS-437', 'Database Systems', 'Comp. Sci.', 4);</a:t>
            </a:r>
            <a:endParaRPr lang="en-US" altLang="en-US" sz="1700" dirty="0"/>
          </a:p>
          <a:p>
            <a:pPr>
              <a:buFont typeface="Monotype Sorts" pitchFamily="-65" charset="2"/>
              <a:buNone/>
              <a:tabLst>
                <a:tab pos="1204595" algn="l"/>
                <a:tab pos="1890395" algn="l"/>
              </a:tabLst>
            </a:pPr>
            <a:r>
              <a:rPr lang="en-US" altLang="en-US" sz="800" dirty="0"/>
              <a:t> </a:t>
            </a:r>
            <a:endParaRPr lang="en-US" altLang="en-US" sz="800" dirty="0"/>
          </a:p>
          <a:p>
            <a:pPr>
              <a:tabLst>
                <a:tab pos="1204595" algn="l"/>
                <a:tab pos="1890395" algn="l"/>
              </a:tabLst>
            </a:pPr>
            <a:r>
              <a:rPr lang="en-US" altLang="en-US" sz="1700" dirty="0"/>
              <a:t>or equivalently</a:t>
            </a:r>
            <a:br>
              <a:rPr lang="en-US" altLang="en-US" sz="1700" dirty="0"/>
            </a:br>
            <a:r>
              <a:rPr lang="en-US" altLang="en-US" sz="800" dirty="0"/>
              <a:t> </a:t>
            </a:r>
            <a:endParaRPr lang="en-US" altLang="en-US" sz="800" dirty="0"/>
          </a:p>
          <a:p>
            <a:pPr>
              <a:buFont typeface="Monotype Sorts" pitchFamily="-65" charset="2"/>
              <a:buNone/>
              <a:tabLst>
                <a:tab pos="1204595" algn="l"/>
                <a:tab pos="1890395" algn="l"/>
              </a:tabLst>
            </a:pPr>
            <a:r>
              <a:rPr lang="en-US" altLang="en-US" sz="1700" dirty="0"/>
              <a:t>           </a:t>
            </a:r>
            <a:r>
              <a:rPr lang="en-US" altLang="en-US" sz="1700" b="1" dirty="0"/>
              <a:t>insert into </a:t>
            </a:r>
            <a:r>
              <a:rPr lang="en-US" altLang="en-US" sz="1700" i="1" dirty="0"/>
              <a:t>course </a:t>
            </a:r>
            <a:r>
              <a:rPr lang="en-US" altLang="en-US" sz="1700" dirty="0"/>
              <a:t>(</a:t>
            </a:r>
            <a:r>
              <a:rPr lang="en-US" altLang="en-US" sz="1700" i="1" dirty="0" err="1"/>
              <a:t>course_id</a:t>
            </a:r>
            <a:r>
              <a:rPr lang="en-US" altLang="en-US" sz="1700" dirty="0"/>
              <a:t>, </a:t>
            </a:r>
            <a:r>
              <a:rPr lang="en-US" altLang="en-US" sz="1700" i="1" dirty="0"/>
              <a:t>title</a:t>
            </a:r>
            <a:r>
              <a:rPr lang="en-US" altLang="en-US" sz="1700" dirty="0"/>
              <a:t>, </a:t>
            </a:r>
            <a:r>
              <a:rPr lang="en-US" altLang="en-US" sz="1700" i="1" dirty="0" err="1"/>
              <a:t>dept_name</a:t>
            </a:r>
            <a:r>
              <a:rPr lang="en-US" altLang="en-US" sz="1700" dirty="0"/>
              <a:t>, </a:t>
            </a:r>
            <a:r>
              <a:rPr lang="en-US" altLang="en-US" sz="1700" i="1" dirty="0"/>
              <a:t>credits</a:t>
            </a:r>
            <a:r>
              <a:rPr lang="en-US" altLang="en-US" sz="1700" dirty="0"/>
              <a:t>)</a:t>
            </a:r>
            <a:br>
              <a:rPr lang="en-US" altLang="en-US" sz="1700" dirty="0"/>
            </a:br>
            <a:r>
              <a:rPr lang="en-US" altLang="en-US" sz="1700" dirty="0"/>
              <a:t>             </a:t>
            </a:r>
            <a:r>
              <a:rPr lang="en-US" altLang="en-US" sz="1700" b="1" dirty="0"/>
              <a:t>values </a:t>
            </a:r>
            <a:r>
              <a:rPr lang="en-US" altLang="en-US" sz="1700" dirty="0"/>
              <a:t>('CS-437', 'Database Systems', 'Comp. Sci.', 4);</a:t>
            </a:r>
            <a:endParaRPr lang="en-US" altLang="en-US" sz="1700" dirty="0"/>
          </a:p>
          <a:p>
            <a:pPr>
              <a:buFont typeface="Monotype Sorts" pitchFamily="-65" charset="2"/>
              <a:buNone/>
              <a:tabLst>
                <a:tab pos="1204595" algn="l"/>
                <a:tab pos="1890395" algn="l"/>
              </a:tabLst>
            </a:pPr>
            <a:r>
              <a:rPr lang="en-US" altLang="en-US" sz="800" dirty="0"/>
              <a:t> </a:t>
            </a:r>
            <a:endParaRPr lang="en-US" altLang="en-US" sz="800" dirty="0"/>
          </a:p>
          <a:p>
            <a:pPr>
              <a:tabLst>
                <a:tab pos="1204595" algn="l"/>
                <a:tab pos="1890395" algn="l"/>
              </a:tabLst>
            </a:pPr>
            <a:r>
              <a:rPr lang="en-US" altLang="en-US" sz="1700" dirty="0"/>
              <a:t>Add a new tuple to </a:t>
            </a:r>
            <a:r>
              <a:rPr lang="en-US" altLang="en-US" sz="1700" i="1" dirty="0"/>
              <a:t>student  </a:t>
            </a:r>
            <a:r>
              <a:rPr lang="en-US" altLang="en-US" sz="1700" dirty="0"/>
              <a:t>with </a:t>
            </a:r>
            <a:r>
              <a:rPr lang="en-US" altLang="en-US" sz="1700" i="1" dirty="0"/>
              <a:t>tot_creds </a:t>
            </a:r>
            <a:r>
              <a:rPr lang="en-US" altLang="en-US" sz="1700" dirty="0"/>
              <a:t>set to null</a:t>
            </a:r>
            <a:endParaRPr lang="en-US" altLang="en-US" sz="1700" dirty="0"/>
          </a:p>
          <a:p>
            <a:pPr>
              <a:buFont typeface="Monotype Sorts" pitchFamily="-65" charset="2"/>
              <a:buNone/>
              <a:tabLst>
                <a:tab pos="1204595" algn="l"/>
                <a:tab pos="1890395" algn="l"/>
              </a:tabLst>
            </a:pPr>
            <a:r>
              <a:rPr lang="en-US" altLang="en-US" sz="1700" b="1" dirty="0"/>
              <a:t>	      insert into </a:t>
            </a:r>
            <a:r>
              <a:rPr lang="en-US" altLang="en-US" sz="1700" i="1" dirty="0"/>
              <a:t>student</a:t>
            </a:r>
            <a:br>
              <a:rPr lang="en-US" altLang="en-US" sz="1700" i="1" dirty="0"/>
            </a:br>
            <a:r>
              <a:rPr lang="en-US" altLang="en-US" sz="1700" i="1" dirty="0"/>
              <a:t>             </a:t>
            </a:r>
            <a:r>
              <a:rPr lang="en-US" altLang="en-US" sz="1700" b="1" dirty="0"/>
              <a:t>values </a:t>
            </a:r>
            <a:r>
              <a:rPr lang="en-US" altLang="en-US" sz="1700" dirty="0"/>
              <a:t>('3003', 'Green', 'Finance', </a:t>
            </a:r>
            <a:r>
              <a:rPr lang="en-US" altLang="en-US" sz="1700" i="1" dirty="0"/>
              <a:t>null</a:t>
            </a:r>
            <a:r>
              <a:rPr lang="en-US" altLang="en-US" sz="1700" dirty="0"/>
              <a:t>);</a:t>
            </a:r>
            <a:endParaRPr lang="en-US" altLang="en-US" sz="1700" dirty="0"/>
          </a:p>
          <a:p>
            <a:pPr>
              <a:buFont typeface="Monotype Sorts" pitchFamily="-65" charset="2"/>
              <a:buNone/>
              <a:tabLst>
                <a:tab pos="1204595" algn="l"/>
                <a:tab pos="1890395" algn="l"/>
              </a:tabLst>
            </a:pPr>
            <a:endParaRPr lang="en-US" altLang="en-US" sz="17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889000" y="246063"/>
            <a:ext cx="8058150" cy="457200"/>
          </a:xfrm>
        </p:spPr>
        <p:txBody>
          <a:bodyPr/>
          <a:lstStyle/>
          <a:p>
            <a:r>
              <a:rPr lang="en-US" altLang="en-US" sz="2800" dirty="0"/>
              <a:t>Insertion (Cont.)</a:t>
            </a:r>
            <a:endParaRPr lang="en-US" altLang="en-US" sz="2800" dirty="0"/>
          </a:p>
        </p:txBody>
      </p:sp>
      <p:sp>
        <p:nvSpPr>
          <p:cNvPr id="65538" name="Rectangle 3"/>
          <p:cNvSpPr>
            <a:spLocks noGrp="1" noChangeArrowheads="1"/>
          </p:cNvSpPr>
          <p:nvPr>
            <p:ph type="body" idx="1"/>
          </p:nvPr>
        </p:nvSpPr>
        <p:spPr>
          <a:xfrm>
            <a:off x="790113" y="1106488"/>
            <a:ext cx="7561407" cy="5074856"/>
          </a:xfrm>
        </p:spPr>
        <p:txBody>
          <a:bodyPr/>
          <a:lstStyle/>
          <a:p>
            <a:pPr>
              <a:tabLst>
                <a:tab pos="908050" algn="l"/>
              </a:tabLst>
            </a:pPr>
            <a:r>
              <a:rPr lang="en-US" altLang="en-US" sz="1700" dirty="0"/>
              <a:t>Make each student in the Music department who has earned more than 144 credit hours an instructor in the Music department with a salary of  $18,000.</a:t>
            </a:r>
            <a:endParaRPr lang="en-US" altLang="en-US" sz="1700" dirty="0"/>
          </a:p>
          <a:p>
            <a:pPr>
              <a:buFont typeface="Monotype Sorts" pitchFamily="-65" charset="2"/>
              <a:buNone/>
              <a:tabLst>
                <a:tab pos="908050" algn="l"/>
              </a:tabLst>
            </a:pPr>
            <a:r>
              <a:rPr lang="en-US" altLang="en-US" sz="1700" dirty="0"/>
              <a:t>	    </a:t>
            </a:r>
            <a:r>
              <a:rPr lang="en-US" altLang="en-US" sz="1700" b="1" dirty="0"/>
              <a:t>insert into </a:t>
            </a:r>
            <a:r>
              <a:rPr lang="en-US" altLang="en-US" sz="1700" i="1" dirty="0"/>
              <a:t>instructor</a:t>
            </a:r>
            <a:br>
              <a:rPr lang="en-US" altLang="en-US" sz="1700" i="1" dirty="0"/>
            </a:br>
            <a:r>
              <a:rPr lang="en-US" altLang="en-US" sz="1700" i="1" dirty="0"/>
              <a:t>	</a:t>
            </a:r>
            <a:r>
              <a:rPr lang="en-US" altLang="en-US" sz="1700" b="1" dirty="0"/>
              <a:t>select </a:t>
            </a:r>
            <a:r>
              <a:rPr lang="en-US" altLang="en-US" sz="1700" i="1" dirty="0"/>
              <a:t>ID, name, dept_name, 18000</a:t>
            </a:r>
            <a:br>
              <a:rPr lang="en-US" altLang="en-US" sz="1700" i="1" dirty="0"/>
            </a:br>
            <a:r>
              <a:rPr lang="en-US" altLang="en-US" sz="1700" i="1" dirty="0"/>
              <a:t>         </a:t>
            </a:r>
            <a:r>
              <a:rPr lang="en-US" altLang="en-US" sz="1700" b="1" dirty="0"/>
              <a:t>from </a:t>
            </a:r>
            <a:r>
              <a:rPr lang="en-US" altLang="en-US" sz="1700" i="1" dirty="0"/>
              <a:t>  student </a:t>
            </a:r>
            <a:br>
              <a:rPr lang="en-US" altLang="en-US" sz="1700" i="1" dirty="0"/>
            </a:br>
            <a:r>
              <a:rPr lang="en-US" altLang="en-US" sz="1700" i="1" dirty="0"/>
              <a:t>         </a:t>
            </a:r>
            <a:r>
              <a:rPr lang="en-US" altLang="en-US" sz="1700" b="1" dirty="0"/>
              <a:t>where </a:t>
            </a:r>
            <a:r>
              <a:rPr lang="en-US" altLang="en-US" sz="1700" i="1" dirty="0"/>
              <a:t>  dept_name = '</a:t>
            </a:r>
            <a:r>
              <a:rPr lang="en-US" altLang="en-US" sz="1700" dirty="0"/>
              <a:t>Music' </a:t>
            </a:r>
            <a:r>
              <a:rPr lang="en-US" altLang="en-US" sz="1700" b="1" dirty="0"/>
              <a:t>and </a:t>
            </a:r>
            <a:r>
              <a:rPr lang="en-US" altLang="en-US" sz="1700" i="1" dirty="0" err="1"/>
              <a:t>total_cred</a:t>
            </a:r>
            <a:r>
              <a:rPr lang="en-US" altLang="en-US" sz="1700" b="1" dirty="0"/>
              <a:t> </a:t>
            </a:r>
            <a:r>
              <a:rPr lang="en-US" altLang="en-US" sz="1700" dirty="0"/>
              <a:t>&gt;</a:t>
            </a:r>
            <a:r>
              <a:rPr lang="en-US" altLang="en-US" sz="1700" b="1" dirty="0"/>
              <a:t> </a:t>
            </a:r>
            <a:r>
              <a:rPr lang="en-US" altLang="en-US" sz="1700" dirty="0"/>
              <a:t>144;</a:t>
            </a:r>
            <a:endParaRPr lang="en-US" altLang="en-US" i="1" dirty="0"/>
          </a:p>
          <a:p>
            <a:pPr>
              <a:buFont typeface="Monotype Sorts" pitchFamily="-65" charset="2"/>
              <a:buNone/>
              <a:tabLst>
                <a:tab pos="908050" algn="l"/>
              </a:tabLst>
            </a:pPr>
            <a:r>
              <a:rPr lang="en-US" altLang="en-US" sz="800" i="1" dirty="0"/>
              <a:t> </a:t>
            </a:r>
            <a:endParaRPr lang="en-US" altLang="en-US" sz="800" i="1" dirty="0"/>
          </a:p>
          <a:p>
            <a:pPr>
              <a:tabLst>
                <a:tab pos="908050" algn="l"/>
              </a:tabLst>
            </a:pPr>
            <a:r>
              <a:rPr lang="en-US" altLang="en-US" sz="1700" dirty="0"/>
              <a:t>The </a:t>
            </a:r>
            <a:r>
              <a:rPr lang="en-US" altLang="en-US" sz="1700" b="1" dirty="0"/>
              <a:t>select from where</a:t>
            </a:r>
            <a:r>
              <a:rPr lang="en-US" altLang="en-US" sz="1700" dirty="0"/>
              <a:t> statement is evaluated fully before any of its results are inserted into the relation.  </a:t>
            </a:r>
            <a:endParaRPr lang="en-US" altLang="en-US" sz="1700" dirty="0"/>
          </a:p>
          <a:p>
            <a:pPr>
              <a:buFont typeface="Monotype Sorts" pitchFamily="-65" charset="2"/>
              <a:buNone/>
              <a:tabLst>
                <a:tab pos="908050" algn="l"/>
              </a:tabLst>
            </a:pPr>
            <a:r>
              <a:rPr lang="en-US" altLang="en-US" sz="1700" dirty="0"/>
              <a:t>     Otherwise queries like</a:t>
            </a:r>
            <a:endParaRPr lang="en-US" altLang="en-US" sz="1700" dirty="0"/>
          </a:p>
          <a:p>
            <a:pPr>
              <a:buFont typeface="Monotype Sorts" pitchFamily="-65" charset="2"/>
              <a:buNone/>
              <a:tabLst>
                <a:tab pos="908050" algn="l"/>
              </a:tabLst>
            </a:pPr>
            <a:r>
              <a:rPr lang="en-US" altLang="en-US" sz="1700" dirty="0"/>
              <a:t>       	</a:t>
            </a:r>
            <a:r>
              <a:rPr lang="en-US" altLang="en-US" sz="1700" b="1" dirty="0"/>
              <a:t>insert into</a:t>
            </a:r>
            <a:r>
              <a:rPr lang="en-US" altLang="en-US" sz="1700" dirty="0"/>
              <a:t> </a:t>
            </a:r>
            <a:r>
              <a:rPr lang="en-US" altLang="en-US" sz="1700" i="1" dirty="0"/>
              <a:t>table</a:t>
            </a:r>
            <a:r>
              <a:rPr lang="en-US" altLang="en-US" sz="1700" dirty="0"/>
              <a:t>1 </a:t>
            </a:r>
            <a:r>
              <a:rPr lang="en-US" altLang="en-US" sz="1700" b="1" dirty="0"/>
              <a:t>select</a:t>
            </a:r>
            <a:r>
              <a:rPr lang="en-US" altLang="en-US" sz="1700" dirty="0"/>
              <a:t> * </a:t>
            </a:r>
            <a:r>
              <a:rPr lang="en-US" altLang="en-US" sz="1700" b="1" dirty="0"/>
              <a:t>from</a:t>
            </a:r>
            <a:r>
              <a:rPr lang="en-US" altLang="en-US" sz="1700" dirty="0"/>
              <a:t> </a:t>
            </a:r>
            <a:r>
              <a:rPr lang="en-US" altLang="en-US" sz="1700" i="1" dirty="0"/>
              <a:t>table</a:t>
            </a:r>
            <a:r>
              <a:rPr lang="en-US" altLang="en-US" sz="1700" dirty="0"/>
              <a:t>1</a:t>
            </a:r>
            <a:endParaRPr lang="en-US" altLang="en-US" sz="1700" dirty="0"/>
          </a:p>
          <a:p>
            <a:pPr>
              <a:buFont typeface="Monotype Sorts" pitchFamily="-65" charset="2"/>
              <a:buNone/>
              <a:tabLst>
                <a:tab pos="908050" algn="l"/>
              </a:tabLst>
            </a:pPr>
            <a:r>
              <a:rPr lang="en-US" altLang="en-US" sz="1700" dirty="0"/>
              <a:t>       would cause problem</a:t>
            </a:r>
            <a:endParaRPr lang="en-US" alt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en-US" sz="2800" dirty="0"/>
              <a:t>Domain Types in SQL</a:t>
            </a:r>
            <a:endParaRPr lang="en-US" altLang="en-US" sz="2800" dirty="0"/>
          </a:p>
        </p:txBody>
      </p:sp>
      <p:sp>
        <p:nvSpPr>
          <p:cNvPr id="8194" name="Rectangle 3"/>
          <p:cNvSpPr>
            <a:spLocks noGrp="1" noChangeArrowheads="1"/>
          </p:cNvSpPr>
          <p:nvPr>
            <p:ph type="body" idx="1"/>
          </p:nvPr>
        </p:nvSpPr>
        <p:spPr>
          <a:xfrm>
            <a:off x="768351" y="1155256"/>
            <a:ext cx="7692898" cy="4635944"/>
          </a:xfrm>
        </p:spPr>
        <p:txBody>
          <a:bodyPr/>
          <a:lstStyle/>
          <a:p>
            <a:pPr>
              <a:lnSpc>
                <a:spcPct val="90000"/>
              </a:lnSpc>
            </a:pPr>
            <a:r>
              <a:rPr lang="en-US" altLang="en-US" sz="1700" b="1" dirty="0">
                <a:solidFill>
                  <a:srgbClr val="002060"/>
                </a:solidFill>
              </a:rPr>
              <a:t>char(n).</a:t>
            </a:r>
            <a:r>
              <a:rPr lang="en-US" altLang="en-US" sz="1700" dirty="0">
                <a:solidFill>
                  <a:srgbClr val="002060"/>
                </a:solidFill>
              </a:rPr>
              <a:t>  </a:t>
            </a:r>
            <a:r>
              <a:rPr lang="en-US" altLang="en-US" sz="1700" dirty="0"/>
              <a:t>Fixed length character string, with user-specified length </a:t>
            </a:r>
            <a:r>
              <a:rPr lang="en-US" altLang="en-US" sz="1700" i="1" dirty="0"/>
              <a:t>n.</a:t>
            </a:r>
            <a:endParaRPr lang="en-US" altLang="en-US" sz="1700" dirty="0"/>
          </a:p>
          <a:p>
            <a:pPr>
              <a:lnSpc>
                <a:spcPct val="90000"/>
              </a:lnSpc>
            </a:pPr>
            <a:r>
              <a:rPr lang="en-US" altLang="en-US" sz="1700" b="1" dirty="0">
                <a:solidFill>
                  <a:srgbClr val="002060"/>
                </a:solidFill>
              </a:rPr>
              <a:t>varchar(n). </a:t>
            </a:r>
            <a:r>
              <a:rPr lang="en-US" altLang="en-US" sz="1700" dirty="0">
                <a:solidFill>
                  <a:srgbClr val="002060"/>
                </a:solidFill>
              </a:rPr>
              <a:t> </a:t>
            </a:r>
            <a:r>
              <a:rPr lang="en-US" altLang="en-US" sz="1700" dirty="0"/>
              <a:t>Variable length character strings, with user-specified maximum length </a:t>
            </a:r>
            <a:r>
              <a:rPr lang="en-US" altLang="en-US" sz="1700" i="1" dirty="0"/>
              <a:t>n.</a:t>
            </a:r>
            <a:endParaRPr lang="en-US" altLang="en-US" sz="1700" i="1" dirty="0"/>
          </a:p>
          <a:p>
            <a:pPr>
              <a:lnSpc>
                <a:spcPct val="90000"/>
              </a:lnSpc>
            </a:pPr>
            <a:r>
              <a:rPr lang="en-US" altLang="en-US" sz="1700" b="1" dirty="0">
                <a:solidFill>
                  <a:srgbClr val="002060"/>
                </a:solidFill>
              </a:rPr>
              <a:t>int.</a:t>
            </a:r>
            <a:r>
              <a:rPr lang="en-US" altLang="en-US" sz="1700" b="1" dirty="0"/>
              <a:t>  </a:t>
            </a:r>
            <a:r>
              <a:rPr lang="en-US" altLang="en-US" sz="1700" dirty="0"/>
              <a:t>Integer (a finite subset of the integers that is machine-dependent).</a:t>
            </a:r>
            <a:endParaRPr lang="en-US" altLang="en-US" sz="1700" dirty="0"/>
          </a:p>
          <a:p>
            <a:pPr>
              <a:lnSpc>
                <a:spcPct val="90000"/>
              </a:lnSpc>
            </a:pPr>
            <a:r>
              <a:rPr lang="en-US" altLang="en-US" sz="1700" b="1" dirty="0" err="1">
                <a:solidFill>
                  <a:srgbClr val="002060"/>
                </a:solidFill>
              </a:rPr>
              <a:t>smallint</a:t>
            </a:r>
            <a:r>
              <a:rPr lang="en-US" altLang="en-US" sz="1700" b="1" dirty="0">
                <a:solidFill>
                  <a:srgbClr val="002060"/>
                </a:solidFill>
              </a:rPr>
              <a:t>.</a:t>
            </a:r>
            <a:r>
              <a:rPr lang="en-US" altLang="en-US" sz="1700" dirty="0">
                <a:solidFill>
                  <a:srgbClr val="002060"/>
                </a:solidFill>
              </a:rPr>
              <a:t>  </a:t>
            </a:r>
            <a:r>
              <a:rPr lang="en-US" altLang="en-US" sz="1700" dirty="0"/>
              <a:t>Small integer (a machine-dependent subset of the integer domain type).</a:t>
            </a:r>
            <a:endParaRPr lang="en-US" altLang="en-US" sz="1700" dirty="0"/>
          </a:p>
          <a:p>
            <a:pPr>
              <a:lnSpc>
                <a:spcPct val="90000"/>
              </a:lnSpc>
            </a:pPr>
            <a:r>
              <a:rPr lang="en-US" altLang="en-US" sz="1700" b="1" dirty="0">
                <a:solidFill>
                  <a:srgbClr val="002060"/>
                </a:solidFill>
              </a:rPr>
              <a:t>numeric(</a:t>
            </a:r>
            <a:r>
              <a:rPr lang="en-US" altLang="en-US" sz="1700" b="1" dirty="0" err="1">
                <a:solidFill>
                  <a:srgbClr val="002060"/>
                </a:solidFill>
              </a:rPr>
              <a:t>p,d</a:t>
            </a:r>
            <a:r>
              <a:rPr lang="en-US" altLang="en-US" sz="1700" b="1" dirty="0">
                <a:solidFill>
                  <a:srgbClr val="002060"/>
                </a:solidFill>
              </a:rPr>
              <a:t>).</a:t>
            </a:r>
            <a:r>
              <a:rPr lang="en-US" altLang="en-US" sz="1700" dirty="0">
                <a:solidFill>
                  <a:srgbClr val="002060"/>
                </a:solidFill>
              </a:rPr>
              <a:t>  </a:t>
            </a:r>
            <a:r>
              <a:rPr lang="en-US" altLang="en-US" sz="1700" dirty="0"/>
              <a:t>Fixed point number, with user-specified precision of </a:t>
            </a:r>
            <a:r>
              <a:rPr lang="en-US" altLang="en-US" sz="1700" i="1" dirty="0"/>
              <a:t>p</a:t>
            </a:r>
            <a:r>
              <a:rPr lang="en-US" altLang="en-US" sz="1700" dirty="0"/>
              <a:t> digits, with </a:t>
            </a:r>
            <a:r>
              <a:rPr lang="en-US" altLang="en-US" sz="1700" i="1" dirty="0"/>
              <a:t>d</a:t>
            </a:r>
            <a:r>
              <a:rPr lang="en-US" altLang="en-US" sz="1700" dirty="0"/>
              <a:t> digits to the right of decimal point.  (ex., </a:t>
            </a:r>
            <a:r>
              <a:rPr lang="en-US" altLang="en-US" sz="1700" b="1" dirty="0"/>
              <a:t>numeric</a:t>
            </a:r>
            <a:r>
              <a:rPr lang="en-US" altLang="en-US" sz="1700" dirty="0"/>
              <a:t>(3,1), allows 44.5 to be stores exactly, but not 444.5 or 0.32)</a:t>
            </a:r>
            <a:endParaRPr lang="en-US" altLang="en-US" sz="1700" dirty="0"/>
          </a:p>
          <a:p>
            <a:pPr>
              <a:lnSpc>
                <a:spcPct val="90000"/>
              </a:lnSpc>
            </a:pPr>
            <a:r>
              <a:rPr lang="en-US" altLang="en-US" sz="1700" b="1" dirty="0">
                <a:solidFill>
                  <a:srgbClr val="002060"/>
                </a:solidFill>
              </a:rPr>
              <a:t>real, double precision.</a:t>
            </a:r>
            <a:r>
              <a:rPr lang="en-US" altLang="en-US" sz="1700" dirty="0">
                <a:solidFill>
                  <a:srgbClr val="002060"/>
                </a:solidFill>
              </a:rPr>
              <a:t>  </a:t>
            </a:r>
            <a:r>
              <a:rPr lang="en-US" altLang="en-US" sz="1700" dirty="0"/>
              <a:t>Floating point and double-precision floating point numbers, with machine-dependent precision.</a:t>
            </a:r>
            <a:endParaRPr lang="en-US" altLang="en-US" sz="1700" dirty="0"/>
          </a:p>
          <a:p>
            <a:pPr>
              <a:lnSpc>
                <a:spcPct val="90000"/>
              </a:lnSpc>
            </a:pPr>
            <a:r>
              <a:rPr lang="en-US" altLang="en-US" sz="1700" b="1" dirty="0">
                <a:solidFill>
                  <a:srgbClr val="002060"/>
                </a:solidFill>
              </a:rPr>
              <a:t>float(n).</a:t>
            </a:r>
            <a:r>
              <a:rPr lang="en-US" altLang="en-US" sz="1700" dirty="0">
                <a:solidFill>
                  <a:srgbClr val="002060"/>
                </a:solidFill>
              </a:rPr>
              <a:t>  </a:t>
            </a:r>
            <a:r>
              <a:rPr lang="en-US" altLang="en-US" sz="1700" dirty="0"/>
              <a:t>Floating point number, with user-specified precision of at least </a:t>
            </a:r>
            <a:r>
              <a:rPr lang="en-US" altLang="en-US" sz="1700" i="1" dirty="0"/>
              <a:t>n</a:t>
            </a:r>
            <a:r>
              <a:rPr lang="en-US" altLang="en-US" sz="1700" dirty="0"/>
              <a:t> digits.</a:t>
            </a:r>
            <a:endParaRPr lang="en-US" altLang="en-US" sz="1700" dirty="0"/>
          </a:p>
          <a:p>
            <a:pPr>
              <a:lnSpc>
                <a:spcPct val="90000"/>
              </a:lnSpc>
            </a:pPr>
            <a:r>
              <a:rPr lang="en-US" altLang="en-US" sz="1700" dirty="0"/>
              <a:t>More are covered in Chapter 4.</a:t>
            </a:r>
            <a:endParaRPr lang="en-US" altLang="en-US" sz="1700" dirty="0"/>
          </a:p>
          <a:p>
            <a:pPr>
              <a:lnSpc>
                <a:spcPct val="90000"/>
              </a:lnSpc>
              <a:buFont typeface="Monotype Sorts" pitchFamily="-65" charset="2"/>
              <a:buNone/>
            </a:pPr>
            <a:endParaRPr lang="en-US" altLang="en-US" dirty="0"/>
          </a:p>
          <a:p>
            <a:pPr>
              <a:lnSpc>
                <a:spcPct val="90000"/>
              </a:lnSpc>
              <a:buFont typeface="Monotype Sorts" pitchFamily="-65" charset="2"/>
              <a:buNone/>
            </a:pPr>
            <a:endParaRPr lang="en-US" altLang="en-US"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81063" y="123825"/>
            <a:ext cx="8077200" cy="609600"/>
          </a:xfrm>
        </p:spPr>
        <p:txBody>
          <a:bodyPr/>
          <a:lstStyle/>
          <a:p>
            <a:r>
              <a:rPr lang="en-US" altLang="en-US" sz="2800" dirty="0"/>
              <a:t>Updates</a:t>
            </a:r>
            <a:endParaRPr lang="en-US" altLang="en-US" sz="2800" dirty="0"/>
          </a:p>
        </p:txBody>
      </p:sp>
      <p:sp>
        <p:nvSpPr>
          <p:cNvPr id="66562" name="Rectangle 3"/>
          <p:cNvSpPr>
            <a:spLocks noGrp="1" noChangeArrowheads="1"/>
          </p:cNvSpPr>
          <p:nvPr>
            <p:ph type="body" idx="1"/>
          </p:nvPr>
        </p:nvSpPr>
        <p:spPr>
          <a:xfrm>
            <a:off x="781235" y="1105345"/>
            <a:ext cx="7634796" cy="4876800"/>
          </a:xfrm>
        </p:spPr>
        <p:txBody>
          <a:bodyPr/>
          <a:lstStyle/>
          <a:p>
            <a:pPr>
              <a:tabLst>
                <a:tab pos="2336800" algn="l"/>
              </a:tabLst>
            </a:pPr>
            <a:r>
              <a:rPr lang="en-US" altLang="en-US" sz="1700" dirty="0"/>
              <a:t>Give  a  5% salary raise to all instructors</a:t>
            </a:r>
            <a:endParaRPr lang="en-US" altLang="en-US" sz="1700" dirty="0"/>
          </a:p>
          <a:p>
            <a:pPr lvl="1">
              <a:buFont typeface="Monotype Sorts" pitchFamily="-65" charset="2"/>
              <a:buNone/>
              <a:tabLst>
                <a:tab pos="2336800" algn="l"/>
              </a:tabLst>
            </a:pPr>
            <a:r>
              <a:rPr lang="en-US" altLang="en-US" sz="1700" dirty="0"/>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endParaRPr lang="en-US" altLang="en-US" sz="1700" dirty="0">
              <a:sym typeface="Symbol" panose="05050102010706020507" pitchFamily="18" charset="2"/>
            </a:endParaRPr>
          </a:p>
          <a:p>
            <a:pPr>
              <a:tabLst>
                <a:tab pos="2336800" algn="l"/>
              </a:tabLst>
            </a:pPr>
            <a:r>
              <a:rPr lang="en-US" altLang="en-US" sz="1700" dirty="0"/>
              <a:t>Give  a 5% salary raise to those instructors who </a:t>
            </a:r>
            <a:r>
              <a:rPr lang="en-US" altLang="en-US" dirty="0"/>
              <a:t>earn</a:t>
            </a:r>
            <a:r>
              <a:rPr lang="en-US" altLang="en-US" sz="1700" dirty="0"/>
              <a:t> less than 70000</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&lt; 70000;</a:t>
            </a:r>
            <a:endParaRPr lang="en-US" altLang="en-US" sz="1700" dirty="0">
              <a:sym typeface="Symbol" panose="05050102010706020507" pitchFamily="18" charset="2"/>
            </a:endParaRPr>
          </a:p>
          <a:p>
            <a:pPr>
              <a:tabLst>
                <a:tab pos="2336800" algn="l"/>
              </a:tabLst>
            </a:pPr>
            <a:r>
              <a:rPr lang="en-US" altLang="en-US" sz="1700" dirty="0"/>
              <a:t>Give  a 5% salary raise to instructors whose salary is less than average</a:t>
            </a:r>
            <a:endParaRPr lang="en-US" altLang="en-US" sz="1700" dirty="0"/>
          </a:p>
          <a:p>
            <a:pPr>
              <a:buNone/>
              <a:tabLst>
                <a:tab pos="2336800" algn="l"/>
              </a:tabLst>
            </a:pPr>
            <a:r>
              <a:rPr lang="en-US" altLang="en-US" sz="1700" b="1" dirty="0">
                <a:sym typeface="Symbol" panose="05050102010706020507" pitchFamily="18" charset="2"/>
              </a:rPr>
              <a:t>                          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&lt;  (</a:t>
            </a:r>
            <a:r>
              <a:rPr lang="en-US" altLang="en-US" sz="1700" b="1" dirty="0">
                <a:sym typeface="Symbol" panose="05050102010706020507" pitchFamily="18" charset="2"/>
              </a:rPr>
              <a:t>select </a:t>
            </a:r>
            <a:r>
              <a:rPr lang="en-US" altLang="en-US" sz="1700" b="1" dirty="0" err="1">
                <a:sym typeface="Symbol" panose="05050102010706020507" pitchFamily="18" charset="2"/>
              </a:rPr>
              <a:t>avg</a:t>
            </a:r>
            <a:r>
              <a:rPr lang="en-US" altLang="en-US" sz="1700" b="1" dirty="0">
                <a:sym typeface="Symbol" panose="05050102010706020507" pitchFamily="18" charset="2"/>
              </a:rPr>
              <a:t> </a:t>
            </a:r>
            <a:r>
              <a:rPr lang="en-US" altLang="en-US" sz="1700" dirty="0">
                <a:sym typeface="Symbol" panose="05050102010706020507" pitchFamily="18" charset="2"/>
              </a:rPr>
              <a:t>(salary)</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from </a:t>
            </a:r>
            <a:r>
              <a:rPr lang="en-US" altLang="en-US" sz="1700" i="1" dirty="0">
                <a:sym typeface="Symbol" panose="05050102010706020507" pitchFamily="18" charset="2"/>
              </a:rPr>
              <a:t>instructor</a:t>
            </a:r>
            <a:r>
              <a:rPr lang="en-US" altLang="en-US" sz="1700" dirty="0">
                <a:sym typeface="Symbol" panose="05050102010706020507" pitchFamily="18" charset="2"/>
              </a:rPr>
              <a:t>);</a:t>
            </a:r>
            <a:endParaRPr lang="en-US" altLang="en-US" sz="1700" dirty="0">
              <a:sym typeface="Symbol" panose="05050102010706020507" pitchFamily="18" charset="2"/>
            </a:endParaRPr>
          </a:p>
          <a:p>
            <a:pPr>
              <a:tabLst>
                <a:tab pos="2336800" algn="l"/>
              </a:tabLst>
            </a:pPr>
            <a:endParaRPr lang="en-US" altLang="en-US" dirty="0">
              <a:sym typeface="Symbol" panose="05050102010706020507" pitchFamily="18"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81063" y="123825"/>
            <a:ext cx="8077200" cy="609600"/>
          </a:xfrm>
        </p:spPr>
        <p:txBody>
          <a:bodyPr/>
          <a:lstStyle/>
          <a:p>
            <a:r>
              <a:rPr lang="en-US" altLang="en-US" sz="2800" dirty="0"/>
              <a:t>Updates (Cont.)</a:t>
            </a:r>
            <a:endParaRPr lang="en-US" altLang="en-US" sz="2800" dirty="0"/>
          </a:p>
        </p:txBody>
      </p:sp>
      <p:sp>
        <p:nvSpPr>
          <p:cNvPr id="66562" name="Rectangle 3"/>
          <p:cNvSpPr>
            <a:spLocks noGrp="1" noChangeArrowheads="1"/>
          </p:cNvSpPr>
          <p:nvPr>
            <p:ph type="body" idx="1"/>
          </p:nvPr>
        </p:nvSpPr>
        <p:spPr>
          <a:xfrm>
            <a:off x="781236" y="1100831"/>
            <a:ext cx="7634795" cy="3946657"/>
          </a:xfrm>
        </p:spPr>
        <p:txBody>
          <a:bodyPr/>
          <a:lstStyle/>
          <a:p>
            <a:pPr>
              <a:tabLst>
                <a:tab pos="2336800" algn="l"/>
              </a:tabLst>
            </a:pPr>
            <a:r>
              <a:rPr lang="en-US" altLang="en-US" sz="1700" dirty="0"/>
              <a:t>Increase salaries of instructors whose salary is over $100,000 by 3%, and all others by a 5% </a:t>
            </a:r>
            <a:endParaRPr lang="en-US" altLang="en-US" sz="1700" dirty="0"/>
          </a:p>
          <a:p>
            <a:pPr lvl="1">
              <a:tabLst>
                <a:tab pos="2336800" algn="l"/>
              </a:tabLst>
            </a:pPr>
            <a:r>
              <a:rPr lang="en-US" altLang="en-US" sz="1700" dirty="0"/>
              <a:t>Write two </a:t>
            </a:r>
            <a:r>
              <a:rPr lang="en-US" altLang="en-US" sz="1700" b="1" dirty="0"/>
              <a:t>update </a:t>
            </a:r>
            <a:r>
              <a:rPr lang="en-US" altLang="en-US" sz="1700" dirty="0"/>
              <a:t>statements:</a:t>
            </a:r>
            <a:endParaRPr lang="en-US" altLang="en-US" sz="1700" dirty="0"/>
          </a:p>
          <a:p>
            <a:pPr lvl="1">
              <a:buFont typeface="Monotype Sorts" pitchFamily="-65" charset="2"/>
              <a:buNone/>
              <a:tabLst>
                <a:tab pos="2336800" algn="l"/>
              </a:tabLst>
            </a:pPr>
            <a:r>
              <a:rPr lang="en-US" altLang="en-US" sz="1700" dirty="0"/>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1.03</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&gt; 100000;</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update </a:t>
            </a:r>
            <a:r>
              <a:rPr lang="en-US" altLang="en-US" sz="1700" i="1" dirty="0">
                <a:sym typeface="Symbol" panose="05050102010706020507" pitchFamily="18" charset="2"/>
              </a:rPr>
              <a:t>instructor</a:t>
            </a:r>
            <a:br>
              <a:rPr lang="en-US" altLang="en-US" sz="1700" i="1" dirty="0">
                <a:sym typeface="Symbol" panose="05050102010706020507" pitchFamily="18" charset="2"/>
              </a:rPr>
            </a:br>
            <a:r>
              <a:rPr lang="en-US" altLang="en-US" sz="1700" i="1" dirty="0">
                <a:sym typeface="Symbol" panose="05050102010706020507" pitchFamily="18" charset="2"/>
              </a:rPr>
              <a:t>                </a:t>
            </a:r>
            <a:r>
              <a:rPr lang="en-US" altLang="en-US" sz="1700" b="1" dirty="0">
                <a:sym typeface="Symbol" panose="05050102010706020507" pitchFamily="18" charset="2"/>
              </a:rPr>
              <a:t>set </a:t>
            </a:r>
            <a:r>
              <a:rPr lang="en-US" altLang="en-US" sz="1700" i="1" dirty="0">
                <a:sym typeface="Symbol" panose="05050102010706020507" pitchFamily="18" charset="2"/>
              </a:rPr>
              <a:t>salary </a:t>
            </a:r>
            <a:r>
              <a:rPr lang="en-US" altLang="en-US" sz="1700" dirty="0">
                <a:sym typeface="Symbol" panose="05050102010706020507" pitchFamily="18" charset="2"/>
              </a:rPr>
              <a:t>= </a:t>
            </a:r>
            <a:r>
              <a:rPr lang="en-US" altLang="en-US" sz="1700" i="1" dirty="0">
                <a:sym typeface="Symbol" panose="05050102010706020507" pitchFamily="18" charset="2"/>
              </a:rPr>
              <a:t>salary </a:t>
            </a:r>
            <a:r>
              <a:rPr lang="en-US" altLang="en-US" sz="1700" dirty="0">
                <a:sym typeface="Symbol" panose="05050102010706020507" pitchFamily="18" charset="2"/>
              </a:rPr>
              <a:t>* 1.05</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b="1" dirty="0">
                <a:sym typeface="Symbol" panose="05050102010706020507" pitchFamily="18" charset="2"/>
              </a:rPr>
              <a:t>where </a:t>
            </a:r>
            <a:r>
              <a:rPr lang="en-US" altLang="en-US" sz="1700" i="1" dirty="0">
                <a:sym typeface="Symbol" panose="05050102010706020507" pitchFamily="18" charset="2"/>
              </a:rPr>
              <a:t>salary </a:t>
            </a:r>
            <a:r>
              <a:rPr lang="en-US" altLang="en-US" sz="1700" dirty="0">
                <a:sym typeface="Symbol" panose="05050102010706020507" pitchFamily="18" charset="2"/>
              </a:rPr>
              <a:t>&lt;= 100000;</a:t>
            </a:r>
            <a:endParaRPr lang="en-US" altLang="en-US" sz="1700" dirty="0">
              <a:sym typeface="Symbol" panose="05050102010706020507" pitchFamily="18" charset="2"/>
            </a:endParaRPr>
          </a:p>
          <a:p>
            <a:pPr lvl="1">
              <a:tabLst>
                <a:tab pos="2336800" algn="l"/>
              </a:tabLst>
            </a:pPr>
            <a:r>
              <a:rPr lang="en-US" altLang="en-US" sz="1700" dirty="0">
                <a:sym typeface="Symbol" panose="05050102010706020507" pitchFamily="18" charset="2"/>
              </a:rPr>
              <a:t>The order is important</a:t>
            </a:r>
            <a:endParaRPr lang="en-US" altLang="en-US" sz="1700" dirty="0">
              <a:sym typeface="Symbol" panose="05050102010706020507" pitchFamily="18" charset="2"/>
            </a:endParaRPr>
          </a:p>
          <a:p>
            <a:pPr lvl="1">
              <a:tabLst>
                <a:tab pos="2336800" algn="l"/>
              </a:tabLst>
            </a:pPr>
            <a:r>
              <a:rPr lang="en-US" altLang="en-US" sz="1700" dirty="0">
                <a:sym typeface="Symbol" panose="05050102010706020507" pitchFamily="18" charset="2"/>
              </a:rPr>
              <a:t>Can be done better using the </a:t>
            </a:r>
            <a:r>
              <a:rPr lang="en-US" altLang="en-US" sz="1700" b="1" dirty="0">
                <a:sym typeface="Symbol" panose="05050102010706020507" pitchFamily="18" charset="2"/>
              </a:rPr>
              <a:t>case </a:t>
            </a:r>
            <a:r>
              <a:rPr lang="en-US" altLang="en-US" sz="1700" dirty="0">
                <a:sym typeface="Symbol" panose="05050102010706020507" pitchFamily="18" charset="2"/>
              </a:rPr>
              <a:t>statement (next slide)</a:t>
            </a:r>
            <a:endParaRPr lang="en-US" altLang="en-US" sz="1700" dirty="0">
              <a:sym typeface="Symbol" panose="05050102010706020507" pitchFamily="18" charset="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895350" y="80963"/>
            <a:ext cx="8077200" cy="609600"/>
          </a:xfrm>
        </p:spPr>
        <p:txBody>
          <a:bodyPr/>
          <a:lstStyle/>
          <a:p>
            <a:r>
              <a:rPr lang="en-US" altLang="en-US" sz="2800" dirty="0"/>
              <a:t>Case Statement for Conditional Updates</a:t>
            </a:r>
            <a:endParaRPr lang="en-US" altLang="en-US" sz="2800" dirty="0"/>
          </a:p>
        </p:txBody>
      </p:sp>
      <p:sp>
        <p:nvSpPr>
          <p:cNvPr id="67586" name="Rectangle 3"/>
          <p:cNvSpPr>
            <a:spLocks noGrp="1" noChangeArrowheads="1"/>
          </p:cNvSpPr>
          <p:nvPr>
            <p:ph type="body" idx="1"/>
          </p:nvPr>
        </p:nvSpPr>
        <p:spPr>
          <a:xfrm>
            <a:off x="781235" y="1093789"/>
            <a:ext cx="7228909" cy="2576003"/>
          </a:xfrm>
        </p:spPr>
        <p:txBody>
          <a:bodyPr/>
          <a:lstStyle/>
          <a:p>
            <a:r>
              <a:rPr lang="en-US" altLang="en-US" sz="1700" dirty="0"/>
              <a:t>Same query as before but with case statement</a:t>
            </a:r>
            <a:endParaRPr lang="en-US" altLang="en-US" sz="1700" dirty="0"/>
          </a:p>
          <a:p>
            <a:pPr>
              <a:buFont typeface="Monotype Sorts" pitchFamily="-65" charset="2"/>
              <a:buNone/>
            </a:pPr>
            <a:r>
              <a:rPr lang="en-US" altLang="en-US" sz="1700" dirty="0"/>
              <a:t>		 </a:t>
            </a:r>
            <a:r>
              <a:rPr lang="en-US" altLang="en-US" sz="1700" b="1" dirty="0"/>
              <a:t>update </a:t>
            </a:r>
            <a:r>
              <a:rPr lang="en-US" altLang="en-US" sz="1700" i="1" dirty="0"/>
              <a:t>instructor</a:t>
            </a:r>
            <a:br>
              <a:rPr lang="en-US" altLang="en-US" sz="1700" i="1" dirty="0"/>
            </a:br>
            <a:r>
              <a:rPr lang="en-US" altLang="en-US" sz="1700" i="1" dirty="0"/>
              <a:t>               </a:t>
            </a:r>
            <a:r>
              <a:rPr lang="en-US" altLang="en-US" sz="1700" b="1" dirty="0"/>
              <a:t>set </a:t>
            </a:r>
            <a:r>
              <a:rPr lang="en-US" altLang="en-US" sz="1700" i="1" dirty="0"/>
              <a:t>salary </a:t>
            </a:r>
            <a:r>
              <a:rPr lang="en-US" altLang="en-US" sz="1700" dirty="0"/>
              <a:t>= </a:t>
            </a:r>
            <a:r>
              <a:rPr lang="en-US" altLang="en-US" sz="1700" b="1" dirty="0"/>
              <a:t>case</a:t>
            </a:r>
            <a:br>
              <a:rPr lang="en-US" altLang="en-US" sz="1700" b="1" dirty="0"/>
            </a:br>
            <a:r>
              <a:rPr lang="en-US" altLang="en-US" sz="1700" b="1" dirty="0"/>
              <a:t>                                      when </a:t>
            </a:r>
            <a:r>
              <a:rPr lang="en-US" altLang="en-US" sz="1700" i="1" dirty="0"/>
              <a:t>salary </a:t>
            </a:r>
            <a:r>
              <a:rPr lang="en-US" altLang="en-US" sz="1700" dirty="0"/>
              <a:t>&lt;= 100000 </a:t>
            </a:r>
            <a:r>
              <a:rPr lang="en-US" altLang="en-US" sz="1700" b="1" dirty="0"/>
              <a:t>then </a:t>
            </a:r>
            <a:r>
              <a:rPr lang="en-US" altLang="en-US" sz="1700" i="1" dirty="0"/>
              <a:t>salary </a:t>
            </a:r>
            <a:r>
              <a:rPr lang="en-US" altLang="en-US" sz="1700" dirty="0"/>
              <a:t>* 1.05</a:t>
            </a:r>
            <a:br>
              <a:rPr lang="en-US" altLang="en-US" sz="1700" dirty="0"/>
            </a:br>
            <a:r>
              <a:rPr lang="en-US" altLang="en-US" sz="1700" dirty="0"/>
              <a:t>                                      </a:t>
            </a:r>
            <a:r>
              <a:rPr lang="en-US" altLang="en-US" sz="1700" b="1" dirty="0"/>
              <a:t>else </a:t>
            </a:r>
            <a:r>
              <a:rPr lang="en-US" altLang="en-US" sz="1700" i="1" dirty="0"/>
              <a:t>salary </a:t>
            </a:r>
            <a:r>
              <a:rPr lang="en-US" altLang="en-US" sz="1700" dirty="0"/>
              <a:t>* 1.03</a:t>
            </a:r>
            <a:br>
              <a:rPr lang="en-US" altLang="en-US" sz="1700" dirty="0"/>
            </a:br>
            <a:r>
              <a:rPr lang="en-US" altLang="en-US" sz="1700" dirty="0"/>
              <a:t>                                     </a:t>
            </a:r>
            <a:r>
              <a:rPr lang="en-US" altLang="en-US" sz="1700" b="1" dirty="0"/>
              <a:t>end</a:t>
            </a:r>
            <a:endParaRPr lang="en-US" altLang="en-US" sz="1700" dirty="0"/>
          </a:p>
          <a:p>
            <a:pPr>
              <a:buFont typeface="Monotype Sorts" pitchFamily="-65" charset="2"/>
              <a:buNone/>
            </a:pPr>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ltLang="en-US" sz="2800" dirty="0"/>
              <a:t>Updates with Scalar Subqueries</a:t>
            </a:r>
            <a:endParaRPr lang="en-US" altLang="en-US" sz="2800" dirty="0"/>
          </a:p>
        </p:txBody>
      </p:sp>
      <p:sp>
        <p:nvSpPr>
          <p:cNvPr id="68610" name="Rectangle 3"/>
          <p:cNvSpPr>
            <a:spLocks noGrp="1" noChangeArrowheads="1"/>
          </p:cNvSpPr>
          <p:nvPr>
            <p:ph type="body" idx="1"/>
          </p:nvPr>
        </p:nvSpPr>
        <p:spPr>
          <a:xfrm>
            <a:off x="768350" y="1057213"/>
            <a:ext cx="7656559" cy="4538916"/>
          </a:xfrm>
        </p:spPr>
        <p:txBody>
          <a:bodyPr/>
          <a:lstStyle/>
          <a:p>
            <a:r>
              <a:rPr lang="en-US" altLang="en-US" sz="1700" dirty="0"/>
              <a:t>Recompute and update tot_creds value for all students</a:t>
            </a:r>
            <a:endParaRPr lang="en-US" altLang="en-US" sz="1700" dirty="0"/>
          </a:p>
          <a:p>
            <a:pPr>
              <a:buFont typeface="Monotype Sorts" pitchFamily="-65" charset="2"/>
              <a:buNone/>
            </a:pPr>
            <a:r>
              <a:rPr lang="en-US" altLang="en-US" sz="1700" b="1" dirty="0"/>
              <a:t>           update </a:t>
            </a:r>
            <a:r>
              <a:rPr lang="en-US" altLang="en-US" sz="1700" i="1" dirty="0"/>
              <a:t>student S </a:t>
            </a:r>
            <a:br>
              <a:rPr lang="en-US" altLang="en-US" sz="1700" i="1" dirty="0"/>
            </a:br>
            <a:r>
              <a:rPr lang="en-US" altLang="en-US" sz="1700" i="1" dirty="0"/>
              <a:t>     </a:t>
            </a:r>
            <a:r>
              <a:rPr lang="en-US" altLang="en-US" sz="1700" b="1" dirty="0"/>
              <a:t>set </a:t>
            </a:r>
            <a:r>
              <a:rPr lang="en-US" altLang="en-US" sz="1700" i="1" dirty="0"/>
              <a:t>tot_cred </a:t>
            </a:r>
            <a:r>
              <a:rPr lang="en-US" altLang="en-US" sz="1700" dirty="0"/>
              <a:t>= (</a:t>
            </a:r>
            <a:r>
              <a:rPr lang="en-US" altLang="en-US" sz="1700" b="1" dirty="0"/>
              <a:t>select sum</a:t>
            </a:r>
            <a:r>
              <a:rPr lang="en-US" altLang="en-US" sz="1700" dirty="0"/>
              <a:t>(</a:t>
            </a:r>
            <a:r>
              <a:rPr lang="en-US" altLang="en-US" sz="1700" i="1" dirty="0"/>
              <a:t>credits</a:t>
            </a:r>
            <a:r>
              <a:rPr lang="en-US" altLang="en-US" sz="1700" dirty="0"/>
              <a:t>)</a:t>
            </a:r>
            <a:br>
              <a:rPr lang="en-US" altLang="en-US" sz="1700" dirty="0"/>
            </a:br>
            <a:r>
              <a:rPr lang="en-US" altLang="en-US" sz="1700" dirty="0"/>
              <a:t>                              </a:t>
            </a:r>
            <a:r>
              <a:rPr lang="en-US" altLang="en-US" sz="1700" b="1" dirty="0"/>
              <a:t>from </a:t>
            </a:r>
            <a:r>
              <a:rPr lang="en-US" altLang="en-US" sz="1700" i="1" dirty="0"/>
              <a:t>takes, course</a:t>
            </a:r>
            <a:br>
              <a:rPr lang="en-US" altLang="en-US" sz="1700" i="1" dirty="0"/>
            </a:br>
            <a:r>
              <a:rPr lang="en-US" altLang="en-US" sz="1700" i="1" dirty="0"/>
              <a:t>                              </a:t>
            </a:r>
            <a:r>
              <a:rPr lang="en-US" altLang="en-US" sz="1700" b="1" dirty="0"/>
              <a:t>where </a:t>
            </a:r>
            <a:r>
              <a:rPr lang="en-US" altLang="en-US" sz="1700" i="1" dirty="0" err="1"/>
              <a:t>takes.course_id</a:t>
            </a:r>
            <a:r>
              <a:rPr lang="en-US" altLang="en-US" sz="1700" i="1" dirty="0"/>
              <a:t> </a:t>
            </a:r>
            <a:r>
              <a:rPr lang="en-US" altLang="en-US" sz="1700" dirty="0"/>
              <a:t>= </a:t>
            </a:r>
            <a:r>
              <a:rPr lang="en-US" altLang="en-US" sz="1700" i="1" dirty="0" err="1"/>
              <a:t>course.course_id</a:t>
            </a:r>
            <a:r>
              <a:rPr lang="en-US" altLang="en-US" sz="1700" i="1" dirty="0"/>
              <a:t>  </a:t>
            </a:r>
            <a:r>
              <a:rPr lang="en-US" altLang="en-US" sz="1700" b="1" dirty="0"/>
              <a:t>and </a:t>
            </a:r>
            <a:br>
              <a:rPr lang="en-US" altLang="en-US" sz="1700" b="1" dirty="0"/>
            </a:br>
            <a:r>
              <a:rPr lang="en-US" altLang="en-US" sz="1700" b="1" dirty="0"/>
              <a:t>                                         </a:t>
            </a:r>
            <a:r>
              <a:rPr lang="en-US" altLang="en-US" sz="1700" i="1" dirty="0"/>
              <a:t>S</a:t>
            </a:r>
            <a:r>
              <a:rPr lang="en-US" altLang="en-US" sz="1700" dirty="0"/>
              <a:t>.</a:t>
            </a:r>
            <a:r>
              <a:rPr lang="en-US" altLang="en-US" sz="1700" i="1" dirty="0"/>
              <a:t>ID</a:t>
            </a:r>
            <a:r>
              <a:rPr lang="en-US" altLang="en-US" sz="1700" dirty="0"/>
              <a:t>= </a:t>
            </a:r>
            <a:r>
              <a:rPr lang="en-US" altLang="en-US" sz="1700" i="1" dirty="0" err="1"/>
              <a:t>takes</a:t>
            </a:r>
            <a:r>
              <a:rPr lang="en-US" altLang="en-US" sz="1700" dirty="0" err="1"/>
              <a:t>.</a:t>
            </a:r>
            <a:r>
              <a:rPr lang="en-US" altLang="en-US" sz="1700" i="1" dirty="0" err="1"/>
              <a:t>ID.</a:t>
            </a:r>
            <a:r>
              <a:rPr lang="en-US" altLang="en-US" sz="1700" b="1" dirty="0" err="1"/>
              <a:t>and</a:t>
            </a:r>
            <a:r>
              <a:rPr lang="en-US" altLang="en-US" sz="1700" b="1" dirty="0"/>
              <a:t>                             				  </a:t>
            </a:r>
            <a:r>
              <a:rPr lang="en-US" altLang="en-US" sz="1700" i="1" dirty="0" err="1"/>
              <a:t>takes</a:t>
            </a:r>
            <a:r>
              <a:rPr lang="en-US" altLang="en-US" sz="1700" dirty="0" err="1"/>
              <a:t>.</a:t>
            </a:r>
            <a:r>
              <a:rPr lang="en-US" altLang="en-US" sz="1700" i="1" dirty="0" err="1"/>
              <a:t>grade</a:t>
            </a:r>
            <a:r>
              <a:rPr lang="en-US" altLang="en-US" sz="1700" i="1" dirty="0"/>
              <a:t> </a:t>
            </a:r>
            <a:r>
              <a:rPr lang="en-US" altLang="en-US" sz="1700" dirty="0"/>
              <a:t>&lt;&gt; 'F' </a:t>
            </a:r>
            <a:r>
              <a:rPr lang="en-US" altLang="en-US" sz="1700" b="1" dirty="0"/>
              <a:t>and</a:t>
            </a:r>
            <a:br>
              <a:rPr lang="en-US" altLang="en-US" sz="1700" b="1" dirty="0"/>
            </a:br>
            <a:r>
              <a:rPr lang="en-US" altLang="en-US" sz="1700" b="1" dirty="0"/>
              <a:t>                                          </a:t>
            </a:r>
            <a:r>
              <a:rPr lang="en-US" altLang="en-US" sz="1700" i="1" dirty="0" err="1"/>
              <a:t>takes</a:t>
            </a:r>
            <a:r>
              <a:rPr lang="en-US" altLang="en-US" sz="1700" dirty="0" err="1"/>
              <a:t>.</a:t>
            </a:r>
            <a:r>
              <a:rPr lang="en-US" altLang="en-US" sz="1700" i="1" dirty="0" err="1"/>
              <a:t>grade</a:t>
            </a:r>
            <a:r>
              <a:rPr lang="en-US" altLang="en-US" sz="1700" i="1" dirty="0"/>
              <a:t> </a:t>
            </a:r>
            <a:r>
              <a:rPr lang="en-US" altLang="en-US" sz="1700" b="1" dirty="0"/>
              <a:t>is not null</a:t>
            </a:r>
            <a:r>
              <a:rPr lang="en-US" altLang="en-US" sz="1700" dirty="0"/>
              <a:t>);</a:t>
            </a:r>
            <a:endParaRPr lang="en-US" altLang="en-US" sz="1700" dirty="0"/>
          </a:p>
          <a:p>
            <a:r>
              <a:rPr lang="en-US" altLang="en-US" sz="1700" dirty="0"/>
              <a:t>Sets </a:t>
            </a:r>
            <a:r>
              <a:rPr lang="en-US" altLang="en-US" sz="1700" i="1" dirty="0"/>
              <a:t>tot_creds</a:t>
            </a:r>
            <a:r>
              <a:rPr lang="en-US" altLang="en-US" sz="1700" dirty="0"/>
              <a:t> to null for students who have not taken any course</a:t>
            </a:r>
            <a:endParaRPr lang="en-US" altLang="en-US" sz="1700" dirty="0"/>
          </a:p>
          <a:p>
            <a:r>
              <a:rPr lang="en-US" altLang="en-US" sz="1700" dirty="0"/>
              <a:t>Instead of </a:t>
            </a:r>
            <a:r>
              <a:rPr lang="en-US" altLang="en-US" sz="1700" b="1" dirty="0"/>
              <a:t>sum</a:t>
            </a:r>
            <a:r>
              <a:rPr lang="en-US" altLang="en-US" sz="1700" dirty="0"/>
              <a:t>(</a:t>
            </a:r>
            <a:r>
              <a:rPr lang="en-US" altLang="en-US" sz="1700" i="1" dirty="0"/>
              <a:t>credits</a:t>
            </a:r>
            <a:r>
              <a:rPr lang="en-US" altLang="en-US" sz="1700" dirty="0"/>
              <a:t>), use:</a:t>
            </a:r>
            <a:endParaRPr lang="en-US" altLang="en-US" sz="1700" dirty="0"/>
          </a:p>
          <a:p>
            <a:pPr>
              <a:buFont typeface="Monotype Sorts" pitchFamily="-65" charset="2"/>
              <a:buNone/>
            </a:pPr>
            <a:r>
              <a:rPr lang="en-US" altLang="en-US" sz="1700" b="1" dirty="0"/>
              <a:t>                  case </a:t>
            </a:r>
            <a:br>
              <a:rPr lang="en-US" altLang="en-US" sz="1700" b="1" dirty="0"/>
            </a:br>
            <a:r>
              <a:rPr lang="en-US" altLang="en-US" sz="1700" b="1" dirty="0"/>
              <a:t>                 when sum</a:t>
            </a:r>
            <a:r>
              <a:rPr lang="en-US" altLang="en-US" sz="1700" dirty="0"/>
              <a:t>(</a:t>
            </a:r>
            <a:r>
              <a:rPr lang="en-US" altLang="en-US" sz="1700" i="1" dirty="0"/>
              <a:t>credits</a:t>
            </a:r>
            <a:r>
              <a:rPr lang="en-US" altLang="en-US" sz="1700" dirty="0"/>
              <a:t>) </a:t>
            </a:r>
            <a:r>
              <a:rPr lang="en-US" altLang="en-US" sz="1700" b="1" dirty="0"/>
              <a:t>is not null then sum</a:t>
            </a:r>
            <a:r>
              <a:rPr lang="en-US" altLang="en-US" sz="1700" dirty="0"/>
              <a:t>(</a:t>
            </a:r>
            <a:r>
              <a:rPr lang="en-US" altLang="en-US" sz="1700" i="1" dirty="0"/>
              <a:t>credits</a:t>
            </a:r>
            <a:r>
              <a:rPr lang="en-US" altLang="en-US" sz="1700" dirty="0"/>
              <a:t>)</a:t>
            </a:r>
            <a:br>
              <a:rPr lang="en-US" altLang="en-US" sz="1700" dirty="0"/>
            </a:br>
            <a:r>
              <a:rPr lang="en-US" altLang="en-US" sz="1700" dirty="0"/>
              <a:t>                 </a:t>
            </a:r>
            <a:r>
              <a:rPr lang="en-US" altLang="en-US" sz="1700" b="1" dirty="0"/>
              <a:t>else </a:t>
            </a:r>
            <a:r>
              <a:rPr lang="en-US" altLang="en-US" sz="1700" dirty="0"/>
              <a:t>0</a:t>
            </a:r>
            <a:br>
              <a:rPr lang="en-US" altLang="en-US" sz="1700" dirty="0"/>
            </a:br>
            <a:r>
              <a:rPr lang="en-US" altLang="en-US" sz="1700" dirty="0"/>
              <a:t>             </a:t>
            </a:r>
            <a:r>
              <a:rPr lang="en-US" altLang="en-US" sz="1700" b="1" dirty="0"/>
              <a:t>end</a:t>
            </a:r>
            <a:endParaRPr lang="en-US" altLang="en-US" sz="1700" dirty="0"/>
          </a:p>
          <a:p>
            <a:pPr>
              <a:buFont typeface="Monotype Sorts" pitchFamily="-65" charset="2"/>
              <a:buNone/>
            </a:pPr>
            <a:endParaRPr lang="en-US" altLang="en-US" dirty="0"/>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en-US" sz="2800" dirty="0"/>
              <a:t>Create Table Construct</a:t>
            </a:r>
            <a:endParaRPr lang="en-US" altLang="en-US" sz="2800" dirty="0"/>
          </a:p>
        </p:txBody>
      </p:sp>
      <p:sp>
        <p:nvSpPr>
          <p:cNvPr id="9218" name="Rectangle 3"/>
          <p:cNvSpPr>
            <a:spLocks noGrp="1" noChangeArrowheads="1"/>
          </p:cNvSpPr>
          <p:nvPr>
            <p:ph type="body" idx="1"/>
          </p:nvPr>
        </p:nvSpPr>
        <p:spPr>
          <a:xfrm>
            <a:off x="768351" y="1127125"/>
            <a:ext cx="7375906" cy="5054219"/>
          </a:xfrm>
        </p:spPr>
        <p:txBody>
          <a:bodyPr/>
          <a:lstStyle/>
          <a:p>
            <a:pPr>
              <a:tabLst>
                <a:tab pos="1489075" algn="l"/>
                <a:tab pos="1949450" algn="l"/>
                <a:tab pos="3036570" algn="l"/>
              </a:tabLst>
            </a:pPr>
            <a:r>
              <a:rPr kumimoji="0" lang="en-US" altLang="en-US" sz="1700" dirty="0"/>
              <a:t>An SQL relation is defined using the</a:t>
            </a:r>
            <a:r>
              <a:rPr lang="en-US" altLang="en-US" sz="1700" dirty="0"/>
              <a:t> </a:t>
            </a:r>
            <a:r>
              <a:rPr lang="en-US" altLang="en-US" sz="1700" b="1" dirty="0">
                <a:solidFill>
                  <a:srgbClr val="002060"/>
                </a:solidFill>
              </a:rPr>
              <a:t>create table </a:t>
            </a:r>
            <a:r>
              <a:rPr kumimoji="0" lang="en-US" altLang="en-US" sz="1700" dirty="0"/>
              <a:t>command</a:t>
            </a:r>
            <a:r>
              <a:rPr lang="en-US" altLang="en-US" sz="1700" dirty="0"/>
              <a:t>:</a:t>
            </a:r>
            <a:endParaRPr lang="en-US" altLang="en-US" sz="1700" dirty="0"/>
          </a:p>
          <a:p>
            <a:pPr>
              <a:buFont typeface="Monotype Sorts" pitchFamily="-65" charset="2"/>
              <a:buNone/>
              <a:tabLst>
                <a:tab pos="1489075" algn="l"/>
                <a:tab pos="1949450" algn="l"/>
                <a:tab pos="3036570" algn="l"/>
              </a:tabLst>
            </a:pPr>
            <a:r>
              <a:rPr lang="en-US" altLang="en-US" sz="1700" dirty="0"/>
              <a:t>		</a:t>
            </a:r>
            <a:r>
              <a:rPr lang="en-US" altLang="en-US" sz="1700" b="1" dirty="0"/>
              <a:t>create table </a:t>
            </a:r>
            <a:r>
              <a:rPr lang="en-US" altLang="en-US" sz="1700" i="1" dirty="0"/>
              <a:t>r </a:t>
            </a:r>
            <a:endParaRPr lang="en-US" altLang="en-US" sz="1700" i="1" dirty="0"/>
          </a:p>
          <a:p>
            <a:pPr>
              <a:buFont typeface="Monotype Sorts" pitchFamily="-65" charset="2"/>
              <a:buNone/>
              <a:tabLst>
                <a:tab pos="1489075" algn="l"/>
                <a:tab pos="1949450" algn="l"/>
                <a:tab pos="3036570" algn="l"/>
              </a:tabLst>
            </a:pPr>
            <a:r>
              <a:rPr lang="en-US" altLang="en-US" sz="1700" i="1" dirty="0"/>
              <a:t>                                   </a:t>
            </a:r>
            <a:r>
              <a:rPr lang="en-US" altLang="en-US" sz="1700" dirty="0"/>
              <a:t>(</a:t>
            </a:r>
            <a:r>
              <a:rPr lang="en-US" altLang="en-US" sz="1700" i="1" dirty="0"/>
              <a:t>A</a:t>
            </a:r>
            <a:r>
              <a:rPr lang="en-US" altLang="en-US" sz="1700" baseline="-25000" dirty="0"/>
              <a:t>1</a:t>
            </a:r>
            <a:r>
              <a:rPr lang="en-US" altLang="en-US" sz="1700" dirty="0"/>
              <a:t> </a:t>
            </a:r>
            <a:r>
              <a:rPr lang="en-US" altLang="en-US" sz="1700" i="1" dirty="0"/>
              <a:t>D</a:t>
            </a:r>
            <a:r>
              <a:rPr lang="en-US" altLang="en-US" sz="1700" baseline="-25000" dirty="0"/>
              <a:t>1</a:t>
            </a:r>
            <a:r>
              <a:rPr lang="en-US" altLang="en-US" sz="1700" dirty="0"/>
              <a:t>, </a:t>
            </a:r>
            <a:r>
              <a:rPr lang="en-US" altLang="en-US" sz="1700" i="1" dirty="0"/>
              <a:t>A</a:t>
            </a:r>
            <a:r>
              <a:rPr lang="en-US" altLang="en-US" sz="1700" baseline="-25000" dirty="0"/>
              <a:t>2</a:t>
            </a:r>
            <a:r>
              <a:rPr lang="en-US" altLang="en-US" sz="1700" dirty="0"/>
              <a:t> </a:t>
            </a:r>
            <a:r>
              <a:rPr lang="en-US" altLang="en-US" sz="1700" i="1" dirty="0"/>
              <a:t>D</a:t>
            </a:r>
            <a:r>
              <a:rPr lang="en-US" altLang="en-US" sz="1700" baseline="-25000" dirty="0"/>
              <a:t>2</a:t>
            </a:r>
            <a:r>
              <a:rPr lang="en-US" altLang="en-US" sz="1700" dirty="0"/>
              <a:t>, ..., </a:t>
            </a:r>
            <a:r>
              <a:rPr lang="en-US" altLang="en-US" sz="1700" i="1" dirty="0"/>
              <a:t>A</a:t>
            </a:r>
            <a:r>
              <a:rPr lang="en-US" altLang="en-US" sz="1700" i="1" baseline="-25000" dirty="0"/>
              <a:t>n</a:t>
            </a:r>
            <a:r>
              <a:rPr lang="en-US" altLang="en-US" sz="1700" i="1" dirty="0"/>
              <a:t> </a:t>
            </a:r>
            <a:r>
              <a:rPr lang="en-US" altLang="en-US" sz="1700" i="1" dirty="0" err="1"/>
              <a:t>D</a:t>
            </a:r>
            <a:r>
              <a:rPr lang="en-US" altLang="en-US" sz="1700" i="1" baseline="-25000" dirty="0" err="1"/>
              <a:t>n</a:t>
            </a:r>
            <a:r>
              <a:rPr lang="en-US" altLang="en-US" sz="1700" i="1" dirty="0"/>
              <a:t>,</a:t>
            </a:r>
            <a:br>
              <a:rPr lang="en-US" altLang="en-US" sz="1700" i="1" dirty="0"/>
            </a:br>
            <a:r>
              <a:rPr lang="en-US" altLang="en-US" sz="1700" i="1" dirty="0"/>
              <a:t>	             </a:t>
            </a:r>
            <a:r>
              <a:rPr lang="en-US" altLang="en-US" sz="1700" dirty="0"/>
              <a:t>(integrity-constraint</a:t>
            </a:r>
            <a:r>
              <a:rPr lang="en-US" altLang="en-US" sz="1700" baseline="-25000" dirty="0"/>
              <a:t>1</a:t>
            </a:r>
            <a:r>
              <a:rPr lang="en-US" altLang="en-US" sz="1700" dirty="0"/>
              <a:t>),</a:t>
            </a:r>
            <a:br>
              <a:rPr lang="en-US" altLang="en-US" sz="1700" dirty="0"/>
            </a:br>
            <a:r>
              <a:rPr lang="en-US" altLang="en-US" sz="1700" dirty="0"/>
              <a:t>	                 ...,</a:t>
            </a:r>
            <a:br>
              <a:rPr lang="en-US" altLang="en-US" sz="1700" dirty="0"/>
            </a:br>
            <a:r>
              <a:rPr lang="en-US" altLang="en-US" sz="1700" dirty="0"/>
              <a:t>                               (integrity-</a:t>
            </a:r>
            <a:r>
              <a:rPr lang="en-US" altLang="en-US" sz="1700" dirty="0" err="1"/>
              <a:t>constraint</a:t>
            </a:r>
            <a:r>
              <a:rPr lang="en-US" altLang="en-US" sz="1700" baseline="-25000" dirty="0" err="1"/>
              <a:t>k</a:t>
            </a:r>
            <a:r>
              <a:rPr lang="en-US" altLang="en-US" sz="1700" dirty="0"/>
              <a:t>))</a:t>
            </a:r>
            <a:endParaRPr lang="en-US" altLang="en-US" sz="1700" dirty="0"/>
          </a:p>
          <a:p>
            <a:pPr lvl="1">
              <a:tabLst>
                <a:tab pos="1489075" algn="l"/>
                <a:tab pos="1949450" algn="l"/>
                <a:tab pos="3036570" algn="l"/>
              </a:tabLst>
            </a:pPr>
            <a:r>
              <a:rPr lang="en-US" altLang="en-US" sz="1700" i="1" dirty="0"/>
              <a:t>r</a:t>
            </a:r>
            <a:r>
              <a:rPr lang="en-US" altLang="en-US" sz="1700" dirty="0"/>
              <a:t> is the name of the relation</a:t>
            </a:r>
            <a:endParaRPr lang="en-US" altLang="en-US" sz="1700" dirty="0"/>
          </a:p>
          <a:p>
            <a:pPr lvl="1">
              <a:tabLst>
                <a:tab pos="1489075" algn="l"/>
                <a:tab pos="1949450" algn="l"/>
                <a:tab pos="3036570" algn="l"/>
              </a:tabLst>
            </a:pPr>
            <a:r>
              <a:rPr lang="en-US" altLang="en-US" sz="1700" dirty="0"/>
              <a:t>each </a:t>
            </a:r>
            <a:r>
              <a:rPr lang="en-US" altLang="en-US" sz="1700" i="1" dirty="0"/>
              <a:t>A</a:t>
            </a:r>
            <a:r>
              <a:rPr lang="en-US" altLang="en-US" sz="1700" i="1" baseline="-25000" dirty="0"/>
              <a:t>i</a:t>
            </a:r>
            <a:r>
              <a:rPr lang="en-US" altLang="en-US" sz="1700" dirty="0"/>
              <a:t> is an attribute name in the schema of relation </a:t>
            </a:r>
            <a:r>
              <a:rPr lang="en-US" altLang="en-US" sz="1700" i="1" dirty="0"/>
              <a:t>r</a:t>
            </a:r>
            <a:endParaRPr lang="en-US" altLang="en-US" sz="1700" i="1" dirty="0"/>
          </a:p>
          <a:p>
            <a:pPr lvl="1">
              <a:tabLst>
                <a:tab pos="1489075" algn="l"/>
                <a:tab pos="1949450" algn="l"/>
                <a:tab pos="3036570" algn="l"/>
              </a:tabLst>
            </a:pPr>
            <a:r>
              <a:rPr lang="en-US" altLang="en-US" sz="1700" i="1" dirty="0"/>
              <a:t>D</a:t>
            </a:r>
            <a:r>
              <a:rPr lang="en-US" altLang="en-US" sz="1700" i="1" baseline="-25000" dirty="0"/>
              <a:t>i</a:t>
            </a:r>
            <a:r>
              <a:rPr lang="en-US" altLang="en-US" sz="1700" dirty="0"/>
              <a:t> is the data type of values in the domain of attribute </a:t>
            </a:r>
            <a:r>
              <a:rPr lang="en-US" altLang="en-US" sz="1700" i="1" dirty="0"/>
              <a:t>A</a:t>
            </a:r>
            <a:r>
              <a:rPr lang="en-US" altLang="en-US" sz="1700" i="1" baseline="-25000" dirty="0"/>
              <a:t>i</a:t>
            </a:r>
            <a:endParaRPr lang="en-US" altLang="en-US" sz="1700" dirty="0"/>
          </a:p>
          <a:p>
            <a:pPr>
              <a:tabLst>
                <a:tab pos="1489075" algn="l"/>
                <a:tab pos="1949450" algn="l"/>
                <a:tab pos="3036570" algn="l"/>
              </a:tabLst>
            </a:pPr>
            <a:r>
              <a:rPr kumimoji="0" lang="en-US" altLang="en-US" sz="1700" dirty="0"/>
              <a:t>Example</a:t>
            </a:r>
            <a:r>
              <a:rPr lang="en-US" altLang="en-US" sz="1700" dirty="0"/>
              <a:t>:</a:t>
            </a:r>
            <a:endParaRPr lang="en-US" altLang="en-US" sz="1700" dirty="0"/>
          </a:p>
          <a:p>
            <a:pPr>
              <a:buFont typeface="Monotype Sorts" pitchFamily="-65" charset="2"/>
              <a:buNone/>
              <a:tabLst>
                <a:tab pos="1489075" algn="l"/>
                <a:tab pos="1949450" algn="l"/>
                <a:tab pos="3036570" algn="l"/>
              </a:tabLst>
            </a:pPr>
            <a:r>
              <a:rPr lang="en-US" altLang="en-US" sz="1700" dirty="0"/>
              <a:t>		 </a:t>
            </a:r>
            <a:r>
              <a:rPr lang="en-US" altLang="en-US" sz="1700" b="1" dirty="0"/>
              <a:t>create table</a:t>
            </a:r>
            <a:r>
              <a:rPr lang="en-US" altLang="en-US" sz="1700" dirty="0"/>
              <a:t> </a:t>
            </a:r>
            <a:r>
              <a:rPr lang="en-US" altLang="en-US" sz="1700" i="1" dirty="0"/>
              <a:t>instructor</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(5),</a:t>
            </a:r>
            <a:br>
              <a:rPr lang="en-US" altLang="en-US" sz="1700" dirty="0"/>
            </a:br>
            <a:r>
              <a:rPr lang="en-US" altLang="en-US" sz="1700" dirty="0"/>
              <a:t>                             </a:t>
            </a:r>
            <a:r>
              <a:rPr lang="en-US" altLang="en-US" sz="1700" i="1" dirty="0"/>
              <a:t>name           </a:t>
            </a:r>
            <a:r>
              <a:rPr lang="en-US" altLang="en-US" sz="1700" b="1" dirty="0" err="1"/>
              <a:t>varchar</a:t>
            </a:r>
            <a:r>
              <a:rPr lang="en-US" altLang="en-US" sz="1700" dirty="0"/>
              <a:t>(20)</a:t>
            </a:r>
            <a:r>
              <a:rPr lang="en-US" altLang="en-US" sz="1700" b="1" dirty="0"/>
              <a:t>,</a:t>
            </a:r>
            <a:br>
              <a:rPr lang="en-US" altLang="en-US" sz="1700" b="1" i="1" dirty="0"/>
            </a:br>
            <a:r>
              <a:rPr lang="en-US" altLang="en-US" sz="1700" b="1" i="1" dirty="0"/>
              <a:t>                             </a:t>
            </a:r>
            <a:r>
              <a:rPr lang="en-US" altLang="en-US" sz="1700" i="1" dirty="0"/>
              <a:t>dept_name  </a:t>
            </a:r>
            <a:r>
              <a:rPr lang="en-US" altLang="en-US" sz="1700" b="1" dirty="0" err="1"/>
              <a:t>varchar</a:t>
            </a:r>
            <a:r>
              <a:rPr lang="en-US" altLang="en-US" sz="1700" dirty="0"/>
              <a:t>(20),</a:t>
            </a:r>
            <a:br>
              <a:rPr lang="en-US" altLang="en-US" sz="1700" dirty="0"/>
            </a:br>
            <a:r>
              <a:rPr lang="en-US" altLang="en-US" sz="1700" dirty="0"/>
              <a:t>                             </a:t>
            </a:r>
            <a:r>
              <a:rPr lang="en-US" altLang="en-US" sz="1700" i="1" dirty="0"/>
              <a:t>salary</a:t>
            </a:r>
            <a:r>
              <a:rPr lang="en-US" altLang="en-US" sz="1700" dirty="0"/>
              <a:t>           </a:t>
            </a:r>
            <a:r>
              <a:rPr lang="en-US" altLang="en-US" sz="1700" b="1" dirty="0"/>
              <a:t>numeric</a:t>
            </a:r>
            <a:r>
              <a:rPr lang="en-US" altLang="en-US" sz="1700" dirty="0"/>
              <a:t>(8,2))</a:t>
            </a:r>
            <a:endParaRPr lang="en-US" altLang="en-US" sz="1700" dirty="0"/>
          </a:p>
          <a:p>
            <a:pPr>
              <a:buFont typeface="Monotype Sorts" pitchFamily="-65" charset="2"/>
              <a:buNone/>
              <a:tabLst>
                <a:tab pos="1489075" algn="l"/>
                <a:tab pos="1949450" algn="l"/>
                <a:tab pos="3036570" algn="l"/>
              </a:tabLst>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738188" y="129845"/>
            <a:ext cx="8077200" cy="609600"/>
          </a:xfrm>
        </p:spPr>
        <p:txBody>
          <a:bodyPr/>
          <a:lstStyle/>
          <a:p>
            <a:r>
              <a:rPr lang="en-US" altLang="en-US" sz="2800" dirty="0"/>
              <a:t>Integrity Constraints in Create Table</a:t>
            </a:r>
            <a:endParaRPr lang="en-US" altLang="en-US" sz="2800" dirty="0"/>
          </a:p>
        </p:txBody>
      </p:sp>
      <p:sp>
        <p:nvSpPr>
          <p:cNvPr id="10242" name="Rectangle 3"/>
          <p:cNvSpPr>
            <a:spLocks noGrp="1" noChangeArrowheads="1"/>
          </p:cNvSpPr>
          <p:nvPr>
            <p:ph type="body" idx="1"/>
          </p:nvPr>
        </p:nvSpPr>
        <p:spPr>
          <a:xfrm>
            <a:off x="738188" y="1109709"/>
            <a:ext cx="7515796" cy="4781004"/>
          </a:xfrm>
        </p:spPr>
        <p:txBody>
          <a:bodyPr/>
          <a:lstStyle/>
          <a:p>
            <a:r>
              <a:rPr lang="en-US" altLang="en-US" sz="1700" dirty="0"/>
              <a:t>Types of integrity constraints</a:t>
            </a:r>
            <a:endParaRPr lang="en-US" altLang="en-US" sz="1700" dirty="0"/>
          </a:p>
          <a:p>
            <a:pPr lvl="1"/>
            <a:r>
              <a:rPr lang="en-US" altLang="en-US" sz="1700" b="1" dirty="0"/>
              <a:t>primary key</a:t>
            </a:r>
            <a:r>
              <a:rPr lang="en-US" altLang="en-US" sz="1700" dirty="0"/>
              <a:t> (</a:t>
            </a:r>
            <a:r>
              <a:rPr lang="en-US" altLang="en-US" sz="1700" i="1" dirty="0"/>
              <a:t>A</a:t>
            </a:r>
            <a:r>
              <a:rPr lang="en-US" altLang="en-US" sz="1700" baseline="-25000" dirty="0"/>
              <a:t>1</a:t>
            </a:r>
            <a:r>
              <a:rPr lang="en-US" altLang="en-US" sz="1700" dirty="0"/>
              <a:t>, ..., </a:t>
            </a:r>
            <a:r>
              <a:rPr lang="en-US" altLang="en-US" sz="1700" i="1" dirty="0"/>
              <a:t>A</a:t>
            </a:r>
            <a:r>
              <a:rPr lang="en-US" altLang="en-US" sz="1700" i="1" baseline="-25000" dirty="0"/>
              <a:t>n </a:t>
            </a:r>
            <a:r>
              <a:rPr lang="en-US" altLang="en-US" sz="1700" dirty="0"/>
              <a:t>)</a:t>
            </a:r>
            <a:endParaRPr lang="en-US" altLang="en-US" sz="1700" dirty="0"/>
          </a:p>
          <a:p>
            <a:pPr lvl="1"/>
            <a:r>
              <a:rPr lang="en-US" altLang="en-US" sz="1700" b="1" dirty="0"/>
              <a:t>foreign key </a:t>
            </a:r>
            <a:r>
              <a:rPr lang="en-US" altLang="en-US" sz="1700" dirty="0"/>
              <a:t>(</a:t>
            </a:r>
            <a:r>
              <a:rPr lang="en-US" altLang="en-US" sz="1700" i="1" dirty="0"/>
              <a:t>A</a:t>
            </a:r>
            <a:r>
              <a:rPr lang="en-US" altLang="en-US" sz="1700" baseline="-25000" dirty="0"/>
              <a:t>m</a:t>
            </a:r>
            <a:r>
              <a:rPr lang="en-US" altLang="en-US" sz="1700" dirty="0"/>
              <a:t>, ..., </a:t>
            </a:r>
            <a:r>
              <a:rPr lang="en-US" altLang="en-US" sz="1700" i="1" dirty="0"/>
              <a:t>A</a:t>
            </a:r>
            <a:r>
              <a:rPr lang="en-US" altLang="en-US" sz="1700" i="1" baseline="-25000" dirty="0"/>
              <a:t>n </a:t>
            </a:r>
            <a:r>
              <a:rPr lang="en-US" altLang="en-US" sz="1700" dirty="0"/>
              <a:t>) </a:t>
            </a:r>
            <a:r>
              <a:rPr lang="en-US" altLang="en-US" sz="1700" b="1" dirty="0"/>
              <a:t>references </a:t>
            </a:r>
            <a:r>
              <a:rPr lang="en-US" altLang="en-US" sz="1700" i="1" dirty="0"/>
              <a:t>r</a:t>
            </a:r>
            <a:endParaRPr lang="en-US" altLang="en-US" sz="1700" b="1" dirty="0"/>
          </a:p>
          <a:p>
            <a:pPr lvl="1"/>
            <a:r>
              <a:rPr lang="en-US" altLang="en-US" sz="1700" b="1" dirty="0"/>
              <a:t>not null</a:t>
            </a:r>
            <a:endParaRPr lang="en-US" altLang="en-US" sz="1700" b="1" dirty="0"/>
          </a:p>
          <a:p>
            <a:r>
              <a:rPr lang="en-US" altLang="en-US" sz="1700" dirty="0"/>
              <a:t>SQL prevents any update to the database that violates an integrity constraint.</a:t>
            </a:r>
            <a:endParaRPr lang="en-US" altLang="en-US" sz="1700" dirty="0"/>
          </a:p>
          <a:p>
            <a:r>
              <a:rPr lang="en-US" altLang="en-US" sz="1700" dirty="0"/>
              <a:t>Example:</a:t>
            </a:r>
            <a:endParaRPr lang="en-US" altLang="en-US" sz="1700" dirty="0"/>
          </a:p>
          <a:p>
            <a:pPr>
              <a:buNone/>
            </a:pPr>
            <a:r>
              <a:rPr lang="en-US" altLang="en-US" sz="1700" b="1" dirty="0"/>
              <a:t>         create table</a:t>
            </a:r>
            <a:r>
              <a:rPr lang="en-US" altLang="en-US" sz="1700" dirty="0"/>
              <a:t> </a:t>
            </a:r>
            <a:r>
              <a:rPr lang="en-US" altLang="en-US" sz="1700" i="1" dirty="0"/>
              <a:t>instructor</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(5),</a:t>
            </a:r>
            <a:br>
              <a:rPr lang="en-US" altLang="en-US" sz="1700" dirty="0"/>
            </a:br>
            <a:r>
              <a:rPr lang="en-US" altLang="en-US" sz="1700" dirty="0"/>
              <a:t>               </a:t>
            </a:r>
            <a:r>
              <a:rPr lang="en-US" altLang="en-US" sz="1700" i="1" dirty="0"/>
              <a:t>name           </a:t>
            </a:r>
            <a:r>
              <a:rPr lang="en-US" altLang="en-US" sz="1700" b="1" dirty="0"/>
              <a:t>varchar</a:t>
            </a:r>
            <a:r>
              <a:rPr lang="en-US" altLang="en-US" sz="1700" dirty="0"/>
              <a:t>(20) </a:t>
            </a:r>
            <a:r>
              <a:rPr lang="en-US" altLang="en-US" sz="1700" b="1" dirty="0"/>
              <a:t>not null,</a:t>
            </a:r>
            <a:br>
              <a:rPr lang="en-US" altLang="en-US" sz="1700" b="1" i="1" dirty="0"/>
            </a:br>
            <a:r>
              <a:rPr lang="en-US" altLang="en-US" sz="1700" b="1" i="1" dirty="0"/>
              <a:t>               </a:t>
            </a:r>
            <a:r>
              <a:rPr lang="en-US" altLang="en-US" sz="1700" i="1" dirty="0"/>
              <a:t>dept_name  </a:t>
            </a:r>
            <a:r>
              <a:rPr lang="en-US" altLang="en-US" sz="1700" b="1" dirty="0"/>
              <a:t>varchar</a:t>
            </a:r>
            <a:r>
              <a:rPr lang="en-US" altLang="en-US" sz="1700" dirty="0"/>
              <a:t>(20),</a:t>
            </a:r>
            <a:br>
              <a:rPr lang="en-US" altLang="en-US" sz="1700" dirty="0"/>
            </a:br>
            <a:r>
              <a:rPr lang="en-US" altLang="en-US" sz="1700" dirty="0"/>
              <a:t>               </a:t>
            </a:r>
            <a:r>
              <a:rPr lang="en-US" altLang="en-US" sz="1700" i="1" dirty="0"/>
              <a:t>salary</a:t>
            </a:r>
            <a:r>
              <a:rPr lang="en-US" altLang="en-US" sz="1700" dirty="0"/>
              <a:t>           </a:t>
            </a:r>
            <a:r>
              <a:rPr lang="en-US" altLang="en-US" sz="1700" b="1" dirty="0"/>
              <a:t>numeric</a:t>
            </a:r>
            <a:r>
              <a:rPr lang="en-US" altLang="en-US" sz="1700" dirty="0"/>
              <a:t>(8,2),</a:t>
            </a:r>
            <a:br>
              <a:rPr lang="en-US" altLang="en-US" sz="1700" dirty="0"/>
            </a:br>
            <a:r>
              <a:rPr lang="en-US" altLang="en-US" sz="1700" dirty="0"/>
              <a:t>               </a:t>
            </a:r>
            <a:r>
              <a:rPr lang="en-US" altLang="en-US" sz="1700" b="1" dirty="0"/>
              <a:t>primary key </a:t>
            </a:r>
            <a:r>
              <a:rPr lang="en-US" altLang="en-US" sz="1700" dirty="0"/>
              <a:t>(</a:t>
            </a:r>
            <a:r>
              <a:rPr lang="en-US" altLang="en-US" sz="1700" i="1" dirty="0"/>
              <a:t>ID</a:t>
            </a:r>
            <a:r>
              <a:rPr lang="en-US" altLang="en-US" sz="1700" dirty="0"/>
              <a:t>),</a:t>
            </a:r>
            <a:br>
              <a:rPr lang="en-US" altLang="en-US" sz="1700" dirty="0"/>
            </a:br>
            <a:r>
              <a:rPr lang="en-US" altLang="en-US" sz="1700" dirty="0"/>
              <a:t>               </a:t>
            </a:r>
            <a:r>
              <a:rPr lang="en-US" altLang="en-US" sz="1700" b="1" dirty="0"/>
              <a:t>foreign key </a:t>
            </a:r>
            <a:r>
              <a:rPr lang="en-US" altLang="en-US" sz="1700" i="1" dirty="0"/>
              <a:t>(dept_name</a:t>
            </a:r>
            <a:r>
              <a:rPr lang="en-US" altLang="en-US" sz="1700" dirty="0"/>
              <a:t>) </a:t>
            </a:r>
            <a:r>
              <a:rPr lang="en-US" altLang="en-US" sz="1700" b="1" dirty="0"/>
              <a:t>references </a:t>
            </a:r>
            <a:r>
              <a:rPr lang="en-US" altLang="en-US" sz="1700" i="1" dirty="0"/>
              <a:t>department);</a:t>
            </a:r>
            <a:endParaRPr lang="en-US" altLang="en-US" sz="1700" i="1" dirty="0"/>
          </a:p>
          <a:p>
            <a:pPr>
              <a:buNone/>
            </a:pPr>
            <a:endParaRPr lang="en-US"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ltLang="en-US" sz="2800" dirty="0"/>
              <a:t>And a Few More Relation Definitions</a:t>
            </a:r>
            <a:endParaRPr lang="en-US" altLang="en-US" sz="2800" dirty="0"/>
          </a:p>
        </p:txBody>
      </p:sp>
      <p:sp>
        <p:nvSpPr>
          <p:cNvPr id="11266" name="AutoShape 3"/>
          <p:cNvSpPr>
            <a:spLocks noGrp="1" noChangeAspect="1" noChangeArrowheads="1"/>
          </p:cNvSpPr>
          <p:nvPr>
            <p:ph type="body" idx="1"/>
          </p:nvPr>
        </p:nvSpPr>
        <p:spPr>
          <a:xfrm>
            <a:off x="768350" y="1083076"/>
            <a:ext cx="7754213" cy="4643021"/>
          </a:xfrm>
        </p:spPr>
        <p:txBody>
          <a:bodyPr/>
          <a:lstStyle/>
          <a:p>
            <a:pPr>
              <a:lnSpc>
                <a:spcPct val="90000"/>
              </a:lnSpc>
              <a:spcBef>
                <a:spcPct val="0"/>
              </a:spcBef>
            </a:pPr>
            <a:r>
              <a:rPr lang="en-US" altLang="en-US" sz="1700" b="1" dirty="0"/>
              <a:t>create table</a:t>
            </a:r>
            <a:r>
              <a:rPr lang="en-US" altLang="en-US" sz="1700" dirty="0"/>
              <a:t> </a:t>
            </a:r>
            <a:r>
              <a:rPr lang="en-US" altLang="en-US" sz="1700" i="1" dirty="0"/>
              <a:t>student</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err="1"/>
              <a:t>varchar</a:t>
            </a:r>
            <a:r>
              <a:rPr lang="en-US" altLang="en-US" sz="1700" dirty="0"/>
              <a:t>(5),</a:t>
            </a:r>
            <a:br>
              <a:rPr lang="en-US" altLang="en-US" sz="1700" dirty="0"/>
            </a:br>
            <a:r>
              <a:rPr lang="en-US" altLang="en-US" sz="1700" dirty="0"/>
              <a:t>        </a:t>
            </a:r>
            <a:r>
              <a:rPr lang="en-US" altLang="en-US" sz="1700" i="1" dirty="0"/>
              <a:t>name</a:t>
            </a:r>
            <a:r>
              <a:rPr lang="en-US" altLang="en-US" sz="1700" dirty="0"/>
              <a:t>               </a:t>
            </a:r>
            <a:r>
              <a:rPr lang="en-US" altLang="en-US" sz="1700" b="1" dirty="0" err="1"/>
              <a:t>varchar</a:t>
            </a:r>
            <a:r>
              <a:rPr lang="en-US" altLang="en-US" sz="1700" dirty="0"/>
              <a:t>(20) not null,</a:t>
            </a:r>
            <a:br>
              <a:rPr lang="en-US" altLang="en-US" sz="1700" dirty="0"/>
            </a:br>
            <a:r>
              <a:rPr lang="en-US" altLang="en-US" sz="1700" dirty="0"/>
              <a:t>        </a:t>
            </a:r>
            <a:r>
              <a:rPr lang="en-US" altLang="en-US" sz="1700" i="1" dirty="0"/>
              <a:t>dept_name</a:t>
            </a:r>
            <a:r>
              <a:rPr lang="en-US" altLang="en-US" sz="1700" dirty="0"/>
              <a:t>      </a:t>
            </a:r>
            <a:r>
              <a:rPr lang="en-US" altLang="en-US" sz="1700" b="1" dirty="0" err="1"/>
              <a:t>varchar</a:t>
            </a:r>
            <a:r>
              <a:rPr lang="en-US" altLang="en-US" sz="1700" dirty="0"/>
              <a:t>(20),</a:t>
            </a:r>
            <a:br>
              <a:rPr lang="en-US" altLang="en-US" sz="1700" dirty="0"/>
            </a:br>
            <a:r>
              <a:rPr lang="en-US" altLang="en-US" sz="1700" dirty="0"/>
              <a:t>        </a:t>
            </a:r>
            <a:r>
              <a:rPr lang="en-US" altLang="en-US" sz="1700" i="1" dirty="0" err="1"/>
              <a:t>tot_cred</a:t>
            </a:r>
            <a:r>
              <a:rPr lang="en-US" altLang="en-US" sz="1700" dirty="0"/>
              <a:t>           </a:t>
            </a:r>
            <a:r>
              <a:rPr lang="en-US" altLang="en-US" sz="1700" b="1" dirty="0"/>
              <a:t>numeric</a:t>
            </a:r>
            <a:r>
              <a:rPr lang="en-US" altLang="en-US" sz="1700" dirty="0"/>
              <a:t>(3,0),</a:t>
            </a:r>
            <a:br>
              <a:rPr lang="en-US" altLang="en-US" sz="1700" dirty="0"/>
            </a:br>
            <a:r>
              <a:rPr lang="en-US" altLang="en-US" sz="1700" dirty="0"/>
              <a:t>        </a:t>
            </a:r>
            <a:r>
              <a:rPr lang="en-US" altLang="en-US" sz="1700" b="1" dirty="0"/>
              <a:t>primary key </a:t>
            </a:r>
            <a:r>
              <a:rPr lang="en-US" altLang="en-US" sz="1700" i="1" dirty="0"/>
              <a:t>(ID),</a:t>
            </a:r>
            <a:endParaRPr lang="en-US" altLang="en-US" sz="1700" i="1" dirty="0"/>
          </a:p>
          <a:p>
            <a:pPr>
              <a:lnSpc>
                <a:spcPct val="90000"/>
              </a:lnSpc>
              <a:spcBef>
                <a:spcPct val="0"/>
              </a:spcBef>
              <a:buFont typeface="Monotype Sorts" pitchFamily="-65" charset="2"/>
              <a:buNone/>
            </a:pPr>
            <a:r>
              <a:rPr lang="en-US" altLang="en-US" sz="1700" b="1" dirty="0"/>
              <a:t>             foreign key </a:t>
            </a:r>
            <a:r>
              <a:rPr lang="en-US" altLang="en-US" sz="1700" i="1" dirty="0"/>
              <a:t>(dept_name</a:t>
            </a:r>
            <a:r>
              <a:rPr lang="en-US" altLang="en-US" sz="1700" dirty="0"/>
              <a:t>) </a:t>
            </a:r>
            <a:r>
              <a:rPr lang="en-US" altLang="en-US" sz="1700" b="1" dirty="0"/>
              <a:t>references </a:t>
            </a:r>
            <a:r>
              <a:rPr lang="en-US" altLang="en-US" sz="1700" i="1" dirty="0"/>
              <a:t>department</a:t>
            </a:r>
            <a:r>
              <a:rPr lang="en-US" altLang="en-US" sz="1700" dirty="0"/>
              <a:t>);</a:t>
            </a:r>
            <a:endParaRPr lang="en-US" altLang="en-US" sz="1700" dirty="0"/>
          </a:p>
          <a:p>
            <a:pPr>
              <a:lnSpc>
                <a:spcPct val="90000"/>
              </a:lnSpc>
              <a:buFont typeface="Monotype Sorts" pitchFamily="-65" charset="2"/>
              <a:buNone/>
            </a:pPr>
            <a:endParaRPr lang="en-US" altLang="en-US" sz="1700" dirty="0"/>
          </a:p>
          <a:p>
            <a:pPr>
              <a:lnSpc>
                <a:spcPct val="90000"/>
              </a:lnSpc>
              <a:spcBef>
                <a:spcPct val="0"/>
              </a:spcBef>
            </a:pPr>
            <a:r>
              <a:rPr lang="en-US" altLang="en-US" sz="1700" b="1" dirty="0"/>
              <a:t>create table</a:t>
            </a:r>
            <a:r>
              <a:rPr lang="en-US" altLang="en-US" sz="1700" dirty="0"/>
              <a:t> </a:t>
            </a:r>
            <a:r>
              <a:rPr lang="en-US" altLang="en-US" sz="1700" i="1" dirty="0"/>
              <a:t>takes</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err="1"/>
              <a:t>varchar</a:t>
            </a:r>
            <a:r>
              <a:rPr lang="en-US" altLang="en-US" sz="1700" dirty="0"/>
              <a:t>(5),</a:t>
            </a:r>
            <a:br>
              <a:rPr lang="en-US" altLang="en-US" sz="1700" dirty="0"/>
            </a:br>
            <a:r>
              <a:rPr lang="en-US" altLang="en-US" sz="1700" dirty="0"/>
              <a:t>        </a:t>
            </a:r>
            <a:r>
              <a:rPr lang="en-US" altLang="en-US" sz="1700" i="1" dirty="0" err="1"/>
              <a:t>course_id</a:t>
            </a:r>
            <a:r>
              <a:rPr lang="en-US" altLang="en-US" sz="1700" dirty="0"/>
              <a:t>       </a:t>
            </a:r>
            <a:r>
              <a:rPr lang="en-US" altLang="en-US" sz="1700" b="1" dirty="0" err="1"/>
              <a:t>varchar</a:t>
            </a:r>
            <a:r>
              <a:rPr lang="en-US" altLang="en-US" sz="1700" dirty="0"/>
              <a:t>(8),</a:t>
            </a:r>
            <a:br>
              <a:rPr lang="en-US" altLang="en-US" sz="1700" dirty="0"/>
            </a:br>
            <a:r>
              <a:rPr lang="en-US" altLang="en-US" sz="1700" dirty="0"/>
              <a:t>        </a:t>
            </a:r>
            <a:r>
              <a:rPr lang="en-US" altLang="en-US" sz="1700" i="1" dirty="0" err="1"/>
              <a:t>sec_id</a:t>
            </a:r>
            <a:r>
              <a:rPr lang="en-US" altLang="en-US" sz="1700" dirty="0"/>
              <a:t>            </a:t>
            </a:r>
            <a:r>
              <a:rPr lang="en-US" altLang="en-US" sz="1700" b="1" dirty="0" err="1"/>
              <a:t>varchar</a:t>
            </a:r>
            <a:r>
              <a:rPr lang="en-US" altLang="en-US" sz="1700" dirty="0"/>
              <a:t>(8),</a:t>
            </a:r>
            <a:br>
              <a:rPr lang="en-US" altLang="en-US" sz="1700" dirty="0"/>
            </a:br>
            <a:r>
              <a:rPr lang="en-US" altLang="en-US" sz="1700" dirty="0"/>
              <a:t>        </a:t>
            </a:r>
            <a:r>
              <a:rPr lang="en-US" altLang="en-US" sz="1700" i="1" dirty="0"/>
              <a:t>semester</a:t>
            </a:r>
            <a:r>
              <a:rPr lang="en-US" altLang="en-US" sz="1700" dirty="0"/>
              <a:t>        </a:t>
            </a:r>
            <a:r>
              <a:rPr lang="en-US" altLang="en-US" sz="1700" b="1" dirty="0" err="1"/>
              <a:t>varchar</a:t>
            </a:r>
            <a:r>
              <a:rPr lang="en-US" altLang="en-US" sz="1700" dirty="0"/>
              <a:t>(6),</a:t>
            </a:r>
            <a:br>
              <a:rPr lang="en-US" altLang="en-US" sz="1700" dirty="0"/>
            </a:br>
            <a:r>
              <a:rPr lang="en-US" altLang="en-US" sz="1700" dirty="0"/>
              <a:t>        </a:t>
            </a:r>
            <a:r>
              <a:rPr lang="en-US" altLang="en-US" sz="1700" i="1" dirty="0"/>
              <a:t>year</a:t>
            </a:r>
            <a:r>
              <a:rPr lang="en-US" altLang="en-US" sz="1700" dirty="0"/>
              <a:t>                </a:t>
            </a:r>
            <a:r>
              <a:rPr lang="en-US" altLang="en-US" sz="1700" b="1" dirty="0"/>
              <a:t>numeric</a:t>
            </a:r>
            <a:r>
              <a:rPr lang="en-US" altLang="en-US" sz="1700" dirty="0"/>
              <a:t>(4,0),</a:t>
            </a:r>
            <a:br>
              <a:rPr lang="en-US" altLang="en-US" sz="1700" dirty="0"/>
            </a:br>
            <a:r>
              <a:rPr lang="en-US" altLang="en-US" sz="1700" dirty="0"/>
              <a:t>        </a:t>
            </a:r>
            <a:r>
              <a:rPr lang="en-US" altLang="en-US" sz="1700" i="1" dirty="0"/>
              <a:t>grade</a:t>
            </a:r>
            <a:r>
              <a:rPr lang="en-US" altLang="en-US" sz="1700" dirty="0"/>
              <a:t>              </a:t>
            </a:r>
            <a:r>
              <a:rPr lang="en-US" altLang="en-US" sz="1700" b="1" dirty="0" err="1"/>
              <a:t>varchar</a:t>
            </a:r>
            <a:r>
              <a:rPr lang="en-US" altLang="en-US" sz="1700" dirty="0"/>
              <a:t>(2), </a:t>
            </a:r>
            <a:endParaRPr lang="en-US" altLang="en-US" sz="1700" dirty="0"/>
          </a:p>
          <a:p>
            <a:pPr>
              <a:lnSpc>
                <a:spcPct val="90000"/>
              </a:lnSpc>
              <a:spcBef>
                <a:spcPct val="0"/>
              </a:spcBef>
              <a:buFont typeface="Monotype Sorts" pitchFamily="-65" charset="2"/>
              <a:buNone/>
            </a:pPr>
            <a:r>
              <a:rPr lang="en-US" altLang="en-US" sz="1700" b="1" dirty="0"/>
              <a:t>              primary key </a:t>
            </a:r>
            <a:r>
              <a:rPr lang="en-US" altLang="en-US" sz="1700" i="1" dirty="0"/>
              <a:t>(ID, </a:t>
            </a:r>
            <a:r>
              <a:rPr lang="en-US" altLang="en-US" sz="1700" i="1" dirty="0" err="1"/>
              <a:t>course_id</a:t>
            </a:r>
            <a:r>
              <a:rPr lang="en-US" altLang="en-US" sz="1700" i="1" dirty="0"/>
              <a:t>, </a:t>
            </a:r>
            <a:r>
              <a:rPr lang="en-US" altLang="en-US" sz="1700" i="1" dirty="0" err="1"/>
              <a:t>sec_id</a:t>
            </a:r>
            <a:r>
              <a:rPr lang="en-US" altLang="en-US" sz="1700" i="1" dirty="0"/>
              <a:t>, semester, year)</a:t>
            </a:r>
            <a:r>
              <a:rPr lang="en-US" altLang="en-US" sz="1700" dirty="0"/>
              <a:t> ,</a:t>
            </a:r>
            <a:endParaRPr lang="en-US" altLang="en-US" sz="1700" dirty="0"/>
          </a:p>
          <a:p>
            <a:pPr>
              <a:lnSpc>
                <a:spcPct val="90000"/>
              </a:lnSpc>
              <a:spcBef>
                <a:spcPct val="0"/>
              </a:spcBef>
              <a:buFont typeface="Monotype Sorts" pitchFamily="-65" charset="2"/>
              <a:buNone/>
            </a:pPr>
            <a:r>
              <a:rPr lang="en-US" altLang="en-US" sz="1700" b="1" dirty="0"/>
              <a:t>              foreign key </a:t>
            </a:r>
            <a:r>
              <a:rPr lang="en-US" altLang="en-US" sz="1700" dirty="0"/>
              <a:t>(</a:t>
            </a:r>
            <a:r>
              <a:rPr lang="en-US" altLang="en-US" sz="1700" i="1" dirty="0"/>
              <a:t>ID</a:t>
            </a:r>
            <a:r>
              <a:rPr lang="en-US" altLang="en-US" sz="1700" dirty="0"/>
              <a:t>) </a:t>
            </a:r>
            <a:r>
              <a:rPr lang="en-US" altLang="en-US" sz="1700" b="1" dirty="0"/>
              <a:t>references </a:t>
            </a:r>
            <a:r>
              <a:rPr lang="en-US" altLang="en-US" sz="1700" b="1" i="1" dirty="0"/>
              <a:t> </a:t>
            </a:r>
            <a:r>
              <a:rPr lang="en-US" altLang="en-US" sz="1700" i="1" dirty="0"/>
              <a:t>student,</a:t>
            </a:r>
            <a:br>
              <a:rPr lang="en-US" altLang="en-US" sz="1700" dirty="0"/>
            </a:br>
            <a:r>
              <a:rPr lang="en-US" altLang="en-US" sz="1700" dirty="0"/>
              <a:t>        </a:t>
            </a:r>
            <a:r>
              <a:rPr lang="en-US" altLang="en-US" sz="1700" b="1" dirty="0"/>
              <a:t>foreign key </a:t>
            </a:r>
            <a:r>
              <a:rPr lang="en-US" altLang="en-US" sz="1700" dirty="0"/>
              <a:t>(</a:t>
            </a:r>
            <a:r>
              <a:rPr lang="en-US" altLang="en-US" sz="1700" i="1" dirty="0" err="1"/>
              <a:t>course_id</a:t>
            </a:r>
            <a:r>
              <a:rPr lang="en-US" altLang="en-US" sz="1700" i="1" dirty="0"/>
              <a:t>, </a:t>
            </a:r>
            <a:r>
              <a:rPr lang="en-US" altLang="en-US" sz="1700" i="1" dirty="0" err="1"/>
              <a:t>sec_id</a:t>
            </a:r>
            <a:r>
              <a:rPr lang="en-US" altLang="en-US" sz="1700" i="1" dirty="0"/>
              <a:t>, semester, year</a:t>
            </a:r>
            <a:r>
              <a:rPr lang="en-US" altLang="en-US" sz="1700" dirty="0"/>
              <a:t>) </a:t>
            </a:r>
            <a:r>
              <a:rPr lang="en-US" altLang="en-US" sz="1700" b="1" dirty="0"/>
              <a:t>references </a:t>
            </a:r>
            <a:r>
              <a:rPr lang="en-US" altLang="en-US" sz="1700" i="1" dirty="0"/>
              <a:t>section</a:t>
            </a:r>
            <a:r>
              <a:rPr lang="en-US" altLang="en-US" sz="1700" dirty="0"/>
              <a:t>);</a:t>
            </a:r>
            <a:endParaRPr lang="en-US" altLang="en-US" sz="1700" dirty="0"/>
          </a:p>
          <a:p>
            <a:pPr>
              <a:lnSpc>
                <a:spcPct val="90000"/>
              </a:lnSpc>
              <a:buNone/>
            </a:pPr>
            <a:endParaRPr lang="en-US" altLang="en-US" dirty="0"/>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itchFamily="34"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Template>
  <TotalTime>0</TotalTime>
  <Words>28463</Words>
  <Application>WPS Presentation</Application>
  <PresentationFormat>On-screen Show (4:3)</PresentationFormat>
  <Paragraphs>812</Paragraphs>
  <Slides>63</Slides>
  <Notes>61</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幻灯片标题</vt:lpstr>
      </vt:variant>
      <vt:variant>
        <vt:i4>63</vt:i4>
      </vt:variant>
      <vt:variant>
        <vt:lpstr>自定义放映</vt:lpstr>
      </vt:variant>
      <vt:variant>
        <vt:i4>1</vt:i4>
      </vt:variant>
    </vt:vector>
  </HeadingPairs>
  <TitlesOfParts>
    <vt:vector size="85" baseType="lpstr">
      <vt:lpstr>Arial</vt:lpstr>
      <vt:lpstr>SimSun</vt:lpstr>
      <vt:lpstr>Wingdings</vt:lpstr>
      <vt:lpstr>Helvetica</vt:lpstr>
      <vt:lpstr>MS PGothic</vt:lpstr>
      <vt:lpstr>宋体-简</vt:lpstr>
      <vt:lpstr>Times New Roman</vt:lpstr>
      <vt:lpstr>MS PGothic</vt:lpstr>
      <vt:lpstr>苹方-简</vt:lpstr>
      <vt:lpstr>Monotype Sorts</vt:lpstr>
      <vt:lpstr>Thonburi</vt:lpstr>
      <vt:lpstr>Webdings</vt:lpstr>
      <vt:lpstr>Helvetica Bold</vt:lpstr>
      <vt:lpstr>Symbol</vt:lpstr>
      <vt:lpstr>Kingsoft Sign</vt:lpstr>
      <vt:lpstr>Century Gothic</vt:lpstr>
      <vt:lpstr>Wingdings</vt:lpstr>
      <vt:lpstr>Microsoft YaHei</vt:lpstr>
      <vt:lpstr>汉仪旗黑</vt:lpstr>
      <vt:lpstr>Arial Unicode MS</vt:lpstr>
      <vt:lpstr>2_db-5-grey</vt:lpstr>
      <vt:lpstr>Introduction to SQL</vt:lpstr>
      <vt:lpstr>Outline</vt:lpstr>
      <vt:lpstr>History</vt:lpstr>
      <vt:lpstr>SQL Parts</vt:lpstr>
      <vt:lpstr>Data Definition Language</vt:lpstr>
      <vt:lpstr>Domain Types in SQL</vt:lpstr>
      <vt:lpstr>Create Table Construct</vt:lpstr>
      <vt:lpstr>Integrity Constraints in Create Table</vt:lpstr>
      <vt:lpstr>And a Few More Relation Definitions</vt:lpstr>
      <vt:lpstr>And more still</vt:lpstr>
      <vt:lpstr>Updates to tables</vt:lpstr>
      <vt:lpstr>Basic Query Structure </vt:lpstr>
      <vt:lpstr>The select Clause</vt:lpstr>
      <vt:lpstr>The select Clause (Cont.)</vt:lpstr>
      <vt:lpstr>The select Clause (Cont.)</vt:lpstr>
      <vt:lpstr>The select Clause (Cont.)</vt:lpstr>
      <vt:lpstr>The where Clause</vt:lpstr>
      <vt:lpstr>The from Clause</vt:lpstr>
      <vt:lpstr>Examples</vt:lpstr>
      <vt:lpstr>The Rename Operation</vt:lpstr>
      <vt:lpstr>Self Join Example</vt:lpstr>
      <vt:lpstr>String Operations</vt:lpstr>
      <vt:lpstr>String Operations (Cont.)</vt:lpstr>
      <vt:lpstr>Ordering the Display of Tuples</vt:lpstr>
      <vt:lpstr>Where Clause Predicates</vt:lpstr>
      <vt:lpstr>Set Operations</vt:lpstr>
      <vt:lpstr>Set Operations (Cont.)</vt:lpstr>
      <vt:lpstr>Null Values</vt:lpstr>
      <vt:lpstr>Null Values (Cont.)</vt:lpstr>
      <vt:lpstr>Aggregate Functions</vt:lpstr>
      <vt:lpstr>Aggregate Functions Examples</vt:lpstr>
      <vt:lpstr>Aggregate Functions – Group By</vt:lpstr>
      <vt:lpstr>Aggregation (Cont.)</vt:lpstr>
      <vt:lpstr>Aggregate Functions – Having Clause</vt:lpstr>
      <vt:lpstr>Nested Subqueries</vt:lpstr>
      <vt:lpstr>Nested Subqueries</vt:lpstr>
      <vt:lpstr>Set Membership</vt:lpstr>
      <vt:lpstr>Set Membership </vt:lpstr>
      <vt:lpstr>Set Membership (Cont.)</vt:lpstr>
      <vt:lpstr>Set Comparison</vt:lpstr>
      <vt:lpstr>Set Comparison – “some” Clause</vt:lpstr>
      <vt:lpstr>Definition of  “some” Clause</vt:lpstr>
      <vt:lpstr>Set Comparison – “all” Clause</vt:lpstr>
      <vt:lpstr>Definition of “all” Clause</vt:lpstr>
      <vt:lpstr>Test for Empty Relations</vt:lpstr>
      <vt:lpstr>Use of “exists” Clause</vt:lpstr>
      <vt:lpstr>Use of “not exists” Clause</vt:lpstr>
      <vt:lpstr>PowerPoint 演示文稿</vt:lpstr>
      <vt:lpstr>Test for Absence of Duplicate Tuples</vt:lpstr>
      <vt:lpstr>Subqueries in the From Clause</vt:lpstr>
      <vt:lpstr>Subqueries in the Form Clause</vt:lpstr>
      <vt:lpstr>With Clause</vt:lpstr>
      <vt:lpstr>Complex Queries using With Clause</vt:lpstr>
      <vt:lpstr>Scalar Subquery</vt:lpstr>
      <vt:lpstr>Modification of the Database</vt:lpstr>
      <vt:lpstr>Deletion</vt:lpstr>
      <vt:lpstr>Deletion (Cont.)</vt:lpstr>
      <vt:lpstr>Insertion</vt:lpstr>
      <vt:lpstr>Insertion (Cont.)</vt:lpstr>
      <vt:lpstr>Updates</vt:lpstr>
      <vt:lpstr>Updates (Cont.)</vt:lpstr>
      <vt:lpstr>Case Statement for Conditional Updates</vt:lpstr>
      <vt:lpstr>Updates with Scalar Subqueries</vt:lpstr>
      <vt:lpstr>Custom Show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nashu</cp:lastModifiedBy>
  <cp:revision>508</cp:revision>
  <cp:lastPrinted>2024-04-17T07:09:58Z</cp:lastPrinted>
  <dcterms:created xsi:type="dcterms:W3CDTF">2024-04-17T07:09:58Z</dcterms:created>
  <dcterms:modified xsi:type="dcterms:W3CDTF">2024-04-17T07:09:58Z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1033-5.7.1.8093</vt:lpwstr>
  </property>
</Properties>
</file>