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335" r:id="rId3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400" r:id="rId24"/>
    <p:sldId id="356" r:id="rId25"/>
    <p:sldId id="357" r:id="rId26"/>
    <p:sldId id="358" r:id="rId27"/>
    <p:sldId id="359" r:id="rId28"/>
    <p:sldId id="403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404" r:id="rId37"/>
    <p:sldId id="370" r:id="rId38"/>
    <p:sldId id="371" r:id="rId39"/>
    <p:sldId id="40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>
        <p:scale>
          <a:sx n="130" d="100"/>
          <a:sy n="130" d="100"/>
        </p:scale>
        <p:origin x="882" y="-2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62104" y="6218238"/>
            <a:ext cx="3420110" cy="33718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1833" y="6613525"/>
            <a:ext cx="403860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SQL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  <a:endParaRPr lang="en-US" altLang="en-US" sz="1700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  <a:endParaRPr lang="en-US" altLang="en-US" sz="1700" i="1" dirty="0"/>
          </a:p>
          <a:p>
            <a:pPr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  <a:endParaRPr lang="en-US" altLang="en-US" sz="28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  <a:endParaRPr lang="en-US" altLang="en-US" sz="1700" i="1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  <a:endParaRPr lang="en-US" altLang="en-US" sz="17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  <a:endParaRPr lang="en-US" altLang="en-US" sz="1700" dirty="0"/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  <a:endParaRPr lang="en-US" altLang="en-US" sz="1700" i="1" dirty="0"/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  <a:endParaRPr lang="en-US" altLang="en-US" sz="1700" i="1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latin typeface="Helvetica Bold" charset="0"/>
                <a:cs typeface="Helvetica Bold" charset="0"/>
              </a:rPr>
              <a:t>alter table r modify COLUMN A datatype</a:t>
            </a:r>
            <a:endParaRPr lang="en-US" altLang="en-US" sz="17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  <a:endParaRPr lang="en-US" altLang="en-US" sz="28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The result of an SQL query is a relation.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  <a:endParaRPr lang="en-US" altLang="en-US" sz="2800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corresponds to the projection operation of the relational algebra</a:t>
            </a:r>
            <a:endParaRPr lang="en-US" altLang="en-US" sz="1700" dirty="0"/>
          </a:p>
          <a:p>
            <a:pPr>
              <a:lnSpc>
                <a:spcPct val="110000"/>
              </a:lnSpc>
              <a:tabLst>
                <a:tab pos="2055495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endParaRPr lang="en-US" altLang="en-US" sz="1700" i="1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Some people use upper case wherever we use bold font.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SQL allows duplicates in relations as well as in query results.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  <a:endParaRPr lang="en-US" altLang="en-US" sz="1700" b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department names of all instructors, and remove duplicates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An asterisk in the select clause denotes “all attributes”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buNone/>
              <a:tabLst>
                <a:tab pos="2055495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Results is a table with one column and a single row with value “437”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Can give the column a name using: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  <a:endParaRPr lang="en-US" altLang="en-US" sz="2800" dirty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The query: 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495" algn="l"/>
              </a:tabLst>
            </a:pPr>
            <a:endParaRPr lang="en-US" altLang="en-US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  <a:endParaRPr lang="en-US" altLang="en-US" sz="2800" dirty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  <a:endParaRPr lang="en-US" altLang="en-US" sz="1700" dirty="0"/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endParaRPr lang="en-US" altLang="ja-JP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  <a:endParaRPr lang="en-US" altLang="ja-JP" sz="1700" dirty="0"/>
          </a:p>
          <a:p>
            <a:pPr>
              <a:buFont typeface="Monotype Sorts" pitchFamily="-65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  <a:endParaRPr lang="en-US" altLang="en-US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  <a:endParaRPr lang="en-US" altLang="en-US" sz="17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  <a:endParaRPr lang="en-US" altLang="en-US" sz="17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  <a:endParaRPr lang="en-US" altLang="en-US" sz="1700" i="1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  <a:endParaRPr lang="en-US" altLang="en-US" sz="1700" dirty="0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  <a:endParaRPr lang="en-US" altLang="en-US" i="1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  <a:endParaRPr lang="en-US" altLang="en-US" sz="2800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805"/>
            <a:ext cx="7243445" cy="452628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  <a:endParaRPr lang="en-US" altLang="en-US" sz="1700" dirty="0"/>
          </a:p>
          <a:p>
            <a:r>
              <a:rPr lang="en-US" altLang="en-US" sz="1700" dirty="0"/>
              <a:t>SQL Data Definition</a:t>
            </a:r>
            <a:endParaRPr lang="en-US" altLang="en-US" sz="1700" dirty="0"/>
          </a:p>
          <a:p>
            <a:r>
              <a:rPr lang="en-US" altLang="en-US" sz="1700" dirty="0"/>
              <a:t>Basic Query Structure of SQL Queries</a:t>
            </a:r>
            <a:endParaRPr lang="en-US" altLang="en-US" sz="1700" dirty="0"/>
          </a:p>
          <a:p>
            <a:r>
              <a:rPr lang="en-US" altLang="en-US" sz="1700" dirty="0"/>
              <a:t>Additional Basic Operations</a:t>
            </a:r>
            <a:endParaRPr lang="en-US" altLang="en-US" sz="1700" dirty="0"/>
          </a:p>
          <a:p>
            <a:r>
              <a:rPr lang="en-US" altLang="en-US" sz="1700" dirty="0"/>
              <a:t>Set Operations</a:t>
            </a:r>
            <a:endParaRPr lang="en-US" altLang="en-US" sz="1700" dirty="0"/>
          </a:p>
          <a:p>
            <a:r>
              <a:rPr lang="en-US" altLang="en-US" sz="1700" dirty="0"/>
              <a:t>Null Values</a:t>
            </a:r>
            <a:endParaRPr lang="en-US" altLang="en-US" sz="1700" dirty="0"/>
          </a:p>
          <a:p>
            <a:r>
              <a:rPr lang="en-US" altLang="en-US" sz="1700" dirty="0"/>
              <a:t>Aggregate Functions</a:t>
            </a:r>
            <a:endParaRPr lang="en-US" altLang="en-US" sz="1700" dirty="0"/>
          </a:p>
          <a:p>
            <a:r>
              <a:rPr lang="en-US" altLang="en-US" sz="1700" dirty="0"/>
              <a:t>Nested Subqueries</a:t>
            </a:r>
            <a:endParaRPr lang="en-US" altLang="en-US" sz="1700" dirty="0"/>
          </a:p>
          <a:p>
            <a:r>
              <a:rPr lang="en-US" altLang="en-US" sz="1700" dirty="0"/>
              <a:t>Modification of the Database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  <a:endParaRPr lang="en-US" altLang="en-US" sz="1700" dirty="0"/>
          </a:p>
          <a:p>
            <a:pPr lvl="1">
              <a:tabLst>
                <a:tab pos="2055495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  <a:endParaRPr lang="en-US" altLang="en-US" sz="1700" i="1" dirty="0"/>
          </a:p>
          <a:p>
            <a:pPr lvl="1">
              <a:buFont typeface="Monotype Sorts" pitchFamily="-65" charset="2"/>
              <a:buNone/>
              <a:tabLst>
                <a:tab pos="20554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495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endParaRPr lang="en-US" altLang="en-US" sz="1700" i="1" dirty="0"/>
          </a:p>
          <a:p>
            <a:pPr>
              <a:buNone/>
              <a:tabLst>
                <a:tab pos="2055495" algn="l"/>
              </a:tabLst>
            </a:pPr>
            <a:endParaRPr lang="en-US" altLang="en-US" sz="1700" i="1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supervisor of “Bob”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Find the supervisor of the supervisor of “Bob”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r>
              <a:rPr lang="en-US" altLang="en-US" sz="1700" dirty="0"/>
              <a:t>Can you find  ALL the supervisors (direct and indirect) of “Bob”?</a:t>
            </a:r>
            <a:endParaRPr lang="en-US" altLang="en-US" sz="1700" dirty="0"/>
          </a:p>
          <a:p>
            <a:pPr>
              <a:tabLst>
                <a:tab pos="2055495" algn="l"/>
              </a:tabLst>
            </a:pPr>
            <a:endParaRPr lang="en-US" altLang="en-US" sz="1700" dirty="0"/>
          </a:p>
          <a:p>
            <a:pPr>
              <a:tabLst>
                <a:tab pos="2055495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  <a:endParaRPr lang="en-US" altLang="en-US" sz="2800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  <a:endParaRPr lang="en-US" altLang="en-US" sz="17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charset="0"/>
              <a:buChar char=""/>
              <a:tabLst>
                <a:tab pos="1889125" algn="l"/>
                <a:tab pos="2403475" algn="l"/>
              </a:tabLst>
            </a:pPr>
            <a:r>
              <a:rPr lang="en-US" altLang="en-US" sz="1600" dirty="0">
                <a:latin typeface="Century Gothic" panose="020B0502020202020204" pitchFamily="34" charset="0"/>
              </a:rPr>
              <a:t>This SQL query will match any instructor name that contains "dar" in any position. For example, it would match </a:t>
            </a:r>
            <a:r>
              <a:rPr lang="en-US" altLang="en-US" sz="1600" b="1" dirty="0">
                <a:latin typeface="Century Gothic" panose="020B0502020202020204" pitchFamily="34" charset="0"/>
              </a:rPr>
              <a:t>"Darlene",</a:t>
            </a:r>
            <a:r>
              <a:rPr lang="en-US" altLang="en-US" sz="1600" dirty="0">
                <a:latin typeface="Century Gothic" panose="020B0502020202020204" pitchFamily="34" charset="0"/>
              </a:rPr>
              <a:t> or </a:t>
            </a:r>
            <a:r>
              <a:rPr lang="en-US" altLang="en-US" sz="1600" b="1" dirty="0">
                <a:latin typeface="Century Gothic" panose="020B0502020202020204" pitchFamily="34" charset="0"/>
              </a:rPr>
              <a:t>"Jordan"</a:t>
            </a:r>
            <a:r>
              <a:rPr lang="en-US" altLang="en-US" sz="1600" dirty="0">
                <a:latin typeface="Century Gothic" panose="020B0502020202020204" pitchFamily="34" charset="0"/>
              </a:rPr>
              <a:t>.</a:t>
            </a:r>
            <a:endParaRPr lang="en-US" altLang="en-US" sz="1600" dirty="0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  <a:endParaRPr lang="en-US" altLang="en-US" sz="2800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805"/>
            <a:ext cx="7943215" cy="5372735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  <a:endParaRPr lang="en-US" altLang="en-US" sz="17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  <a:endParaRPr lang="en-US" altLang="en-US" sz="1700" dirty="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  <a:endParaRPr lang="en-US" altLang="en-US" sz="1700" dirty="0"/>
          </a:p>
          <a:p>
            <a:pPr lvl="2">
              <a:tabLst>
                <a:tab pos="1889125" algn="l"/>
                <a:tab pos="2403475" algn="l"/>
              </a:tabLst>
            </a:pPr>
            <a:r>
              <a:rPr lang="en-US" altLang="en-US" sz="1400" b="1" dirty="0">
                <a:latin typeface="Helvetica Bold" charset="0"/>
                <a:cs typeface="Helvetica Bold" charset="0"/>
              </a:rPr>
              <a:t>SELECT CONCAT(first_name, ' ', last_name) AS full_name FROM employees;   -- first_name || ' ' || last_name --</a:t>
            </a:r>
            <a:endParaRPr lang="en-US" altLang="en-US" sz="1400" b="1" dirty="0">
              <a:latin typeface="Helvetica Bold" charset="0"/>
              <a:cs typeface="Helvetica Bold" charset="0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  <a:endParaRPr lang="en-US" altLang="en-US" sz="1700" dirty="0"/>
          </a:p>
          <a:p>
            <a:pPr lvl="2">
              <a:tabLst>
                <a:tab pos="1889125" algn="l"/>
                <a:tab pos="2403475" algn="l"/>
              </a:tabLst>
            </a:pPr>
            <a:r>
              <a:rPr lang="en-US" altLang="en-US" sz="1400" b="1" dirty="0">
                <a:latin typeface="Helvetica Bold" charset="0"/>
                <a:cs typeface="Helvetica Bold" charset="0"/>
              </a:rPr>
              <a:t>SELECT UPPER(first_name) AS first_name_upper, LOWER(last_name) AS last_name_lower FROM employees;</a:t>
            </a:r>
            <a:endParaRPr lang="en-US" altLang="en-US" sz="1400" b="1" dirty="0">
              <a:latin typeface="Helvetica Bold" charset="0"/>
              <a:cs typeface="Helvetica Bold" charset="0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  <a:endParaRPr lang="en-US" altLang="en-US" sz="1700" dirty="0"/>
          </a:p>
          <a:p>
            <a:pPr lvl="2">
              <a:tabLst>
                <a:tab pos="1889125" algn="l"/>
                <a:tab pos="2403475" algn="l"/>
              </a:tabLst>
            </a:pPr>
            <a:r>
              <a:rPr lang="en-US" altLang="en-US" sz="1400" b="1" dirty="0">
                <a:latin typeface="Helvetica Bold" charset="0"/>
                <a:cs typeface="Helvetica Bold" charset="0"/>
              </a:rPr>
              <a:t>SELECT LENGTH(full_name) AS name_length FROM employees;</a:t>
            </a:r>
            <a:endParaRPr lang="en-US" altLang="en-US" sz="1400" b="1" dirty="0">
              <a:latin typeface="Helvetica Bold" charset="0"/>
              <a:cs typeface="Helvetica Bold" charset="0"/>
            </a:endParaRPr>
          </a:p>
          <a:p>
            <a:pPr lvl="2">
              <a:tabLst>
                <a:tab pos="1889125" algn="l"/>
                <a:tab pos="2403475" algn="l"/>
              </a:tabLst>
            </a:pPr>
            <a:r>
              <a:rPr lang="en-US" altLang="en-US" sz="1400" b="1" dirty="0">
                <a:latin typeface="Helvetica Bold" charset="0"/>
                <a:cs typeface="Helvetica Bold" charset="0"/>
              </a:rPr>
              <a:t>SELECT REPLACE(full_name, 'John', 'Jonathan') FROM employees;</a:t>
            </a:r>
            <a:endParaRPr lang="en-US" altLang="en-US" sz="1400" b="1" dirty="0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  <a:endParaRPr lang="en-US" altLang="en-US" sz="2800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145" algn="l"/>
              </a:tabLst>
            </a:pPr>
            <a:r>
              <a:rPr lang="en-US" altLang="en-US" sz="1700" dirty="0"/>
              <a:t>List in alphabetic order the names of all instructors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6145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145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  <a:endParaRPr lang="en-US" altLang="en-US" sz="1700" dirty="0"/>
          </a:p>
          <a:p>
            <a:pPr lvl="1">
              <a:tabLst>
                <a:tab pos="906145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145" algn="l"/>
              </a:tabLst>
            </a:pPr>
            <a:r>
              <a:rPr lang="en-US" altLang="en-US" sz="1700" dirty="0"/>
              <a:t>Can sort on multiple attributes</a:t>
            </a:r>
            <a:endParaRPr lang="en-US" altLang="en-US" sz="1700" dirty="0"/>
          </a:p>
          <a:p>
            <a:pPr lvl="1">
              <a:tabLst>
                <a:tab pos="906145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  <a:endParaRPr lang="en-US" altLang="en-US" sz="2800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  <a:endParaRPr lang="en-US" altLang="en-US" sz="1700" dirty="0"/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  <a:endParaRPr lang="en-US" altLang="en-US" sz="1700" dirty="0"/>
          </a:p>
          <a:p>
            <a:r>
              <a:rPr lang="en-US" altLang="en-US" sz="1700" dirty="0"/>
              <a:t>Tuple comparison</a:t>
            </a:r>
            <a:endParaRPr lang="en-US" altLang="en-US" sz="1700" dirty="0"/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  <a:endParaRPr kumimoji="0" lang="en-US" altLang="en-US" sz="1700" dirty="0"/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  <a:endParaRPr lang="en-US" altLang="en-US" sz="1700" dirty="0"/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  <a:endParaRPr lang="en-US" altLang="en-US" sz="2800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  <a:endParaRPr lang="en-US" altLang="en-US" sz="2800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  <a:endParaRPr lang="en-US" altLang="en-US" sz="1700" dirty="0"/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  <a:endParaRPr lang="en-US" altLang="en-US" sz="1700" dirty="0"/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  <a:endParaRPr lang="en-US" altLang="en-US" sz="1700" b="1" dirty="0"/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  <a:endParaRPr lang="en-US" altLang="en-US" sz="1700" b="1" dirty="0"/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  <a:endParaRPr lang="en-US" altLang="en-US" sz="2800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  <a:endParaRPr lang="en-US" altLang="en-US" sz="1700" dirty="0"/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  <a:endParaRPr lang="en-US" altLang="en-US" sz="1700" i="1" dirty="0"/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  <a:endParaRPr lang="en-US" altLang="en-US" sz="28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  <a:endParaRPr lang="en-US" altLang="en-US" sz="1700" dirty="0"/>
          </a:p>
          <a:p>
            <a:r>
              <a:rPr lang="en-US" altLang="en-US" sz="1700" dirty="0"/>
              <a:t>Renamed Structured Query Language (SQL)</a:t>
            </a:r>
            <a:endParaRPr lang="en-US" altLang="en-US" sz="1700" dirty="0"/>
          </a:p>
          <a:p>
            <a:r>
              <a:rPr lang="en-US" altLang="en-US" sz="1700" dirty="0"/>
              <a:t>ANSI and ISO standard SQL:</a:t>
            </a:r>
            <a:endParaRPr lang="en-US" altLang="en-US" sz="1700" dirty="0"/>
          </a:p>
          <a:p>
            <a:pPr lvl="1"/>
            <a:r>
              <a:rPr lang="en-US" altLang="en-US" sz="1700" dirty="0"/>
              <a:t>SQL-86</a:t>
            </a:r>
            <a:endParaRPr lang="en-US" altLang="en-US" sz="1700" dirty="0"/>
          </a:p>
          <a:p>
            <a:pPr lvl="1"/>
            <a:r>
              <a:rPr lang="en-US" altLang="en-US" sz="1700" dirty="0"/>
              <a:t>SQL-89</a:t>
            </a:r>
            <a:endParaRPr lang="en-US" altLang="en-US" sz="1700" dirty="0"/>
          </a:p>
          <a:p>
            <a:pPr lvl="1"/>
            <a:r>
              <a:rPr lang="en-US" altLang="en-US" sz="1700" dirty="0"/>
              <a:t>SQL-92 </a:t>
            </a:r>
            <a:endParaRPr lang="en-US" altLang="en-US" sz="1700" dirty="0"/>
          </a:p>
          <a:p>
            <a:pPr lvl="1"/>
            <a:r>
              <a:rPr lang="en-US" altLang="en-US" sz="1700" dirty="0"/>
              <a:t>SQL:1999 (language name became Y2K compliant!)</a:t>
            </a:r>
            <a:endParaRPr lang="en-US" altLang="en-US" sz="1700" dirty="0"/>
          </a:p>
          <a:p>
            <a:pPr lvl="1"/>
            <a:r>
              <a:rPr lang="en-US" altLang="en-US" sz="1700" dirty="0"/>
              <a:t>SQL:2003</a:t>
            </a:r>
            <a:endParaRPr lang="en-US" altLang="en-US" sz="1700" dirty="0"/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  <a:endParaRPr lang="en-US" altLang="en-US" sz="1700" dirty="0"/>
          </a:p>
          <a:p>
            <a:pPr lvl="1"/>
            <a:r>
              <a:rPr lang="en-US" altLang="en-US" sz="1700" dirty="0"/>
              <a:t>Not all examples here may work on your particular system.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  <a:endParaRPr lang="en-US" altLang="en-US" sz="2800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  <a:endParaRPr lang="en-US" altLang="en-US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  <a:endParaRPr lang="en-US" altLang="en-US" sz="1700" dirty="0"/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  <a:endParaRPr lang="en-US" altLang="en-US" sz="1700" dirty="0"/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  <a:endParaRPr kumimoji="0" lang="en-US" altLang="en-US" sz="17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  <a:endParaRPr kumimoji="0" lang="en-US" altLang="en-US" sz="1700" dirty="0"/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  <a:endParaRPr kumimoji="0" lang="en-US" altLang="en-US" sz="1700" dirty="0"/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  <a:endParaRPr kumimoji="0" lang="en-US" altLang="en-US" sz="1700" dirty="0"/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  <a:endParaRPr lang="en-US" altLang="en-US" sz="2800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  <a:endParaRPr lang="en-US" altLang="en-US" sz="1700" dirty="0"/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19771" t="2012" r="19587" b="13353"/>
          <a:stretch>
            <a:fillRect/>
          </a:stretch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384" t="3188" r="31718" b="23128"/>
          <a:stretch>
            <a:fillRect/>
          </a:stretch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  <a:endParaRPr lang="en-US" altLang="en-US" sz="2800" dirty="0"/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  <a:endParaRPr lang="en-US" altLang="en-US" sz="1700" dirty="0"/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  <a:endParaRPr lang="en-US" altLang="en-US" sz="28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  <a:endParaRPr lang="en-US" altLang="en-US" sz="1700" dirty="0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  <a:endParaRPr lang="en-US" altLang="en-US" sz="2800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  <a:endParaRPr lang="en-US" altLang="en-US" sz="1700" dirty="0"/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Select clause: </a:t>
            </a:r>
            <a:endParaRPr lang="en-US" altLang="en-US" sz="1700" b="1" dirty="0"/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  <a:endParaRPr lang="en-US" altLang="en-US" sz="28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6795" algn="l"/>
              </a:tabLst>
            </a:pPr>
            <a:r>
              <a:rPr lang="en-US" altLang="en-US" sz="1700" dirty="0"/>
              <a:t>Find courses offered in Fall 2017 and in Spring 2018</a:t>
            </a: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sz="1700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  <a:p>
            <a:pPr>
              <a:tabLst>
                <a:tab pos="1026795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  <a:endParaRPr lang="en-US" altLang="en-US" sz="1600" dirty="0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  <a:endParaRPr lang="en-US" altLang="en-US" sz="28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  <a:endParaRPr lang="en-US" altLang="en-US" sz="1700" dirty="0"/>
          </a:p>
          <a:p>
            <a:pPr marL="0" indent="0" defTabSz="916305">
              <a:buNone/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  <a:endParaRPr lang="en-US" altLang="en-US" sz="1700" dirty="0"/>
          </a:p>
          <a:p>
            <a:pPr>
              <a:buNone/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800" dirty="0"/>
          </a:p>
          <a:p>
            <a:pPr defTabSz="916305">
              <a:tabLst>
                <a:tab pos="683895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  <a:endParaRPr lang="en-US" altLang="en-US" sz="1700" dirty="0"/>
          </a:p>
          <a:p>
            <a:pPr defTabSz="916305">
              <a:tabLst>
                <a:tab pos="683895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  <a:endParaRPr lang="en-US" altLang="en-US" sz="17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  <a:endParaRPr lang="en-US" altLang="en-US" sz="1700" dirty="0"/>
          </a:p>
          <a:p>
            <a:r>
              <a:rPr lang="en-US" altLang="en-US" sz="1700" dirty="0"/>
              <a:t>integrity – the  DDL includes commands for specifying integrity constraints.</a:t>
            </a:r>
            <a:endParaRPr lang="en-US" altLang="en-US" sz="1700" dirty="0"/>
          </a:p>
          <a:p>
            <a:r>
              <a:rPr lang="en-US" altLang="en-US" sz="1700" dirty="0"/>
              <a:t>View definition -- The DDL  includes commands for defining views.</a:t>
            </a:r>
            <a:endParaRPr lang="en-US" altLang="en-US" sz="1700" dirty="0"/>
          </a:p>
          <a:p>
            <a:r>
              <a:rPr lang="en-US" altLang="en-US" sz="1700" dirty="0"/>
              <a:t>Transaction control –includes commands for specifying the beginning and ending of transactions.</a:t>
            </a:r>
            <a:endParaRPr lang="en-US" altLang="en-US" sz="1700" dirty="0"/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  <a:endParaRPr lang="en-US" altLang="en-US" sz="1700" dirty="0"/>
          </a:p>
          <a:p>
            <a:r>
              <a:rPr lang="en-US" altLang="en-US" sz="1700" dirty="0"/>
              <a:t>Authorization – includes commands for specifying access rights to relations and views.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6305">
              <a:tabLst>
                <a:tab pos="1830070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endParaRPr lang="en-US" altLang="en-US" dirty="0"/>
          </a:p>
          <a:p>
            <a:pPr defTabSz="916305">
              <a:tabLst>
                <a:tab pos="1830070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  <a:endParaRPr lang="en-US" altLang="en-US" dirty="0"/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  <a:endParaRPr lang="en-US" altLang="en-US" sz="1600" dirty="0"/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  <a:endParaRPr lang="en-US" altLang="en-US" sz="1600" i="1" dirty="0"/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  <a:endParaRPr lang="en-US" altLang="en-US" sz="1800" b="1"/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  <a:endParaRPr lang="en-US" altLang="en-US" sz="1800"/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69695" algn="l"/>
                <a:tab pos="1830070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  <a:endParaRPr lang="en-US" altLang="en-US" sz="1800"/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  <a:endParaRPr lang="en-US" altLang="en-US" sz="1800" b="1"/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  <a:endParaRPr lang="en-US" altLang="en-US" sz="1800"/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  <a:endParaRPr lang="en-US" altLang="en-US" sz="18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  <a:endParaRPr lang="en-US" altLang="en-US" sz="28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  <a:endParaRPr lang="en-US" altLang="en-US" sz="1700" dirty="0"/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  <a:endParaRPr lang="en-US" altLang="en-US" sz="1700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645" algn="l"/>
                <a:tab pos="1026795" algn="l"/>
                <a:tab pos="154749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  <a:endParaRPr kumimoji="1" lang="en-US" altLang="en-US" sz="1600" dirty="0"/>
          </a:p>
          <a:p>
            <a:r>
              <a:rPr kumimoji="1" lang="en-US" altLang="en-US" sz="1600" b="1" dirty="0"/>
              <a:t>                               except</a:t>
            </a:r>
            <a:endParaRPr kumimoji="1" lang="en-US" altLang="en-US" sz="1600" b="1" dirty="0"/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  <a:endParaRPr kumimoji="1" lang="en-US" altLang="en-US" sz="1600" dirty="0"/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  <a:endParaRPr kumimoji="1" lang="en-US" altLang="en-US" sz="17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  <a:endParaRPr kumimoji="1" lang="en-US" altLang="en-US" sz="1700" dirty="0"/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  <a:endParaRPr lang="en-US" altLang="en-US" sz="2800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  <a:endParaRPr lang="en-US" altLang="en-US" sz="17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  <a:endParaRPr lang="en-US" altLang="en-US" sz="1700" dirty="0"/>
          </a:p>
          <a:p>
            <a:pPr>
              <a:tabLst>
                <a:tab pos="803275" algn="l"/>
                <a:tab pos="1547495" algn="l"/>
              </a:tabLst>
            </a:pPr>
            <a:r>
              <a:rPr lang="en-US" altLang="en-US" sz="1700" dirty="0"/>
              <a:t>Find all courses that were offered at most once in 2017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803275" algn="l"/>
                <a:tab pos="1547495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  <a:endParaRPr lang="en-US" altLang="en-US" sz="2800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  <a:endParaRPr lang="en-US" altLang="en-US" sz="1700" dirty="0"/>
          </a:p>
          <a:p>
            <a:pPr marL="0" indent="0"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>
              <a:spcBef>
                <a:spcPts val="0"/>
              </a:spcBef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  <a:endParaRPr lang="en-US" altLang="en-US" sz="1700" dirty="0"/>
          </a:p>
          <a:p>
            <a:pPr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  <a:endParaRPr lang="en-US" altLang="en-US" sz="1700" dirty="0"/>
          </a:p>
          <a:p>
            <a:r>
              <a:rPr lang="en-US" altLang="en-US" sz="1700" dirty="0"/>
              <a:t>The type of values associated with each attribute.</a:t>
            </a:r>
            <a:endParaRPr lang="en-US" altLang="en-US" sz="1700" dirty="0"/>
          </a:p>
          <a:p>
            <a:r>
              <a:rPr lang="en-US" altLang="en-US" sz="1700" dirty="0"/>
              <a:t>The Integrity constraints</a:t>
            </a:r>
            <a:endParaRPr lang="en-US" altLang="en-US" sz="1700" dirty="0"/>
          </a:p>
          <a:p>
            <a:r>
              <a:rPr lang="en-US" altLang="en-US" sz="1700" dirty="0"/>
              <a:t>The set of indices to be maintained for each relation.</a:t>
            </a:r>
            <a:endParaRPr lang="en-US" altLang="en-US" sz="1700" dirty="0"/>
          </a:p>
          <a:p>
            <a:r>
              <a:rPr lang="en-US" altLang="en-US" sz="1700" dirty="0"/>
              <a:t>Security and authorization information for each relation.</a:t>
            </a:r>
            <a:endParaRPr lang="en-US" altLang="en-US" sz="1700" dirty="0"/>
          </a:p>
          <a:p>
            <a:r>
              <a:rPr lang="en-US" altLang="en-US" sz="1700" dirty="0"/>
              <a:t>The physical storage structure of each relation on disk.</a:t>
            </a:r>
            <a:endParaRPr lang="en-US" altLang="en-US" sz="1700" dirty="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  <a:endParaRPr lang="en-US" altLang="en-US" sz="2800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  <a:endParaRPr lang="en-US" altLang="en-US" sz="1700" dirty="0"/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  <a:endParaRPr lang="en-US" altLang="en-US" sz="2800" dirty="0"/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  <a:endParaRPr lang="en-US" altLang="en-US" sz="1700" dirty="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  <a:endParaRPr lang="en-US" altLang="en-US" sz="1700" i="1" dirty="0"/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  <a:endParaRPr lang="en-US" altLang="en-US" sz="1700" dirty="0"/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endParaRPr lang="en-US" altLang="en-US" sz="1700" b="1" dirty="0"/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  <a:endParaRPr lang="en-US" altLang="en-US" sz="2800" dirty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  <a:endParaRPr lang="en-US" altLang="en-US" sz="1700" dirty="0"/>
          </a:p>
          <a:p>
            <a:r>
              <a:rPr lang="en-US" altLang="en-US" sz="1700" dirty="0"/>
              <a:t>List all departments along with the number of instructors in each department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  <a:endParaRPr lang="en-US" altLang="en-US" sz="1700" dirty="0"/>
          </a:p>
          <a:p>
            <a:r>
              <a:rPr lang="en-US" altLang="en-US" sz="1700" dirty="0"/>
              <a:t>Runtime error if subquery returns more than one result tuple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  <a:endParaRPr lang="en-US" altLang="en-US" sz="2800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Insertion of new tuples into a given relation</a:t>
            </a:r>
            <a:endParaRPr lang="en-US" altLang="en-US" sz="17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Updating of values in some tuples in a given relation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  <a:endParaRPr lang="en-US" altLang="en-US" sz="2800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Delete all instructors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652270" algn="l"/>
                <a:tab pos="2633345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652270" algn="l"/>
                <a:tab pos="2633345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  <a:endParaRPr lang="en-US" altLang="en-US" sz="1700" dirty="0"/>
          </a:p>
          <a:p>
            <a:pPr>
              <a:tabLst>
                <a:tab pos="1652270" algn="l"/>
                <a:tab pos="263334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  <a:endParaRPr lang="en-US" altLang="en-US" sz="2800" dirty="0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69695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  <a:endParaRPr lang="en-US" altLang="en-US" sz="17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69695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r>
              <a:rPr lang="en-US" altLang="en-US" dirty="0"/>
              <a:t>Solution used in SQL:</a:t>
            </a:r>
            <a:endParaRPr lang="en-US" altLang="en-US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  <a:endParaRPr lang="en-US" altLang="en-US" dirty="0"/>
          </a:p>
          <a:p>
            <a:pPr marL="1200150" lvl="2" indent="-342900">
              <a:buFont typeface="+mj-lt"/>
              <a:buAutoNum type="arabicPeriod"/>
              <a:tabLst>
                <a:tab pos="1369695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  <a:endParaRPr lang="en-US" altLang="en-US" dirty="0"/>
          </a:p>
          <a:p>
            <a:pPr lvl="1">
              <a:tabLst>
                <a:tab pos="1369695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  <a:endParaRPr kumimoji="1" lang="en-US" altLang="en-US" sz="1700" i="1" dirty="0"/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  <a:endParaRPr kumimoji="1" lang="en-US" altLang="en-US" sz="1700" dirty="0"/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  <a:endParaRPr kumimoji="1"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  <a:endParaRPr lang="en-US" altLang="en-US" sz="2800" dirty="0"/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tabLst>
                <a:tab pos="1204595" algn="l"/>
                <a:tab pos="1890395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204595" algn="l"/>
                <a:tab pos="189039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  <a:endParaRPr lang="en-US" altLang="en-US" sz="2800" dirty="0"/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  <a:endParaRPr lang="en-US" altLang="en-US" sz="800" i="1" dirty="0"/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  <a:endParaRPr lang="en-US" altLang="en-US" sz="1700" dirty="0"/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  <a:endParaRPr lang="en-US" altLang="en-US" sz="2800" dirty="0"/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  <a:endParaRPr lang="en-US" altLang="en-US" sz="1700" dirty="0"/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  <a:endParaRPr lang="en-US" altLang="en-US" sz="1700" dirty="0"/>
          </a:p>
          <a:p>
            <a:pPr lvl="1">
              <a:buFont typeface="Monotype Sorts" pitchFamily="-65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  <a:endParaRPr lang="en-US" altLang="en-US" sz="1700" i="1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  <a:endParaRPr lang="en-US" altLang="en-US" sz="2800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  <a:endParaRPr lang="en-US" altLang="en-US" sz="2800" dirty="0"/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  <a:endParaRPr lang="en-US" altLang="en-US" sz="1700" dirty="0"/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pitchFamily="-65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  <a:endParaRPr lang="en-US" altLang="en-US" sz="1700" i="1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  <a:endParaRPr lang="en-US" altLang="en-US" sz="1700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  <a:endParaRPr lang="en-US" altLang="en-US" sz="1700" i="1" dirty="0"/>
          </a:p>
          <a:p>
            <a:pPr lvl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1489075" algn="l"/>
                <a:tab pos="1949450" algn="l"/>
                <a:tab pos="303657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  <a:endParaRPr lang="en-US" altLang="en-US" sz="1700" b="1" dirty="0"/>
          </a:p>
          <a:p>
            <a:r>
              <a:rPr lang="en-US" altLang="en-US" sz="1700" dirty="0"/>
              <a:t>SQL prevents any update to the database that violates an integrity constraint.</a:t>
            </a:r>
            <a:endParaRPr lang="en-US" altLang="en-US" sz="1700" dirty="0"/>
          </a:p>
          <a:p>
            <a:r>
              <a:rPr lang="en-US" altLang="en-US" sz="1700" dirty="0"/>
              <a:t>Example: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  <a:endParaRPr lang="en-US" altLang="en-US" sz="1700" i="1" dirty="0"/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  <a:endParaRPr lang="en-US" altLang="en-US" sz="2800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  <a:endParaRPr lang="en-US" altLang="en-US" sz="1700" i="1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-65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  <a:endParaRPr lang="en-US" altLang="en-US" sz="1700" dirty="0"/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26411</Words>
  <Application>WPS Presentation</Application>
  <PresentationFormat>On-screen Show (4:3)</PresentationFormat>
  <Paragraphs>732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84" baseType="lpstr">
      <vt:lpstr>Arial</vt:lpstr>
      <vt:lpstr>SimSun</vt:lpstr>
      <vt:lpstr>Wingdings</vt:lpstr>
      <vt:lpstr>Helvetica</vt:lpstr>
      <vt:lpstr>MS PGothic</vt:lpstr>
      <vt:lpstr>宋体-简</vt:lpstr>
      <vt:lpstr>Times New Roman</vt:lpstr>
      <vt:lpstr>MS PGothic</vt:lpstr>
      <vt:lpstr>苹方-简</vt:lpstr>
      <vt:lpstr>Monotype Sorts</vt:lpstr>
      <vt:lpstr>Thonburi</vt:lpstr>
      <vt:lpstr>Webdings</vt:lpstr>
      <vt:lpstr>Symbol</vt:lpstr>
      <vt:lpstr>Kingsoft Sign</vt:lpstr>
      <vt:lpstr>Century Gothic</vt:lpstr>
      <vt:lpstr>Microsoft YaHei</vt:lpstr>
      <vt:lpstr>汉仪旗黑</vt:lpstr>
      <vt:lpstr>Arial Unicode MS</vt:lpstr>
      <vt:lpstr>Helvetica Bold</vt:lpstr>
      <vt:lpstr>Wingdings</vt:lpstr>
      <vt:lpstr>2_db-5-grey</vt:lpstr>
      <vt:lpstr>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136******15</cp:lastModifiedBy>
  <cp:revision>484</cp:revision>
  <cp:lastPrinted>2024-03-28T04:47:30Z</cp:lastPrinted>
  <dcterms:created xsi:type="dcterms:W3CDTF">2024-03-28T04:47:30Z</dcterms:created>
  <dcterms:modified xsi:type="dcterms:W3CDTF">2024-03-28T04:47:30Z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