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445" r:id="rId3"/>
    <p:sldId id="446" r:id="rId5"/>
    <p:sldId id="338" r:id="rId6"/>
    <p:sldId id="339" r:id="rId7"/>
    <p:sldId id="340" r:id="rId8"/>
    <p:sldId id="341" r:id="rId9"/>
    <p:sldId id="342" r:id="rId10"/>
    <p:sldId id="343" r:id="rId11"/>
    <p:sldId id="440" r:id="rId12"/>
    <p:sldId id="447" r:id="rId13"/>
    <p:sldId id="448" r:id="rId14"/>
    <p:sldId id="347" r:id="rId15"/>
    <p:sldId id="450" r:id="rId16"/>
    <p:sldId id="453" r:id="rId17"/>
    <p:sldId id="454" r:id="rId18"/>
    <p:sldId id="455" r:id="rId19"/>
    <p:sldId id="352" r:id="rId20"/>
    <p:sldId id="457" r:id="rId21"/>
    <p:sldId id="458" r:id="rId22"/>
    <p:sldId id="460" r:id="rId23"/>
    <p:sldId id="505" r:id="rId24"/>
    <p:sldId id="356" r:id="rId25"/>
    <p:sldId id="357" r:id="rId26"/>
    <p:sldId id="358" r:id="rId27"/>
    <p:sldId id="359" r:id="rId28"/>
    <p:sldId id="360" r:id="rId29"/>
    <p:sldId id="470" r:id="rId30"/>
    <p:sldId id="362" r:id="rId31"/>
    <p:sldId id="363" r:id="rId32"/>
    <p:sldId id="364" r:id="rId33"/>
    <p:sldId id="365" r:id="rId34"/>
    <p:sldId id="366" r:id="rId35"/>
    <p:sldId id="367" r:id="rId36"/>
    <p:sldId id="506" r:id="rId37"/>
    <p:sldId id="461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50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462" r:id="rId57"/>
    <p:sldId id="464" r:id="rId58"/>
    <p:sldId id="465" r:id="rId59"/>
    <p:sldId id="466" r:id="rId60"/>
    <p:sldId id="467" r:id="rId61"/>
    <p:sldId id="468" r:id="rId62"/>
    <p:sldId id="469" r:id="rId63"/>
    <p:sldId id="393" r:id="rId64"/>
    <p:sldId id="394" r:id="rId6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689"/>
        <p:guide pos="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1. Ambiguity in Mapping to Underlying Tables: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sym typeface="+mn-ea"/>
              </a:rPr>
              <a:t>Specifically, ID and name logically belong to instructor, and building logically belongs to department, but the relationship between name and building (through dept_name) is not directly represented in the insert values.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2. Multiple Departments in the Same Building: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3. No Matching Department: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These conditions aim to ensure that any updates made through the view can be unambiguously applied to the underlying base table(s).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7792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83736" y="6613525"/>
            <a:ext cx="4400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  <a:endParaRPr lang="en-US" sz="1700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/ Inner Join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endParaRPr lang="en-US" sz="1700" b="1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  <a:endParaRPr lang="en-US" altLang="en-US" sz="1700" dirty="0"/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  <a:endParaRPr lang="en-US" altLang="en-US" sz="1700" dirty="0"/>
          </a:p>
          <a:p>
            <a:r>
              <a:rPr lang="en-US" altLang="en-US" sz="1700" dirty="0"/>
              <a:t>Uses </a:t>
            </a:r>
            <a:r>
              <a:rPr lang="en-US" altLang="en-US" sz="1700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null</a:t>
            </a:r>
            <a:r>
              <a:rPr lang="en-US" altLang="en-US" sz="1700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 </a:t>
            </a:r>
            <a:r>
              <a:rPr lang="en-US" altLang="en-US" sz="1700" dirty="0"/>
              <a:t>values.</a:t>
            </a:r>
            <a:endParaRPr lang="en-US" altLang="en-US" sz="1700" dirty="0"/>
          </a:p>
          <a:p>
            <a:r>
              <a:rPr lang="en-US" altLang="en-US" sz="1700" dirty="0"/>
              <a:t>Three forms of outer join: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left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right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full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577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  <a:endParaRPr lang="en-US" sz="2800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  <a:endParaRPr lang="en-US" altLang="en-US" sz="1700" dirty="0"/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/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857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  <a:endParaRPr lang="en-US" altLang="en-US" sz="1700" dirty="0"/>
          </a:p>
          <a:p>
            <a:r>
              <a:rPr lang="en-US" altLang="en-US" sz="1700" dirty="0"/>
              <a:t>Views</a:t>
            </a:r>
            <a:endParaRPr lang="en-US" altLang="en-US" sz="1700" dirty="0"/>
          </a:p>
          <a:p>
            <a:r>
              <a:rPr lang="en-US" altLang="en-US" sz="1700" dirty="0"/>
              <a:t>Transactions</a:t>
            </a:r>
            <a:endParaRPr lang="en-US" altLang="en-US" sz="1700" dirty="0"/>
          </a:p>
          <a:p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r>
              <a:rPr lang="en-US" altLang="en-US" sz="1700" dirty="0"/>
              <a:t>SQL Data Types and Schemas</a:t>
            </a:r>
            <a:endParaRPr lang="en-US" altLang="en-US" sz="1700" dirty="0"/>
          </a:p>
          <a:p>
            <a:r>
              <a:rPr lang="en-US" altLang="en-US" sz="1700" dirty="0"/>
              <a:t>Index Definition in SQL</a:t>
            </a:r>
            <a:endParaRPr lang="en-US" altLang="en-US" sz="1700" dirty="0"/>
          </a:p>
          <a:p>
            <a:r>
              <a:rPr lang="en-US" altLang="en-US" sz="1700" dirty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76630"/>
          </a:xfrm>
        </p:spPr>
        <p:txBody>
          <a:bodyPr/>
          <a:p>
            <a:r>
              <a:rPr lang="en-US"/>
              <a:t>Class Activity: Understanding Joins through Algebra and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903845" cy="5361305"/>
          </a:xfrm>
        </p:spPr>
        <p:txBody>
          <a:bodyPr/>
          <a:p>
            <a:pPr marL="0" indent="0">
              <a:buNone/>
            </a:pPr>
            <a:r>
              <a:rPr lang="en-US"/>
              <a:t>Students(</a:t>
            </a:r>
            <a:r>
              <a:rPr lang="en-US" b="1" u="sng">
                <a:latin typeface="Helvetica Bold" charset="0"/>
                <a:cs typeface="Helvetica Bold" charset="0"/>
              </a:rPr>
              <a:t>StudentId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Name, Major)</a:t>
            </a:r>
            <a:endParaRPr lang="en-US"/>
          </a:p>
          <a:p>
            <a:pPr marL="0" indent="0">
              <a:buNone/>
            </a:pPr>
            <a:r>
              <a:rPr lang="en-US"/>
              <a:t>Courses (</a:t>
            </a:r>
            <a:r>
              <a:rPr lang="en-US" b="1" u="sng">
                <a:latin typeface="Helvetica Bold" charset="0"/>
                <a:cs typeface="Helvetica Bold" charset="0"/>
              </a:rPr>
              <a:t>CourseId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CourseName, Major)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1: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Inner Join on “Major”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that represents an</a:t>
            </a:r>
            <a:r>
              <a:rPr lang="en-US" b="1" i="1">
                <a:latin typeface="Helvetica Bold Oblique" charset="0"/>
                <a:cs typeface="Helvetica Bold Oblique" charset="0"/>
              </a:rPr>
              <a:t> inner join</a:t>
            </a:r>
            <a:r>
              <a:rPr lang="en-US"/>
              <a:t> of two sets </a:t>
            </a:r>
            <a:r>
              <a:rPr lang="en-US" b="1" i="1">
                <a:latin typeface="Helvetica Bold Oblique" charset="0"/>
                <a:cs typeface="Helvetica Bold Oblique" charset="0"/>
              </a:rPr>
              <a:t>S (Students)</a:t>
            </a:r>
            <a:r>
              <a:rPr lang="en-US"/>
              <a:t> and</a:t>
            </a:r>
            <a:r>
              <a:rPr lang="en-US" b="1" i="1">
                <a:latin typeface="Helvetica Bold Oblique" charset="0"/>
                <a:cs typeface="Helvetica Bold Oblique" charset="0"/>
              </a:rPr>
              <a:t> C (Courses) </a:t>
            </a:r>
            <a:r>
              <a:rPr lang="en-US"/>
              <a:t>on the attribute Major. Both S and C have the attributes StudentID, Name, CourseID, CourseName, and Major.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(B).</a:t>
            </a:r>
            <a:r>
              <a:rPr lang="en-US"/>
              <a:t> Construct an SQL query to perform an inner join between the tables Students and Courses using the column Major as the join condition.</a:t>
            </a:r>
            <a:endParaRPr lang="en-US"/>
          </a:p>
          <a:p>
            <a:pPr marL="0" lv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2: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Natural Join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for performing a natural join on S and C.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(B). </a:t>
            </a:r>
            <a:r>
              <a:rPr lang="en-US"/>
              <a:t>Write an SQL query to execute a natural join between the Students and Courses tables, assuming they share the common column Major.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  <a:endParaRPr lang="en-US" sz="2800" dirty="0"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4845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3204845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  <a:endParaRPr lang="en-US" sz="2800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  <a:endParaRPr lang="en-US" altLang="en-US" sz="17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  <a:endParaRPr lang="en-US" altLang="en-US" sz="1700" dirty="0"/>
          </a:p>
          <a:p>
            <a:pPr>
              <a:lnSpc>
                <a:spcPct val="20000"/>
              </a:lnSpc>
              <a:buFont typeface="Monotype Sorts" pitchFamily="-65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  <a:endParaRPr lang="en-US" altLang="en-US" sz="1700" dirty="0"/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  <a:endParaRPr lang="en-US" sz="2800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69695" algn="l"/>
              </a:tabLst>
            </a:pPr>
            <a:r>
              <a:rPr lang="en-US" altLang="en-US" sz="1700" dirty="0"/>
              <a:t>A view of instructors without their salary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Find all instructors in the Biology department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Create a view of department salary totals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buNone/>
              <a:tabLst>
                <a:tab pos="1369695" algn="l"/>
              </a:tabLst>
            </a:pPr>
            <a:endParaRPr lang="en-US" altLang="en-US" sz="24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en-US" sz="2400" b="1"/>
              <a:t>	</a:t>
            </a:r>
            <a:endParaRPr kumimoji="1"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  <a:endParaRPr lang="en-US" altLang="en-US" sz="1700" dirty="0"/>
          </a:p>
          <a:p>
            <a:pPr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  <a:endParaRPr lang="en-US" sz="2800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endParaRPr lang="en-US" altLang="en-US" sz="1700" i="1" dirty="0"/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  <a:endParaRPr lang="en-US" altLang="en-US" sz="1700" dirty="0"/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  <a:endParaRPr lang="en-US" sz="2800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0720" algn="l"/>
              </a:tabLst>
            </a:pPr>
            <a:r>
              <a:rPr lang="en-US" altLang="en-US" sz="1700" dirty="0"/>
              <a:t>A way to define the meaning of views defined in terms of other views.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View expansion of an expression repeats the following replacement step:</a:t>
            </a:r>
            <a:endParaRPr lang="en-US" altLang="en-US" sz="1700" dirty="0"/>
          </a:p>
          <a:p>
            <a:pPr>
              <a:buNone/>
              <a:tabLst>
                <a:tab pos="68072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  <a:endParaRPr lang="en-US" altLang="en-US" sz="1700" dirty="0"/>
          </a:p>
          <a:p>
            <a:pPr lvl="1"/>
            <a:r>
              <a:rPr lang="en-US" altLang="en-US" sz="1700" dirty="0"/>
              <a:t>Physical copy created when the view is defined.</a:t>
            </a:r>
            <a:endParaRPr lang="en-US" altLang="en-US" sz="1700" dirty="0"/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r>
              <a:rPr lang="en-US" altLang="en-US" sz="1700" dirty="0"/>
              <a:t>If relations used in the query are updated, the materialized view result becomes out of date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  <a:endParaRPr lang="en-US" sz="2800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700" dirty="0">
                <a:ea typeface="MS PGothic" panose="020B0600070205080204" pitchFamily="34" charset="-128"/>
              </a:rPr>
              <a:t>take two relations and return as a result another relation.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dirty="0">
                <a:ea typeface="MS PGothic" panose="020B0600070205080204" pitchFamily="34" charset="-128"/>
              </a:rPr>
              <a:t>clause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Three types of joins: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Natural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Inner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Outer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>
              <a:buFont typeface="Monotype Sorts" pitchFamily="-65" charset="2"/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  <a:endParaRPr lang="en-US" sz="2800" dirty="0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  <a:endParaRPr lang="en-US" altLang="en-US" sz="1700" dirty="0"/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value for salary.</a:t>
            </a:r>
            <a:endParaRPr lang="en-US" altLang="en-US" sz="1700" dirty="0">
              <a:cs typeface="+mn-cs"/>
            </a:endParaRP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  <a:endParaRPr lang="en-US" altLang="en-US" sz="1700" dirty="0">
              <a:cs typeface="+mn-cs"/>
            </a:endParaRPr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/>
              <a:t>Which department, if multiple departments in Taylor?</a:t>
            </a:r>
            <a:endParaRPr lang="en-US" altLang="en-US" sz="1700" dirty="0"/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  <a:endParaRPr lang="en-US" sz="2800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  <a:endParaRPr lang="en-US" altLang="en-US" sz="1700" dirty="0"/>
          </a:p>
          <a:p>
            <a:r>
              <a:rPr lang="en-US" altLang="en-US" sz="1700" dirty="0"/>
              <a:t>What happens if we insert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i="1" dirty="0"/>
          </a:p>
          <a:p>
            <a:pPr>
              <a:buNone/>
            </a:pPr>
            <a:endParaRPr lang="en-US" altLang="en-US" sz="1700" dirty="0"/>
          </a:p>
          <a:p>
            <a:pPr lvl="1" algn="l"/>
            <a:r>
              <a:rPr lang="en-US">
                <a:sym typeface="+mn-ea"/>
              </a:rPr>
              <a:t>1. Insertion into Underlying Table</a:t>
            </a:r>
            <a:endParaRPr lang="en-US"/>
          </a:p>
          <a:p>
            <a:pPr lvl="1" algn="l"/>
            <a:r>
              <a:rPr lang="en-US">
                <a:sym typeface="+mn-ea"/>
              </a:rPr>
              <a:t>2. View Does Not Display the New Record</a:t>
            </a:r>
            <a:endParaRPr lang="en-US"/>
          </a:p>
          <a:p>
            <a:pPr>
              <a:buNone/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  <a:endParaRPr lang="en-US" altLang="en-US" sz="1700" dirty="0"/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Class 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1. What is abc in the following MySQL statement?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a) row name                                  b) column name</a:t>
            </a:r>
            <a:endParaRPr lang="en-US"/>
          </a:p>
          <a:p>
            <a:pPr marL="0" indent="0">
              <a:buNone/>
            </a:pPr>
            <a:r>
              <a:rPr lang="en-US"/>
              <a:t>    c) view                                           d) database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26490" y="1504315"/>
          <a:ext cx="640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CREATE VIEW xyz (abc) AS SELECT a FROM t;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  <a:endParaRPr lang="en-US" altLang="en-US" sz="1700" dirty="0"/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  <a:endParaRPr lang="en-US" altLang="en-US" sz="1700" dirty="0"/>
          </a:p>
          <a:p>
            <a:r>
              <a:rPr lang="en-US" altLang="en-US" sz="1700" dirty="0"/>
              <a:t>The transaction must end with one of the following statements: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  <a:endParaRPr lang="en-US" altLang="en-US" sz="1700" dirty="0"/>
          </a:p>
          <a:p>
            <a:r>
              <a:rPr lang="en-US" altLang="en-US" sz="1700" dirty="0"/>
              <a:t>Atomic transaction</a:t>
            </a:r>
            <a:endParaRPr lang="en-US" altLang="en-US" sz="1700" dirty="0"/>
          </a:p>
          <a:p>
            <a:pPr lvl="1"/>
            <a:r>
              <a:rPr lang="en-US" altLang="en-US" sz="1700" dirty="0"/>
              <a:t>either fully executed or rolled back as if it never occurred</a:t>
            </a:r>
            <a:endParaRPr lang="en-US" altLang="en-US" sz="1700" dirty="0"/>
          </a:p>
          <a:p>
            <a:r>
              <a:rPr lang="en-US" altLang="en-US" sz="1700" dirty="0"/>
              <a:t>Isolation from concurrent transactions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  <a:endParaRPr lang="en-US" sz="28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  <a:endParaRPr lang="en-US" altLang="en-US" sz="1700" dirty="0"/>
          </a:p>
          <a:p>
            <a:pPr lvl="1"/>
            <a:r>
              <a:rPr lang="en-US" altLang="en-US" sz="1700" dirty="0"/>
              <a:t>A checking account must have a balance greater than $10,000.00</a:t>
            </a:r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b="1" dirty="0"/>
              <a:t>primary key</a:t>
            </a:r>
            <a:endParaRPr lang="en-US" altLang="en-US" sz="1700" b="1" dirty="0"/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  <a:endParaRPr lang="en-US" altLang="en-US" sz="17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  <a:endParaRPr kumimoji="0" lang="en-US" altLang="en-US" sz="1700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Natural join matches tuples with the same values for all common attributes, and retains only one copy of each common column.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List the names of instructors along with the course ID of the courses that they taught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students, takes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</a:t>
            </a:r>
            <a:r>
              <a:rPr lang="en-US" altLang="en-US" sz="1700" i="1" dirty="0">
                <a:ea typeface="MS PGothic" panose="020B0600070205080204" pitchFamily="34" charset="-128"/>
              </a:rPr>
              <a:t>student.ID </a:t>
            </a:r>
            <a:r>
              <a:rPr lang="en-US" altLang="en-US" sz="1700" dirty="0">
                <a:ea typeface="MS PGothic" panose="020B0600070205080204" pitchFamily="34" charset="-128"/>
              </a:rPr>
              <a:t>= </a:t>
            </a:r>
            <a:r>
              <a:rPr lang="en-US" altLang="en-US" sz="1700" i="1" dirty="0">
                <a:ea typeface="MS PGothic" panose="020B0600070205080204" pitchFamily="34" charset="-128"/>
              </a:rPr>
              <a:t>takes.ID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Same query in SQL with “natural join” construct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student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takes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  <a:endParaRPr lang="en-US" sz="2800" dirty="0">
              <a:ea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  <a:endParaRPr lang="en-US" altLang="en-US" sz="1700" dirty="0"/>
          </a:p>
          <a:p>
            <a:r>
              <a:rPr lang="en-US" altLang="en-US" sz="1700" dirty="0"/>
              <a:t>Example:  ensure that semester is one of fall, winter, spring or summer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  <a:endParaRPr lang="en-US" altLang="en-US" sz="1700" b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  <a:endParaRPr lang="en-US" altLang="en-US" sz="17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r>
              <a:rPr lang="en-US" altLang="en-US" sz="1700" dirty="0"/>
              <a:t>By default, a foreign key references the primary-key attributes of the referenced table.</a:t>
            </a:r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2970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An alternative, in case of delete or update is to cascade</a:t>
            </a:r>
            <a:endParaRPr lang="en-US" altLang="en-US" sz="1700" dirty="0"/>
          </a:p>
          <a:p>
            <a:pPr>
              <a:buNone/>
              <a:tabLst>
                <a:tab pos="2172970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Instead of cascade we can use :  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172970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  <a:endParaRPr lang="en-US" sz="2600" dirty="0"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  <a:endParaRPr lang="en-US" altLang="en-US" sz="1700" dirty="0"/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  -&gt;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Helvetica Bold" charset="0"/>
                <a:cs typeface="Helvetica Bold" charset="0"/>
              </a:rPr>
              <a:t>Order matters</a:t>
            </a:r>
            <a:r>
              <a:rPr lang="en-US" altLang="en-US" sz="1700" dirty="0"/>
              <a:t>,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set foreign_key_checks=0/1</a:t>
            </a:r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75945" y="3796665"/>
            <a:ext cx="82696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BEGIN;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>
                <a:sym typeface="+mn-ea"/>
              </a:rPr>
              <a:t>    INSERT INTO person (ID, name) VALUES ('005', 'Lila');</a:t>
            </a:r>
            <a:endParaRPr lang="en-US"/>
          </a:p>
          <a:p>
            <a:r>
              <a:rPr lang="en-US">
                <a:sym typeface="+mn-ea"/>
              </a:rPr>
              <a:t>    INSERT INTO person (ID, name) VALUES ('006', 'Dawit');</a:t>
            </a:r>
            <a:endParaRPr lang="en-US"/>
          </a:p>
          <a:p>
            <a:r>
              <a:rPr lang="en-US">
                <a:sym typeface="+mn-ea"/>
              </a:rPr>
              <a:t>    INSERT INTO person (ID, name, mother, father) VALUES ('007', 'Lillian', '005', '006');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COMMIT;</a:t>
            </a:r>
            <a:endParaRPr lang="en-US" b="1">
              <a:latin typeface="Helvetica Bold" charset="0"/>
              <a:cs typeface="Helvetica Bold" charset="0"/>
              <a:sym typeface="+mn-ea"/>
            </a:endParaRPr>
          </a:p>
          <a:p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SET foreign_key_checks </a:t>
            </a:r>
            <a:r>
              <a:rPr lang="en-US" b="1">
                <a:sym typeface="+mn-ea"/>
              </a:rPr>
              <a:t>= 0;</a:t>
            </a:r>
            <a:endParaRPr lang="en-US"/>
          </a:p>
          <a:p>
            <a:r>
              <a:rPr lang="en-US">
                <a:sym typeface="+mn-ea"/>
              </a:rPr>
              <a:t>INSERT INTO person (ID, name, mother, father) VALUES ('009', 'Alice', '0010', '0011');</a:t>
            </a:r>
            <a:endParaRPr lang="en-US"/>
          </a:p>
          <a:p>
            <a:r>
              <a:rPr lang="en-US">
                <a:sym typeface="+mn-ea"/>
              </a:rPr>
              <a:t>INSERT INTO person (ID, name) VALUES ('0010', 'Bob');</a:t>
            </a:r>
            <a:endParaRPr lang="en-US"/>
          </a:p>
          <a:p>
            <a:r>
              <a:rPr lang="en-US">
                <a:sym typeface="+mn-ea"/>
              </a:rPr>
              <a:t>INSERT INTO person (ID, name) VALUES ('0011', 'Carol');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  <a:sym typeface="+mn-ea"/>
              </a:rPr>
              <a:t>SET foreign_key_checks = 1;</a:t>
            </a:r>
            <a:endParaRPr lang="en-US" b="1">
              <a:latin typeface="Helvetica Bold" charset="0"/>
              <a:cs typeface="Helvetica Bold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92455" y="923925"/>
            <a:ext cx="84296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-- Insert father 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</a:t>
            </a:r>
            <a:r>
              <a:rPr lang="en-US" sz="1400">
                <a:sym typeface="+mn-ea"/>
              </a:rPr>
              <a:t> person (ID, name)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 VALUES</a:t>
            </a:r>
            <a:r>
              <a:rPr lang="en-US" sz="1400">
                <a:sym typeface="+mn-ea"/>
              </a:rPr>
              <a:t> ("001", "Urgessa");</a:t>
            </a:r>
            <a:endParaRPr lang="en-US" sz="1400"/>
          </a:p>
          <a:p>
            <a:r>
              <a:rPr lang="en-US" sz="1400">
                <a:sym typeface="+mn-ea"/>
              </a:rPr>
              <a:t>#Insert Mother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("002", "Yeshi");</a:t>
            </a:r>
            <a:endParaRPr lang="en-US" sz="1400"/>
          </a:p>
          <a:p>
            <a:r>
              <a:rPr lang="en-US" sz="1400">
                <a:sym typeface="+mn-ea"/>
              </a:rPr>
              <a:t>-- Now Insert child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name, mother, father)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("003", "Nashu", "001", "002");</a:t>
            </a:r>
            <a:endParaRPr lang="en-US" sz="1400"/>
          </a:p>
          <a:p>
            <a:endParaRPr lang="en-US" sz="1400"/>
          </a:p>
          <a:p>
            <a:r>
              <a:rPr lang="en-US" sz="1400">
                <a:sym typeface="+mn-ea"/>
              </a:rPr>
              <a:t>/*Set Father and Mother to NULL Initially, Update After Inserting All Persons*/</a:t>
            </a:r>
            <a:endParaRPr lang="en-US" sz="1400"/>
          </a:p>
          <a:p>
            <a:r>
              <a:rPr lang="en-US" sz="1400">
                <a:sym typeface="+mn-ea"/>
              </a:rPr>
              <a:t>-- Insert person without specifying parents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INSERT INTO </a:t>
            </a:r>
            <a:r>
              <a:rPr lang="en-US" sz="1400">
                <a:sym typeface="+mn-ea"/>
              </a:rPr>
              <a:t>person (ID, name)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VALUES</a:t>
            </a:r>
            <a:r>
              <a:rPr lang="en-US" sz="1400">
                <a:sym typeface="+mn-ea"/>
              </a:rPr>
              <a:t> ('004', 'Baby Doe');</a:t>
            </a:r>
            <a:endParaRPr lang="en-US" sz="1400"/>
          </a:p>
          <a:p>
            <a:r>
              <a:rPr lang="en-US" sz="1400">
                <a:sym typeface="+mn-ea"/>
              </a:rPr>
              <a:t>-- Update the record later when parents' data is available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UPDATE</a:t>
            </a:r>
            <a:r>
              <a:rPr lang="en-US" sz="1400">
                <a:sym typeface="+mn-ea"/>
              </a:rPr>
              <a:t> person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SET </a:t>
            </a:r>
            <a:r>
              <a:rPr lang="en-US" sz="1400">
                <a:sym typeface="+mn-ea"/>
              </a:rPr>
              <a:t>father = '001', mother = '002' </a:t>
            </a:r>
            <a:r>
              <a:rPr lang="en-US" sz="1400" b="1">
                <a:latin typeface="Helvetica Bold" charset="0"/>
                <a:cs typeface="Helvetica Bold" charset="0"/>
                <a:sym typeface="+mn-ea"/>
              </a:rPr>
              <a:t>WHERE </a:t>
            </a:r>
            <a:r>
              <a:rPr lang="en-US" sz="1400">
                <a:sym typeface="+mn-ea"/>
              </a:rPr>
              <a:t>ID = '004';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  <a:endParaRPr lang="en-US" altLang="en-US" sz="1700" dirty="0"/>
          </a:p>
          <a:p>
            <a:pPr>
              <a:buNone/>
            </a:pPr>
            <a:endParaRPr lang="en-US" alt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768350" y="3841115"/>
            <a:ext cx="80778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Changes in the </a:t>
            </a:r>
            <a:r>
              <a:rPr lang="en-US" b="1">
                <a:latin typeface="Helvetica Bold" charset="0"/>
                <a:cs typeface="Helvetica Bold" charset="0"/>
              </a:rPr>
              <a:t>Reference Table:</a:t>
            </a:r>
            <a:r>
              <a:rPr lang="en-US"/>
              <a:t> The condition must also be checked when changes occur in the </a:t>
            </a:r>
            <a:r>
              <a:rPr lang="en-US" b="1">
                <a:latin typeface="Helvetica Bold" charset="0"/>
                <a:cs typeface="Helvetica Bold" charset="0"/>
              </a:rPr>
              <a:t>time_slot </a:t>
            </a:r>
            <a:r>
              <a:rPr lang="en-US"/>
              <a:t>table. If a </a:t>
            </a:r>
            <a:r>
              <a:rPr lang="en-US" b="1">
                <a:latin typeface="Helvetica Bold" charset="0"/>
                <a:cs typeface="Helvetica Bold" charset="0"/>
              </a:rPr>
              <a:t>time_slot_id </a:t>
            </a:r>
            <a:r>
              <a:rPr lang="en-US"/>
              <a:t>is deleted from the </a:t>
            </a:r>
            <a:r>
              <a:rPr lang="en-US" b="1">
                <a:latin typeface="Helvetica Bold" charset="0"/>
                <a:cs typeface="Helvetica Bold" charset="0"/>
              </a:rPr>
              <a:t>time_slot</a:t>
            </a:r>
            <a:r>
              <a:rPr lang="en-US"/>
              <a:t> table, it must be ensured that no records in the section table continue to reference that</a:t>
            </a:r>
            <a:r>
              <a:rPr lang="en-US" b="1">
                <a:latin typeface="Helvetica Bold" charset="0"/>
                <a:cs typeface="Helvetica Bold" charset="0"/>
              </a:rPr>
              <a:t> time_slot_id</a:t>
            </a:r>
            <a:r>
              <a:rPr lang="en-US"/>
              <a:t>. 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/>
              <a:t>This is more complex because it requires maintaining the integrity of the section table not only based on its own changes but also based on the changes in the time_slot table. </a:t>
            </a:r>
            <a:endParaRPr 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en-US" b="1">
                <a:latin typeface="Helvetica Bold" charset="0"/>
                <a:cs typeface="Helvetica Bold" charset="0"/>
              </a:rPr>
              <a:t>Not Suppoerted by MySQL / use foreignkey references instead.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  <a:endParaRPr lang="en-US" altLang="en-US" sz="1700" dirty="0"/>
          </a:p>
          <a:p>
            <a:r>
              <a:rPr lang="en-US" altLang="en-US" sz="1700" dirty="0"/>
              <a:t>The following constraints, can be expressed using assertions:</a:t>
            </a:r>
            <a:endParaRPr lang="en-US" altLang="en-US" sz="1700" dirty="0"/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  <a:endParaRPr lang="en-US" altLang="en-US" sz="1700" dirty="0"/>
          </a:p>
          <a:p>
            <a:r>
              <a:rPr lang="en-US" altLang="en-US" sz="1700" dirty="0"/>
              <a:t>An instructor cannot teach in two different classrooms in a semester in the same time slot</a:t>
            </a:r>
            <a:endParaRPr lang="en-US" altLang="en-US" sz="1700" dirty="0"/>
          </a:p>
          <a:p>
            <a:r>
              <a:rPr lang="en-US" altLang="en-US" sz="1700" dirty="0"/>
              <a:t>An assertion in SQL takes the form: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  <a:endParaRPr lang="en-US" altLang="en-US" sz="1700" dirty="0"/>
          </a:p>
          <a:p>
            <a:endParaRPr lang="en-US" alt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1329055" y="4304665"/>
            <a:ext cx="69551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ASSERTION</a:t>
            </a:r>
            <a:r>
              <a:rPr lang="en-US"/>
              <a:t> DepartmentBudgetLimit </a:t>
            </a:r>
            <a:r>
              <a:rPr lang="en-US" b="1">
                <a:latin typeface="Helvetica Bold" charset="0"/>
                <a:cs typeface="Helvetica Bold" charset="0"/>
              </a:rPr>
              <a:t>CHECK </a:t>
            </a:r>
            <a:r>
              <a:rPr lang="en-US"/>
              <a:t>(</a:t>
            </a:r>
            <a:endParaRPr lang="en-US"/>
          </a:p>
          <a:p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   NOT EXISTS</a:t>
            </a:r>
            <a:r>
              <a:rPr lang="en-US"/>
              <a:t> (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1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FROM </a:t>
            </a:r>
            <a:r>
              <a:rPr lang="en-US"/>
              <a:t>Employees e</a:t>
            </a:r>
            <a:endParaRPr lang="en-US"/>
          </a:p>
          <a:p>
            <a:r>
              <a:rPr lang="en-US"/>
              <a:t>       </a:t>
            </a:r>
            <a:r>
              <a:rPr lang="en-US" b="1">
                <a:latin typeface="Helvetica Bold" charset="0"/>
                <a:cs typeface="Helvetica Bold" charset="0"/>
              </a:rPr>
              <a:t> JOIN</a:t>
            </a:r>
            <a:r>
              <a:rPr lang="en-US"/>
              <a:t> DepartmentBudgets d </a:t>
            </a:r>
            <a:r>
              <a:rPr lang="en-US" b="1">
                <a:latin typeface="Helvetica Bold" charset="0"/>
                <a:cs typeface="Helvetica Bold" charset="0"/>
              </a:rPr>
              <a:t>ON</a:t>
            </a:r>
            <a:r>
              <a:rPr lang="en-US"/>
              <a:t> e.department_id = d.department_id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GROUP BY</a:t>
            </a:r>
            <a:r>
              <a:rPr lang="en-US"/>
              <a:t> e.department_id</a:t>
            </a:r>
            <a:endParaRPr lang="en-US"/>
          </a:p>
          <a:p>
            <a:r>
              <a:rPr lang="en-US"/>
              <a:t>        </a:t>
            </a:r>
            <a:r>
              <a:rPr lang="en-US" b="1">
                <a:latin typeface="Helvetica Bold" charset="0"/>
                <a:cs typeface="Helvetica Bold" charset="0"/>
              </a:rPr>
              <a:t>HAVING SUM</a:t>
            </a:r>
            <a:r>
              <a:rPr lang="en-US"/>
              <a:t>(e.salary) &gt; d.budget</a:t>
            </a:r>
            <a:endParaRPr lang="en-US"/>
          </a:p>
          <a:p>
            <a:r>
              <a:rPr lang="en-US"/>
              <a:t>    )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  <a:endParaRPr lang="en-US" sz="2800" dirty="0">
              <a:ea typeface="+mj-ea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 interval  '1'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date/time/timestamp</a:t>
            </a:r>
            <a:r>
              <a:rPr lang="en-US" altLang="en-US" sz="1700" dirty="0"/>
              <a:t> value from another gives an interval value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date/time/timestamp </a:t>
            </a:r>
            <a:r>
              <a:rPr lang="en-US" altLang="en-US" sz="1700" dirty="0"/>
              <a:t>values</a:t>
            </a:r>
            <a:endParaRPr lang="en-US" altLang="en-US" sz="1700" dirty="0"/>
          </a:p>
        </p:txBody>
      </p:sp>
      <p:sp>
        <p:nvSpPr>
          <p:cNvPr id="2" name="Text Box 1"/>
          <p:cNvSpPr txBox="1"/>
          <p:nvPr/>
        </p:nvSpPr>
        <p:spPr>
          <a:xfrm>
            <a:off x="1217930" y="4845685"/>
            <a:ext cx="69989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-- Subtracting two dates to get an interval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TIMESTAMP '2023-04-25 08:00:00' - DATE '2023-04-20';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endParaRPr lang="en-US" sz="1400"/>
          </a:p>
          <a:p>
            <a:r>
              <a:rPr lang="en-US" sz="1400"/>
              <a:t>-- Adding an interval to a date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TIMESTAMP '2023-04-25 08:00:00' + INTERVAL '5' DAY;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endParaRPr lang="en-US" sz="1400"/>
          </a:p>
          <a:p>
            <a:r>
              <a:rPr lang="en-US" sz="1400"/>
              <a:t>-- Extracting parts of a date</a:t>
            </a:r>
            <a:endParaRPr lang="en-US" sz="1400"/>
          </a:p>
          <a:p>
            <a:r>
              <a:rPr lang="en-US" sz="1400" b="1">
                <a:latin typeface="Helvetica Bold" charset="0"/>
                <a:cs typeface="Helvetica Bold" charset="0"/>
              </a:rPr>
              <a:t>SELECT EXTRACT(YEAR FROM TIMESTAMP '2023-04-25 08:00:00');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  <a:endParaRPr lang="en-US" sz="2800" dirty="0">
              <a:ea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  <a:endParaRPr lang="en-US" altLang="en-US" sz="1700" dirty="0"/>
          </a:p>
          <a:p>
            <a:r>
              <a:rPr lang="en-US" altLang="en-US" sz="1700" dirty="0"/>
              <a:t>When a query returns a large object, a pointer is returned rather than the large object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The </a:t>
            </a:r>
            <a:r>
              <a:rPr lang="en-US" altLang="en-US" sz="1700" b="1" dirty="0">
                <a:ea typeface="MS PGothic" panose="020B0600070205080204" pitchFamily="34" charset="-128"/>
              </a:rPr>
              <a:t>from</a:t>
            </a:r>
            <a:r>
              <a:rPr lang="en-US" altLang="en-US" sz="1700" dirty="0">
                <a:ea typeface="MS PGothic" panose="020B0600070205080204" pitchFamily="34" charset="-128"/>
              </a:rPr>
              <a:t> clause can have multiple relations combined using natural join: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buNone/>
            </a:pPr>
            <a:r>
              <a:rPr lang="en-US" altLang="en-US" sz="1700" b="1" dirty="0">
                <a:ea typeface="MS PGothic" panose="020B0600070205080204" pitchFamily="34" charset="-128"/>
              </a:rPr>
              <a:t>     select </a:t>
            </a:r>
            <a:r>
              <a:rPr lang="en-US" altLang="en-US" sz="1700" i="1" dirty="0">
                <a:ea typeface="MS PGothic" panose="020B0600070205080204" pitchFamily="34" charset="-128"/>
              </a:rPr>
              <a:t>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,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, …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 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b="1" i="1" dirty="0">
                <a:ea typeface="MS PGothic" panose="020B0600070205080204" pitchFamily="34" charset="-128"/>
              </a:rPr>
              <a:t>..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dirty="0" err="1">
                <a:ea typeface="MS PGothic" panose="020B0600070205080204" pitchFamily="34" charset="-128"/>
              </a:rPr>
              <a:t>r</a:t>
            </a:r>
            <a:r>
              <a:rPr lang="en-US" altLang="en-US" sz="1700" baseline="-25000" dirty="0" err="1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 </a:t>
            </a:r>
            <a:r>
              <a:rPr lang="en-US" altLang="en-US" sz="1700" i="1" dirty="0">
                <a:ea typeface="MS PGothic" panose="020B0600070205080204" pitchFamily="34" charset="-128"/>
              </a:rPr>
              <a:t>P 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1090"/>
            <a:ext cx="7688580" cy="5530215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</a:t>
            </a:r>
            <a:r>
              <a:rPr lang="en-US" altLang="en-US" sz="1700" b="1" dirty="0">
                <a:latin typeface="Helvetica Bold" charset="0"/>
                <a:cs typeface="Helvetica Bold" charset="0"/>
              </a:rPr>
              <a:t>creates user-defined</a:t>
            </a:r>
            <a:r>
              <a:rPr lang="en-US" altLang="en-US" sz="1700" dirty="0"/>
              <a:t> domain types</a:t>
            </a:r>
            <a:endParaRPr lang="en-US" altLang="en-US" sz="1700" dirty="0"/>
          </a:p>
          <a:p>
            <a:r>
              <a:rPr lang="en-US" altLang="en-US" sz="1700" dirty="0"/>
              <a:t>Using domains can simplify database schema design and enforcement of data integrity by encapsulating validation rules within the data type definition itself.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pPr lvl="1">
              <a:buNone/>
            </a:pPr>
            <a:r>
              <a:rPr lang="en-US" altLang="en-US" sz="1600" b="1" dirty="0">
                <a:latin typeface="Helvetica Bold" charset="0"/>
                <a:cs typeface="Helvetica Bold" charset="0"/>
              </a:rPr>
              <a:t>CREATE TABLE</a:t>
            </a:r>
            <a:r>
              <a:rPr lang="en-US" altLang="en-US" sz="1600" dirty="0"/>
              <a:t> student (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student_id INT,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name person_name,  -- Using the domain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   degree </a:t>
            </a:r>
            <a:r>
              <a:rPr lang="en-US" altLang="en-US" sz="1600" b="1" dirty="0">
                <a:latin typeface="Helvetica Bold" charset="0"/>
                <a:cs typeface="Helvetica Bold" charset="0"/>
              </a:rPr>
              <a:t>degree_level </a:t>
            </a:r>
            <a:r>
              <a:rPr lang="en-US" altLang="en-US" sz="1600" dirty="0"/>
              <a:t> -- Using the domain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);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a record with  particular value</a:t>
            </a:r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  <a:endParaRPr lang="en-US" altLang="en-US" sz="1700" dirty="0"/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The query: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  <a:endParaRPr lang="en-US" altLang="en-US" sz="1700" dirty="0"/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  <a:endParaRPr lang="en-US" altLang="en-US" sz="1700" dirty="0"/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  <a:endParaRPr lang="en-US" altLang="en-US" sz="1700" dirty="0"/>
          </a:p>
          <a:p>
            <a:r>
              <a:rPr lang="en-US" altLang="en-US" sz="1700" dirty="0"/>
              <a:t>&lt;user list&gt; is:</a:t>
            </a:r>
            <a:endParaRPr lang="en-US" altLang="en-US" sz="1700" dirty="0"/>
          </a:p>
          <a:p>
            <a:pPr lvl="1"/>
            <a:r>
              <a:rPr lang="en-US" altLang="en-US" sz="1700" dirty="0"/>
              <a:t>a user-id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  <a:endParaRPr lang="en-US" altLang="en-US" sz="1700" dirty="0"/>
          </a:p>
          <a:p>
            <a:pPr lvl="1"/>
            <a:r>
              <a:rPr lang="en-US" altLang="en-US" sz="1700" dirty="0"/>
              <a:t>A role (more on this later)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  <a:endParaRPr lang="en-US" altLang="en-US" sz="1700" dirty="0"/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  <a:endParaRPr lang="en-US" altLang="en-US" sz="1700" i="1" baseline="-250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  <a:endParaRPr lang="en-US" altLang="en-US" sz="1700" dirty="0"/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  <a:endParaRPr lang="en-US" sz="2800" dirty="0">
              <a:ea typeface="+mj-ea"/>
            </a:endParaRP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  <a:endParaRPr lang="en-US" altLang="en-US" sz="1700" dirty="0"/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  <a:endParaRPr lang="en-US" sz="2800" dirty="0">
              <a:ea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What if 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  <a:endParaRPr lang="en-US" sz="2800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  <a:endParaRPr lang="en-US" altLang="en-US" sz="1700" dirty="0"/>
          </a:p>
          <a:p>
            <a:pPr lvl="1"/>
            <a:r>
              <a:rPr lang="en-US" altLang="en-US" sz="1700" dirty="0"/>
              <a:t>Why is this required?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dirty="0"/>
              <a:t>And more!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  <a:endParaRPr lang="en-US" sz="2800" dirty="0">
              <a:ea typeface="+mj-ea"/>
            </a:endParaRP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15" y="13081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  <a:endParaRPr lang="en-US" sz="2800" b="0" i="1" dirty="0">
              <a:ea typeface="+mj-ea"/>
            </a:endParaRP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  <a:endParaRPr lang="en-US" sz="1700" dirty="0"/>
          </a:p>
          <a:p>
            <a:r>
              <a:rPr lang="en-US" altLang="en-US" sz="1700" dirty="0">
                <a:ea typeface="MS PGothic" panose="020B0600070205080204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  <a:endParaRPr lang="en-US" sz="1700" dirty="0"/>
          </a:p>
          <a:p>
            <a:pPr lvl="1"/>
            <a:r>
              <a:rPr lang="en-US" sz="1700" dirty="0"/>
              <a:t>Correct version</a:t>
            </a:r>
            <a:endParaRPr lang="en-US" sz="1700" dirty="0"/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  <a:endParaRPr lang="en-US" sz="1700" dirty="0"/>
          </a:p>
          <a:p>
            <a:pPr lvl="1"/>
            <a:r>
              <a:rPr lang="en-US" sz="1700" dirty="0"/>
              <a:t>Incorrect version</a:t>
            </a:r>
            <a:endParaRPr lang="en-US" sz="1700" dirty="0"/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  <a:endParaRPr lang="en-US" sz="1700" dirty="0"/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24186</Words>
  <Application>WPS Presentation</Application>
  <PresentationFormat>On-screen Show (4:3)</PresentationFormat>
  <Paragraphs>659</Paragraphs>
  <Slides>62</Slides>
  <Notes>42</Notes>
  <HiddenSlides>3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88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Helvetica Bold</vt:lpstr>
      <vt:lpstr>Helvetica Bold Oblique</vt:lpstr>
      <vt:lpstr>Symbol</vt:lpstr>
      <vt:lpstr>Kingsoft Sign</vt:lpstr>
      <vt:lpstr>Microsoft YaHei</vt:lpstr>
      <vt:lpstr>汉仪旗黑</vt:lpstr>
      <vt:lpstr>Arial Unicode MS</vt:lpstr>
      <vt:lpstr>Apple Symbols</vt:lpstr>
      <vt:lpstr>Calibri</vt:lpstr>
      <vt:lpstr>Helvetica Neue</vt:lpstr>
      <vt:lpstr>Helvetica Oblique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PowerPoint 演示文稿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PowerPoint 演示文稿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PowerPoint 演示文稿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517</cp:revision>
  <cp:lastPrinted>2024-04-25T11:08:11Z</cp:lastPrinted>
  <dcterms:created xsi:type="dcterms:W3CDTF">2024-04-25T11:08:11Z</dcterms:created>
  <dcterms:modified xsi:type="dcterms:W3CDTF">2024-04-25T11:08:11Z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