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3" r:id="rId4"/>
    <p:sldId id="412" r:id="rId5"/>
    <p:sldId id="415" r:id="rId6"/>
    <p:sldId id="411" r:id="rId7"/>
    <p:sldId id="417" r:id="rId8"/>
    <p:sldId id="414" r:id="rId9"/>
    <p:sldId id="416" r:id="rId10"/>
    <p:sldId id="410" r:id="rId11"/>
    <p:sldId id="420" r:id="rId12"/>
    <p:sldId id="419" r:id="rId13"/>
    <p:sldId id="421" r:id="rId14"/>
    <p:sldId id="422" r:id="rId15"/>
    <p:sldId id="424" r:id="rId16"/>
    <p:sldId id="425" r:id="rId17"/>
    <p:sldId id="426" r:id="rId18"/>
    <p:sldId id="427" r:id="rId19"/>
    <p:sldId id="428" r:id="rId20"/>
    <p:sldId id="429" r:id="rId21"/>
    <p:sldId id="431" r:id="rId22"/>
    <p:sldId id="432" r:id="rId23"/>
    <p:sldId id="490" r:id="rId24"/>
    <p:sldId id="433" r:id="rId25"/>
    <p:sldId id="430" r:id="rId26"/>
    <p:sldId id="434" r:id="rId27"/>
    <p:sldId id="465" r:id="rId28"/>
    <p:sldId id="435" r:id="rId29"/>
    <p:sldId id="436" r:id="rId30"/>
    <p:sldId id="466" r:id="rId31"/>
    <p:sldId id="438" r:id="rId32"/>
    <p:sldId id="467" r:id="rId33"/>
    <p:sldId id="439" r:id="rId34"/>
    <p:sldId id="468" r:id="rId35"/>
    <p:sldId id="441" r:id="rId36"/>
    <p:sldId id="469" r:id="rId37"/>
    <p:sldId id="440" r:id="rId38"/>
    <p:sldId id="470" r:id="rId39"/>
    <p:sldId id="442" r:id="rId40"/>
    <p:sldId id="443" r:id="rId41"/>
    <p:sldId id="455" r:id="rId42"/>
    <p:sldId id="456" r:id="rId43"/>
    <p:sldId id="448" r:id="rId44"/>
    <p:sldId id="449" r:id="rId45"/>
    <p:sldId id="520" r:id="rId46"/>
    <p:sldId id="418" r:id="rId47"/>
    <p:sldId id="519" r:id="rId48"/>
    <p:sldId id="444" r:id="rId49"/>
    <p:sldId id="451" r:id="rId50"/>
    <p:sldId id="452" r:id="rId51"/>
    <p:sldId id="450" r:id="rId52"/>
  </p:sldIdLst>
  <p:sldSz cx="12192000" cy="6858000"/>
  <p:notesSz cx="6858000" cy="9144000"/>
  <p:custDataLst>
    <p:tags r:id="rId5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096E6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gs" Target="tags/tag112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3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1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2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9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0.xml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1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975" y="1525270"/>
            <a:ext cx="9909810" cy="4794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3425" y="422275"/>
            <a:ext cx="93014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>
                    <a:lumMod val="75000"/>
                    <a:lumOff val="25000"/>
                  </a:schemeClr>
                </a:solidFill>
              </a:rPr>
              <a:t>Outline of today</a:t>
            </a:r>
            <a:endParaRPr lang="en-US" altLang="zh-CN" sz="4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666750"/>
            <a:ext cx="10457815" cy="57232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540" y="792480"/>
            <a:ext cx="10589260" cy="5273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210" y="702310"/>
            <a:ext cx="8918575" cy="6051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10" y="2384425"/>
            <a:ext cx="7115175" cy="590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0" y="4295140"/>
            <a:ext cx="4953000" cy="514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90" y="1498600"/>
            <a:ext cx="2809875" cy="438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90" y="3073400"/>
            <a:ext cx="2333625" cy="485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290" y="4968875"/>
            <a:ext cx="1257300" cy="4667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744855"/>
            <a:ext cx="10055225" cy="58178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3695" y="221615"/>
            <a:ext cx="67246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 Operations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723900"/>
            <a:ext cx="9441180" cy="54108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07225" y="3128645"/>
            <a:ext cx="38728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about complete student information?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" y="791210"/>
            <a:ext cx="10466070" cy="56597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0310" y="1499235"/>
            <a:ext cx="9459595" cy="4834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3565" y="285115"/>
            <a:ext cx="93014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zh-CN" sz="4400">
                <a:solidFill>
                  <a:schemeClr val="tx1">
                    <a:lumMod val="75000"/>
                    <a:lumOff val="25000"/>
                  </a:schemeClr>
                </a:solidFill>
              </a:rPr>
              <a:t>ename operation</a:t>
            </a:r>
            <a:endParaRPr lang="en-US" altLang="zh-CN" sz="4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010" y="770255"/>
            <a:ext cx="9745980" cy="5527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245" y="736600"/>
            <a:ext cx="10191115" cy="56546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95695" y="4802505"/>
            <a:ext cx="4671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R - (R - S) = R∩S</a:t>
            </a:r>
            <a:endParaRPr lang="en-US" altLang="zh-CN" sz="28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780" y="1293495"/>
            <a:ext cx="9978390" cy="22847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86155" y="367665"/>
            <a:ext cx="5034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Remarks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9045" y="1365885"/>
            <a:ext cx="9124950" cy="48672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2740" y="213360"/>
            <a:ext cx="6430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Flashback</a:t>
            </a:r>
            <a:r>
              <a:rPr lang="zh-CN" altLang="en-US" sz="3200" b="1"/>
              <a:t>：</a:t>
            </a:r>
            <a:r>
              <a:rPr lang="en-US" altLang="zh-CN" sz="3200" b="1"/>
              <a:t>  Database Schema</a:t>
            </a:r>
            <a:endParaRPr lang="en-US" altLang="zh-CN" sz="3200" b="1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23440" y="2241550"/>
            <a:ext cx="8931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 to SQL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720" y="867410"/>
            <a:ext cx="10575925" cy="5394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73687" y="228601"/>
            <a:ext cx="409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7.1 Introduction to SQL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174" y="236221"/>
            <a:ext cx="119380" cy="473075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7797" y="236221"/>
            <a:ext cx="97791" cy="473075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0374" y="1080557"/>
            <a:ext cx="9814898" cy="5381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855" y="675640"/>
            <a:ext cx="10297795" cy="5730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1003300"/>
            <a:ext cx="9629140" cy="54470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1505" y="358140"/>
            <a:ext cx="5034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 statement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4410" y="1015365"/>
            <a:ext cx="9777730" cy="5461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4485" y="293370"/>
            <a:ext cx="8131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Select-From-Where (SFW) Queries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en-US" altLang="zh-CN"/>
              <a:t>xercise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select all the student name from student table.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>
                <a:sym typeface="+mn-ea"/>
              </a:rPr>
              <a:t>select all the course name from course table. 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select all the information of student Amy. </a:t>
            </a:r>
            <a:endParaRPr lang="en-US" altLang="zh-CN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575" y="1221740"/>
            <a:ext cx="7991475" cy="5283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1670" y="205105"/>
            <a:ext cx="57086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Few Details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1746250"/>
            <a:ext cx="10289540" cy="42284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0495" y="278130"/>
            <a:ext cx="125406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Arithmetic Expressions in Select Clause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33975" y="3566160"/>
            <a:ext cx="2535555" cy="5372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en-US" altLang="zh-CN"/>
              <a:t>xercise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select </a:t>
            </a:r>
            <a:r>
              <a:rPr lang="en-US" altLang="zh-CN"/>
              <a:t>the grade of all courses and the scores are 80% of the original scores.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select the results of Sid minus grade from enroll table.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40840" y="1845945"/>
            <a:ext cx="1006348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Relational Algebra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Used to conceive SQL queries</a:t>
            </a:r>
            <a:endParaRPr lang="en-US" altLang="zh-CN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Structured SQL queries</a:t>
            </a:r>
            <a:endParaRPr lang="en-US" altLang="zh-CN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740" y="1113155"/>
            <a:ext cx="9268460" cy="51873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6600" y="280670"/>
            <a:ext cx="4297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Where Clause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en-US" altLang="zh-CN"/>
              <a:t>xercise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select </a:t>
            </a:r>
            <a:r>
              <a:rPr lang="en-US" altLang="zh-CN"/>
              <a:t>the grade and Sid of the students whose scores are over 90.</a:t>
            </a:r>
            <a:endParaRPr lang="en-US" altLang="zh-CN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select the grade and Sid of the students whose scores are over 90 in courseID 101.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select the grade and Sid of the students whose scores are over 90 in course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‘database’</a:t>
            </a:r>
            <a:r>
              <a:rPr lang="en-US" altLang="zh-CN">
                <a:sym typeface="+mn-ea"/>
              </a:rPr>
              <a:t>;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4040" y="306070"/>
            <a:ext cx="4297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String Operations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9995" y="1090930"/>
            <a:ext cx="8941435" cy="54146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855" y="247015"/>
            <a:ext cx="1982470" cy="63639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en-US" altLang="zh-CN"/>
              <a:t>xercise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select the </a:t>
            </a:r>
            <a:r>
              <a:rPr lang="en-US"/>
              <a:t>name of students whose name includes an ‘m’.</a:t>
            </a:r>
            <a:endParaRPr lang="en-US"/>
          </a:p>
          <a:p>
            <a:r>
              <a:rPr lang="en-US"/>
              <a:t>2</a:t>
            </a:r>
            <a:r>
              <a:rPr lang="zh-CN" altLang="en-US"/>
              <a:t>、选择学生姓名里第二个字母为</a:t>
            </a:r>
            <a:r>
              <a:rPr lang="en-US" altLang="zh-CN"/>
              <a:t>m</a:t>
            </a:r>
            <a:r>
              <a:rPr lang="zh-CN" altLang="en-US"/>
              <a:t>的学生名，和这些学生的</a:t>
            </a:r>
            <a:r>
              <a:rPr lang="zh-CN" altLang="en-US"/>
              <a:t>课程成绩。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570" y="1113155"/>
            <a:ext cx="9932670" cy="54546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6410" y="218440"/>
            <a:ext cx="5371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Rename Operation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en-US" altLang="zh-CN"/>
              <a:t>xercise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select the </a:t>
            </a:r>
            <a:r>
              <a:rPr lang="en-US"/>
              <a:t>contact-details of students and change the column name ‘</a:t>
            </a:r>
            <a:r>
              <a:rPr lang="en-US">
                <a:sym typeface="+mn-ea"/>
              </a:rPr>
              <a:t>contact-details</a:t>
            </a:r>
            <a:r>
              <a:rPr lang="en-US"/>
              <a:t>’ to ‘phone and email’.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4605" y="973455"/>
            <a:ext cx="9792335" cy="54463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4015" y="243205"/>
            <a:ext cx="51092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 By Clause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en-US" altLang="zh-CN"/>
              <a:t>xercise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select the </a:t>
            </a:r>
            <a:r>
              <a:rPr lang="en-US"/>
              <a:t>grade of students in CourseID 101 and order the grade in descending order.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8535" y="1315720"/>
            <a:ext cx="8086725" cy="2352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1169035"/>
            <a:ext cx="9723120" cy="53860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4015" y="243205"/>
            <a:ext cx="51092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Join Example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6360" y="768350"/>
            <a:ext cx="9479915" cy="5321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618345" y="3328670"/>
            <a:ext cx="208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</a:rPr>
              <a:t>selection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62070" y="5904230"/>
            <a:ext cx="208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projection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168910"/>
            <a:ext cx="10105390" cy="212026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97510" y="2268220"/>
            <a:ext cx="11410315" cy="1861185"/>
            <a:chOff x="-9753" y="3873"/>
            <a:chExt cx="17969" cy="293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" y="4598"/>
              <a:ext cx="7523" cy="2206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-9753" y="3873"/>
              <a:ext cx="544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Enroll table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97510" y="1960880"/>
            <a:ext cx="12244070" cy="3357245"/>
            <a:chOff x="-549" y="4601"/>
            <a:chExt cx="19282" cy="528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49" y="5810"/>
              <a:ext cx="3793" cy="4078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4174" y="4601"/>
              <a:ext cx="455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student table</a:t>
              </a:r>
              <a:endParaRPr lang="en-US" altLang="zh-CN"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068830" y="1229360"/>
            <a:ext cx="3886835" cy="452755"/>
          </a:xfrm>
          <a:prstGeom prst="rect">
            <a:avLst/>
          </a:prstGeom>
          <a:noFill/>
          <a:ln w="38100">
            <a:solidFill>
              <a:srgbClr val="6096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1270000" y="1635125"/>
            <a:ext cx="798830" cy="6540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503670" y="1229360"/>
            <a:ext cx="4926330" cy="4718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9172575" y="1739900"/>
            <a:ext cx="942975" cy="8845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068830" y="1739265"/>
            <a:ext cx="2924810" cy="529590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993640" y="2268855"/>
            <a:ext cx="788670" cy="1712595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410" y="4568190"/>
            <a:ext cx="5697855" cy="2012315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22" name="文本框 21"/>
          <p:cNvSpPr txBox="1"/>
          <p:nvPr/>
        </p:nvSpPr>
        <p:spPr>
          <a:xfrm>
            <a:off x="4446905" y="4119880"/>
            <a:ext cx="3896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</a:t>
            </a:r>
            <a:r>
              <a:rPr lang="en-US" altLang="zh-CN"/>
              <a:t>Sid</a:t>
            </a:r>
            <a:r>
              <a:rPr lang="zh-CN" altLang="en-US"/>
              <a:t>把两个表格连接</a:t>
            </a:r>
            <a:r>
              <a:rPr lang="zh-CN" altLang="en-US"/>
              <a:t>起来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00" y="299085"/>
            <a:ext cx="10464165" cy="208661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97510" y="2268220"/>
            <a:ext cx="11410315" cy="1861185"/>
            <a:chOff x="-9753" y="3873"/>
            <a:chExt cx="17969" cy="293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" y="4598"/>
              <a:ext cx="7523" cy="2206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-9753" y="3873"/>
              <a:ext cx="544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Enroll table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97510" y="1960880"/>
            <a:ext cx="12244070" cy="3357245"/>
            <a:chOff x="-549" y="4601"/>
            <a:chExt cx="19282" cy="528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49" y="5810"/>
              <a:ext cx="3793" cy="4078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4174" y="4601"/>
              <a:ext cx="455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student table</a:t>
              </a:r>
              <a:endParaRPr lang="en-US" altLang="zh-CN"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068830" y="1229360"/>
            <a:ext cx="3886835" cy="452755"/>
          </a:xfrm>
          <a:prstGeom prst="rect">
            <a:avLst/>
          </a:prstGeom>
          <a:noFill/>
          <a:ln w="38100">
            <a:solidFill>
              <a:srgbClr val="6096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1270000" y="1635125"/>
            <a:ext cx="798830" cy="6540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503670" y="1229360"/>
            <a:ext cx="4926330" cy="4718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9172575" y="1739900"/>
            <a:ext cx="942975" cy="8845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068830" y="1739265"/>
            <a:ext cx="2924810" cy="529590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993640" y="2268855"/>
            <a:ext cx="788670" cy="1712595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410" y="4568190"/>
            <a:ext cx="5697855" cy="2012315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22" name="文本框 21"/>
          <p:cNvSpPr txBox="1"/>
          <p:nvPr/>
        </p:nvSpPr>
        <p:spPr>
          <a:xfrm>
            <a:off x="4446905" y="4119880"/>
            <a:ext cx="3896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</a:t>
            </a:r>
            <a:r>
              <a:rPr lang="en-US" altLang="zh-CN"/>
              <a:t>Sid</a:t>
            </a:r>
            <a:r>
              <a:rPr lang="zh-CN" altLang="en-US"/>
              <a:t>把两个表格连接</a:t>
            </a:r>
            <a:r>
              <a:rPr lang="zh-CN" altLang="en-US"/>
              <a:t>起来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36895" y="1797050"/>
            <a:ext cx="2732405" cy="442595"/>
          </a:xfrm>
          <a:prstGeom prst="rect">
            <a:avLst/>
          </a:prstGeom>
          <a:noFill/>
          <a:ln w="381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6045" y="4875530"/>
            <a:ext cx="5697855" cy="634365"/>
          </a:xfrm>
          <a:prstGeom prst="rect">
            <a:avLst/>
          </a:prstGeom>
          <a:noFill/>
          <a:ln w="381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611"/>
          <a:stretch>
            <a:fillRect/>
          </a:stretch>
        </p:blipFill>
        <p:spPr>
          <a:xfrm>
            <a:off x="553085" y="400685"/>
            <a:ext cx="10622915" cy="60940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12130" y="1960245"/>
            <a:ext cx="4058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会产生笛卡尔积结果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215" y="561340"/>
            <a:ext cx="9678035" cy="59607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1950" y="206375"/>
            <a:ext cx="8307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Natural join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en-US" altLang="zh-CN"/>
              <a:t>xercise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Use </a:t>
            </a:r>
            <a:r>
              <a:rPr lang="en-US" altLang="zh-CN" b="1">
                <a:solidFill>
                  <a:srgbClr val="FF0000"/>
                </a:solidFill>
              </a:rPr>
              <a:t>natural join</a:t>
            </a:r>
            <a:r>
              <a:rPr lang="en-US" altLang="zh-CN"/>
              <a:t> to join the course table and </a:t>
            </a:r>
            <a:r>
              <a:rPr lang="en-US" altLang="zh-CN"/>
              <a:t>enroll table.</a:t>
            </a:r>
            <a:endParaRPr lang="en-US" altLang="zh-CN"/>
          </a:p>
          <a:p>
            <a:r>
              <a:rPr lang="en-US"/>
              <a:t>2</a:t>
            </a:r>
            <a:r>
              <a:rPr lang="zh-CN" altLang="en-US"/>
              <a:t>、</a:t>
            </a:r>
            <a:r>
              <a:rPr lang="en-US" altLang="zh-CN">
                <a:sym typeface="+mn-ea"/>
              </a:rPr>
              <a:t>Use</a:t>
            </a:r>
            <a:r>
              <a:rPr lang="en-US" altLang="zh-CN"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join  using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）</a:t>
            </a:r>
            <a:r>
              <a:rPr lang="en-US" altLang="zh-CN">
                <a:sym typeface="+mn-ea"/>
              </a:rPr>
              <a:t>to join the course table and </a:t>
            </a:r>
            <a:r>
              <a:rPr lang="en-US" altLang="zh-CN">
                <a:sym typeface="+mn-ea"/>
              </a:rPr>
              <a:t>enroll table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r>
              <a:rPr lang="en-US">
                <a:sym typeface="+mn-ea"/>
              </a:rPr>
              <a:t>3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Use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join  on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）</a:t>
            </a:r>
            <a:r>
              <a:rPr lang="en-US" altLang="zh-CN">
                <a:sym typeface="+mn-ea"/>
              </a:rPr>
              <a:t>to join the course table and </a:t>
            </a:r>
            <a:r>
              <a:rPr lang="en-US" altLang="zh-CN">
                <a:sym typeface="+mn-ea"/>
              </a:rPr>
              <a:t>enroll table</a:t>
            </a:r>
            <a:r>
              <a:rPr lang="en-US" altLang="zh-CN">
                <a:sym typeface="+mn-ea"/>
              </a:rPr>
              <a:t>.(</a:t>
            </a:r>
            <a:r>
              <a:rPr lang="zh-CN" altLang="en-US">
                <a:sym typeface="+mn-ea"/>
              </a:rPr>
              <a:t>可产生笛卡尔积效果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sym typeface="+mn-ea"/>
              </a:rPr>
              <a:t>select * from 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sym typeface="+mn-ea"/>
              </a:rPr>
              <a:t>enroll table E join course table C on (E.CourseID = C.CourseID)</a:t>
            </a:r>
            <a:endParaRPr lang="en-US" altLang="zh-CN" b="1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en-US"/>
              <a:t>Please observe the differences between the 3 joing methods.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860" y="991235"/>
            <a:ext cx="9048115" cy="53714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1785" y="206375"/>
            <a:ext cx="8307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xamples of Set operations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en-US" altLang="zh-CN"/>
              <a:t>xercise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select the students’ name who enroll in course 101 </a:t>
            </a:r>
            <a:r>
              <a:rPr lang="en-US" altLang="zh-CN" b="1">
                <a:solidFill>
                  <a:srgbClr val="FF0000"/>
                </a:solidFill>
              </a:rPr>
              <a:t>or</a:t>
            </a:r>
            <a:r>
              <a:rPr lang="en-US" altLang="zh-CN"/>
              <a:t> course 102.</a:t>
            </a:r>
            <a:endParaRPr lang="en-US" altLang="zh-CN"/>
          </a:p>
          <a:p>
            <a:r>
              <a:rPr lang="zh-CN" altLang="en-US"/>
              <a:t>筛选出选了</a:t>
            </a:r>
            <a:r>
              <a:rPr lang="en-US" altLang="zh-CN"/>
              <a:t> 101</a:t>
            </a:r>
            <a:r>
              <a:rPr lang="zh-CN" altLang="en-US"/>
              <a:t>这门课</a:t>
            </a:r>
            <a:r>
              <a:rPr lang="en-US" altLang="zh-CN"/>
              <a:t>  </a:t>
            </a:r>
            <a:r>
              <a:rPr lang="zh-CN" altLang="en-US"/>
              <a:t>或</a:t>
            </a:r>
            <a:r>
              <a:rPr lang="en-US" altLang="zh-CN"/>
              <a:t>102</a:t>
            </a:r>
            <a:r>
              <a:rPr lang="zh-CN" altLang="en-US"/>
              <a:t>这门课的学生的学生名字</a:t>
            </a:r>
            <a:endParaRPr lang="en-US" altLang="zh-CN"/>
          </a:p>
          <a:p>
            <a:r>
              <a:rPr lang="zh-CN" altLang="en-US"/>
              <a:t>思考题：</a:t>
            </a:r>
            <a:r>
              <a:rPr lang="en-US" altLang="zh-CN">
                <a:sym typeface="+mn-ea"/>
              </a:rPr>
              <a:t>select the students’ name who enroll in course 101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and</a:t>
            </a:r>
            <a:r>
              <a:rPr lang="en-US" altLang="zh-CN">
                <a:sym typeface="+mn-ea"/>
              </a:rPr>
              <a:t> course 102.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筛选同时选了</a:t>
            </a:r>
            <a:r>
              <a:rPr lang="en-US" altLang="zh-CN">
                <a:sym typeface="+mn-ea"/>
              </a:rPr>
              <a:t>101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102</a:t>
            </a:r>
            <a:r>
              <a:rPr lang="zh-CN" altLang="en-US">
                <a:sym typeface="+mn-ea"/>
              </a:rPr>
              <a:t>这两门课学生的学生名字</a:t>
            </a:r>
            <a:endParaRPr lang="en-US" altLang="zh-CN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7790" y="849630"/>
            <a:ext cx="9457055" cy="55594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1785" y="206375"/>
            <a:ext cx="8307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 operations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860" y="650240"/>
            <a:ext cx="7515225" cy="409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4015" y="1059815"/>
            <a:ext cx="2073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Use union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4015" y="2973070"/>
            <a:ext cx="2073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Use where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60" y="1616710"/>
            <a:ext cx="8182610" cy="1085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5" y="3764915"/>
            <a:ext cx="8846185" cy="11334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570" y="808355"/>
            <a:ext cx="7762875" cy="419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10" y="1843405"/>
            <a:ext cx="7880985" cy="10172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8780" y="1227455"/>
            <a:ext cx="2073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Use intersect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t="32113" r="18691"/>
          <a:stretch>
            <a:fillRect/>
          </a:stretch>
        </p:blipFill>
        <p:spPr>
          <a:xfrm>
            <a:off x="677545" y="4291965"/>
            <a:ext cx="8886190" cy="9963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7545" y="3528060"/>
            <a:ext cx="2073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Same</a:t>
            </a:r>
            <a:r>
              <a:rPr lang="zh-CN" altLang="en-US" sz="2000">
                <a:solidFill>
                  <a:srgbClr val="FF0000"/>
                </a:solidFill>
              </a:rPr>
              <a:t>？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88830" y="4889500"/>
            <a:ext cx="2073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Ø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340" y="2869565"/>
            <a:ext cx="9130030" cy="11188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0155" y="614680"/>
            <a:ext cx="9711690" cy="56286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365" y="525780"/>
            <a:ext cx="7217410" cy="2724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120" y="186690"/>
            <a:ext cx="3303270" cy="1778635"/>
          </a:xfrm>
          <a:prstGeom prst="rect">
            <a:avLst/>
          </a:prstGeom>
        </p:spPr>
      </p:pic>
      <p:cxnSp>
        <p:nvCxnSpPr>
          <p:cNvPr id="4" name="直接箭头连接符 3"/>
          <p:cNvCxnSpPr>
            <a:stCxn id="5" idx="3"/>
          </p:cNvCxnSpPr>
          <p:nvPr/>
        </p:nvCxnSpPr>
        <p:spPr>
          <a:xfrm flipV="1">
            <a:off x="7199630" y="1033780"/>
            <a:ext cx="965835" cy="882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63525" y="624205"/>
            <a:ext cx="6936105" cy="995045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170555" y="3112135"/>
            <a:ext cx="335280" cy="9359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63525" y="2117090"/>
            <a:ext cx="6936105" cy="9950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5" y="4319905"/>
            <a:ext cx="4916805" cy="18789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79880" y="1706880"/>
            <a:ext cx="387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两者结果取</a:t>
            </a:r>
            <a:r>
              <a:rPr lang="zh-CN" altLang="en-US"/>
              <a:t>并集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5905" y="1204595"/>
            <a:ext cx="9140190" cy="51809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3565" y="285115"/>
            <a:ext cx="93014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altLang="zh-CN" sz="4400">
                <a:solidFill>
                  <a:schemeClr val="tx1">
                    <a:lumMod val="75000"/>
                    <a:lumOff val="25000"/>
                  </a:schemeClr>
                </a:solidFill>
              </a:rPr>
              <a:t>rojection</a:t>
            </a:r>
            <a:endParaRPr lang="en-US" altLang="zh-CN" sz="4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053465"/>
            <a:ext cx="9448165" cy="5492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3565" y="285115"/>
            <a:ext cx="93014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altLang="zh-CN" sz="4400">
                <a:solidFill>
                  <a:schemeClr val="tx1">
                    <a:lumMod val="75000"/>
                    <a:lumOff val="25000"/>
                  </a:schemeClr>
                </a:solidFill>
              </a:rPr>
              <a:t>rojection</a:t>
            </a:r>
            <a:endParaRPr lang="en-US" altLang="zh-CN" sz="4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1672590"/>
            <a:ext cx="8791575" cy="3962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3565" y="285115"/>
            <a:ext cx="93014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ym typeface="+mn-ea"/>
              </a:rPr>
              <a:t>Selection Condition</a:t>
            </a:r>
            <a:endParaRPr lang="en-US" altLang="zh-CN" sz="4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1310" y="1259205"/>
            <a:ext cx="8534400" cy="4914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6100" y="285115"/>
            <a:ext cx="93014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>
                    <a:lumMod val="75000"/>
                    <a:lumOff val="25000"/>
                  </a:schemeClr>
                </a:solidFill>
              </a:rPr>
              <a:t>Cross Product (x)</a:t>
            </a:r>
            <a:endParaRPr lang="en-US" altLang="zh-CN" sz="4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2.xml><?xml version="1.0" encoding="utf-8"?>
<p:tagLst xmlns:p="http://schemas.openxmlformats.org/presentationml/2006/main">
  <p:tag name="KSO_WPP_MARK_KEY" val="5e156476-733b-4a69-9221-e9a36fd86a0b"/>
  <p:tag name="COMMONDATA" val="eyJoZGlkIjoiYjE0YWFkYjJiYmI1YmJhMjEzZDg3MDUyMzJmNjNkNzcifQ==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2068</Words>
  <Application>WPS Presentation</Application>
  <PresentationFormat>宽屏</PresentationFormat>
  <Paragraphs>136</Paragraphs>
  <Slides>50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Arial</vt:lpstr>
      <vt:lpstr>SimSun</vt:lpstr>
      <vt:lpstr>Wingdings</vt:lpstr>
      <vt:lpstr>Microsoft YaHei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</vt:lpstr>
      <vt:lpstr>PowerPoint 演示文稿</vt:lpstr>
      <vt:lpstr>PowerPoint 演示文稿</vt:lpstr>
      <vt:lpstr>Exercise</vt:lpstr>
      <vt:lpstr>PowerPoint 演示文稿</vt:lpstr>
      <vt:lpstr>Exercise</vt:lpstr>
      <vt:lpstr>PowerPoint 演示文稿</vt:lpstr>
      <vt:lpstr>Exercise</vt:lpstr>
      <vt:lpstr>PowerPoint 演示文稿</vt:lpstr>
      <vt:lpstr>Exercise</vt:lpstr>
      <vt:lpstr>PowerPoint 演示文稿</vt:lpstr>
      <vt:lpstr>Exercise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</vt:lpstr>
      <vt:lpstr>PowerPoint 演示文稿</vt:lpstr>
      <vt:lpstr>Exercise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SFY</cp:lastModifiedBy>
  <cp:revision>242</cp:revision>
  <dcterms:created xsi:type="dcterms:W3CDTF">2019-06-19T02:08:00Z</dcterms:created>
  <dcterms:modified xsi:type="dcterms:W3CDTF">2024-03-20T01:51:55Z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1033-12.2.0.13489</vt:lpwstr>
  </property>
  <property fmtid="{D5CDD505-2E9C-101B-9397-08002B2CF9AE}" pid="3" name="ICV">
    <vt:lpwstr>502938055418431892C8A51D7B4C0610</vt:lpwstr>
  </property>
</Properties>
</file>