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97" r:id="rId4"/>
    <p:sldId id="257" r:id="rId5"/>
    <p:sldId id="258" r:id="rId6"/>
    <p:sldId id="259" r:id="rId7"/>
    <p:sldId id="260" r:id="rId8"/>
    <p:sldId id="261" r:id="rId9"/>
    <p:sldId id="264" r:id="rId10"/>
    <p:sldId id="339" r:id="rId11"/>
    <p:sldId id="455" r:id="rId13"/>
    <p:sldId id="338" r:id="rId14"/>
    <p:sldId id="414" r:id="rId15"/>
    <p:sldId id="279" r:id="rId16"/>
    <p:sldId id="263" r:id="rId17"/>
    <p:sldId id="294" r:id="rId18"/>
    <p:sldId id="341" r:id="rId19"/>
    <p:sldId id="457" r:id="rId20"/>
    <p:sldId id="458" r:id="rId21"/>
    <p:sldId id="460" r:id="rId22"/>
    <p:sldId id="262" r:id="rId23"/>
    <p:sldId id="265" r:id="rId24"/>
    <p:sldId id="343" r:id="rId25"/>
    <p:sldId id="266" r:id="rId26"/>
    <p:sldId id="345" r:id="rId27"/>
    <p:sldId id="267" r:id="rId28"/>
    <p:sldId id="374" r:id="rId29"/>
    <p:sldId id="268" r:id="rId30"/>
    <p:sldId id="462" r:id="rId31"/>
    <p:sldId id="269" r:id="rId32"/>
    <p:sldId id="271" r:id="rId33"/>
    <p:sldId id="272" r:id="rId34"/>
    <p:sldId id="270" r:id="rId35"/>
    <p:sldId id="499" r:id="rId36"/>
    <p:sldId id="518" r:id="rId37"/>
    <p:sldId id="500" r:id="rId38"/>
    <p:sldId id="501" r:id="rId39"/>
    <p:sldId id="273" r:id="rId40"/>
    <p:sldId id="323" r:id="rId41"/>
    <p:sldId id="324" r:id="rId42"/>
    <p:sldId id="502" r:id="rId43"/>
    <p:sldId id="398" r:id="rId44"/>
    <p:sldId id="397" r:id="rId45"/>
    <p:sldId id="325" r:id="rId46"/>
    <p:sldId id="327" r:id="rId47"/>
    <p:sldId id="328" r:id="rId48"/>
    <p:sldId id="329" r:id="rId49"/>
    <p:sldId id="330" r:id="rId50"/>
    <p:sldId id="331" r:id="rId51"/>
    <p:sldId id="332" r:id="rId52"/>
    <p:sldId id="275" r:id="rId53"/>
    <p:sldId id="415" r:id="rId54"/>
    <p:sldId id="416" r:id="rId55"/>
  </p:sldIdLst>
  <p:sldSz cx="12192000" cy="6858000"/>
  <p:notesSz cx="6858000" cy="9144000"/>
  <p:custDataLst>
    <p:tags r:id="rId6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USOFT" initials="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gs" Target="tags/tag38.xml"/><Relationship Id="rId6" Type="http://schemas.openxmlformats.org/officeDocument/2006/relationships/slide" Target="slides/slide4.xml"/><Relationship Id="rId59" Type="http://schemas.openxmlformats.org/officeDocument/2006/relationships/commentAuthors" Target="commentAuthors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CREATE TABLE VENDOR (</a:t>
            </a:r>
            <a:endParaRPr lang="en-US" altLang="zh-CN" sz="1200" dirty="0" smtClean="0"/>
          </a:p>
          <a:p>
            <a:r>
              <a:rPr lang="en-US" altLang="zh-CN" sz="1200" dirty="0" smtClean="0"/>
              <a:t>V_CODE INTEGER NOT NULL UNIQUE,</a:t>
            </a:r>
            <a:endParaRPr lang="en-US" altLang="zh-CN" sz="1200" dirty="0" smtClean="0"/>
          </a:p>
          <a:p>
            <a:r>
              <a:rPr lang="en-US" altLang="zh-CN" sz="1200" dirty="0" smtClean="0"/>
              <a:t>V_NAME VARCHAR(35) NOT NULL,</a:t>
            </a:r>
            <a:endParaRPr lang="en-US" altLang="zh-CN" sz="1200" dirty="0" smtClean="0"/>
          </a:p>
          <a:p>
            <a:r>
              <a:rPr lang="en-US" altLang="zh-CN" sz="1200" dirty="0" smtClean="0"/>
              <a:t>V_CONTACT VARCHAR(15) NOT NULL,</a:t>
            </a:r>
            <a:endParaRPr lang="en-US" altLang="zh-CN" sz="1200" dirty="0" smtClean="0"/>
          </a:p>
          <a:p>
            <a:r>
              <a:rPr lang="en-US" altLang="zh-CN" sz="1200" dirty="0" smtClean="0"/>
              <a:t>V_AREACODE CHAR(3) NOT NULL,</a:t>
            </a:r>
            <a:endParaRPr lang="en-US" altLang="zh-CN" sz="1200" dirty="0" smtClean="0"/>
          </a:p>
          <a:p>
            <a:r>
              <a:rPr lang="en-US" altLang="zh-CN" sz="1200" dirty="0" smtClean="0"/>
              <a:t>V_PHONE CHAR(8) NOT NULL,</a:t>
            </a:r>
            <a:endParaRPr lang="en-US" altLang="zh-CN" sz="1200" dirty="0" smtClean="0"/>
          </a:p>
          <a:p>
            <a:r>
              <a:rPr lang="en-US" altLang="zh-CN" sz="1200" dirty="0" smtClean="0"/>
              <a:t>V_STATE CHAR(2) NOT NULL,</a:t>
            </a:r>
            <a:endParaRPr lang="en-US" altLang="zh-CN" sz="1200" dirty="0" smtClean="0"/>
          </a:p>
          <a:p>
            <a:r>
              <a:rPr lang="en-US" altLang="zh-CN" sz="1200" dirty="0" smtClean="0"/>
              <a:t>V_ORDER CHAR(1) NOT NULL,</a:t>
            </a:r>
            <a:endParaRPr lang="en-US" altLang="zh-CN" sz="1200" dirty="0" smtClean="0"/>
          </a:p>
          <a:p>
            <a:r>
              <a:rPr lang="en-US" altLang="zh-CN" sz="1200" dirty="0" smtClean="0"/>
              <a:t>PRIMARY KEY (V_CODE));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9085-95EA-4DF9-8EC2-3B6AB7E9D6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9085-95EA-4DF9-8EC2-3B6AB7E9D6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CREATE TABLE PRODUCT (</a:t>
            </a:r>
            <a:endParaRPr lang="en-US" altLang="zh-CN" sz="1200" dirty="0" smtClean="0"/>
          </a:p>
          <a:p>
            <a:r>
              <a:rPr lang="en-US" altLang="zh-CN" sz="1200" dirty="0" smtClean="0"/>
              <a:t>P_CODE VARCHAR(10) NOT NULL UNIQUE,</a:t>
            </a:r>
            <a:endParaRPr lang="en-US" altLang="zh-CN" sz="1200" dirty="0" smtClean="0"/>
          </a:p>
          <a:p>
            <a:r>
              <a:rPr lang="en-US" altLang="zh-CN" sz="1200" dirty="0" smtClean="0"/>
              <a:t>P_DESCRIPT VARCHAR(35) NOT NULL,</a:t>
            </a:r>
            <a:endParaRPr lang="en-US" altLang="zh-CN" sz="1200" dirty="0" smtClean="0"/>
          </a:p>
          <a:p>
            <a:r>
              <a:rPr lang="en-US" altLang="zh-CN" sz="1200" dirty="0" smtClean="0"/>
              <a:t>P_INDATE DATE NOT NULL,</a:t>
            </a:r>
            <a:endParaRPr lang="en-US" altLang="zh-CN" sz="1200" dirty="0" smtClean="0"/>
          </a:p>
          <a:p>
            <a:r>
              <a:rPr lang="en-US" altLang="zh-CN" sz="1200" dirty="0" smtClean="0"/>
              <a:t>P_QOH SMALLINT NOT NULL,</a:t>
            </a:r>
            <a:endParaRPr lang="en-US" altLang="zh-CN" sz="1200" dirty="0" smtClean="0"/>
          </a:p>
          <a:p>
            <a:r>
              <a:rPr lang="en-US" altLang="zh-CN" sz="1200" dirty="0" smtClean="0"/>
              <a:t>P_MIN SMALLINT NOT NULL,</a:t>
            </a:r>
            <a:endParaRPr lang="en-US" altLang="zh-CN" sz="1200" dirty="0" smtClean="0"/>
          </a:p>
          <a:p>
            <a:r>
              <a:rPr lang="en-US" altLang="zh-CN" sz="1200" dirty="0" smtClean="0"/>
              <a:t>P_PRICE DECIMAL(8,2) NOT NULL,</a:t>
            </a:r>
            <a:endParaRPr lang="en-US" altLang="zh-CN" sz="1200" dirty="0" smtClean="0"/>
          </a:p>
          <a:p>
            <a:r>
              <a:rPr lang="en-US" altLang="zh-CN" sz="1200" dirty="0" smtClean="0"/>
              <a:t>P_DISCOUNT DECIMAL(5,2) NOT NULL,</a:t>
            </a:r>
            <a:endParaRPr lang="en-US" altLang="zh-CN" sz="1200" dirty="0" smtClean="0"/>
          </a:p>
          <a:p>
            <a:r>
              <a:rPr lang="en-US" altLang="zh-CN" sz="1200" dirty="0" smtClean="0"/>
              <a:t>V_CODE INTEGER,</a:t>
            </a:r>
            <a:endParaRPr lang="en-US" altLang="zh-CN" sz="1200" dirty="0" smtClean="0"/>
          </a:p>
          <a:p>
            <a:r>
              <a:rPr lang="en-US" altLang="zh-CN" sz="1200" dirty="0" smtClean="0"/>
              <a:t>PRIMARY KEY (P_CODE),</a:t>
            </a:r>
            <a:endParaRPr lang="en-US" altLang="zh-CN" sz="1200" dirty="0" smtClean="0"/>
          </a:p>
          <a:p>
            <a:r>
              <a:rPr lang="en-US" altLang="zh-CN" sz="1200" dirty="0" smtClean="0"/>
              <a:t>FOREIGN KEY (V_CODE) REFERENCES VENDOR(V_CODE) ON UPDATE CASCADE</a:t>
            </a:r>
            <a:endParaRPr lang="en-US" altLang="zh-CN" sz="1200" dirty="0" smtClean="0"/>
          </a:p>
          <a:p>
            <a:r>
              <a:rPr lang="en-US" altLang="zh-CN" sz="1200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9085-95EA-4DF9-8EC2-3B6AB7E9D6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9085-95EA-4DF9-8EC2-3B6AB7E9D6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9085-95EA-4DF9-8EC2-3B6AB7E9D6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29.png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tags" Target="../tags/tag22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29.png"/><Relationship Id="rId1" Type="http://schemas.openxmlformats.org/officeDocument/2006/relationships/tags" Target="../tags/tag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tags" Target="../tags/tag26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29.png"/><Relationship Id="rId1" Type="http://schemas.openxmlformats.org/officeDocument/2006/relationships/tags" Target="../tags/tag2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tags" Target="../tags/tag3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tags" Target="../tags/tag3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2183"/>
          <a:stretch>
            <a:fillRect/>
          </a:stretch>
        </p:blipFill>
        <p:spPr>
          <a:xfrm>
            <a:off x="832485" y="1181735"/>
            <a:ext cx="8829675" cy="50933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0750" y="210185"/>
            <a:ext cx="93014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>
                    <a:lumMod val="75000"/>
                    <a:lumOff val="25000"/>
                  </a:schemeClr>
                </a:solidFill>
              </a:rPr>
              <a:t>Outline of today</a:t>
            </a:r>
            <a:endParaRPr lang="en-US" altLang="zh-CN" sz="4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zh-CN"/>
              <a:t>xcercise (create a department table)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1571625"/>
            <a:ext cx="10515600" cy="4351338"/>
          </a:xfrm>
        </p:spPr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use school; </a:t>
            </a:r>
            <a:r>
              <a:rPr lang="zh-CN" altLang="en-US"/>
              <a:t>使用</a:t>
            </a:r>
            <a:r>
              <a:rPr lang="en-US" altLang="zh-CN"/>
              <a:t> school</a:t>
            </a:r>
            <a:r>
              <a:rPr lang="zh-CN" altLang="en-US"/>
              <a:t>这个</a:t>
            </a:r>
            <a:r>
              <a:rPr lang="en-US" altLang="zh-CN"/>
              <a:t>schema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23215" y="2298700"/>
          <a:ext cx="11351260" cy="352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010"/>
                <a:gridCol w="2379345"/>
                <a:gridCol w="2282190"/>
                <a:gridCol w="1783715"/>
              </a:tblGrid>
              <a:tr h="705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非空</a:t>
                      </a:r>
                      <a:r>
                        <a:rPr lang="zh-CN" altLang="en-US"/>
                        <a:t>约束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唯一</a:t>
                      </a:r>
                      <a:r>
                        <a:rPr lang="zh-CN" altLang="en-US"/>
                        <a:t>约束</a:t>
                      </a:r>
                      <a:endParaRPr lang="zh-CN" altLang="en-US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dept_id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    系的编号，主码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bigint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not 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unique</a:t>
                      </a:r>
                      <a:endParaRPr lang="zh-CN" altLang="en-US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dept_name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   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系的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名称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varchar(50)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not 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unique</a:t>
                      </a:r>
                      <a:endParaRPr lang="zh-CN" altLang="en-US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dept_student_num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      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系学生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人数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bigint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not 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director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      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系主任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名字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varchar(50)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not 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Excercise  anwser</a:t>
            </a:r>
            <a:r>
              <a:rPr lang="en-US" altLang="zh-CN"/>
              <a:t> (create a department table)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1571625"/>
            <a:ext cx="10515600" cy="4351338"/>
          </a:xfrm>
        </p:spPr>
        <p:txBody>
          <a:bodyPr/>
          <a:p>
            <a:r>
              <a:rPr lang="en-US" altLang="zh-CN"/>
              <a:t>use school;</a:t>
            </a:r>
            <a:endParaRPr lang="zh-CN" altLang="en-US"/>
          </a:p>
          <a:p>
            <a:r>
              <a:rPr lang="zh-CN" altLang="en-US"/>
              <a:t>create table department (</a:t>
            </a:r>
            <a:endParaRPr lang="zh-CN" altLang="en-US"/>
          </a:p>
          <a:p>
            <a:r>
              <a:rPr lang="zh-CN" altLang="en-US"/>
              <a:t>dept_id bigint not null unique,</a:t>
            </a:r>
            <a:endParaRPr lang="zh-CN" altLang="en-US"/>
          </a:p>
          <a:p>
            <a:r>
              <a:rPr lang="zh-CN" altLang="en-US"/>
              <a:t>dept_name varchar(50) not null unique,</a:t>
            </a:r>
            <a:endParaRPr lang="zh-CN" altLang="en-US"/>
          </a:p>
          <a:p>
            <a:r>
              <a:rPr lang="zh-CN" altLang="en-US"/>
              <a:t>dept_student_num bigint not null,</a:t>
            </a:r>
            <a:endParaRPr lang="zh-CN" altLang="en-US"/>
          </a:p>
          <a:p>
            <a:r>
              <a:rPr lang="zh-CN" altLang="en-US"/>
              <a:t>director varchar(50) not null,</a:t>
            </a:r>
            <a:endParaRPr lang="zh-CN" altLang="en-US"/>
          </a:p>
          <a:p>
            <a:r>
              <a:rPr lang="zh-CN" altLang="en-US"/>
              <a:t>primary key(dept_name));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0103" y="1258529"/>
            <a:ext cx="5860544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Entity integrity </a:t>
            </a:r>
            <a:r>
              <a:rPr lang="zh-CN" altLang="en-US" sz="2800" dirty="0" smtClean="0"/>
              <a:t>实体完整性约束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Referential integrity </a:t>
            </a:r>
            <a:r>
              <a:rPr lang="zh-CN" altLang="en-US" sz="2800" dirty="0" smtClean="0"/>
              <a:t>参照完整性约束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273687" y="228601"/>
            <a:ext cx="625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7.2.6 SQL Constraints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174" y="236221"/>
            <a:ext cx="11938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797" y="236221"/>
            <a:ext cx="97791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0585" y="4428490"/>
            <a:ext cx="88188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CONSTRAINT `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S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` FOREIGN KEY (`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Sid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`) REFERENCES `school`.`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student table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` (`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Sid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`)</a:t>
            </a:r>
            <a:endParaRPr lang="zh-CN" altLang="en-US" sz="2000">
              <a:solidFill>
                <a:schemeClr val="accent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ON DELETE CASCADE</a:t>
            </a:r>
            <a:endParaRPr lang="zh-CN" altLang="en-US" sz="2000">
              <a:solidFill>
                <a:schemeClr val="accent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ON UPDATE CASCADE</a:t>
            </a:r>
            <a:endParaRPr lang="zh-CN" altLang="en-US" sz="2000">
              <a:solidFill>
                <a:schemeClr val="accent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0585" y="1861820"/>
            <a:ext cx="8818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2800">
                <a:solidFill>
                  <a:schemeClr val="accent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primary key(dept_id)</a:t>
            </a:r>
            <a:endParaRPr lang="zh-CN" altLang="en-US" sz="2800">
              <a:solidFill>
                <a:schemeClr val="accent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75" y="4438650"/>
            <a:ext cx="2107565" cy="3321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18560" y="4966335"/>
            <a:ext cx="2693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这里是外码约束的名称，可以为任意</a:t>
            </a:r>
            <a:r>
              <a:rPr lang="zh-CN" altLang="en-US"/>
              <a:t>名称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548255" y="4819015"/>
            <a:ext cx="1131570" cy="321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222885"/>
            <a:ext cx="11156315" cy="63652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870" y="525780"/>
            <a:ext cx="9954895" cy="58064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35505" y="1268730"/>
            <a:ext cx="8154035" cy="46526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73687" y="228601"/>
            <a:ext cx="625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7.2.5 Creating table structures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174" y="236221"/>
            <a:ext cx="11938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797" y="236221"/>
            <a:ext cx="97791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" y="1022985"/>
            <a:ext cx="10539095" cy="4720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zh-CN"/>
              <a:t>xcercise (create a Teacher table)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1571625"/>
            <a:ext cx="10515600" cy="4351338"/>
          </a:xfrm>
        </p:spPr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Teacher(Teacher_id, Teacher_name, Age, gender, </a:t>
            </a:r>
            <a:r>
              <a:rPr lang="zh-CN" altLang="en-US">
                <a:sym typeface="+mn-ea"/>
              </a:rPr>
              <a:t>dept_id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23215" y="2298700"/>
          <a:ext cx="11351260" cy="423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010"/>
                <a:gridCol w="2379345"/>
                <a:gridCol w="2282190"/>
                <a:gridCol w="1783715"/>
              </a:tblGrid>
              <a:tr h="705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非空</a:t>
                      </a:r>
                      <a:r>
                        <a:rPr lang="zh-CN" altLang="en-US"/>
                        <a:t>约束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唯一</a:t>
                      </a:r>
                      <a:r>
                        <a:rPr lang="zh-CN" altLang="en-US"/>
                        <a:t>约束</a:t>
                      </a:r>
                      <a:endParaRPr lang="zh-CN" altLang="en-US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Teacher_id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    老师的编号，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  <a:sym typeface="+mn-ea"/>
                        </a:rPr>
                        <a:t>主码</a:t>
                      </a:r>
                      <a:endParaRPr lang="zh-CN" altLang="en-US" sz="24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bigint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not 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unique</a:t>
                      </a:r>
                      <a:endParaRPr lang="zh-CN" altLang="en-US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Teacher_name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   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老师的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名称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varchar(50)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not 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unique</a:t>
                      </a:r>
                      <a:endParaRPr lang="zh-CN" altLang="en-US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Age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      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老师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年龄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bigint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not 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gender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      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性别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varchar(50)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not 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dept_id</a:t>
                      </a:r>
                      <a:r>
                        <a:rPr lang="en-US" altLang="zh-CN" sz="2400">
                          <a:sym typeface="+mn-ea"/>
                        </a:rPr>
                        <a:t>  </a:t>
                      </a:r>
                      <a:r>
                        <a:rPr lang="zh-CN" altLang="en-US" sz="2400">
                          <a:sym typeface="+mn-ea"/>
                        </a:rPr>
                        <a:t>老师所在的系编号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  <a:sym typeface="+mn-ea"/>
                        </a:rPr>
                        <a:t>（外码）</a:t>
                      </a:r>
                      <a:endParaRPr lang="zh-CN" altLang="en-US" sz="24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bigint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not 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zh-CN"/>
              <a:t>xcercise (create a Teacher table)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1571625"/>
            <a:ext cx="10515600" cy="4351338"/>
          </a:xfrm>
        </p:spPr>
        <p:txBody>
          <a:bodyPr/>
          <a:p>
            <a:r>
              <a:rPr lang="en-US" altLang="zh-CN" sz="2400"/>
              <a:t>2</a:t>
            </a:r>
            <a:r>
              <a:rPr lang="zh-CN" altLang="en-US" sz="2400"/>
              <a:t>、增加外码约束，使老师所在系编号参照</a:t>
            </a:r>
            <a:r>
              <a:rPr lang="en-US" altLang="zh-CN" sz="2400"/>
              <a:t>department</a:t>
            </a:r>
            <a:r>
              <a:rPr lang="zh-CN" altLang="en-US" sz="2400"/>
              <a:t>表格的系编号</a:t>
            </a:r>
            <a:endParaRPr lang="zh-CN" altLang="en-US" sz="240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420370" y="2171700"/>
          <a:ext cx="11351260" cy="423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010"/>
                <a:gridCol w="2379345"/>
                <a:gridCol w="2282190"/>
                <a:gridCol w="1783715"/>
              </a:tblGrid>
              <a:tr h="705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非空</a:t>
                      </a:r>
                      <a:r>
                        <a:rPr lang="zh-CN" altLang="en-US"/>
                        <a:t>约束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唯一</a:t>
                      </a:r>
                      <a:r>
                        <a:rPr lang="zh-CN" altLang="en-US"/>
                        <a:t>约束</a:t>
                      </a:r>
                      <a:endParaRPr lang="zh-CN" altLang="en-US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Teacher_id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    老师的编号，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  <a:sym typeface="+mn-ea"/>
                        </a:rPr>
                        <a:t>主码</a:t>
                      </a:r>
                      <a:endParaRPr lang="zh-CN" altLang="en-US" sz="24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bigint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not 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unique</a:t>
                      </a:r>
                      <a:endParaRPr lang="zh-CN" altLang="en-US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Teacher_name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   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老师的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名称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varchar(50)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not 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unique</a:t>
                      </a:r>
                      <a:endParaRPr lang="zh-CN" altLang="en-US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Age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      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老师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年龄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bigint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not 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gender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      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性别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varchar(50)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not 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54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dept_id</a:t>
                      </a:r>
                      <a:r>
                        <a:rPr lang="en-US" altLang="zh-CN" sz="2400">
                          <a:sym typeface="+mn-ea"/>
                        </a:rPr>
                        <a:t>  </a:t>
                      </a:r>
                      <a:r>
                        <a:rPr lang="zh-CN" altLang="en-US" sz="2400">
                          <a:sym typeface="+mn-ea"/>
                        </a:rPr>
                        <a:t>老师所在的系编号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  <a:sym typeface="+mn-ea"/>
                        </a:rPr>
                        <a:t>（外码）</a:t>
                      </a:r>
                      <a:endParaRPr lang="zh-CN" altLang="en-US" sz="24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bigint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not 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0015" y="2239645"/>
            <a:ext cx="86626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Definition Language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Drop table</a:t>
            </a:r>
            <a:endParaRPr lang="en-US" altLang="zh-CN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360" y="764540"/>
            <a:ext cx="8185150" cy="47745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2268855"/>
            <a:ext cx="10346690" cy="2120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9185" y="1417320"/>
            <a:ext cx="10043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养成好习惯：建表之前先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drop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掉原来的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表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6750" y="4594225"/>
            <a:ext cx="103993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</a:rPr>
              <a:t>Exercise:</a:t>
            </a:r>
            <a:endParaRPr lang="en-US" altLang="zh-CN" sz="3200">
              <a:solidFill>
                <a:srgbClr val="FF0000"/>
              </a:solidFill>
            </a:endParaRPr>
          </a:p>
          <a:p>
            <a:r>
              <a:rPr lang="en-US" altLang="zh-CN" sz="3200">
                <a:solidFill>
                  <a:srgbClr val="FF0000"/>
                </a:solidFill>
              </a:rPr>
              <a:t>Drop table teacher</a:t>
            </a:r>
            <a:endParaRPr lang="en-US" altLang="zh-CN" sz="3200">
              <a:solidFill>
                <a:srgbClr val="FF0000"/>
              </a:solidFill>
            </a:endParaRPr>
          </a:p>
          <a:p>
            <a:r>
              <a:rPr lang="en-US" altLang="zh-CN" sz="3200">
                <a:solidFill>
                  <a:schemeClr val="accent1">
                    <a:lumMod val="75000"/>
                  </a:schemeClr>
                </a:solidFill>
              </a:rPr>
              <a:t>(Drop table if exist)</a:t>
            </a:r>
            <a:endParaRPr lang="en-US" altLang="zh-CN" sz="32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80" y="2588260"/>
            <a:ext cx="10708640" cy="23298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9185" y="1417320"/>
            <a:ext cx="661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修改列名 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/ 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增加列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70020" y="4397375"/>
            <a:ext cx="1037590" cy="4603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</a:t>
            </a:r>
            <a:endParaRPr lang="en-US" altLang="zh-CN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36385" y="514985"/>
            <a:ext cx="4419600" cy="17532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create table department (</a:t>
            </a:r>
            <a:endParaRPr lang="zh-CN" altLang="en-US"/>
          </a:p>
          <a:p>
            <a:r>
              <a:rPr lang="zh-CN" altLang="en-US"/>
              <a:t>dept_id bigint not null unique,</a:t>
            </a:r>
            <a:endParaRPr lang="zh-CN" altLang="en-US"/>
          </a:p>
          <a:p>
            <a:r>
              <a:rPr lang="zh-CN" altLang="en-US"/>
              <a:t>dept_name varchar(50) not null unique,</a:t>
            </a:r>
            <a:endParaRPr lang="zh-CN" altLang="en-US"/>
          </a:p>
          <a:p>
            <a:r>
              <a:rPr lang="zh-CN" altLang="en-US"/>
              <a:t>dept_student_num bigint not null,</a:t>
            </a:r>
            <a:endParaRPr lang="zh-CN" altLang="en-US"/>
          </a:p>
          <a:p>
            <a:r>
              <a:rPr lang="zh-CN" altLang="en-US"/>
              <a:t>director varchar(50) not null,</a:t>
            </a:r>
            <a:endParaRPr lang="zh-CN" altLang="en-US"/>
          </a:p>
          <a:p>
            <a:r>
              <a:rPr lang="zh-CN" altLang="en-US"/>
              <a:t>primary key(dept_name));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Rename the column name `dept_name` to `department_name`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在</a:t>
            </a:r>
            <a:r>
              <a:rPr lang="en-US" altLang="zh-CN" sz="2400">
                <a:sym typeface="+mn-ea"/>
              </a:rPr>
              <a:t>department</a:t>
            </a:r>
            <a:r>
              <a:rPr lang="zh-CN" altLang="en-US" sz="2400">
                <a:sym typeface="+mn-ea"/>
              </a:rPr>
              <a:t>表格，增加一列</a:t>
            </a:r>
            <a:r>
              <a:rPr lang="en-US" altLang="zh-CN" sz="2400">
                <a:sym typeface="+mn-ea"/>
              </a:rPr>
              <a:t>`lab_num`</a:t>
            </a:r>
            <a:r>
              <a:rPr lang="zh-CN" altLang="en-US" sz="2400">
                <a:sym typeface="+mn-ea"/>
              </a:rPr>
              <a:t>实验室数目，数据类型为</a:t>
            </a:r>
            <a:r>
              <a:rPr lang="en-US" altLang="zh-CN" sz="2400">
                <a:sym typeface="+mn-ea"/>
              </a:rPr>
              <a:t>bigint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Drop the column `</a:t>
            </a:r>
            <a:r>
              <a:rPr lang="zh-CN" altLang="en-US">
                <a:sym typeface="+mn-ea"/>
              </a:rPr>
              <a:t>lab_num</a:t>
            </a:r>
            <a:r>
              <a:rPr lang="en-US" altLang="zh-CN">
                <a:sym typeface="+mn-ea"/>
              </a:rPr>
              <a:t>`</a:t>
            </a:r>
            <a:endParaRPr lang="en-US" altLang="zh-CN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5120" y="365125"/>
            <a:ext cx="90531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Exercise</a:t>
            </a:r>
            <a:endParaRPr lang="en-US" altLang="zh-CN" sz="60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1680" y="3847465"/>
            <a:ext cx="10708640" cy="23298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21125" y="5636895"/>
            <a:ext cx="1037590" cy="4603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</a:t>
            </a:r>
            <a:endParaRPr lang="en-US" altLang="zh-CN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" y="2117090"/>
            <a:ext cx="10678160" cy="2421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1055" y="1341755"/>
            <a:ext cx="661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插入数值到元组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2960" y="5130800"/>
            <a:ext cx="10516235" cy="645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3600"/>
              <a:t>insert into department values (1,'software',50,'Li');</a:t>
            </a:r>
            <a:endParaRPr lang="zh-CN" altLang="en-US"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095" y="1601470"/>
            <a:ext cx="10515600" cy="4351338"/>
          </a:xfrm>
        </p:spPr>
        <p:txBody>
          <a:bodyPr/>
          <a:p>
            <a:r>
              <a:rPr lang="en-US" altLang="zh-CN">
                <a:sym typeface="+mn-ea"/>
              </a:rPr>
              <a:t>insert data to department table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 Insert data </a:t>
            </a:r>
            <a:r>
              <a:rPr lang="zh-CN" altLang="en-US">
                <a:sym typeface="+mn-ea"/>
              </a:rPr>
              <a:t>(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,'</a:t>
            </a:r>
            <a:r>
              <a:rPr lang="en-US" altLang="zh-CN">
                <a:sym typeface="+mn-ea"/>
              </a:rPr>
              <a:t>E-commerce</a:t>
            </a:r>
            <a:r>
              <a:rPr lang="zh-CN" altLang="en-US">
                <a:sym typeface="+mn-ea"/>
              </a:rPr>
              <a:t>',50,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'</a:t>
            </a:r>
            <a:r>
              <a:rPr lang="en-US" altLang="zh-CN">
                <a:sym typeface="+mn-ea"/>
              </a:rPr>
              <a:t>Chen</a:t>
            </a:r>
            <a:r>
              <a:rPr lang="zh-CN" altLang="en-US">
                <a:sym typeface="+mn-ea"/>
              </a:rPr>
              <a:t>'</a:t>
            </a:r>
            <a:r>
              <a:rPr lang="zh-CN" altLang="en-US">
                <a:sym typeface="+mn-ea"/>
              </a:rPr>
              <a:t>)</a:t>
            </a:r>
            <a:r>
              <a:rPr lang="en-US" altLang="zh-CN">
                <a:sym typeface="+mn-ea"/>
              </a:rPr>
              <a:t>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Insert data </a:t>
            </a:r>
            <a:r>
              <a:rPr lang="zh-CN" altLang="en-US">
                <a:sym typeface="+mn-ea"/>
              </a:rPr>
              <a:t>(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,'</a:t>
            </a:r>
            <a:r>
              <a:rPr lang="en-US" altLang="zh-CN">
                <a:sym typeface="+mn-ea"/>
              </a:rPr>
              <a:t>IT project management</a:t>
            </a:r>
            <a:r>
              <a:rPr lang="zh-CN" altLang="en-US">
                <a:sym typeface="+mn-ea"/>
              </a:rPr>
              <a:t>',50,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'</a:t>
            </a:r>
            <a:r>
              <a:rPr lang="en-US" altLang="zh-CN">
                <a:sym typeface="+mn-ea"/>
              </a:rPr>
              <a:t>Liu</a:t>
            </a:r>
            <a:r>
              <a:rPr lang="zh-CN" altLang="en-US">
                <a:sym typeface="+mn-ea"/>
              </a:rPr>
              <a:t>')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5120" y="365125"/>
            <a:ext cx="90531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Exercise</a:t>
            </a:r>
            <a:endParaRPr lang="en-US" altLang="zh-CN" sz="6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" y="3639820"/>
            <a:ext cx="10932160" cy="24796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756285" y="768350"/>
            <a:ext cx="10170160" cy="3819525"/>
            <a:chOff x="1330" y="2193"/>
            <a:chExt cx="16016" cy="601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30" y="3690"/>
              <a:ext cx="15665" cy="342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549" y="2193"/>
              <a:ext cx="1041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  <a:cs typeface="+mn-ea"/>
                </a:rPr>
                <a:t>更新数值</a:t>
              </a:r>
              <a:endPara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3562" y="5697"/>
              <a:ext cx="3784" cy="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0138" y="6674"/>
              <a:ext cx="3784" cy="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691005" y="4319270"/>
            <a:ext cx="8643620" cy="1198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update department </a:t>
            </a:r>
            <a:endParaRPr lang="zh-CN" altLang="en-US" sz="2400"/>
          </a:p>
          <a:p>
            <a:r>
              <a:rPr lang="zh-CN" altLang="en-US" sz="2400"/>
              <a:t>set dept_student_num = 60</a:t>
            </a:r>
            <a:endParaRPr lang="zh-CN" altLang="en-US" sz="2400"/>
          </a:p>
          <a:p>
            <a:r>
              <a:rPr lang="zh-CN" altLang="en-US" sz="2400"/>
              <a:t>where dept_name = 'software';</a:t>
            </a:r>
            <a:endParaRPr lang="zh-CN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351338"/>
          </a:xfrm>
        </p:spPr>
        <p:txBody>
          <a:bodyPr/>
          <a:p>
            <a:r>
              <a:rPr lang="en-US" altLang="zh-CN">
                <a:sym typeface="+mn-ea"/>
              </a:rPr>
              <a:t>Update the data in department table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 Update data  as </a:t>
            </a:r>
            <a:r>
              <a:rPr lang="zh-CN" altLang="en-US">
                <a:sym typeface="+mn-ea"/>
              </a:rPr>
              <a:t>(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,'</a:t>
            </a:r>
            <a:r>
              <a:rPr lang="en-US" altLang="zh-CN">
                <a:sym typeface="+mn-ea"/>
              </a:rPr>
              <a:t>E-commerce</a:t>
            </a:r>
            <a:r>
              <a:rPr lang="zh-CN" altLang="en-US">
                <a:sym typeface="+mn-ea"/>
              </a:rPr>
              <a:t>',</a:t>
            </a:r>
            <a:r>
              <a:rPr lang="en-US" altLang="zh-CN">
                <a:sym typeface="+mn-ea"/>
              </a:rPr>
              <a:t>60</a:t>
            </a:r>
            <a:r>
              <a:rPr lang="zh-CN" altLang="en-US">
                <a:sym typeface="+mn-ea"/>
              </a:rPr>
              <a:t>,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'</a:t>
            </a:r>
            <a:r>
              <a:rPr lang="en-US" altLang="zh-CN">
                <a:sym typeface="+mn-ea"/>
              </a:rPr>
              <a:t>Chen</a:t>
            </a:r>
            <a:r>
              <a:rPr lang="zh-CN" altLang="en-US">
                <a:sym typeface="+mn-ea"/>
              </a:rPr>
              <a:t>'</a:t>
            </a:r>
            <a:r>
              <a:rPr lang="zh-CN" altLang="en-US">
                <a:sym typeface="+mn-ea"/>
              </a:rPr>
              <a:t>)</a:t>
            </a:r>
            <a:r>
              <a:rPr lang="en-US" altLang="zh-CN">
                <a:sym typeface="+mn-ea"/>
              </a:rPr>
              <a:t>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Update data  as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(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,'</a:t>
            </a:r>
            <a:r>
              <a:rPr lang="en-US" altLang="zh-CN">
                <a:sym typeface="+mn-ea"/>
              </a:rPr>
              <a:t>IT project management</a:t>
            </a:r>
            <a:r>
              <a:rPr lang="zh-CN" altLang="en-US">
                <a:sym typeface="+mn-ea"/>
              </a:rPr>
              <a:t>',</a:t>
            </a:r>
            <a:r>
              <a:rPr lang="en-US" altLang="zh-CN">
                <a:sym typeface="+mn-ea"/>
              </a:rPr>
              <a:t>70</a:t>
            </a:r>
            <a:r>
              <a:rPr lang="zh-CN" altLang="en-US">
                <a:sym typeface="+mn-ea"/>
              </a:rPr>
              <a:t>,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'</a:t>
            </a:r>
            <a:r>
              <a:rPr lang="en-US" altLang="zh-CN">
                <a:sym typeface="+mn-ea"/>
              </a:rPr>
              <a:t>Liu</a:t>
            </a:r>
            <a:r>
              <a:rPr lang="zh-CN" altLang="en-US">
                <a:sym typeface="+mn-ea"/>
              </a:rPr>
              <a:t>')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5120" y="365125"/>
            <a:ext cx="90531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Exercise</a:t>
            </a:r>
            <a:endParaRPr lang="en-US" altLang="zh-CN" sz="6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748030" y="2255520"/>
            <a:ext cx="10621645" cy="1689100"/>
            <a:chOff x="1298" y="3512"/>
            <a:chExt cx="16727" cy="266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98" y="3512"/>
              <a:ext cx="15264" cy="266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15217" y="3512"/>
              <a:ext cx="2808" cy="2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83615" y="1392555"/>
            <a:ext cx="661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删除一行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数值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8550" y="4566920"/>
            <a:ext cx="9577070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delete from department where dept_name = 'IT project management';</a:t>
            </a:r>
            <a:endParaRPr lang="zh-CN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351338"/>
          </a:xfrm>
        </p:spPr>
        <p:txBody>
          <a:bodyPr/>
          <a:p>
            <a:r>
              <a:rPr lang="en-US">
                <a:sym typeface="+mn-ea"/>
              </a:rPr>
              <a:t>delete one row data from the enroll table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delete the data of (20202, 102, 86)</a:t>
            </a:r>
            <a:endParaRPr lang="en-US" altLang="zh-CN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5120" y="365125"/>
            <a:ext cx="90531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Exercise</a:t>
            </a:r>
            <a:endParaRPr lang="en-US" altLang="zh-CN" sz="6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340" y="1230630"/>
            <a:ext cx="9738360" cy="5217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1055" y="392430"/>
            <a:ext cx="5982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+mj-ea"/>
                <a:ea typeface="+mj-ea"/>
              </a:rPr>
              <a:t>Foreign key</a:t>
            </a:r>
            <a:r>
              <a:rPr lang="en-US" altLang="zh-CN" sz="3200" b="1">
                <a:latin typeface="+mj-ea"/>
                <a:ea typeface="+mj-ea"/>
              </a:rPr>
              <a:t>(</a:t>
            </a:r>
            <a:r>
              <a:rPr lang="zh-CN" altLang="en-US" sz="3200" b="1">
                <a:latin typeface="+mj-ea"/>
                <a:ea typeface="+mj-ea"/>
              </a:rPr>
              <a:t>外码   虚线</a:t>
            </a:r>
            <a:r>
              <a:rPr lang="en-US" altLang="zh-CN" sz="3200" b="1">
                <a:latin typeface="+mj-ea"/>
                <a:ea typeface="+mj-ea"/>
              </a:rPr>
              <a:t>)</a:t>
            </a:r>
            <a:endParaRPr lang="en-US" altLang="zh-CN" sz="3200" b="1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17645" y="6324600"/>
            <a:ext cx="679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一个关系表内</a:t>
            </a:r>
            <a:r>
              <a:rPr lang="zh-CN" altLang="en-US"/>
              <a:t>的属性，必须参考另一个关系的属性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540" y="1007745"/>
            <a:ext cx="10408920" cy="48418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690" y="511175"/>
            <a:ext cx="10039985" cy="583628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H="1">
            <a:off x="1782445" y="5146040"/>
            <a:ext cx="89039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782445" y="5412105"/>
            <a:ext cx="89039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782445" y="5703570"/>
            <a:ext cx="65893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" y="1720850"/>
            <a:ext cx="10946765" cy="2606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0065" y="696595"/>
            <a:ext cx="6513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Exercise</a:t>
            </a:r>
            <a:endParaRPr lang="en-US" altLang="zh-CN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530" y="4769485"/>
            <a:ext cx="5605780" cy="16871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98260" y="974725"/>
            <a:ext cx="53752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这是多对多？一对多？多对一？一对一？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15" y="1322070"/>
            <a:ext cx="9700895" cy="49860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360" y="342265"/>
            <a:ext cx="98901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 E-R Diagrams to Relations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50484"/>
          <a:stretch>
            <a:fillRect/>
          </a:stretch>
        </p:blipFill>
        <p:spPr>
          <a:xfrm>
            <a:off x="1001395" y="1296670"/>
            <a:ext cx="9700895" cy="24688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360" y="342265"/>
            <a:ext cx="98901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 E-R Diagrams to Relations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4285615" y="2750820"/>
            <a:ext cx="1034415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564255" y="1697355"/>
            <a:ext cx="5541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</a:t>
            </a:r>
            <a:r>
              <a:rPr lang="en-US" altLang="zh-CN"/>
              <a:t>                                     </a:t>
            </a:r>
            <a:r>
              <a:rPr lang="zh-CN" altLang="en-US"/>
              <a:t>对</a:t>
            </a:r>
            <a:r>
              <a:rPr lang="en-US" altLang="zh-CN"/>
              <a:t>                                  </a:t>
            </a:r>
            <a:r>
              <a:rPr lang="zh-CN" altLang="en-US"/>
              <a:t>一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26335" y="3618865"/>
            <a:ext cx="7931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Each student can enroll in at most one course.</a:t>
            </a:r>
            <a:endParaRPr lang="en-US" altLang="zh-CN"/>
          </a:p>
          <a:p>
            <a:r>
              <a:rPr lang="zh-CN" altLang="en-US"/>
              <a:t>每个学生至多选择一门课。（一门课程可以被多个学生</a:t>
            </a:r>
            <a:r>
              <a:rPr lang="zh-CN" altLang="en-US"/>
              <a:t>选择）</a:t>
            </a:r>
            <a:r>
              <a:rPr lang="en-US" altLang="zh-CN"/>
              <a:t>                         </a:t>
            </a:r>
            <a:endParaRPr lang="en-US" altLang="zh-CN"/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228600" y="4523105"/>
          <a:ext cx="3131820" cy="82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955"/>
                <a:gridCol w="782955"/>
                <a:gridCol w="782955"/>
                <a:gridCol w="782955"/>
              </a:tblGrid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Sid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bdate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cntry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4789170" y="4523105"/>
          <a:ext cx="3090545" cy="211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820"/>
                <a:gridCol w="1267460"/>
                <a:gridCol w="723265"/>
              </a:tblGrid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Ucode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Semester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grade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4"/>
            </p:custDataLst>
          </p:nvPr>
        </p:nvGraphicFramePr>
        <p:xfrm>
          <a:off x="7894955" y="5654675"/>
          <a:ext cx="2348865" cy="105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55"/>
                <a:gridCol w="655955"/>
                <a:gridCol w="78295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ucode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title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credits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50484"/>
          <a:stretch>
            <a:fillRect/>
          </a:stretch>
        </p:blipFill>
        <p:spPr>
          <a:xfrm>
            <a:off x="996315" y="1322070"/>
            <a:ext cx="9700895" cy="24688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360" y="342265"/>
            <a:ext cx="98901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 E-R Diagrams to Relations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4285615" y="2750820"/>
            <a:ext cx="103441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46780" y="1619250"/>
            <a:ext cx="540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</a:t>
            </a:r>
            <a:r>
              <a:rPr lang="en-US" altLang="zh-CN"/>
              <a:t>                                </a:t>
            </a:r>
            <a:r>
              <a:rPr lang="zh-CN" altLang="en-US"/>
              <a:t>对</a:t>
            </a:r>
            <a:r>
              <a:rPr lang="en-US" altLang="zh-CN"/>
              <a:t>                         </a:t>
            </a:r>
            <a:r>
              <a:rPr lang="zh-CN" altLang="en-US"/>
              <a:t>一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54095" y="3726180"/>
            <a:ext cx="5404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每个学生都需要选择一门课。一门课程可以被多个或</a:t>
            </a:r>
            <a:r>
              <a:rPr lang="en-US" altLang="zh-CN"/>
              <a:t>0</a:t>
            </a:r>
            <a:r>
              <a:rPr lang="zh-CN" altLang="en-US"/>
              <a:t>个</a:t>
            </a:r>
            <a:r>
              <a:rPr lang="zh-CN" altLang="en-US"/>
              <a:t>学生</a:t>
            </a:r>
            <a:endParaRPr lang="zh-CN" altLang="en-US"/>
          </a:p>
        </p:txBody>
      </p:sp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7656195" y="5723255"/>
          <a:ext cx="2348865" cy="105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55"/>
                <a:gridCol w="655955"/>
                <a:gridCol w="78295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ucode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title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credits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3"/>
            </p:custDataLst>
          </p:nvPr>
        </p:nvGraphicFramePr>
        <p:xfrm>
          <a:off x="314960" y="4416425"/>
          <a:ext cx="3131820" cy="164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955"/>
                <a:gridCol w="782955"/>
                <a:gridCol w="782955"/>
                <a:gridCol w="782955"/>
              </a:tblGrid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Sid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bdate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cntry</a:t>
                      </a:r>
                      <a:endParaRPr lang="en-US" altLang="zh-CN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1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r>
                        <a:rPr lang="en-US" altLang="zh-CN"/>
                        <a:t>my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2019</a:t>
                      </a:r>
                      <a:endParaRPr lang="en-US" altLang="zh-CN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2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2019</a:t>
                      </a:r>
                      <a:endParaRPr lang="en-US" altLang="zh-CN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3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4"/>
            </p:custDataLst>
          </p:nvPr>
        </p:nvGraphicFramePr>
        <p:xfrm>
          <a:off x="3446780" y="4426585"/>
          <a:ext cx="4191000" cy="161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80"/>
                <a:gridCol w="1718310"/>
                <a:gridCol w="981710"/>
              </a:tblGrid>
              <a:tr h="4070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Ucode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Semester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grade</a:t>
                      </a:r>
                      <a:endParaRPr lang="en-US" altLang="zh-CN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A01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</a:tr>
              <a:tr h="403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A02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A03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50484"/>
          <a:stretch>
            <a:fillRect/>
          </a:stretch>
        </p:blipFill>
        <p:spPr>
          <a:xfrm>
            <a:off x="996315" y="1322070"/>
            <a:ext cx="9700895" cy="24688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360" y="342265"/>
            <a:ext cx="98901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 E-R Diagrams to Relations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4285615" y="2750820"/>
            <a:ext cx="103441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46780" y="1619250"/>
            <a:ext cx="540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</a:t>
            </a:r>
            <a:r>
              <a:rPr lang="en-US" altLang="zh-CN"/>
              <a:t>                                </a:t>
            </a:r>
            <a:r>
              <a:rPr lang="zh-CN" altLang="en-US"/>
              <a:t>对</a:t>
            </a:r>
            <a:r>
              <a:rPr lang="en-US" altLang="zh-CN"/>
              <a:t>                         </a:t>
            </a:r>
            <a:r>
              <a:rPr lang="zh-CN" altLang="en-US"/>
              <a:t>一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83790" y="3726180"/>
            <a:ext cx="6574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每个学生都需要选择一门课。一门课程可以被多个或</a:t>
            </a:r>
            <a:r>
              <a:rPr lang="en-US" altLang="zh-CN"/>
              <a:t>0</a:t>
            </a:r>
            <a:r>
              <a:rPr lang="zh-CN" altLang="en-US"/>
              <a:t>个</a:t>
            </a:r>
            <a:r>
              <a:rPr lang="zh-CN" altLang="en-US"/>
              <a:t>学生</a:t>
            </a:r>
            <a:endParaRPr lang="zh-CN" altLang="en-US"/>
          </a:p>
        </p:txBody>
      </p:sp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7656195" y="5723255"/>
          <a:ext cx="2348865" cy="105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55"/>
                <a:gridCol w="655955"/>
                <a:gridCol w="78295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ucode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title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credits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446780" y="4135755"/>
            <a:ext cx="131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Not null</a:t>
            </a:r>
            <a:endParaRPr lang="en-US" altLang="zh-CN"/>
          </a:p>
        </p:txBody>
      </p:sp>
      <p:graphicFrame>
        <p:nvGraphicFramePr>
          <p:cNvPr id="14" name="表格 13"/>
          <p:cNvGraphicFramePr/>
          <p:nvPr>
            <p:custDataLst>
              <p:tags r:id="rId3"/>
            </p:custDataLst>
          </p:nvPr>
        </p:nvGraphicFramePr>
        <p:xfrm>
          <a:off x="314960" y="4416425"/>
          <a:ext cx="3131820" cy="164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955"/>
                <a:gridCol w="782955"/>
                <a:gridCol w="782955"/>
                <a:gridCol w="782955"/>
              </a:tblGrid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Sid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bdate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cntry</a:t>
                      </a:r>
                      <a:endParaRPr lang="en-US" altLang="zh-CN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1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r>
                        <a:rPr lang="en-US" altLang="zh-CN"/>
                        <a:t>my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2019</a:t>
                      </a:r>
                      <a:endParaRPr lang="en-US" altLang="zh-CN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2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2019</a:t>
                      </a:r>
                      <a:endParaRPr lang="en-US" altLang="zh-CN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3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4"/>
            </p:custDataLst>
          </p:nvPr>
        </p:nvGraphicFramePr>
        <p:xfrm>
          <a:off x="3446780" y="4426585"/>
          <a:ext cx="4191000" cy="161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80"/>
                <a:gridCol w="1718310"/>
                <a:gridCol w="981710"/>
              </a:tblGrid>
              <a:tr h="4070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Ucode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Semester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grade</a:t>
                      </a:r>
                      <a:endParaRPr lang="en-US" altLang="zh-CN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A01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</a:tr>
              <a:tr h="403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A01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A03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50484"/>
          <a:stretch>
            <a:fillRect/>
          </a:stretch>
        </p:blipFill>
        <p:spPr>
          <a:xfrm>
            <a:off x="996315" y="1322070"/>
            <a:ext cx="9700895" cy="24688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360" y="342265"/>
            <a:ext cx="98901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 E-R Diagrams to Relations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4285615" y="2750820"/>
            <a:ext cx="103441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6334760" y="2750820"/>
            <a:ext cx="1073150" cy="63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314960" y="4416425"/>
          <a:ext cx="3131820" cy="164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955"/>
                <a:gridCol w="782955"/>
                <a:gridCol w="782955"/>
                <a:gridCol w="782955"/>
              </a:tblGrid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Sid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bdate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cntry</a:t>
                      </a:r>
                      <a:endParaRPr lang="en-US" altLang="zh-CN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1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r>
                        <a:rPr lang="en-US" altLang="zh-CN"/>
                        <a:t>my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2019</a:t>
                      </a:r>
                      <a:endParaRPr lang="en-US" altLang="zh-CN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2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2019</a:t>
                      </a:r>
                      <a:endParaRPr lang="en-US" altLang="zh-CN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3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3446780" y="4426585"/>
          <a:ext cx="4191000" cy="161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80"/>
                <a:gridCol w="1718310"/>
                <a:gridCol w="981710"/>
              </a:tblGrid>
              <a:tr h="4070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Ucode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Semester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grade</a:t>
                      </a:r>
                      <a:endParaRPr lang="en-US" altLang="zh-CN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A01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</a:tr>
              <a:tr h="403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A02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A03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8783320" y="4572000"/>
          <a:ext cx="234886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55"/>
                <a:gridCol w="655955"/>
                <a:gridCol w="78295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ucode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title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credits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u="sng"/>
                        <a:t>A100</a:t>
                      </a:r>
                      <a:endParaRPr lang="en-US" altLang="zh-CN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yuwen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77010" y="3667760"/>
            <a:ext cx="9304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每个学生都需要选择一门课。一门课程</a:t>
            </a:r>
            <a:r>
              <a:rPr lang="en-US" altLang="zh-CN"/>
              <a:t> </a:t>
            </a:r>
            <a:r>
              <a:rPr lang="zh-CN" altLang="en-US"/>
              <a:t>只能被</a:t>
            </a:r>
            <a:r>
              <a:rPr lang="en-US" altLang="zh-CN"/>
              <a:t>0</a:t>
            </a:r>
            <a:r>
              <a:rPr lang="zh-CN" altLang="en-US"/>
              <a:t>个或</a:t>
            </a:r>
            <a:r>
              <a:rPr lang="en-US" altLang="zh-CN"/>
              <a:t>1</a:t>
            </a:r>
            <a:r>
              <a:rPr lang="zh-CN" altLang="en-US"/>
              <a:t>个学生选（至多被一个</a:t>
            </a:r>
            <a:r>
              <a:rPr lang="zh-CN" altLang="en-US"/>
              <a:t>学生选）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42660" y="1049020"/>
            <a:ext cx="5392420" cy="20300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Primary(Sid,ucode) Unique(sid, Ucode,semester)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unqiue(sid,ucode,grade)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unique(user, information)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825" y="817880"/>
            <a:ext cx="9467850" cy="3095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4102735"/>
            <a:ext cx="9352915" cy="22707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75940" y="1199515"/>
            <a:ext cx="569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</a:t>
            </a:r>
            <a:r>
              <a:rPr lang="en-US" altLang="zh-CN"/>
              <a:t>                                              </a:t>
            </a:r>
            <a:r>
              <a:rPr lang="zh-CN" altLang="en-US"/>
              <a:t>对</a:t>
            </a:r>
            <a:r>
              <a:rPr lang="en-US" altLang="zh-CN"/>
              <a:t>                                   </a:t>
            </a:r>
            <a:r>
              <a:rPr lang="zh-CN" altLang="en-US"/>
              <a:t>一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68880" y="2994660"/>
            <a:ext cx="6809105" cy="1198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每个</a:t>
            </a:r>
            <a:r>
              <a:rPr lang="en-US" altLang="zh-CN"/>
              <a:t>employee</a:t>
            </a:r>
            <a:r>
              <a:rPr lang="zh-CN" altLang="en-US"/>
              <a:t>至多有一个</a:t>
            </a:r>
            <a:r>
              <a:rPr lang="en-US" altLang="zh-CN"/>
              <a:t>departmnt</a:t>
            </a:r>
            <a:r>
              <a:rPr lang="zh-CN" altLang="en-US"/>
              <a:t>。</a:t>
            </a:r>
            <a:r>
              <a:rPr lang="en-US" altLang="zh-CN"/>
              <a:t>0</a:t>
            </a:r>
            <a:r>
              <a:rPr lang="zh-CN" altLang="en-US"/>
              <a:t>或</a:t>
            </a:r>
            <a:r>
              <a:rPr lang="en-US" altLang="zh-CN"/>
              <a:t>1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需要</a:t>
            </a:r>
            <a:r>
              <a:rPr lang="en-US" altLang="zh-CN"/>
              <a:t>unique </a:t>
            </a:r>
            <a:r>
              <a:rPr lang="zh-CN" altLang="en-US"/>
              <a:t>或</a:t>
            </a:r>
            <a:r>
              <a:rPr lang="en-US" altLang="zh-CN"/>
              <a:t> not null</a:t>
            </a:r>
            <a:r>
              <a:rPr lang="zh-CN" altLang="en-US"/>
              <a:t>？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1652270" y="5282565"/>
          <a:ext cx="360934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35"/>
                <a:gridCol w="902335"/>
                <a:gridCol w="902335"/>
                <a:gridCol w="902335"/>
              </a:tblGrid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9275" y="318135"/>
            <a:ext cx="72009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Exercise</a:t>
            </a:r>
            <a:endParaRPr lang="en-US" altLang="zh-CN" sz="4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0" y="1024890"/>
            <a:ext cx="9942830" cy="19862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98145" y="2366645"/>
            <a:ext cx="1811020" cy="1789430"/>
            <a:chOff x="627" y="3727"/>
            <a:chExt cx="2852" cy="2818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2070" y="3727"/>
              <a:ext cx="849" cy="1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627" y="4949"/>
              <a:ext cx="2852" cy="15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19" y="5459"/>
              <a:ext cx="217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Child_ID</a:t>
              </a:r>
              <a:endParaRPr lang="en-US" altLang="zh-CN" sz="2400" b="1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27910" y="2366645"/>
            <a:ext cx="1896745" cy="1837055"/>
            <a:chOff x="814" y="3425"/>
            <a:chExt cx="2987" cy="2893"/>
          </a:xfrm>
        </p:grpSpPr>
        <p:cxnSp>
          <p:nvCxnSpPr>
            <p:cNvPr id="13" name="直接连接符 12"/>
            <p:cNvCxnSpPr>
              <a:endCxn id="14" idx="0"/>
            </p:cNvCxnSpPr>
            <p:nvPr/>
          </p:nvCxnSpPr>
          <p:spPr>
            <a:xfrm>
              <a:off x="814" y="3425"/>
              <a:ext cx="1561" cy="1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949" y="4721"/>
              <a:ext cx="2852" cy="15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93" y="5157"/>
              <a:ext cx="217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Name</a:t>
              </a:r>
              <a:endParaRPr lang="en-US" altLang="zh-CN" sz="2400" b="1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195695" y="2366645"/>
            <a:ext cx="1811020" cy="1790065"/>
            <a:chOff x="627" y="3727"/>
            <a:chExt cx="2852" cy="2819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2070" y="3727"/>
              <a:ext cx="849" cy="1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627" y="4949"/>
              <a:ext cx="2852" cy="15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19" y="5459"/>
              <a:ext cx="217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Pet_ID</a:t>
              </a:r>
              <a:endParaRPr lang="en-US" altLang="zh-CN" sz="2400" b="1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200390" y="2355850"/>
            <a:ext cx="1811020" cy="1847850"/>
            <a:chOff x="627" y="3636"/>
            <a:chExt cx="2852" cy="291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089" y="3636"/>
              <a:ext cx="981" cy="1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627" y="4949"/>
              <a:ext cx="2852" cy="15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19" y="5459"/>
              <a:ext cx="217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Price</a:t>
              </a:r>
              <a:endParaRPr lang="en-US" altLang="zh-CN" sz="2400" b="1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73710" y="4835525"/>
            <a:ext cx="9087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每个小孩至多能</a:t>
            </a:r>
            <a:r>
              <a:rPr lang="zh-CN" altLang="en-US" sz="2000"/>
              <a:t>拥有一只宠物</a:t>
            </a:r>
            <a:endParaRPr lang="zh-CN" altLang="en-US" sz="2000"/>
          </a:p>
        </p:txBody>
      </p:sp>
      <p:graphicFrame>
        <p:nvGraphicFramePr>
          <p:cNvPr id="2" name="表格 1"/>
          <p:cNvGraphicFramePr/>
          <p:nvPr/>
        </p:nvGraphicFramePr>
        <p:xfrm>
          <a:off x="4934585" y="4835525"/>
          <a:ext cx="63988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2254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Child_ID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r>
                        <a:rPr lang="en-US" altLang="zh-CN"/>
                        <a:t>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Pet_ID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905250" y="1306830"/>
            <a:ext cx="109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细箭头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9275" y="318135"/>
            <a:ext cx="72009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Exercise</a:t>
            </a:r>
            <a:endParaRPr lang="en-US" altLang="zh-CN" sz="4000"/>
          </a:p>
        </p:txBody>
      </p:sp>
      <p:grpSp>
        <p:nvGrpSpPr>
          <p:cNvPr id="38" name="组合 37"/>
          <p:cNvGrpSpPr/>
          <p:nvPr/>
        </p:nvGrpSpPr>
        <p:grpSpPr>
          <a:xfrm>
            <a:off x="160655" y="1248410"/>
            <a:ext cx="11902263" cy="3215631"/>
            <a:chOff x="253" y="1983"/>
            <a:chExt cx="18744" cy="5064"/>
          </a:xfrm>
        </p:grpSpPr>
        <p:pic>
          <p:nvPicPr>
            <p:cNvPr id="4" name="图片 3" descr="微信图片_2021032515291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3722" y="1983"/>
              <a:ext cx="11519" cy="2706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253" y="3353"/>
              <a:ext cx="3803" cy="3091"/>
              <a:chOff x="627" y="3506"/>
              <a:chExt cx="3769" cy="3040"/>
            </a:xfrm>
          </p:grpSpPr>
          <p:cxnSp>
            <p:nvCxnSpPr>
              <p:cNvPr id="6" name="直接连接符 5"/>
              <p:cNvCxnSpPr>
                <a:endCxn id="8" idx="0"/>
              </p:cNvCxnSpPr>
              <p:nvPr/>
            </p:nvCxnSpPr>
            <p:spPr>
              <a:xfrm flipH="1">
                <a:off x="1527" y="3506"/>
                <a:ext cx="2869" cy="14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627" y="4949"/>
                <a:ext cx="1799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19" y="5459"/>
                <a:ext cx="2173" cy="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SID</a:t>
                </a:r>
                <a:endParaRPr lang="en-US" altLang="zh-CN" sz="2400" b="1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374" y="3914"/>
              <a:ext cx="2259" cy="2707"/>
              <a:chOff x="915" y="3805"/>
              <a:chExt cx="2564" cy="2741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H="1">
                <a:off x="2070" y="3805"/>
                <a:ext cx="754" cy="1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椭圆 6"/>
              <p:cNvSpPr/>
              <p:nvPr/>
            </p:nvSpPr>
            <p:spPr>
              <a:xfrm>
                <a:off x="915" y="4949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264" y="5385"/>
                <a:ext cx="1716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Name</a:t>
                </a:r>
                <a:endParaRPr lang="en-US" altLang="zh-CN" sz="2400" b="1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735" y="3897"/>
              <a:ext cx="2276" cy="2738"/>
              <a:chOff x="1031" y="3490"/>
              <a:chExt cx="2583" cy="2772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031" y="3490"/>
                <a:ext cx="1041" cy="11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1050" y="4665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474" y="5082"/>
                <a:ext cx="1716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Class</a:t>
                </a:r>
                <a:endParaRPr lang="en-US" altLang="zh-CN" sz="2400" b="1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870" y="4340"/>
              <a:ext cx="2259" cy="2707"/>
              <a:chOff x="915" y="3805"/>
              <a:chExt cx="2564" cy="2741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H="1">
                <a:off x="2070" y="3805"/>
                <a:ext cx="754" cy="1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915" y="4949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64" y="5385"/>
                <a:ext cx="1716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Grade</a:t>
                </a:r>
                <a:endParaRPr lang="en-US" altLang="zh-CN" sz="2400" b="1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0705" y="3928"/>
              <a:ext cx="3141" cy="2707"/>
              <a:chOff x="915" y="3805"/>
              <a:chExt cx="3565" cy="2741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H="1">
                <a:off x="2070" y="3805"/>
                <a:ext cx="754" cy="1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/>
              <p:cNvSpPr/>
              <p:nvPr/>
            </p:nvSpPr>
            <p:spPr>
              <a:xfrm>
                <a:off x="915" y="4949"/>
                <a:ext cx="3565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263" y="5385"/>
                <a:ext cx="2952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Course_ID</a:t>
                </a:r>
                <a:endParaRPr lang="en-US" altLang="zh-CN" sz="2400" b="1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2986" y="3931"/>
              <a:ext cx="3306" cy="2704"/>
              <a:chOff x="-273" y="3808"/>
              <a:chExt cx="3752" cy="2738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-273" y="3808"/>
                <a:ext cx="2344" cy="1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915" y="4949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314" y="5234"/>
                <a:ext cx="1716" cy="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/>
                  <a:t>CourseName</a:t>
                </a:r>
                <a:endParaRPr lang="en-US" altLang="zh-CN" sz="2000" b="1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4412" y="3956"/>
              <a:ext cx="4585" cy="2679"/>
              <a:chOff x="-1647" y="3834"/>
              <a:chExt cx="5204" cy="2712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-1647" y="3834"/>
                <a:ext cx="3717" cy="1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915" y="4949"/>
                <a:ext cx="2642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264" y="5385"/>
                <a:ext cx="1948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Credits</a:t>
                </a:r>
                <a:endParaRPr lang="en-US" altLang="zh-CN" sz="2400" b="1"/>
              </a:p>
            </p:txBody>
          </p:sp>
        </p:grpSp>
        <p:cxnSp>
          <p:nvCxnSpPr>
            <p:cNvPr id="32" name="直接箭头连接符 31"/>
            <p:cNvCxnSpPr/>
            <p:nvPr/>
          </p:nvCxnSpPr>
          <p:spPr>
            <a:xfrm>
              <a:off x="6450" y="3345"/>
              <a:ext cx="18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10694" y="3327"/>
              <a:ext cx="1562" cy="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/>
          <p:cNvSpPr txBox="1"/>
          <p:nvPr/>
        </p:nvSpPr>
        <p:spPr>
          <a:xfrm>
            <a:off x="395605" y="4498975"/>
            <a:ext cx="9087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每个学生至多能选一门课</a:t>
            </a:r>
            <a:r>
              <a:rPr lang="en-US" altLang="zh-CN" sz="2000"/>
              <a:t>                  </a:t>
            </a:r>
            <a:r>
              <a:rPr lang="zh-CN" altLang="en-US" sz="2000"/>
              <a:t>一门课至多只能被一个学生</a:t>
            </a:r>
            <a:r>
              <a:rPr lang="zh-CN" altLang="en-US" sz="2000"/>
              <a:t>选</a:t>
            </a:r>
            <a:endParaRPr lang="zh-CN" altLang="en-US" sz="2000"/>
          </a:p>
        </p:txBody>
      </p:sp>
      <p:sp>
        <p:nvSpPr>
          <p:cNvPr id="40" name="文本框 39"/>
          <p:cNvSpPr txBox="1"/>
          <p:nvPr/>
        </p:nvSpPr>
        <p:spPr>
          <a:xfrm>
            <a:off x="4214495" y="1248410"/>
            <a:ext cx="1024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细箭头</a:t>
            </a:r>
            <a:endParaRPr lang="zh-CN" altLang="en-US" sz="2000"/>
          </a:p>
        </p:txBody>
      </p:sp>
      <p:sp>
        <p:nvSpPr>
          <p:cNvPr id="33" name="文本框 32"/>
          <p:cNvSpPr txBox="1"/>
          <p:nvPr/>
        </p:nvSpPr>
        <p:spPr>
          <a:xfrm>
            <a:off x="6725920" y="1248410"/>
            <a:ext cx="1024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细箭头</a:t>
            </a:r>
            <a:endParaRPr lang="zh-CN" altLang="en-US" sz="2000"/>
          </a:p>
        </p:txBody>
      </p:sp>
      <p:graphicFrame>
        <p:nvGraphicFramePr>
          <p:cNvPr id="35" name="表格 34"/>
          <p:cNvGraphicFramePr/>
          <p:nvPr>
            <p:custDataLst>
              <p:tags r:id="rId3"/>
            </p:custDataLst>
          </p:nvPr>
        </p:nvGraphicFramePr>
        <p:xfrm>
          <a:off x="379730" y="5182870"/>
          <a:ext cx="5165725" cy="128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45"/>
                <a:gridCol w="1033145"/>
                <a:gridCol w="799465"/>
                <a:gridCol w="1266825"/>
                <a:gridCol w="1033145"/>
              </a:tblGrid>
              <a:tr h="427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Class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CourseID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Grade</a:t>
                      </a:r>
                      <a:endParaRPr lang="en-US" altLang="zh-CN"/>
                    </a:p>
                  </a:txBody>
                  <a:tcPr/>
                </a:tc>
              </a:tr>
              <a:tr h="427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Amy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27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表格 42"/>
          <p:cNvGraphicFramePr/>
          <p:nvPr>
            <p:custDataLst>
              <p:tags r:id="rId4"/>
            </p:custDataLst>
          </p:nvPr>
        </p:nvGraphicFramePr>
        <p:xfrm>
          <a:off x="6233160" y="5194300"/>
          <a:ext cx="5165725" cy="128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945515"/>
                <a:gridCol w="1306830"/>
                <a:gridCol w="759460"/>
                <a:gridCol w="1033145"/>
              </a:tblGrid>
              <a:tr h="427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CourseID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C_Name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Credits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Grade</a:t>
                      </a:r>
                      <a:endParaRPr lang="en-US" altLang="zh-CN"/>
                    </a:p>
                  </a:txBody>
                  <a:tcPr/>
                </a:tc>
              </a:tr>
              <a:tr h="4273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273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3341370" y="4828540"/>
            <a:ext cx="1336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Unique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686435"/>
            <a:ext cx="9941560" cy="54857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03655" y="1347470"/>
            <a:ext cx="3937000" cy="55943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854315" y="2559685"/>
            <a:ext cx="2435860" cy="183388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07585" y="4982210"/>
            <a:ext cx="6777355" cy="5835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Not all tables qualify as a relation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3" grpId="0" bldLvl="0" animBg="1"/>
      <p:bldP spid="4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 create schema enterprise </a:t>
            </a:r>
            <a:r>
              <a:rPr lang="zh-CN" altLang="en-US">
                <a:sym typeface="+mn-ea"/>
              </a:rPr>
              <a:t>新建一个</a:t>
            </a:r>
            <a:r>
              <a:rPr lang="en-US" altLang="zh-CN">
                <a:sym typeface="+mn-ea"/>
              </a:rPr>
              <a:t>schema enterprise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create the </a:t>
            </a:r>
            <a:r>
              <a:rPr lang="en-US" altLang="zh-CN" b="1">
                <a:sym typeface="+mn-ea"/>
              </a:rPr>
              <a:t>employee</a:t>
            </a:r>
            <a:r>
              <a:rPr lang="en-US" altLang="zh-CN">
                <a:sym typeface="+mn-ea"/>
              </a:rPr>
              <a:t>(</a:t>
            </a:r>
            <a:r>
              <a:rPr lang="en-US" altLang="zh-CN" u="sng">
                <a:sym typeface="+mn-ea"/>
              </a:rPr>
              <a:t>ssn</a:t>
            </a:r>
            <a:r>
              <a:rPr lang="en-US" altLang="zh-CN">
                <a:sym typeface="+mn-ea"/>
              </a:rPr>
              <a:t>,ename,did,since) and </a:t>
            </a:r>
            <a:r>
              <a:rPr lang="en-US" altLang="zh-CN" b="1">
                <a:sym typeface="+mn-ea"/>
              </a:rPr>
              <a:t>department</a:t>
            </a:r>
            <a:r>
              <a:rPr lang="en-US" altLang="zh-CN">
                <a:sym typeface="+mn-ea"/>
              </a:rPr>
              <a:t>(</a:t>
            </a:r>
            <a:r>
              <a:rPr lang="en-US" altLang="zh-CN" u="sng">
                <a:sym typeface="+mn-ea"/>
              </a:rPr>
              <a:t>did</a:t>
            </a:r>
            <a:r>
              <a:rPr lang="en-US" altLang="zh-CN">
                <a:sym typeface="+mn-ea"/>
              </a:rPr>
              <a:t>,dname) tables.  </a:t>
            </a:r>
            <a:r>
              <a:rPr lang="zh-CN" altLang="en-US">
                <a:sym typeface="+mn-ea"/>
              </a:rPr>
              <a:t>创建员工表和部门表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Add </a:t>
            </a:r>
            <a:r>
              <a:rPr lang="en-US" altLang="zh-CN" b="1">
                <a:sym typeface="+mn-ea"/>
              </a:rPr>
              <a:t>unique</a:t>
            </a:r>
            <a:r>
              <a:rPr lang="en-US" altLang="zh-CN">
                <a:sym typeface="+mn-ea"/>
              </a:rPr>
              <a:t> and </a:t>
            </a:r>
            <a:r>
              <a:rPr lang="en-US" altLang="zh-CN" b="1">
                <a:sym typeface="+mn-ea"/>
              </a:rPr>
              <a:t>not null constraint</a:t>
            </a:r>
            <a:r>
              <a:rPr lang="en-US" altLang="zh-CN">
                <a:sym typeface="+mn-ea"/>
              </a:rPr>
              <a:t> on `did` of employee table.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insert 2 row of data into department table.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insert one row of data with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null `did` value</a:t>
            </a:r>
            <a:r>
              <a:rPr lang="en-US" altLang="zh-CN">
                <a:sym typeface="+mn-ea"/>
              </a:rPr>
              <a:t> in table employee.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try the following code: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insert into employee values (202202,'Ken',002,null);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insert into employee values (202202,'Amy',003,'2022-03-05');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5120" y="365125"/>
            <a:ext cx="90531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Exercise 5.7.1</a:t>
            </a:r>
            <a:endParaRPr lang="en-US" altLang="zh-CN" sz="6000"/>
          </a:p>
        </p:txBody>
      </p:sp>
      <p:cxnSp>
        <p:nvCxnSpPr>
          <p:cNvPr id="5" name="直接连接符 4"/>
          <p:cNvCxnSpPr/>
          <p:nvPr/>
        </p:nvCxnSpPr>
        <p:spPr>
          <a:xfrm>
            <a:off x="6430010" y="2653030"/>
            <a:ext cx="43878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55" y="918210"/>
            <a:ext cx="10515600" cy="4351338"/>
          </a:xfrm>
        </p:spPr>
        <p:txBody>
          <a:bodyPr>
            <a:noAutofit/>
          </a:bodyPr>
          <a:p>
            <a:r>
              <a:rPr lang="zh-CN" altLang="en-US" sz="2300">
                <a:solidFill>
                  <a:srgbClr val="FF0000"/>
                </a:solidFill>
              </a:rPr>
              <a:t>ALTER TABLE `enterprise`.`employee` </a:t>
            </a:r>
            <a:endParaRPr lang="zh-CN" altLang="en-US" sz="2300">
              <a:solidFill>
                <a:srgbClr val="FF0000"/>
              </a:solidFill>
            </a:endParaRPr>
          </a:p>
          <a:p>
            <a:r>
              <a:rPr lang="zh-CN" altLang="en-US" sz="2300">
                <a:solidFill>
                  <a:srgbClr val="FF0000"/>
                </a:solidFill>
              </a:rPr>
              <a:t>DROP FOREIGN KEY `did`;</a:t>
            </a:r>
            <a:endParaRPr lang="zh-CN" altLang="en-US" sz="2300">
              <a:solidFill>
                <a:srgbClr val="FF0000"/>
              </a:solidFill>
            </a:endParaRPr>
          </a:p>
          <a:p>
            <a:r>
              <a:rPr lang="zh-CN" altLang="en-US" sz="2300">
                <a:solidFill>
                  <a:srgbClr val="FF0000"/>
                </a:solidFill>
              </a:rPr>
              <a:t>ALTER TABLE `enterprise`.`employee` </a:t>
            </a:r>
            <a:endParaRPr lang="zh-CN" altLang="en-US" sz="2300">
              <a:solidFill>
                <a:srgbClr val="FF0000"/>
              </a:solidFill>
            </a:endParaRPr>
          </a:p>
          <a:p>
            <a:r>
              <a:rPr lang="zh-CN" altLang="en-US" sz="2300">
                <a:solidFill>
                  <a:srgbClr val="FF0000"/>
                </a:solidFill>
              </a:rPr>
              <a:t>ADD INDEX `did_idx` (`did` ASC) VISIBLE,</a:t>
            </a:r>
            <a:endParaRPr lang="zh-CN" altLang="en-US" sz="2300">
              <a:solidFill>
                <a:srgbClr val="FF0000"/>
              </a:solidFill>
            </a:endParaRPr>
          </a:p>
          <a:p>
            <a:r>
              <a:rPr lang="zh-CN" altLang="en-US" sz="2300">
                <a:solidFill>
                  <a:srgbClr val="FF0000"/>
                </a:solidFill>
              </a:rPr>
              <a:t>DROP INDEX `did` ;</a:t>
            </a:r>
            <a:endParaRPr lang="zh-CN" altLang="en-US" sz="2300">
              <a:solidFill>
                <a:srgbClr val="FF0000"/>
              </a:solidFill>
            </a:endParaRPr>
          </a:p>
          <a:p>
            <a:r>
              <a:rPr lang="zh-CN" altLang="en-US" sz="2300">
                <a:solidFill>
                  <a:srgbClr val="FF0000"/>
                </a:solidFill>
              </a:rPr>
              <a:t>;</a:t>
            </a:r>
            <a:endParaRPr lang="zh-CN" altLang="en-US" sz="2300">
              <a:solidFill>
                <a:srgbClr val="FF0000"/>
              </a:solidFill>
            </a:endParaRPr>
          </a:p>
          <a:p>
            <a:r>
              <a:rPr lang="zh-CN" altLang="en-US" sz="2300">
                <a:solidFill>
                  <a:srgbClr val="FF0000"/>
                </a:solidFill>
              </a:rPr>
              <a:t>ALTER TABLE `enterprise`.`employee` </a:t>
            </a:r>
            <a:endParaRPr lang="zh-CN" altLang="en-US" sz="2300">
              <a:solidFill>
                <a:srgbClr val="FF0000"/>
              </a:solidFill>
            </a:endParaRPr>
          </a:p>
          <a:p>
            <a:r>
              <a:rPr lang="zh-CN" altLang="en-US" sz="2300">
                <a:solidFill>
                  <a:srgbClr val="FF0000"/>
                </a:solidFill>
              </a:rPr>
              <a:t>ADD CONSTRAINT `did`</a:t>
            </a:r>
            <a:endParaRPr lang="zh-CN" altLang="en-US" sz="2300">
              <a:solidFill>
                <a:srgbClr val="FF0000"/>
              </a:solidFill>
            </a:endParaRPr>
          </a:p>
          <a:p>
            <a:r>
              <a:rPr lang="zh-CN" altLang="en-US" sz="2300">
                <a:solidFill>
                  <a:srgbClr val="FF0000"/>
                </a:solidFill>
              </a:rPr>
              <a:t>  FOREIGN KEY (`did`)</a:t>
            </a:r>
            <a:endParaRPr lang="zh-CN" altLang="en-US" sz="2300">
              <a:solidFill>
                <a:srgbClr val="FF0000"/>
              </a:solidFill>
            </a:endParaRPr>
          </a:p>
          <a:p>
            <a:r>
              <a:rPr lang="zh-CN" altLang="en-US" sz="2300">
                <a:solidFill>
                  <a:srgbClr val="FF0000"/>
                </a:solidFill>
              </a:rPr>
              <a:t>  REFERENCES `enterprise`.`department` (`did`)</a:t>
            </a:r>
            <a:endParaRPr lang="zh-CN" altLang="en-US" sz="2300">
              <a:solidFill>
                <a:srgbClr val="FF0000"/>
              </a:solidFill>
            </a:endParaRPr>
          </a:p>
          <a:p>
            <a:r>
              <a:rPr lang="zh-CN" altLang="en-US" sz="2300">
                <a:solidFill>
                  <a:srgbClr val="FF0000"/>
                </a:solidFill>
              </a:rPr>
              <a:t>  ON DELETE CASCADE</a:t>
            </a:r>
            <a:endParaRPr lang="zh-CN" altLang="en-US" sz="2300">
              <a:solidFill>
                <a:srgbClr val="FF0000"/>
              </a:solidFill>
            </a:endParaRPr>
          </a:p>
          <a:p>
            <a:r>
              <a:rPr lang="zh-CN" altLang="en-US" sz="2300">
                <a:solidFill>
                  <a:srgbClr val="FF0000"/>
                </a:solidFill>
              </a:rPr>
              <a:t>  ON UPDATE CASCADE;</a:t>
            </a:r>
            <a:endParaRPr lang="zh-CN" altLang="en-US" sz="2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try the following code: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ALTER TABLE `enterprise`.`employee` 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DROP INDEX `did` ;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insert into employee values (202205,'Abby',002,null);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insert into employee values (202206,'Terry',002,null);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5120" y="365125"/>
            <a:ext cx="90531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Exercise 5.7.1</a:t>
            </a:r>
            <a:endParaRPr lang="en-US" altLang="zh-CN" sz="6000"/>
          </a:p>
        </p:txBody>
      </p:sp>
      <p:cxnSp>
        <p:nvCxnSpPr>
          <p:cNvPr id="5" name="直接连接符 4"/>
          <p:cNvCxnSpPr/>
          <p:nvPr/>
        </p:nvCxnSpPr>
        <p:spPr>
          <a:xfrm>
            <a:off x="6334760" y="2233930"/>
            <a:ext cx="43878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160655" y="1291590"/>
            <a:ext cx="11902263" cy="3215631"/>
            <a:chOff x="253" y="1983"/>
            <a:chExt cx="18744" cy="5064"/>
          </a:xfrm>
        </p:grpSpPr>
        <p:pic>
          <p:nvPicPr>
            <p:cNvPr id="4" name="图片 3" descr="微信图片_2021032515291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3722" y="1983"/>
              <a:ext cx="11519" cy="2706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253" y="3353"/>
              <a:ext cx="3803" cy="3091"/>
              <a:chOff x="627" y="3506"/>
              <a:chExt cx="3769" cy="3040"/>
            </a:xfrm>
          </p:grpSpPr>
          <p:cxnSp>
            <p:nvCxnSpPr>
              <p:cNvPr id="6" name="直接连接符 5"/>
              <p:cNvCxnSpPr>
                <a:endCxn id="8" idx="0"/>
              </p:cNvCxnSpPr>
              <p:nvPr/>
            </p:nvCxnSpPr>
            <p:spPr>
              <a:xfrm flipH="1">
                <a:off x="1527" y="3506"/>
                <a:ext cx="2869" cy="14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627" y="4949"/>
                <a:ext cx="1799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19" y="5459"/>
                <a:ext cx="2173" cy="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SID</a:t>
                </a:r>
                <a:endParaRPr lang="en-US" altLang="zh-CN" sz="2400" b="1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374" y="3914"/>
              <a:ext cx="2259" cy="2707"/>
              <a:chOff x="915" y="3805"/>
              <a:chExt cx="2564" cy="2741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H="1">
                <a:off x="2070" y="3805"/>
                <a:ext cx="754" cy="1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椭圆 6"/>
              <p:cNvSpPr/>
              <p:nvPr/>
            </p:nvSpPr>
            <p:spPr>
              <a:xfrm>
                <a:off x="915" y="4949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264" y="5385"/>
                <a:ext cx="1716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Name</a:t>
                </a:r>
                <a:endParaRPr lang="en-US" altLang="zh-CN" sz="2400" b="1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735" y="3897"/>
              <a:ext cx="2276" cy="2738"/>
              <a:chOff x="1031" y="3490"/>
              <a:chExt cx="2583" cy="2772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031" y="3490"/>
                <a:ext cx="1041" cy="11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1050" y="4665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474" y="5082"/>
                <a:ext cx="1716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Class</a:t>
                </a:r>
                <a:endParaRPr lang="en-US" altLang="zh-CN" sz="2400" b="1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870" y="4340"/>
              <a:ext cx="2259" cy="2707"/>
              <a:chOff x="915" y="3805"/>
              <a:chExt cx="2564" cy="2741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H="1">
                <a:off x="2070" y="3805"/>
                <a:ext cx="754" cy="1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915" y="4949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64" y="5385"/>
                <a:ext cx="1716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Grade</a:t>
                </a:r>
                <a:endParaRPr lang="en-US" altLang="zh-CN" sz="2400" b="1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0705" y="3928"/>
              <a:ext cx="3141" cy="2707"/>
              <a:chOff x="915" y="3805"/>
              <a:chExt cx="3565" cy="2741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H="1">
                <a:off x="2070" y="3805"/>
                <a:ext cx="754" cy="1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/>
              <p:cNvSpPr/>
              <p:nvPr/>
            </p:nvSpPr>
            <p:spPr>
              <a:xfrm>
                <a:off x="915" y="4949"/>
                <a:ext cx="3565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263" y="5385"/>
                <a:ext cx="2952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Course_ID</a:t>
                </a:r>
                <a:endParaRPr lang="en-US" altLang="zh-CN" sz="2400" b="1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2986" y="3931"/>
              <a:ext cx="3306" cy="2704"/>
              <a:chOff x="-273" y="3808"/>
              <a:chExt cx="3752" cy="2738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-273" y="3808"/>
                <a:ext cx="2344" cy="1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915" y="4949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314" y="5234"/>
                <a:ext cx="1716" cy="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/>
                  <a:t>CourseName</a:t>
                </a:r>
                <a:endParaRPr lang="en-US" altLang="zh-CN" sz="2000" b="1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4412" y="3956"/>
              <a:ext cx="4585" cy="2679"/>
              <a:chOff x="-1647" y="3834"/>
              <a:chExt cx="5204" cy="2712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-1647" y="3834"/>
                <a:ext cx="3717" cy="1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915" y="4949"/>
                <a:ext cx="2642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264" y="5385"/>
                <a:ext cx="1948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Credits</a:t>
                </a:r>
                <a:endParaRPr lang="en-US" altLang="zh-CN" sz="2400" b="1"/>
              </a:p>
            </p:txBody>
          </p:sp>
        </p:grpSp>
        <p:cxnSp>
          <p:nvCxnSpPr>
            <p:cNvPr id="32" name="直接箭头连接符 31"/>
            <p:cNvCxnSpPr/>
            <p:nvPr/>
          </p:nvCxnSpPr>
          <p:spPr>
            <a:xfrm>
              <a:off x="6450" y="3345"/>
              <a:ext cx="188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/>
          <p:cNvSpPr txBox="1"/>
          <p:nvPr/>
        </p:nvSpPr>
        <p:spPr>
          <a:xfrm>
            <a:off x="473710" y="4835525"/>
            <a:ext cx="9087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每个学生必须选</a:t>
            </a:r>
            <a:r>
              <a:rPr lang="zh-CN" altLang="en-US" sz="2000"/>
              <a:t>一门课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366395" y="350520"/>
            <a:ext cx="72009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Exercise</a:t>
            </a:r>
            <a:endParaRPr lang="en-US" altLang="zh-CN" sz="4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160655" y="1291590"/>
            <a:ext cx="11902263" cy="3215631"/>
            <a:chOff x="253" y="1983"/>
            <a:chExt cx="18744" cy="5064"/>
          </a:xfrm>
        </p:grpSpPr>
        <p:pic>
          <p:nvPicPr>
            <p:cNvPr id="4" name="图片 3" descr="微信图片_2021032515291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3722" y="1983"/>
              <a:ext cx="11519" cy="2706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253" y="3353"/>
              <a:ext cx="3803" cy="3091"/>
              <a:chOff x="627" y="3506"/>
              <a:chExt cx="3769" cy="3040"/>
            </a:xfrm>
          </p:grpSpPr>
          <p:cxnSp>
            <p:nvCxnSpPr>
              <p:cNvPr id="6" name="直接连接符 5"/>
              <p:cNvCxnSpPr>
                <a:endCxn id="8" idx="0"/>
              </p:cNvCxnSpPr>
              <p:nvPr/>
            </p:nvCxnSpPr>
            <p:spPr>
              <a:xfrm flipH="1">
                <a:off x="1527" y="3506"/>
                <a:ext cx="2869" cy="14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627" y="4949"/>
                <a:ext cx="1799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19" y="5459"/>
                <a:ext cx="2173" cy="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SID</a:t>
                </a:r>
                <a:endParaRPr lang="en-US" altLang="zh-CN" sz="2400" b="1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374" y="3914"/>
              <a:ext cx="2259" cy="2707"/>
              <a:chOff x="915" y="3805"/>
              <a:chExt cx="2564" cy="2741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H="1">
                <a:off x="2070" y="3805"/>
                <a:ext cx="754" cy="1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椭圆 6"/>
              <p:cNvSpPr/>
              <p:nvPr/>
            </p:nvSpPr>
            <p:spPr>
              <a:xfrm>
                <a:off x="915" y="4949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264" y="5385"/>
                <a:ext cx="1716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Name</a:t>
                </a:r>
                <a:endParaRPr lang="en-US" altLang="zh-CN" sz="2400" b="1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735" y="3897"/>
              <a:ext cx="2276" cy="2738"/>
              <a:chOff x="1031" y="3490"/>
              <a:chExt cx="2583" cy="2772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031" y="3490"/>
                <a:ext cx="1041" cy="11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1050" y="4665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474" y="5082"/>
                <a:ext cx="1716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Class</a:t>
                </a:r>
                <a:endParaRPr lang="en-US" altLang="zh-CN" sz="2400" b="1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870" y="4340"/>
              <a:ext cx="2259" cy="2707"/>
              <a:chOff x="915" y="3805"/>
              <a:chExt cx="2564" cy="2741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H="1">
                <a:off x="2070" y="3805"/>
                <a:ext cx="754" cy="1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915" y="4949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64" y="5385"/>
                <a:ext cx="1716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Grade</a:t>
                </a:r>
                <a:endParaRPr lang="en-US" altLang="zh-CN" sz="2400" b="1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0705" y="3928"/>
              <a:ext cx="3141" cy="2707"/>
              <a:chOff x="915" y="3805"/>
              <a:chExt cx="3565" cy="2741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H="1">
                <a:off x="2070" y="3805"/>
                <a:ext cx="754" cy="1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/>
              <p:cNvSpPr/>
              <p:nvPr/>
            </p:nvSpPr>
            <p:spPr>
              <a:xfrm>
                <a:off x="915" y="4949"/>
                <a:ext cx="3565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263" y="5385"/>
                <a:ext cx="2952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Course_ID</a:t>
                </a:r>
                <a:endParaRPr lang="en-US" altLang="zh-CN" sz="2400" b="1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2986" y="3931"/>
              <a:ext cx="3306" cy="2704"/>
              <a:chOff x="-273" y="3808"/>
              <a:chExt cx="3752" cy="2738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-273" y="3808"/>
                <a:ext cx="2344" cy="1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915" y="4949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314" y="5234"/>
                <a:ext cx="1716" cy="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/>
                  <a:t>CourseName</a:t>
                </a:r>
                <a:endParaRPr lang="en-US" altLang="zh-CN" sz="2000" b="1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4412" y="3956"/>
              <a:ext cx="4585" cy="2679"/>
              <a:chOff x="-1647" y="3834"/>
              <a:chExt cx="5204" cy="2712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-1647" y="3834"/>
                <a:ext cx="3717" cy="1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915" y="4949"/>
                <a:ext cx="2642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264" y="5385"/>
                <a:ext cx="1948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Credits</a:t>
                </a:r>
                <a:endParaRPr lang="en-US" altLang="zh-CN" sz="2400" b="1"/>
              </a:p>
            </p:txBody>
          </p:sp>
        </p:grpSp>
        <p:cxnSp>
          <p:nvCxnSpPr>
            <p:cNvPr id="32" name="直接箭头连接符 31"/>
            <p:cNvCxnSpPr/>
            <p:nvPr/>
          </p:nvCxnSpPr>
          <p:spPr>
            <a:xfrm>
              <a:off x="6450" y="3345"/>
              <a:ext cx="188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/>
          <p:cNvSpPr txBox="1"/>
          <p:nvPr/>
        </p:nvSpPr>
        <p:spPr>
          <a:xfrm>
            <a:off x="475615" y="4485005"/>
            <a:ext cx="9087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每个学生必须选</a:t>
            </a:r>
            <a:r>
              <a:rPr lang="zh-CN" altLang="en-US" sz="2000"/>
              <a:t>一门课</a:t>
            </a:r>
            <a:endParaRPr lang="zh-CN" altLang="en-US" sz="2000"/>
          </a:p>
          <a:p>
            <a:r>
              <a:rPr lang="zh-CN" altLang="en-US" sz="2000"/>
              <a:t>每门课必须被一个学生</a:t>
            </a:r>
            <a:r>
              <a:rPr lang="zh-CN" altLang="en-US" sz="2000"/>
              <a:t>选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366395" y="350520"/>
            <a:ext cx="72009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Exercise</a:t>
            </a:r>
            <a:endParaRPr lang="en-US" altLang="zh-CN" sz="4000"/>
          </a:p>
        </p:txBody>
      </p:sp>
      <p:cxnSp>
        <p:nvCxnSpPr>
          <p:cNvPr id="33" name="直接箭头连接符 32"/>
          <p:cNvCxnSpPr/>
          <p:nvPr/>
        </p:nvCxnSpPr>
        <p:spPr>
          <a:xfrm flipH="1" flipV="1">
            <a:off x="6801485" y="2145665"/>
            <a:ext cx="959485" cy="1079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/>
          <p:nvPr>
            <p:custDataLst>
              <p:tags r:id="rId3"/>
            </p:custDataLst>
          </p:nvPr>
        </p:nvGraphicFramePr>
        <p:xfrm>
          <a:off x="0" y="5547360"/>
          <a:ext cx="5191760" cy="46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940"/>
                <a:gridCol w="1297940"/>
                <a:gridCol w="1297940"/>
                <a:gridCol w="1297940"/>
              </a:tblGrid>
              <a:tr h="4686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Class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Course_ID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表格 34"/>
          <p:cNvGraphicFramePr/>
          <p:nvPr>
            <p:custDataLst>
              <p:tags r:id="rId4"/>
            </p:custDataLst>
          </p:nvPr>
        </p:nvGraphicFramePr>
        <p:xfrm>
          <a:off x="6678295" y="4883785"/>
          <a:ext cx="5191760" cy="46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940"/>
                <a:gridCol w="1297940"/>
                <a:gridCol w="1297940"/>
                <a:gridCol w="1297940"/>
              </a:tblGrid>
              <a:tr h="4686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CourseID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C_Name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credits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160655" y="1291590"/>
            <a:ext cx="11902263" cy="3215631"/>
            <a:chOff x="253" y="1983"/>
            <a:chExt cx="18744" cy="5064"/>
          </a:xfrm>
        </p:grpSpPr>
        <p:pic>
          <p:nvPicPr>
            <p:cNvPr id="4" name="图片 3" descr="微信图片_2021032515291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3722" y="1983"/>
              <a:ext cx="11519" cy="2706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253" y="3353"/>
              <a:ext cx="3803" cy="3091"/>
              <a:chOff x="627" y="3506"/>
              <a:chExt cx="3769" cy="3040"/>
            </a:xfrm>
          </p:grpSpPr>
          <p:cxnSp>
            <p:nvCxnSpPr>
              <p:cNvPr id="6" name="直接连接符 5"/>
              <p:cNvCxnSpPr>
                <a:endCxn id="8" idx="0"/>
              </p:cNvCxnSpPr>
              <p:nvPr/>
            </p:nvCxnSpPr>
            <p:spPr>
              <a:xfrm flipH="1">
                <a:off x="1527" y="3506"/>
                <a:ext cx="2869" cy="14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627" y="4949"/>
                <a:ext cx="1799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19" y="5459"/>
                <a:ext cx="2173" cy="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SID</a:t>
                </a:r>
                <a:endParaRPr lang="en-US" altLang="zh-CN" sz="2400" b="1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374" y="3914"/>
              <a:ext cx="2259" cy="2707"/>
              <a:chOff x="915" y="3805"/>
              <a:chExt cx="2564" cy="2741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H="1">
                <a:off x="2070" y="3805"/>
                <a:ext cx="754" cy="1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椭圆 6"/>
              <p:cNvSpPr/>
              <p:nvPr/>
            </p:nvSpPr>
            <p:spPr>
              <a:xfrm>
                <a:off x="915" y="4949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264" y="5385"/>
                <a:ext cx="1716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Name</a:t>
                </a:r>
                <a:endParaRPr lang="en-US" altLang="zh-CN" sz="2400" b="1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735" y="3897"/>
              <a:ext cx="2276" cy="2738"/>
              <a:chOff x="1031" y="3490"/>
              <a:chExt cx="2583" cy="2772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031" y="3490"/>
                <a:ext cx="1041" cy="11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1050" y="4665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474" y="5082"/>
                <a:ext cx="1716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Class</a:t>
                </a:r>
                <a:endParaRPr lang="en-US" altLang="zh-CN" sz="2400" b="1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870" y="4340"/>
              <a:ext cx="2259" cy="2707"/>
              <a:chOff x="915" y="3805"/>
              <a:chExt cx="2564" cy="2741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H="1">
                <a:off x="2070" y="3805"/>
                <a:ext cx="754" cy="1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915" y="4949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64" y="5385"/>
                <a:ext cx="1716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Grade</a:t>
                </a:r>
                <a:endParaRPr lang="en-US" altLang="zh-CN" sz="2400" b="1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0705" y="3928"/>
              <a:ext cx="3141" cy="2707"/>
              <a:chOff x="915" y="3805"/>
              <a:chExt cx="3565" cy="2741"/>
            </a:xfrm>
          </p:grpSpPr>
          <p:cxnSp>
            <p:nvCxnSpPr>
              <p:cNvPr id="21" name="直接连接符 20"/>
              <p:cNvCxnSpPr>
                <a:endCxn id="22" idx="0"/>
              </p:cNvCxnSpPr>
              <p:nvPr/>
            </p:nvCxnSpPr>
            <p:spPr>
              <a:xfrm flipH="1">
                <a:off x="2697" y="3805"/>
                <a:ext cx="127" cy="1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/>
              <p:cNvSpPr/>
              <p:nvPr/>
            </p:nvSpPr>
            <p:spPr>
              <a:xfrm>
                <a:off x="915" y="4949"/>
                <a:ext cx="3565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263" y="5385"/>
                <a:ext cx="2952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Course_ID</a:t>
                </a:r>
                <a:endParaRPr lang="en-US" altLang="zh-CN" sz="2400" b="1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2986" y="3931"/>
              <a:ext cx="3306" cy="2704"/>
              <a:chOff x="-273" y="3808"/>
              <a:chExt cx="3752" cy="2738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-273" y="3808"/>
                <a:ext cx="2344" cy="1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915" y="4949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314" y="5234"/>
                <a:ext cx="1716" cy="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/>
                  <a:t>CourseName</a:t>
                </a:r>
                <a:endParaRPr lang="en-US" altLang="zh-CN" sz="2000" b="1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4412" y="3956"/>
              <a:ext cx="4585" cy="2679"/>
              <a:chOff x="-1647" y="3834"/>
              <a:chExt cx="5204" cy="2712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-1647" y="3834"/>
                <a:ext cx="3717" cy="1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915" y="4949"/>
                <a:ext cx="2642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264" y="5385"/>
                <a:ext cx="1948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Credits</a:t>
                </a:r>
                <a:endParaRPr lang="en-US" altLang="zh-CN" sz="2400" b="1"/>
              </a:p>
            </p:txBody>
          </p:sp>
        </p:grpSp>
        <p:cxnSp>
          <p:nvCxnSpPr>
            <p:cNvPr id="32" name="直接箭头连接符 31"/>
            <p:cNvCxnSpPr/>
            <p:nvPr/>
          </p:nvCxnSpPr>
          <p:spPr>
            <a:xfrm>
              <a:off x="6450" y="3345"/>
              <a:ext cx="188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/>
          <p:cNvSpPr txBox="1"/>
          <p:nvPr/>
        </p:nvSpPr>
        <p:spPr>
          <a:xfrm>
            <a:off x="473710" y="4835525"/>
            <a:ext cx="9087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每个学生必须选</a:t>
            </a:r>
            <a:r>
              <a:rPr lang="zh-CN" altLang="en-US" sz="2000"/>
              <a:t>一门课</a:t>
            </a:r>
            <a:endParaRPr lang="zh-CN" altLang="en-US" sz="2000"/>
          </a:p>
          <a:p>
            <a:r>
              <a:rPr lang="zh-CN" altLang="en-US" sz="2000"/>
              <a:t>每门课至多</a:t>
            </a:r>
            <a:r>
              <a:rPr lang="zh-CN" altLang="en-US" sz="2000"/>
              <a:t>被一个学生</a:t>
            </a:r>
            <a:r>
              <a:rPr lang="zh-CN" altLang="en-US" sz="2000"/>
              <a:t>选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366395" y="350520"/>
            <a:ext cx="72009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Exercise</a:t>
            </a:r>
            <a:endParaRPr lang="en-US" altLang="zh-CN" sz="400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6801485" y="2156460"/>
            <a:ext cx="955675" cy="107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32905" y="1398270"/>
            <a:ext cx="1024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细箭头</a:t>
            </a:r>
            <a:endParaRPr lang="zh-CN" altLang="en-US" sz="2000"/>
          </a:p>
        </p:txBody>
      </p:sp>
      <p:sp>
        <p:nvSpPr>
          <p:cNvPr id="34" name="文本框 33"/>
          <p:cNvSpPr txBox="1"/>
          <p:nvPr/>
        </p:nvSpPr>
        <p:spPr>
          <a:xfrm>
            <a:off x="4214495" y="1407795"/>
            <a:ext cx="1024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粗箭头</a:t>
            </a:r>
            <a:endParaRPr lang="zh-CN" altLang="en-US"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160655" y="1291590"/>
            <a:ext cx="11902263" cy="2954121"/>
            <a:chOff x="253" y="1983"/>
            <a:chExt cx="18744" cy="4652"/>
          </a:xfrm>
        </p:grpSpPr>
        <p:pic>
          <p:nvPicPr>
            <p:cNvPr id="4" name="图片 3" descr="微信图片_2021032515291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3722" y="1983"/>
              <a:ext cx="11519" cy="2706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253" y="3353"/>
              <a:ext cx="3803" cy="3091"/>
              <a:chOff x="627" y="3506"/>
              <a:chExt cx="3769" cy="3040"/>
            </a:xfrm>
          </p:grpSpPr>
          <p:cxnSp>
            <p:nvCxnSpPr>
              <p:cNvPr id="6" name="直接连接符 5"/>
              <p:cNvCxnSpPr>
                <a:endCxn id="8" idx="0"/>
              </p:cNvCxnSpPr>
              <p:nvPr/>
            </p:nvCxnSpPr>
            <p:spPr>
              <a:xfrm flipH="1">
                <a:off x="1527" y="3506"/>
                <a:ext cx="2869" cy="14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627" y="4949"/>
                <a:ext cx="1799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19" y="5459"/>
                <a:ext cx="2173" cy="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SID</a:t>
                </a:r>
                <a:endParaRPr lang="en-US" altLang="zh-CN" sz="2400" b="1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374" y="3914"/>
              <a:ext cx="2259" cy="2707"/>
              <a:chOff x="915" y="3805"/>
              <a:chExt cx="2564" cy="2741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H="1">
                <a:off x="2070" y="3805"/>
                <a:ext cx="754" cy="1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椭圆 6"/>
              <p:cNvSpPr/>
              <p:nvPr/>
            </p:nvSpPr>
            <p:spPr>
              <a:xfrm>
                <a:off x="915" y="4949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264" y="5385"/>
                <a:ext cx="1716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Name</a:t>
                </a:r>
                <a:endParaRPr lang="en-US" altLang="zh-CN" sz="2400" b="1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735" y="3897"/>
              <a:ext cx="2276" cy="2738"/>
              <a:chOff x="1031" y="3490"/>
              <a:chExt cx="2583" cy="2772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031" y="3490"/>
                <a:ext cx="1041" cy="11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1050" y="4665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474" y="5082"/>
                <a:ext cx="1716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Class</a:t>
                </a:r>
                <a:endParaRPr lang="en-US" altLang="zh-CN" sz="2400" b="1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870" y="4340"/>
              <a:ext cx="2259" cy="2295"/>
              <a:chOff x="915" y="3805"/>
              <a:chExt cx="2564" cy="2324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H="1">
                <a:off x="2070" y="3805"/>
                <a:ext cx="754" cy="1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915" y="4949"/>
                <a:ext cx="2564" cy="11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353" y="5213"/>
                <a:ext cx="1716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Grade</a:t>
                </a:r>
                <a:endParaRPr lang="en-US" altLang="zh-CN" sz="2400" b="1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0705" y="3928"/>
              <a:ext cx="3141" cy="2707"/>
              <a:chOff x="915" y="3805"/>
              <a:chExt cx="3565" cy="2741"/>
            </a:xfrm>
          </p:grpSpPr>
          <p:cxnSp>
            <p:nvCxnSpPr>
              <p:cNvPr id="21" name="直接连接符 20"/>
              <p:cNvCxnSpPr>
                <a:endCxn id="22" idx="0"/>
              </p:cNvCxnSpPr>
              <p:nvPr/>
            </p:nvCxnSpPr>
            <p:spPr>
              <a:xfrm flipH="1">
                <a:off x="2697" y="3805"/>
                <a:ext cx="127" cy="1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/>
              <p:cNvSpPr/>
              <p:nvPr/>
            </p:nvSpPr>
            <p:spPr>
              <a:xfrm>
                <a:off x="915" y="4949"/>
                <a:ext cx="3565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263" y="5385"/>
                <a:ext cx="2952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Course_ID</a:t>
                </a:r>
                <a:endParaRPr lang="en-US" altLang="zh-CN" sz="2400" b="1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2986" y="3931"/>
              <a:ext cx="3306" cy="2704"/>
              <a:chOff x="-273" y="3808"/>
              <a:chExt cx="3752" cy="2738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-273" y="3808"/>
                <a:ext cx="2344" cy="1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915" y="4949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314" y="5234"/>
                <a:ext cx="1716" cy="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/>
                  <a:t>CourseName</a:t>
                </a:r>
                <a:endParaRPr lang="en-US" altLang="zh-CN" sz="2000" b="1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4412" y="3956"/>
              <a:ext cx="4585" cy="2679"/>
              <a:chOff x="-1647" y="3834"/>
              <a:chExt cx="5204" cy="2712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-1647" y="3834"/>
                <a:ext cx="3717" cy="1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915" y="4949"/>
                <a:ext cx="2642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264" y="5385"/>
                <a:ext cx="1948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Credits</a:t>
                </a:r>
                <a:endParaRPr lang="en-US" altLang="zh-CN" sz="2400" b="1"/>
              </a:p>
            </p:txBody>
          </p:sp>
        </p:grpSp>
        <p:cxnSp>
          <p:nvCxnSpPr>
            <p:cNvPr id="32" name="直接箭头连接符 31"/>
            <p:cNvCxnSpPr/>
            <p:nvPr/>
          </p:nvCxnSpPr>
          <p:spPr>
            <a:xfrm>
              <a:off x="6450" y="3345"/>
              <a:ext cx="188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/>
          <p:cNvSpPr txBox="1"/>
          <p:nvPr/>
        </p:nvSpPr>
        <p:spPr>
          <a:xfrm>
            <a:off x="469900" y="4792980"/>
            <a:ext cx="9087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每个学生必须选</a:t>
            </a:r>
            <a:r>
              <a:rPr lang="zh-CN" altLang="en-US" sz="2000"/>
              <a:t>一门课</a:t>
            </a:r>
            <a:endParaRPr lang="zh-CN" altLang="en-US" sz="2000"/>
          </a:p>
          <a:p>
            <a:r>
              <a:rPr lang="zh-CN" altLang="en-US" sz="2000"/>
              <a:t>每门课至</a:t>
            </a:r>
            <a:r>
              <a:rPr lang="zh-CN" altLang="en-US" sz="2000"/>
              <a:t>少被一个学生</a:t>
            </a:r>
            <a:r>
              <a:rPr lang="zh-CN" altLang="en-US" sz="2000"/>
              <a:t>选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366395" y="350520"/>
            <a:ext cx="72009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Thinking</a:t>
            </a:r>
            <a:r>
              <a:rPr lang="zh-CN" altLang="en-US" sz="4000"/>
              <a:t>？</a:t>
            </a:r>
            <a:endParaRPr lang="zh-CN" altLang="en-US" sz="4000"/>
          </a:p>
        </p:txBody>
      </p:sp>
      <p:sp>
        <p:nvSpPr>
          <p:cNvPr id="40" name="文本框 39"/>
          <p:cNvSpPr txBox="1"/>
          <p:nvPr/>
        </p:nvSpPr>
        <p:spPr>
          <a:xfrm>
            <a:off x="6732905" y="1398270"/>
            <a:ext cx="1024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粗线</a:t>
            </a:r>
            <a:endParaRPr lang="zh-CN" altLang="en-US" sz="2000"/>
          </a:p>
        </p:txBody>
      </p:sp>
      <p:sp>
        <p:nvSpPr>
          <p:cNvPr id="34" name="文本框 33"/>
          <p:cNvSpPr txBox="1"/>
          <p:nvPr/>
        </p:nvSpPr>
        <p:spPr>
          <a:xfrm>
            <a:off x="4214495" y="1407795"/>
            <a:ext cx="1024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粗箭头</a:t>
            </a:r>
            <a:endParaRPr lang="zh-CN" altLang="en-US" sz="2000"/>
          </a:p>
        </p:txBody>
      </p:sp>
      <p:cxnSp>
        <p:nvCxnSpPr>
          <p:cNvPr id="35" name="直接连接符 34"/>
          <p:cNvCxnSpPr/>
          <p:nvPr/>
        </p:nvCxnSpPr>
        <p:spPr>
          <a:xfrm>
            <a:off x="6747510" y="2156460"/>
            <a:ext cx="1035050" cy="215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/>
          <p:nvPr>
            <p:custDataLst>
              <p:tags r:id="rId3"/>
            </p:custDataLst>
          </p:nvPr>
        </p:nvGraphicFramePr>
        <p:xfrm>
          <a:off x="4902200" y="4659630"/>
          <a:ext cx="3183255" cy="60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85"/>
                <a:gridCol w="1061085"/>
                <a:gridCol w="1061085"/>
              </a:tblGrid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CourseID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Grade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/>
          <p:nvPr>
            <p:custDataLst>
              <p:tags r:id="rId4"/>
            </p:custDataLst>
          </p:nvPr>
        </p:nvGraphicFramePr>
        <p:xfrm>
          <a:off x="0" y="5547360"/>
          <a:ext cx="5191760" cy="46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940"/>
                <a:gridCol w="1297940"/>
                <a:gridCol w="1297940"/>
                <a:gridCol w="1297940"/>
              </a:tblGrid>
              <a:tr h="4686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Class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Course_ID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144780" y="1291590"/>
            <a:ext cx="11902263" cy="2954121"/>
            <a:chOff x="253" y="1983"/>
            <a:chExt cx="18744" cy="4652"/>
          </a:xfrm>
        </p:grpSpPr>
        <p:pic>
          <p:nvPicPr>
            <p:cNvPr id="4" name="图片 3" descr="微信图片_2021032515291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3722" y="1983"/>
              <a:ext cx="11519" cy="2706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253" y="3353"/>
              <a:ext cx="3803" cy="3091"/>
              <a:chOff x="627" y="3506"/>
              <a:chExt cx="3769" cy="3040"/>
            </a:xfrm>
          </p:grpSpPr>
          <p:cxnSp>
            <p:nvCxnSpPr>
              <p:cNvPr id="6" name="直接连接符 5"/>
              <p:cNvCxnSpPr>
                <a:endCxn id="8" idx="0"/>
              </p:cNvCxnSpPr>
              <p:nvPr/>
            </p:nvCxnSpPr>
            <p:spPr>
              <a:xfrm flipH="1">
                <a:off x="1527" y="3506"/>
                <a:ext cx="2869" cy="14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627" y="4949"/>
                <a:ext cx="1799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19" y="5459"/>
                <a:ext cx="2173" cy="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SID</a:t>
                </a:r>
                <a:endParaRPr lang="en-US" altLang="zh-CN" sz="2400" b="1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374" y="3914"/>
              <a:ext cx="2259" cy="2707"/>
              <a:chOff x="915" y="3805"/>
              <a:chExt cx="2564" cy="2741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H="1">
                <a:off x="2070" y="3805"/>
                <a:ext cx="754" cy="1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椭圆 6"/>
              <p:cNvSpPr/>
              <p:nvPr/>
            </p:nvSpPr>
            <p:spPr>
              <a:xfrm>
                <a:off x="915" y="4949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264" y="5385"/>
                <a:ext cx="1716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Name</a:t>
                </a:r>
                <a:endParaRPr lang="en-US" altLang="zh-CN" sz="2400" b="1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735" y="3897"/>
              <a:ext cx="2276" cy="2738"/>
              <a:chOff x="1031" y="3490"/>
              <a:chExt cx="2583" cy="2772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031" y="3490"/>
                <a:ext cx="1041" cy="11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1050" y="4665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474" y="5082"/>
                <a:ext cx="1716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Class</a:t>
                </a:r>
                <a:endParaRPr lang="en-US" altLang="zh-CN" sz="2400" b="1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9032" y="4385"/>
              <a:ext cx="1571" cy="1920"/>
              <a:chOff x="2234" y="3851"/>
              <a:chExt cx="1783" cy="1944"/>
            </a:xfrm>
          </p:grpSpPr>
          <p:cxnSp>
            <p:nvCxnSpPr>
              <p:cNvPr id="17" name="直接连接符 16"/>
              <p:cNvCxnSpPr>
                <a:endCxn id="18" idx="0"/>
              </p:cNvCxnSpPr>
              <p:nvPr/>
            </p:nvCxnSpPr>
            <p:spPr>
              <a:xfrm>
                <a:off x="2791" y="3851"/>
                <a:ext cx="316" cy="9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2234" y="4838"/>
                <a:ext cx="1746" cy="9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501" y="4916"/>
                <a:ext cx="1516" cy="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Grade</a:t>
                </a:r>
                <a:endParaRPr lang="en-US" altLang="zh-CN" b="1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0705" y="3928"/>
              <a:ext cx="3141" cy="2707"/>
              <a:chOff x="915" y="3805"/>
              <a:chExt cx="3565" cy="2741"/>
            </a:xfrm>
          </p:grpSpPr>
          <p:cxnSp>
            <p:nvCxnSpPr>
              <p:cNvPr id="21" name="直接连接符 20"/>
              <p:cNvCxnSpPr>
                <a:endCxn id="22" idx="0"/>
              </p:cNvCxnSpPr>
              <p:nvPr/>
            </p:nvCxnSpPr>
            <p:spPr>
              <a:xfrm flipH="1">
                <a:off x="2697" y="3805"/>
                <a:ext cx="127" cy="1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/>
              <p:cNvSpPr/>
              <p:nvPr/>
            </p:nvSpPr>
            <p:spPr>
              <a:xfrm>
                <a:off x="915" y="4949"/>
                <a:ext cx="3565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263" y="5385"/>
                <a:ext cx="2952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Course_ID</a:t>
                </a:r>
                <a:endParaRPr lang="en-US" altLang="zh-CN" sz="2400" b="1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2986" y="3931"/>
              <a:ext cx="3306" cy="2704"/>
              <a:chOff x="-273" y="3808"/>
              <a:chExt cx="3752" cy="2738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-273" y="3808"/>
                <a:ext cx="2344" cy="1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915" y="4949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314" y="5234"/>
                <a:ext cx="1716" cy="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/>
                  <a:t>CourseName</a:t>
                </a:r>
                <a:endParaRPr lang="en-US" altLang="zh-CN" sz="2000" b="1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4412" y="3956"/>
              <a:ext cx="4585" cy="2679"/>
              <a:chOff x="-1647" y="3834"/>
              <a:chExt cx="5204" cy="2712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-1647" y="3834"/>
                <a:ext cx="3717" cy="1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915" y="4949"/>
                <a:ext cx="2642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264" y="5385"/>
                <a:ext cx="1948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Credits</a:t>
                </a:r>
                <a:endParaRPr lang="en-US" altLang="zh-CN" sz="2400" b="1"/>
              </a:p>
            </p:txBody>
          </p:sp>
        </p:grpSp>
      </p:grpSp>
      <p:sp>
        <p:nvSpPr>
          <p:cNvPr id="39" name="文本框 38"/>
          <p:cNvSpPr txBox="1"/>
          <p:nvPr/>
        </p:nvSpPr>
        <p:spPr>
          <a:xfrm>
            <a:off x="469900" y="4792980"/>
            <a:ext cx="9087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每个学生在每学期</a:t>
            </a:r>
            <a:r>
              <a:rPr lang="zh-CN" altLang="en-US" sz="2000"/>
              <a:t>至多修读一门课</a:t>
            </a:r>
            <a:r>
              <a:rPr lang="zh-CN" altLang="en-US" sz="2000"/>
              <a:t>程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469900" y="253365"/>
            <a:ext cx="2910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T</a:t>
            </a:r>
            <a:r>
              <a:rPr lang="en-US" altLang="zh-CN" sz="4000"/>
              <a:t>hinking</a:t>
            </a:r>
            <a:endParaRPr lang="en-US" altLang="zh-CN" sz="4000"/>
          </a:p>
        </p:txBody>
      </p:sp>
      <p:sp>
        <p:nvSpPr>
          <p:cNvPr id="33" name="椭圆 32"/>
          <p:cNvSpPr/>
          <p:nvPr/>
        </p:nvSpPr>
        <p:spPr>
          <a:xfrm>
            <a:off x="4624070" y="4043045"/>
            <a:ext cx="1423035" cy="60007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754245" y="4159250"/>
            <a:ext cx="1225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</a:t>
            </a:r>
            <a:r>
              <a:rPr lang="en-US" altLang="zh-CN" b="1"/>
              <a:t>emester</a:t>
            </a:r>
            <a:endParaRPr lang="en-US" altLang="zh-CN" b="1"/>
          </a:p>
        </p:txBody>
      </p:sp>
      <p:cxnSp>
        <p:nvCxnSpPr>
          <p:cNvPr id="37" name="直接连接符 36"/>
          <p:cNvCxnSpPr>
            <a:endCxn id="33" idx="0"/>
          </p:cNvCxnSpPr>
          <p:nvPr/>
        </p:nvCxnSpPr>
        <p:spPr>
          <a:xfrm flipH="1">
            <a:off x="5335905" y="2792095"/>
            <a:ext cx="732790" cy="1250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144780" y="1291590"/>
            <a:ext cx="11902263" cy="2954121"/>
            <a:chOff x="253" y="1983"/>
            <a:chExt cx="18744" cy="4652"/>
          </a:xfrm>
        </p:grpSpPr>
        <p:pic>
          <p:nvPicPr>
            <p:cNvPr id="4" name="图片 3" descr="微信图片_2021032515291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3722" y="1983"/>
              <a:ext cx="11519" cy="2706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253" y="3353"/>
              <a:ext cx="3803" cy="3091"/>
              <a:chOff x="627" y="3506"/>
              <a:chExt cx="3769" cy="3040"/>
            </a:xfrm>
          </p:grpSpPr>
          <p:cxnSp>
            <p:nvCxnSpPr>
              <p:cNvPr id="6" name="直接连接符 5"/>
              <p:cNvCxnSpPr>
                <a:endCxn id="8" idx="0"/>
              </p:cNvCxnSpPr>
              <p:nvPr/>
            </p:nvCxnSpPr>
            <p:spPr>
              <a:xfrm flipH="1">
                <a:off x="1527" y="3506"/>
                <a:ext cx="2869" cy="14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627" y="4949"/>
                <a:ext cx="1799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19" y="5459"/>
                <a:ext cx="2173" cy="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SID</a:t>
                </a:r>
                <a:endParaRPr lang="en-US" altLang="zh-CN" sz="2400" b="1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374" y="3914"/>
              <a:ext cx="2259" cy="2707"/>
              <a:chOff x="915" y="3805"/>
              <a:chExt cx="2564" cy="2741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H="1">
                <a:off x="2070" y="3805"/>
                <a:ext cx="754" cy="1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椭圆 6"/>
              <p:cNvSpPr/>
              <p:nvPr/>
            </p:nvSpPr>
            <p:spPr>
              <a:xfrm>
                <a:off x="915" y="4949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264" y="5385"/>
                <a:ext cx="1716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Name</a:t>
                </a:r>
                <a:endParaRPr lang="en-US" altLang="zh-CN" sz="2400" b="1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735" y="3897"/>
              <a:ext cx="2276" cy="2738"/>
              <a:chOff x="1031" y="3490"/>
              <a:chExt cx="2583" cy="2772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031" y="3490"/>
                <a:ext cx="1041" cy="11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1050" y="4665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474" y="5082"/>
                <a:ext cx="1716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Class</a:t>
                </a:r>
                <a:endParaRPr lang="en-US" altLang="zh-CN" sz="2400" b="1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9032" y="4385"/>
              <a:ext cx="1571" cy="1920"/>
              <a:chOff x="2234" y="3851"/>
              <a:chExt cx="1783" cy="1944"/>
            </a:xfrm>
          </p:grpSpPr>
          <p:cxnSp>
            <p:nvCxnSpPr>
              <p:cNvPr id="17" name="直接连接符 16"/>
              <p:cNvCxnSpPr>
                <a:endCxn id="18" idx="0"/>
              </p:cNvCxnSpPr>
              <p:nvPr/>
            </p:nvCxnSpPr>
            <p:spPr>
              <a:xfrm>
                <a:off x="2791" y="3851"/>
                <a:ext cx="316" cy="9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2234" y="4838"/>
                <a:ext cx="1746" cy="9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501" y="4916"/>
                <a:ext cx="1516" cy="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Grade</a:t>
                </a:r>
                <a:endParaRPr lang="en-US" altLang="zh-CN" b="1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0705" y="3928"/>
              <a:ext cx="3141" cy="2707"/>
              <a:chOff x="915" y="3805"/>
              <a:chExt cx="3565" cy="2741"/>
            </a:xfrm>
          </p:grpSpPr>
          <p:cxnSp>
            <p:nvCxnSpPr>
              <p:cNvPr id="21" name="直接连接符 20"/>
              <p:cNvCxnSpPr>
                <a:endCxn id="22" idx="0"/>
              </p:cNvCxnSpPr>
              <p:nvPr/>
            </p:nvCxnSpPr>
            <p:spPr>
              <a:xfrm flipH="1">
                <a:off x="2697" y="3805"/>
                <a:ext cx="127" cy="1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/>
              <p:cNvSpPr/>
              <p:nvPr/>
            </p:nvSpPr>
            <p:spPr>
              <a:xfrm>
                <a:off x="915" y="4949"/>
                <a:ext cx="3565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263" y="5385"/>
                <a:ext cx="2952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Course_ID</a:t>
                </a:r>
                <a:endParaRPr lang="en-US" altLang="zh-CN" sz="2400" b="1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2986" y="3931"/>
              <a:ext cx="3306" cy="2704"/>
              <a:chOff x="-273" y="3808"/>
              <a:chExt cx="3752" cy="2738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-273" y="3808"/>
                <a:ext cx="2344" cy="1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915" y="4949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314" y="5234"/>
                <a:ext cx="1716" cy="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/>
                  <a:t>CourseName</a:t>
                </a:r>
                <a:endParaRPr lang="en-US" altLang="zh-CN" sz="2000" b="1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4412" y="3956"/>
              <a:ext cx="4585" cy="2679"/>
              <a:chOff x="-1647" y="3834"/>
              <a:chExt cx="5204" cy="2712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-1647" y="3834"/>
                <a:ext cx="3717" cy="1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915" y="4949"/>
                <a:ext cx="2642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264" y="5385"/>
                <a:ext cx="1948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Credits</a:t>
                </a:r>
                <a:endParaRPr lang="en-US" altLang="zh-CN" sz="2400" b="1"/>
              </a:p>
            </p:txBody>
          </p:sp>
        </p:grpSp>
      </p:grpSp>
      <p:sp>
        <p:nvSpPr>
          <p:cNvPr id="39" name="文本框 38"/>
          <p:cNvSpPr txBox="1"/>
          <p:nvPr/>
        </p:nvSpPr>
        <p:spPr>
          <a:xfrm>
            <a:off x="469900" y="4792980"/>
            <a:ext cx="10962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每个学生在每学期至多修读一门课程，学生可以在不同学期修读同一门课程，但是学生修读同</a:t>
            </a:r>
            <a:r>
              <a:rPr lang="zh-CN" altLang="en-US" sz="2000"/>
              <a:t>一门课程只能有一个</a:t>
            </a:r>
            <a:r>
              <a:rPr lang="zh-CN" altLang="en-US" sz="2000"/>
              <a:t>成绩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469900" y="253365"/>
            <a:ext cx="2910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T</a:t>
            </a:r>
            <a:r>
              <a:rPr lang="en-US" altLang="zh-CN" sz="4000"/>
              <a:t>hinking</a:t>
            </a:r>
            <a:endParaRPr lang="en-US" altLang="zh-CN" sz="4000"/>
          </a:p>
        </p:txBody>
      </p:sp>
      <p:sp>
        <p:nvSpPr>
          <p:cNvPr id="33" name="椭圆 32"/>
          <p:cNvSpPr/>
          <p:nvPr/>
        </p:nvSpPr>
        <p:spPr>
          <a:xfrm>
            <a:off x="4624070" y="4043045"/>
            <a:ext cx="1423035" cy="60007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754245" y="4159250"/>
            <a:ext cx="1225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</a:t>
            </a:r>
            <a:r>
              <a:rPr lang="en-US" altLang="zh-CN" b="1"/>
              <a:t>emester</a:t>
            </a:r>
            <a:endParaRPr lang="en-US" altLang="zh-CN" b="1"/>
          </a:p>
        </p:txBody>
      </p:sp>
      <p:cxnSp>
        <p:nvCxnSpPr>
          <p:cNvPr id="37" name="直接连接符 36"/>
          <p:cNvCxnSpPr>
            <a:endCxn id="33" idx="0"/>
          </p:cNvCxnSpPr>
          <p:nvPr/>
        </p:nvCxnSpPr>
        <p:spPr>
          <a:xfrm flipH="1">
            <a:off x="5335905" y="2792095"/>
            <a:ext cx="732790" cy="1250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144780" y="1291590"/>
            <a:ext cx="11902263" cy="2954121"/>
            <a:chOff x="253" y="1983"/>
            <a:chExt cx="18744" cy="4652"/>
          </a:xfrm>
        </p:grpSpPr>
        <p:pic>
          <p:nvPicPr>
            <p:cNvPr id="4" name="图片 3" descr="微信图片_2021032515291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3722" y="1983"/>
              <a:ext cx="11519" cy="2706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253" y="3353"/>
              <a:ext cx="3803" cy="3091"/>
              <a:chOff x="627" y="3506"/>
              <a:chExt cx="3769" cy="3040"/>
            </a:xfrm>
          </p:grpSpPr>
          <p:cxnSp>
            <p:nvCxnSpPr>
              <p:cNvPr id="6" name="直接连接符 5"/>
              <p:cNvCxnSpPr>
                <a:endCxn id="8" idx="0"/>
              </p:cNvCxnSpPr>
              <p:nvPr/>
            </p:nvCxnSpPr>
            <p:spPr>
              <a:xfrm flipH="1">
                <a:off x="1527" y="3506"/>
                <a:ext cx="2869" cy="14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627" y="4949"/>
                <a:ext cx="1799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19" y="5459"/>
                <a:ext cx="2173" cy="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SID</a:t>
                </a:r>
                <a:endParaRPr lang="en-US" altLang="zh-CN" sz="2400" b="1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374" y="3914"/>
              <a:ext cx="2259" cy="2707"/>
              <a:chOff x="915" y="3805"/>
              <a:chExt cx="2564" cy="2741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H="1">
                <a:off x="2070" y="3805"/>
                <a:ext cx="754" cy="1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椭圆 6"/>
              <p:cNvSpPr/>
              <p:nvPr/>
            </p:nvSpPr>
            <p:spPr>
              <a:xfrm>
                <a:off x="915" y="4949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264" y="5385"/>
                <a:ext cx="1716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Name</a:t>
                </a:r>
                <a:endParaRPr lang="en-US" altLang="zh-CN" sz="2400" b="1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735" y="3897"/>
              <a:ext cx="2276" cy="2738"/>
              <a:chOff x="1031" y="3490"/>
              <a:chExt cx="2583" cy="2772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031" y="3490"/>
                <a:ext cx="1041" cy="11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1050" y="4665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474" y="5082"/>
                <a:ext cx="1716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Class</a:t>
                </a:r>
                <a:endParaRPr lang="en-US" altLang="zh-CN" sz="2400" b="1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9032" y="4385"/>
              <a:ext cx="1571" cy="1920"/>
              <a:chOff x="2234" y="3851"/>
              <a:chExt cx="1783" cy="1944"/>
            </a:xfrm>
          </p:grpSpPr>
          <p:cxnSp>
            <p:nvCxnSpPr>
              <p:cNvPr id="17" name="直接连接符 16"/>
              <p:cNvCxnSpPr>
                <a:endCxn id="18" idx="0"/>
              </p:cNvCxnSpPr>
              <p:nvPr/>
            </p:nvCxnSpPr>
            <p:spPr>
              <a:xfrm>
                <a:off x="2791" y="3851"/>
                <a:ext cx="316" cy="9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2234" y="4838"/>
                <a:ext cx="1746" cy="9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501" y="4916"/>
                <a:ext cx="1516" cy="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Grade</a:t>
                </a:r>
                <a:endParaRPr lang="en-US" altLang="zh-CN" b="1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0705" y="3928"/>
              <a:ext cx="3141" cy="2707"/>
              <a:chOff x="915" y="3805"/>
              <a:chExt cx="3565" cy="2741"/>
            </a:xfrm>
          </p:grpSpPr>
          <p:cxnSp>
            <p:nvCxnSpPr>
              <p:cNvPr id="21" name="直接连接符 20"/>
              <p:cNvCxnSpPr>
                <a:endCxn id="22" idx="0"/>
              </p:cNvCxnSpPr>
              <p:nvPr/>
            </p:nvCxnSpPr>
            <p:spPr>
              <a:xfrm flipH="1">
                <a:off x="2697" y="3805"/>
                <a:ext cx="127" cy="1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/>
              <p:cNvSpPr/>
              <p:nvPr/>
            </p:nvSpPr>
            <p:spPr>
              <a:xfrm>
                <a:off x="915" y="4949"/>
                <a:ext cx="3565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263" y="5385"/>
                <a:ext cx="2952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Course_ID</a:t>
                </a:r>
                <a:endParaRPr lang="en-US" altLang="zh-CN" sz="2400" b="1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2986" y="3931"/>
              <a:ext cx="3306" cy="2704"/>
              <a:chOff x="-273" y="3808"/>
              <a:chExt cx="3752" cy="2738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-273" y="3808"/>
                <a:ext cx="2344" cy="1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915" y="4949"/>
                <a:ext cx="2564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314" y="5234"/>
                <a:ext cx="1716" cy="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/>
                  <a:t>CourseName</a:t>
                </a:r>
                <a:endParaRPr lang="en-US" altLang="zh-CN" sz="2000" b="1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4412" y="3956"/>
              <a:ext cx="4585" cy="2679"/>
              <a:chOff x="-1647" y="3834"/>
              <a:chExt cx="5204" cy="2712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-1647" y="3834"/>
                <a:ext cx="3717" cy="1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915" y="4949"/>
                <a:ext cx="2642" cy="1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264" y="5385"/>
                <a:ext cx="1948" cy="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/>
                  <a:t>Credits</a:t>
                </a:r>
                <a:endParaRPr lang="en-US" altLang="zh-CN" sz="2400" b="1"/>
              </a:p>
            </p:txBody>
          </p:sp>
        </p:grpSp>
      </p:grpSp>
      <p:sp>
        <p:nvSpPr>
          <p:cNvPr id="39" name="文本框 38"/>
          <p:cNvSpPr txBox="1"/>
          <p:nvPr/>
        </p:nvSpPr>
        <p:spPr>
          <a:xfrm>
            <a:off x="459740" y="4792980"/>
            <a:ext cx="9087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每个学生在每学期至多修读一门课程，且学生不能在不同的学期重复修读课程，即每个学生只能修读一次同一门</a:t>
            </a:r>
            <a:r>
              <a:rPr lang="zh-CN" altLang="en-US" sz="2000"/>
              <a:t>课程。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469900" y="253365"/>
            <a:ext cx="2910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T</a:t>
            </a:r>
            <a:r>
              <a:rPr lang="en-US" altLang="zh-CN" sz="4000"/>
              <a:t>hinking</a:t>
            </a:r>
            <a:endParaRPr lang="en-US" altLang="zh-CN" sz="4000"/>
          </a:p>
        </p:txBody>
      </p:sp>
      <p:sp>
        <p:nvSpPr>
          <p:cNvPr id="33" name="椭圆 32"/>
          <p:cNvSpPr/>
          <p:nvPr/>
        </p:nvSpPr>
        <p:spPr>
          <a:xfrm>
            <a:off x="4624070" y="4043045"/>
            <a:ext cx="1423035" cy="60007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754245" y="4159250"/>
            <a:ext cx="1225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</a:t>
            </a:r>
            <a:r>
              <a:rPr lang="en-US" altLang="zh-CN" b="1"/>
              <a:t>emester</a:t>
            </a:r>
            <a:endParaRPr lang="en-US" altLang="zh-CN" b="1"/>
          </a:p>
        </p:txBody>
      </p:sp>
      <p:cxnSp>
        <p:nvCxnSpPr>
          <p:cNvPr id="37" name="直接连接符 36"/>
          <p:cNvCxnSpPr>
            <a:endCxn id="33" idx="0"/>
          </p:cNvCxnSpPr>
          <p:nvPr/>
        </p:nvCxnSpPr>
        <p:spPr>
          <a:xfrm flipH="1">
            <a:off x="5335905" y="2792095"/>
            <a:ext cx="732790" cy="1250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210" y="572135"/>
            <a:ext cx="10238740" cy="59137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70" y="4742815"/>
            <a:ext cx="5537200" cy="1350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725" y="659130"/>
            <a:ext cx="9730740" cy="58629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9070" y="153035"/>
            <a:ext cx="6513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Exercise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21510" y="2593340"/>
            <a:ext cx="6235065" cy="4298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73687" y="228601"/>
            <a:ext cx="6255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 Indexes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索引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174" y="236221"/>
            <a:ext cx="11938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797" y="236221"/>
            <a:ext cx="97791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158114" y="1162752"/>
            <a:ext cx="584798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Index: orderly arrangement to logically access rows in a table.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快速查找</a:t>
            </a:r>
            <a:endParaRPr lang="zh-CN" altLang="en-US" sz="2800" b="1" dirty="0" smtClean="0"/>
          </a:p>
          <a:p>
            <a:r>
              <a:rPr lang="zh-CN" altLang="en-US" sz="2800" b="1" dirty="0" smtClean="0"/>
              <a:t>索引的引入，除了有物理排序以外</a:t>
            </a:r>
            <a:endParaRPr lang="zh-CN" altLang="en-US" sz="2800" b="1" dirty="0" smtClean="0"/>
          </a:p>
          <a:p>
            <a:r>
              <a:rPr lang="zh-CN" altLang="en-US" sz="2800" b="1" dirty="0" smtClean="0"/>
              <a:t>还引入了逻辑排序</a:t>
            </a:r>
            <a:endParaRPr lang="en-US" altLang="zh-CN" sz="2800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750560" y="1162685"/>
          <a:ext cx="61341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/>
                <a:gridCol w="1533525"/>
                <a:gridCol w="1533525"/>
                <a:gridCol w="153352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行号</a:t>
                      </a:r>
                      <a:r>
                        <a:rPr lang="en-US" altLang="zh-CN"/>
                        <a:t>row_id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学号</a:t>
                      </a:r>
                      <a:r>
                        <a:rPr lang="en-US" altLang="zh-CN"/>
                        <a:t> S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年龄</a:t>
                      </a:r>
                      <a:r>
                        <a:rPr lang="en-US" altLang="zh-CN"/>
                        <a:t> A</a:t>
                      </a:r>
                      <a:r>
                        <a:rPr lang="en-US" altLang="zh-CN"/>
                        <a:t>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姓名</a:t>
                      </a:r>
                      <a:r>
                        <a:rPr lang="en-US" altLang="zh-CN"/>
                        <a:t> N</a:t>
                      </a:r>
                      <a:r>
                        <a:rPr lang="en-US" altLang="zh-CN"/>
                        <a:t>ame</a:t>
                      </a:r>
                      <a:endParaRPr lang="en-US" altLang="zh-CN"/>
                    </a:p>
                  </a:txBody>
                  <a:tcPr/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r>
                        <a:rPr lang="en-US" altLang="zh-CN"/>
                        <a:t>my</a:t>
                      </a:r>
                      <a:endParaRPr lang="en-US" altLang="zh-CN"/>
                    </a:p>
                  </a:txBody>
                  <a:tcPr/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Ben</a:t>
                      </a:r>
                      <a:endParaRPr lang="en-US" altLang="zh-CN"/>
                    </a:p>
                  </a:txBody>
                  <a:tcPr/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Candy</a:t>
                      </a:r>
                      <a:endParaRPr lang="en-US" altLang="zh-CN"/>
                    </a:p>
                  </a:txBody>
                  <a:tcPr/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Dean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77510" y="288925"/>
            <a:ext cx="618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物理排序：</a:t>
            </a:r>
            <a:r>
              <a:rPr lang="zh-CN" altLang="en-US"/>
              <a:t>基准属性为</a:t>
            </a:r>
            <a:r>
              <a:rPr lang="en-US" altLang="zh-CN"/>
              <a:t>Sid, </a:t>
            </a:r>
            <a:r>
              <a:rPr lang="zh-CN" altLang="en-US"/>
              <a:t>行序号顺序按</a:t>
            </a:r>
            <a:r>
              <a:rPr lang="en-US" altLang="zh-CN"/>
              <a:t>Sid</a:t>
            </a:r>
            <a:r>
              <a:rPr lang="zh-CN" altLang="en-US"/>
              <a:t>从小到大</a:t>
            </a:r>
            <a:r>
              <a:rPr lang="zh-CN" altLang="en-US"/>
              <a:t>排序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8325" y="4116070"/>
            <a:ext cx="3999865" cy="1792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create index on age </a:t>
            </a:r>
            <a:r>
              <a:rPr lang="zh-CN" altLang="en-US">
                <a:sym typeface="+mn-ea"/>
              </a:rPr>
              <a:t>逻辑排序：</a:t>
            </a:r>
            <a:r>
              <a:rPr lang="zh-CN" altLang="en-US"/>
              <a:t>基准属性为</a:t>
            </a:r>
            <a:r>
              <a:rPr lang="en-US" altLang="zh-CN"/>
              <a:t>Age, </a:t>
            </a:r>
            <a:r>
              <a:rPr lang="zh-CN" altLang="en-US"/>
              <a:t>行序号顺序按</a:t>
            </a:r>
            <a:r>
              <a:rPr lang="en-US" altLang="zh-CN"/>
              <a:t>Age</a:t>
            </a:r>
            <a:r>
              <a:rPr lang="zh-CN" altLang="en-US"/>
              <a:t>从小到大</a:t>
            </a:r>
            <a:r>
              <a:rPr lang="zh-CN" altLang="en-US"/>
              <a:t>排序</a:t>
            </a:r>
            <a:endParaRPr lang="zh-CN" altLang="en-US"/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6043930" y="4106545"/>
          <a:ext cx="5052060" cy="237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20"/>
                <a:gridCol w="1684020"/>
                <a:gridCol w="1684020"/>
              </a:tblGrid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r>
                        <a:rPr lang="en-US" altLang="zh-CN"/>
                        <a:t>ndex_on_Age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行号</a:t>
                      </a:r>
                      <a:r>
                        <a:rPr lang="en-US" altLang="zh-CN"/>
                        <a:t>Row_id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年龄</a:t>
                      </a:r>
                      <a:r>
                        <a:rPr lang="en-US" altLang="zh-CN" sz="1800">
                          <a:sym typeface="+mn-ea"/>
                        </a:rPr>
                        <a:t> Age</a:t>
                      </a:r>
                      <a:endParaRPr lang="en-US" altLang="zh-CN"/>
                    </a:p>
                  </a:txBody>
                  <a:tcPr/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083935" y="3796665"/>
            <a:ext cx="1209675" cy="368300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Age:19-21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50560" y="880110"/>
            <a:ext cx="1814195" cy="368300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S</a:t>
            </a:r>
            <a:r>
              <a:rPr lang="en-US" altLang="zh-CN" b="1">
                <a:solidFill>
                  <a:schemeClr val="bg1"/>
                </a:solidFill>
              </a:rPr>
              <a:t>id:101-104</a:t>
            </a:r>
            <a:endParaRPr lang="en-US" altLang="zh-CN" b="1">
              <a:solidFill>
                <a:schemeClr val="bg1"/>
              </a:solidFill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-721995" y="1149985"/>
          <a:ext cx="6134100" cy="224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/>
                <a:gridCol w="1533525"/>
                <a:gridCol w="1533525"/>
                <a:gridCol w="1533525"/>
              </a:tblGrid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行号</a:t>
                      </a:r>
                      <a:r>
                        <a:rPr lang="en-US" altLang="zh-CN"/>
                        <a:t>row_id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学号</a:t>
                      </a:r>
                      <a:r>
                        <a:rPr lang="en-US" altLang="zh-CN"/>
                        <a:t> S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年龄</a:t>
                      </a:r>
                      <a:r>
                        <a:rPr lang="en-US" altLang="zh-CN"/>
                        <a:t> A</a:t>
                      </a:r>
                      <a:r>
                        <a:rPr lang="en-US" altLang="zh-CN"/>
                        <a:t>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姓名</a:t>
                      </a:r>
                      <a:r>
                        <a:rPr lang="en-US" altLang="zh-CN"/>
                        <a:t> N</a:t>
                      </a:r>
                      <a:r>
                        <a:rPr lang="en-US" altLang="zh-CN"/>
                        <a:t>ame</a:t>
                      </a:r>
                      <a:endParaRPr lang="en-US" altLang="zh-CN"/>
                    </a:p>
                  </a:txBody>
                  <a:tcPr/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r>
                        <a:rPr lang="en-US" altLang="zh-CN"/>
                        <a:t>my</a:t>
                      </a:r>
                      <a:endParaRPr lang="en-US" altLang="zh-CN"/>
                    </a:p>
                  </a:txBody>
                  <a:tcPr/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Ben</a:t>
                      </a:r>
                      <a:endParaRPr lang="en-US" altLang="zh-CN"/>
                    </a:p>
                  </a:txBody>
                  <a:tcPr/>
                </a:tc>
              </a:tr>
              <a:tr h="318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Candy</a:t>
                      </a:r>
                      <a:endParaRPr lang="en-US" altLang="zh-CN"/>
                    </a:p>
                  </a:txBody>
                  <a:tcPr/>
                </a:tc>
              </a:tr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Dean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-721995" y="867410"/>
            <a:ext cx="1814195" cy="368300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S</a:t>
            </a:r>
            <a:r>
              <a:rPr lang="en-US" altLang="zh-CN" b="1">
                <a:solidFill>
                  <a:schemeClr val="bg1"/>
                </a:solidFill>
              </a:rPr>
              <a:t>id:105-108</a:t>
            </a:r>
            <a:endParaRPr lang="en-US" altLang="zh-CN" b="1">
              <a:solidFill>
                <a:schemeClr val="bg1"/>
              </a:solidFill>
            </a:endParaRP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568325" y="4164965"/>
          <a:ext cx="5052060" cy="237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20"/>
                <a:gridCol w="1684020"/>
                <a:gridCol w="1684020"/>
              </a:tblGrid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r>
                        <a:rPr lang="en-US" altLang="zh-CN"/>
                        <a:t>ndex_on_Age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行号</a:t>
                      </a:r>
                      <a:r>
                        <a:rPr lang="en-US" altLang="zh-CN"/>
                        <a:t>Row_id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年龄</a:t>
                      </a:r>
                      <a:r>
                        <a:rPr lang="en-US" altLang="zh-CN" sz="1800">
                          <a:sym typeface="+mn-ea"/>
                        </a:rPr>
                        <a:t> Age</a:t>
                      </a:r>
                      <a:endParaRPr lang="en-US" altLang="zh-CN"/>
                    </a:p>
                  </a:txBody>
                  <a:tcPr/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29</a:t>
                      </a:r>
                      <a:endParaRPr lang="en-US" altLang="zh-CN"/>
                    </a:p>
                  </a:txBody>
                  <a:tcPr/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</a:t>
                      </a:r>
                      <a:endParaRPr lang="en-US" altLang="zh-CN"/>
                    </a:p>
                  </a:txBody>
                  <a:tcPr/>
                </a:tc>
              </a:tr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08330" y="3855085"/>
            <a:ext cx="1209675" cy="368300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Age:29-35</a:t>
            </a:r>
            <a:endParaRPr lang="en-US" altLang="zh-CN" b="1">
              <a:solidFill>
                <a:schemeClr val="bg1"/>
              </a:solidFill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5"/>
            </p:custDataLst>
          </p:nvPr>
        </p:nvGraphicFramePr>
        <p:xfrm>
          <a:off x="7017385" y="1565275"/>
          <a:ext cx="6398895" cy="358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学号</a:t>
                      </a:r>
                      <a:r>
                        <a:rPr lang="en-US" altLang="zh-CN"/>
                        <a:t> S</a:t>
                      </a:r>
                      <a:r>
                        <a:rPr lang="en-US" altLang="zh-CN"/>
                        <a:t>id PK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年龄</a:t>
                      </a:r>
                      <a:r>
                        <a:rPr lang="en-US" altLang="zh-CN"/>
                        <a:t> A</a:t>
                      </a:r>
                      <a:r>
                        <a:rPr lang="en-US" altLang="zh-CN"/>
                        <a:t>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姓名</a:t>
                      </a:r>
                      <a:r>
                        <a:rPr lang="en-US" altLang="zh-CN"/>
                        <a:t> N</a:t>
                      </a:r>
                      <a:r>
                        <a:rPr lang="en-US" altLang="zh-CN"/>
                        <a:t>ame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r>
                        <a:rPr lang="en-US" altLang="zh-CN"/>
                        <a:t>my</a:t>
                      </a:r>
                      <a:endParaRPr lang="en-US" altLang="zh-CN"/>
                    </a:p>
                  </a:txBody>
                  <a:tcPr/>
                </a:tc>
              </a:tr>
              <a:tr h="501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Candy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Dean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r>
                        <a:rPr lang="en-US" altLang="zh-CN"/>
                        <a:t>my</a:t>
                      </a:r>
                      <a:endParaRPr lang="en-US" altLang="zh-CN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Candy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Dean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092200" y="541020"/>
            <a:ext cx="4130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unique index  SID=106 </a:t>
            </a:r>
            <a:r>
              <a:rPr lang="zh-CN" altLang="en-US"/>
              <a:t>扫描两次就</a:t>
            </a:r>
            <a:r>
              <a:rPr lang="zh-CN" altLang="en-US"/>
              <a:t>找到了</a:t>
            </a:r>
            <a:endParaRPr lang="zh-CN" altLang="en-US"/>
          </a:p>
          <a:p>
            <a:r>
              <a:rPr lang="zh-CN" altLang="en-US"/>
              <a:t>最多扫描</a:t>
            </a:r>
            <a:r>
              <a:rPr lang="en-US" altLang="zh-CN"/>
              <a:t>4</a:t>
            </a:r>
            <a:r>
              <a:rPr lang="zh-CN" altLang="en-US"/>
              <a:t>行</a:t>
            </a:r>
            <a:r>
              <a:rPr lang="en-US" altLang="zh-CN"/>
              <a:t> </a:t>
            </a:r>
            <a:r>
              <a:rPr lang="zh-CN" altLang="en-US"/>
              <a:t>就一定能找</a:t>
            </a:r>
            <a:r>
              <a:rPr lang="zh-CN" altLang="en-US"/>
              <a:t>到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428750" y="3486785"/>
            <a:ext cx="4517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create index `Index_on_Age` on student(`Age`)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431405" y="3562985"/>
            <a:ext cx="128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索引页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339455" y="3562985"/>
            <a:ext cx="204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Age=20 </a:t>
            </a:r>
            <a:r>
              <a:rPr lang="zh-CN" altLang="en-US"/>
              <a:t>的</a:t>
            </a:r>
            <a:r>
              <a:rPr lang="zh-CN" altLang="en-US"/>
              <a:t>所有行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11" grpId="0" animBg="1"/>
      <p:bldP spid="14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73687" y="228601"/>
            <a:ext cx="6255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 Indexes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索引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174" y="236221"/>
            <a:ext cx="11938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797" y="236221"/>
            <a:ext cx="97791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3687" y="1083377"/>
            <a:ext cx="1106487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b="1" dirty="0" smtClean="0"/>
              <a:t>Syntax:</a:t>
            </a:r>
            <a:endParaRPr lang="en-US" altLang="zh-CN" sz="32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/>
              <a:t>CREATE [UNIQUE] INDEX </a:t>
            </a:r>
            <a:r>
              <a:rPr lang="en-US" altLang="zh-CN" sz="2800" i="1" dirty="0" err="1" smtClean="0">
                <a:solidFill>
                  <a:srgbClr val="0000FF"/>
                </a:solidFill>
              </a:rPr>
              <a:t>indexname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ON </a:t>
            </a:r>
            <a:r>
              <a:rPr lang="en-US" altLang="zh-CN" sz="2800" i="1" dirty="0" err="1" smtClean="0"/>
              <a:t>tablename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column1 </a:t>
            </a:r>
            <a:r>
              <a:rPr lang="en-US" altLang="zh-CN" sz="2800" dirty="0" smtClean="0"/>
              <a:t>[, </a:t>
            </a:r>
            <a:r>
              <a:rPr lang="en-US" altLang="zh-CN" sz="2800" i="1" dirty="0" smtClean="0"/>
              <a:t>column2</a:t>
            </a:r>
            <a:r>
              <a:rPr lang="en-US" altLang="zh-CN" sz="2800" dirty="0" smtClean="0"/>
              <a:t>]);</a:t>
            </a:r>
            <a:endParaRPr lang="en-US" altLang="zh-CN" sz="2800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b="1" dirty="0"/>
              <a:t>For example:</a:t>
            </a:r>
            <a:endParaRPr lang="en-US" altLang="zh-CN" sz="32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/>
              <a:t>CREATE INDEX </a:t>
            </a:r>
            <a:r>
              <a:rPr lang="en-US" altLang="zh-CN" sz="2800" dirty="0" smtClean="0">
                <a:solidFill>
                  <a:srgbClr val="0000FF"/>
                </a:solidFill>
              </a:rPr>
              <a:t>P_INDATEX</a:t>
            </a:r>
            <a:r>
              <a:rPr lang="en-US" altLang="zh-CN" sz="2800" dirty="0" smtClean="0"/>
              <a:t> ON PRODUCT(P_INDATE);</a:t>
            </a:r>
            <a:endParaRPr lang="en-US" altLang="zh-CN" sz="28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/>
              <a:t>CREATE UNIQUE INDEX </a:t>
            </a:r>
            <a:r>
              <a:rPr lang="en-US" altLang="zh-CN" sz="2800" dirty="0" smtClean="0">
                <a:solidFill>
                  <a:srgbClr val="0000FF"/>
                </a:solidFill>
              </a:rPr>
              <a:t>P_CODEX</a:t>
            </a:r>
            <a:r>
              <a:rPr lang="en-US" altLang="zh-CN" sz="2800" dirty="0" smtClean="0"/>
              <a:t> ON PRODUCT(P_COD);</a:t>
            </a:r>
            <a:endParaRPr lang="en-US" altLang="zh-CN" sz="28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 smtClean="0"/>
              <a:t>Syntax:</a:t>
            </a:r>
            <a:endParaRPr lang="en-US" altLang="zh-CN" sz="2800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/>
              <a:t>DROP INDEX </a:t>
            </a:r>
            <a:r>
              <a:rPr lang="en-US" altLang="zh-CN" sz="2800" i="1" dirty="0" err="1" smtClean="0">
                <a:solidFill>
                  <a:srgbClr val="0000FF"/>
                </a:solidFill>
              </a:rPr>
              <a:t>indexname</a:t>
            </a:r>
            <a:r>
              <a:rPr lang="en-US" altLang="zh-CN" sz="2800" dirty="0" smtClean="0"/>
              <a:t>;</a:t>
            </a:r>
            <a:endParaRPr lang="en-US" altLang="zh-CN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 smtClean="0"/>
              <a:t>For example:</a:t>
            </a:r>
            <a:endParaRPr lang="en-US" altLang="zh-CN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/>
              <a:t>DROP INDEX PROD_PRICEX;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16226"/>
          <a:stretch>
            <a:fillRect/>
          </a:stretch>
        </p:blipFill>
        <p:spPr>
          <a:xfrm>
            <a:off x="567690" y="1308735"/>
            <a:ext cx="9686290" cy="18916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4855" y="3844925"/>
            <a:ext cx="109397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More details( NULL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的用法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):</a:t>
            </a:r>
            <a:endParaRPr lang="en-US" altLang="zh-CN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https://blog.csdn.net/qq_38119877/article/details/108453420</a:t>
            </a:r>
            <a:endParaRPr lang="en-US" altLang="zh-CN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2020" y="721995"/>
            <a:ext cx="3275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NULL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值的优点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0015" y="2239645"/>
            <a:ext cx="8662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Definition Language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55" y="356235"/>
            <a:ext cx="10704195" cy="29584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3675380"/>
            <a:ext cx="8594090" cy="25184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91835" y="4022725"/>
            <a:ext cx="1593215" cy="3282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89240" y="3675380"/>
            <a:ext cx="3242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Not null constraint.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73687" y="228601"/>
            <a:ext cx="625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7.2.5 Creating table structures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174" y="236221"/>
            <a:ext cx="11938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797" y="236221"/>
            <a:ext cx="97791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1" y="1361007"/>
            <a:ext cx="6336157" cy="241438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602615"/>
            <a:ext cx="5429250" cy="60934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3687" y="4446131"/>
            <a:ext cx="503753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Try these commands:</a:t>
            </a:r>
            <a:endParaRPr lang="en-US" altLang="zh-CN" sz="3200" dirty="0" smtClean="0"/>
          </a:p>
          <a:p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DESCRIBE [table name];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DROP TABLE [table name];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d9534f64-fbee-4d2b-ac59-e2c2410830bd}"/>
  <p:tag name="TABLE_ENDDRAG_ORIGIN_RECT" val="893*277"/>
  <p:tag name="TABLE_ENDDRAG_RECT" val="90*28*893*277"/>
</p:tagLst>
</file>

<file path=ppt/tags/tag10.xml><?xml version="1.0" encoding="utf-8"?>
<p:tagLst xmlns:p="http://schemas.openxmlformats.org/presentationml/2006/main">
  <p:tag name="KSO_WM_UNIT_TABLE_BEAUTIFY" val="smartTable{7243c80a-aa1f-4f4d-a937-aa4d58753cd1}"/>
  <p:tag name="TABLE_ENDDRAG_ORIGIN_RECT" val="246*64"/>
  <p:tag name="TABLE_ENDDRAG_RECT" val="17*375*246*64"/>
</p:tagLst>
</file>

<file path=ppt/tags/tag11.xml><?xml version="1.0" encoding="utf-8"?>
<p:tagLst xmlns:p="http://schemas.openxmlformats.org/presentationml/2006/main">
  <p:tag name="KSO_WM_UNIT_TABLE_BEAUTIFY" val="smartTable{21506f9b-bc30-458f-939e-c51bea30ba80}"/>
  <p:tag name="TABLE_ENDDRAG_ORIGIN_RECT" val="329*144"/>
  <p:tag name="TABLE_ENDDRAG_RECT" val="271*348*330*144"/>
</p:tagLst>
</file>

<file path=ppt/tags/tag12.xml><?xml version="1.0" encoding="utf-8"?>
<p:tagLst xmlns:p="http://schemas.openxmlformats.org/presentationml/2006/main">
  <p:tag name="KSO_WM_UNIT_TABLE_BEAUTIFY" val="smartTable{2991eb9f-fdeb-417d-8d32-1173153efebd}"/>
  <p:tag name="TABLE_ENDDRAG_ORIGIN_RECT" val="246*64"/>
  <p:tag name="TABLE_ENDDRAG_RECT" val="17*375*246*64"/>
</p:tagLst>
</file>

<file path=ppt/tags/tag13.xml><?xml version="1.0" encoding="utf-8"?>
<p:tagLst xmlns:p="http://schemas.openxmlformats.org/presentationml/2006/main">
  <p:tag name="KSO_WM_UNIT_TABLE_BEAUTIFY" val="smartTable{7243c80a-aa1f-4f4d-a937-aa4d58753cd1}"/>
  <p:tag name="TABLE_ENDDRAG_ORIGIN_RECT" val="246*64"/>
  <p:tag name="TABLE_ENDDRAG_RECT" val="17*375*246*64"/>
</p:tagLst>
</file>

<file path=ppt/tags/tag14.xml><?xml version="1.0" encoding="utf-8"?>
<p:tagLst xmlns:p="http://schemas.openxmlformats.org/presentationml/2006/main">
  <p:tag name="KSO_WM_UNIT_TABLE_BEAUTIFY" val="smartTable{21506f9b-bc30-458f-939e-c51bea30ba80}"/>
  <p:tag name="TABLE_ENDDRAG_ORIGIN_RECT" val="329*144"/>
  <p:tag name="TABLE_ENDDRAG_RECT" val="271*348*330*144"/>
</p:tagLst>
</file>

<file path=ppt/tags/tag15.xml><?xml version="1.0" encoding="utf-8"?>
<p:tagLst xmlns:p="http://schemas.openxmlformats.org/presentationml/2006/main">
  <p:tag name="KSO_WM_UNIT_TABLE_BEAUTIFY" val="smartTable{7243c80a-aa1f-4f4d-a937-aa4d58753cd1}"/>
  <p:tag name="TABLE_ENDDRAG_ORIGIN_RECT" val="246*64"/>
  <p:tag name="TABLE_ENDDRAG_RECT" val="17*375*246*64"/>
</p:tagLst>
</file>

<file path=ppt/tags/tag16.xml><?xml version="1.0" encoding="utf-8"?>
<p:tagLst xmlns:p="http://schemas.openxmlformats.org/presentationml/2006/main">
  <p:tag name="KSO_WM_UNIT_TABLE_BEAUTIFY" val="smartTable{21506f9b-bc30-458f-939e-c51bea30ba80}"/>
  <p:tag name="TABLE_ENDDRAG_ORIGIN_RECT" val="329*144"/>
  <p:tag name="TABLE_ENDDRAG_RECT" val="271*348*330*144"/>
</p:tagLst>
</file>

<file path=ppt/tags/tag17.xml><?xml version="1.0" encoding="utf-8"?>
<p:tagLst xmlns:p="http://schemas.openxmlformats.org/presentationml/2006/main">
  <p:tag name="KSO_WM_UNIT_TABLE_BEAUTIFY" val="smartTable{2991eb9f-fdeb-417d-8d32-1173153efebd}"/>
  <p:tag name="TABLE_ENDDRAG_ORIGIN_RECT" val="246*64"/>
  <p:tag name="TABLE_ENDDRAG_RECT" val="17*375*246*64"/>
</p:tagLst>
</file>

<file path=ppt/tags/tag18.xml><?xml version="1.0" encoding="utf-8"?>
<p:tagLst xmlns:p="http://schemas.openxmlformats.org/presentationml/2006/main">
  <p:tag name="KSO_WM_UNIT_TABLE_BEAUTIFY" val="smartTable{2aadfa6d-c9a5-47e3-a747-fd772c30fbf6}"/>
  <p:tag name="TABLE_ENDDRAG_ORIGIN_RECT" val="284*118"/>
  <p:tag name="TABLE_ENDDRAG_RECT" val="130*415*284*118"/>
</p:tagLst>
</file>

<file path=ppt/tags/tag19.xml><?xml version="1.0" encoding="utf-8"?>
<p:tagLst xmlns:p="http://schemas.openxmlformats.org/presentationml/2006/main">
  <p:tag name="KSO_WM_UNIT_PLACING_PICTURE_USER_VIEWPORT" val="{&quot;height&quot;:2706,&quot;width&quot;:11519}"/>
</p:tagLst>
</file>

<file path=ppt/tags/tag2.xml><?xml version="1.0" encoding="utf-8"?>
<p:tagLst xmlns:p="http://schemas.openxmlformats.org/presentationml/2006/main">
  <p:tag name="KSO_WM_UNIT_PLACING_PICTURE_USER_VIEWPORT" val="{&quot;height&quot;:5860,&quot;width&quot;:10270}"/>
</p:tagLst>
</file>

<file path=ppt/tags/tag20.xml><?xml version="1.0" encoding="utf-8"?>
<p:tagLst xmlns:p="http://schemas.openxmlformats.org/presentationml/2006/main">
  <p:tag name="KSO_WM_UNIT_TABLE_BEAUTIFY" val="smartTable{012605a8-93ab-4922-afe2-cac39c085365}"/>
  <p:tag name="TABLE_ENDDRAG_ORIGIN_RECT" val="406*100"/>
  <p:tag name="TABLE_ENDDRAG_RECT" val="29*408*406*100"/>
</p:tagLst>
</file>

<file path=ppt/tags/tag21.xml><?xml version="1.0" encoding="utf-8"?>
<p:tagLst xmlns:p="http://schemas.openxmlformats.org/presentationml/2006/main">
  <p:tag name="KSO_WM_UNIT_TABLE_BEAUTIFY" val="smartTable{7cae1524-0197-4aca-9b8e-8b9bbcd8088d}"/>
  <p:tag name="TABLE_ENDDRAG_ORIGIN_RECT" val="406*100"/>
  <p:tag name="TABLE_ENDDRAG_RECT" val="29*408*406*100"/>
</p:tagLst>
</file>

<file path=ppt/tags/tag22.xml><?xml version="1.0" encoding="utf-8"?>
<p:tagLst xmlns:p="http://schemas.openxmlformats.org/presentationml/2006/main">
  <p:tag name="KSO_WM_UNIT_PLACING_PICTURE_USER_VIEWPORT" val="{&quot;height&quot;:2706,&quot;width&quot;:11519}"/>
</p:tagLst>
</file>

<file path=ppt/tags/tag23.xml><?xml version="1.0" encoding="utf-8"?>
<p:tagLst xmlns:p="http://schemas.openxmlformats.org/presentationml/2006/main">
  <p:tag name="KSO_WM_UNIT_PLACING_PICTURE_USER_VIEWPORT" val="{&quot;height&quot;:2706,&quot;width&quot;:11519}"/>
</p:tagLst>
</file>

<file path=ppt/tags/tag24.xml><?xml version="1.0" encoding="utf-8"?>
<p:tagLst xmlns:p="http://schemas.openxmlformats.org/presentationml/2006/main">
  <p:tag name="TABLE_ENDDRAG_ORIGIN_RECT" val="408*36"/>
  <p:tag name="TABLE_ENDDRAG_RECT" val="0*436*408*36"/>
</p:tagLst>
</file>

<file path=ppt/tags/tag25.xml><?xml version="1.0" encoding="utf-8"?>
<p:tagLst xmlns:p="http://schemas.openxmlformats.org/presentationml/2006/main">
  <p:tag name="TABLE_ENDDRAG_ORIGIN_RECT" val="408*36"/>
  <p:tag name="TABLE_ENDDRAG_RECT" val="0*436*408*36"/>
</p:tagLst>
</file>

<file path=ppt/tags/tag26.xml><?xml version="1.0" encoding="utf-8"?>
<p:tagLst xmlns:p="http://schemas.openxmlformats.org/presentationml/2006/main">
  <p:tag name="KSO_WM_UNIT_PLACING_PICTURE_USER_VIEWPORT" val="{&quot;height&quot;:2706,&quot;width&quot;:11519}"/>
</p:tagLst>
</file>

<file path=ppt/tags/tag27.xml><?xml version="1.0" encoding="utf-8"?>
<p:tagLst xmlns:p="http://schemas.openxmlformats.org/presentationml/2006/main">
  <p:tag name="KSO_WM_UNIT_PLACING_PICTURE_USER_VIEWPORT" val="{&quot;height&quot;:2706,&quot;width&quot;:11519}"/>
</p:tagLst>
</file>

<file path=ppt/tags/tag28.xml><?xml version="1.0" encoding="utf-8"?>
<p:tagLst xmlns:p="http://schemas.openxmlformats.org/presentationml/2006/main">
  <p:tag name="TABLE_ENDDRAG_ORIGIN_RECT" val="250*47"/>
  <p:tag name="TABLE_ENDDRAG_RECT" val="386*366*250*47"/>
</p:tagLst>
</file>

<file path=ppt/tags/tag29.xml><?xml version="1.0" encoding="utf-8"?>
<p:tagLst xmlns:p="http://schemas.openxmlformats.org/presentationml/2006/main">
  <p:tag name="TABLE_ENDDRAG_ORIGIN_RECT" val="408*36"/>
  <p:tag name="TABLE_ENDDRAG_RECT" val="0*436*408*36"/>
</p:tagLst>
</file>

<file path=ppt/tags/tag3.xml><?xml version="1.0" encoding="utf-8"?>
<p:tagLst xmlns:p="http://schemas.openxmlformats.org/presentationml/2006/main">
  <p:tag name="KSO_WM_UNIT_TABLE_BEAUTIFY" val="smartTable{d9534f64-fbee-4d2b-ac59-e2c2410830bd}"/>
  <p:tag name="TABLE_ENDDRAG_ORIGIN_RECT" val="893*277"/>
  <p:tag name="TABLE_ENDDRAG_RECT" val="90*28*893*277"/>
</p:tagLst>
</file>

<file path=ppt/tags/tag30.xml><?xml version="1.0" encoding="utf-8"?>
<p:tagLst xmlns:p="http://schemas.openxmlformats.org/presentationml/2006/main">
  <p:tag name="KSO_WM_UNIT_PLACING_PICTURE_USER_VIEWPORT" val="{&quot;height&quot;:2706,&quot;width&quot;:11519}"/>
</p:tagLst>
</file>

<file path=ppt/tags/tag31.xml><?xml version="1.0" encoding="utf-8"?>
<p:tagLst xmlns:p="http://schemas.openxmlformats.org/presentationml/2006/main">
  <p:tag name="KSO_WM_UNIT_PLACING_PICTURE_USER_VIEWPORT" val="{&quot;height&quot;:2706,&quot;width&quot;:11519}"/>
</p:tagLst>
</file>

<file path=ppt/tags/tag32.xml><?xml version="1.0" encoding="utf-8"?>
<p:tagLst xmlns:p="http://schemas.openxmlformats.org/presentationml/2006/main">
  <p:tag name="KSO_WM_UNIT_PLACING_PICTURE_USER_VIEWPORT" val="{&quot;height&quot;:2706,&quot;width&quot;:11519}"/>
</p:tagLst>
</file>

<file path=ppt/tags/tag33.xml><?xml version="1.0" encoding="utf-8"?>
<p:tagLst xmlns:p="http://schemas.openxmlformats.org/presentationml/2006/main">
  <p:tag name="KSO_WM_UNIT_TABLE_BEAUTIFY" val="smartTable{f19275cc-da6f-498d-a744-760639c5228e}"/>
  <p:tag name="TABLE_ENDDRAG_ORIGIN_RECT" val="482*182"/>
  <p:tag name="TABLE_ENDDRAG_RECT" val="144*195*482*182"/>
</p:tagLst>
</file>

<file path=ppt/tags/tag34.xml><?xml version="1.0" encoding="utf-8"?>
<p:tagLst xmlns:p="http://schemas.openxmlformats.org/presentationml/2006/main">
  <p:tag name="KSO_WM_UNIT_TABLE_BEAUTIFY" val="smartTable{1df7608b-eb44-4de7-88f2-61a9aef7e1bd}"/>
  <p:tag name="TABLE_ENDDRAG_ORIGIN_RECT" val="397*187"/>
  <p:tag name="TABLE_ENDDRAG_RECT" val="418*210*397*187"/>
</p:tagLst>
</file>

<file path=ppt/tags/tag35.xml><?xml version="1.0" encoding="utf-8"?>
<p:tagLst xmlns:p="http://schemas.openxmlformats.org/presentationml/2006/main">
  <p:tag name="KSO_WM_UNIT_TABLE_BEAUTIFY" val="smartTable{f19275cc-da6f-498d-a744-760639c5228e}"/>
  <p:tag name="TABLE_ENDDRAG_ORIGIN_RECT" val="482*182"/>
  <p:tag name="TABLE_ENDDRAG_RECT" val="144*195*482*182"/>
</p:tagLst>
</file>

<file path=ppt/tags/tag36.xml><?xml version="1.0" encoding="utf-8"?>
<p:tagLst xmlns:p="http://schemas.openxmlformats.org/presentationml/2006/main">
  <p:tag name="KSO_WM_UNIT_TABLE_BEAUTIFY" val="smartTable{1df7608b-eb44-4de7-88f2-61a9aef7e1bd}"/>
  <p:tag name="TABLE_ENDDRAG_ORIGIN_RECT" val="397*187"/>
  <p:tag name="TABLE_ENDDRAG_RECT" val="418*210*397*187"/>
</p:tagLst>
</file>

<file path=ppt/tags/tag37.xml><?xml version="1.0" encoding="utf-8"?>
<p:tagLst xmlns:p="http://schemas.openxmlformats.org/presentationml/2006/main">
  <p:tag name="KSO_WM_UNIT_TABLE_BEAUTIFY" val="smartTable{ed68825b-b7bc-44df-b77c-17f690903c3f}"/>
</p:tagLst>
</file>

<file path=ppt/tags/tag38.xml><?xml version="1.0" encoding="utf-8"?>
<p:tagLst xmlns:p="http://schemas.openxmlformats.org/presentationml/2006/main">
  <p:tag name="KSO_WPP_MARK_KEY" val="e35f8f74-b541-4254-9989-34c0a67b613a"/>
  <p:tag name="COMMONDATA" val="eyJoZGlkIjoiYjE0YWFkYjJiYmI1YmJhMjEzZDg3MDUyMzJmNjNkNzcifQ=="/>
</p:tagLst>
</file>

<file path=ppt/tags/tag4.xml><?xml version="1.0" encoding="utf-8"?>
<p:tagLst xmlns:p="http://schemas.openxmlformats.org/presentationml/2006/main">
  <p:tag name="KSO_WM_UNIT_TABLE_BEAUTIFY" val="smartTable{d9534f64-fbee-4d2b-ac59-e2c2410830bd}"/>
  <p:tag name="TABLE_ENDDRAG_ORIGIN_RECT" val="893*277"/>
  <p:tag name="TABLE_ENDDRAG_RECT" val="90*28*893*277"/>
</p:tagLst>
</file>

<file path=ppt/tags/tag5.xml><?xml version="1.0" encoding="utf-8"?>
<p:tagLst xmlns:p="http://schemas.openxmlformats.org/presentationml/2006/main">
  <p:tag name="KSO_WM_UNIT_PLACING_PICTURE_USER_VIEWPORT" val="{&quot;height&quot;:3669,&quot;width&quot;:16864}"/>
</p:tagLst>
</file>

<file path=ppt/tags/tag6.xml><?xml version="1.0" encoding="utf-8"?>
<p:tagLst xmlns:p="http://schemas.openxmlformats.org/presentationml/2006/main">
  <p:tag name="KSO_WM_UNIT_TABLE_BEAUTIFY" val="smartTable{7243c80a-aa1f-4f4d-a937-aa4d58753cd1}"/>
  <p:tag name="TABLE_ENDDRAG_ORIGIN_RECT" val="246*64"/>
  <p:tag name="TABLE_ENDDRAG_RECT" val="17*375*246*64"/>
</p:tagLst>
</file>

<file path=ppt/tags/tag7.xml><?xml version="1.0" encoding="utf-8"?>
<p:tagLst xmlns:p="http://schemas.openxmlformats.org/presentationml/2006/main">
  <p:tag name="KSO_WM_UNIT_TABLE_BEAUTIFY" val="smartTable{21506f9b-bc30-458f-939e-c51bea30ba80}"/>
  <p:tag name="TABLE_ENDDRAG_ORIGIN_RECT" val="243*185"/>
  <p:tag name="TABLE_ENDDRAG_RECT" val="264*350*243*185"/>
</p:tagLst>
</file>

<file path=ppt/tags/tag8.xml><?xml version="1.0" encoding="utf-8"?>
<p:tagLst xmlns:p="http://schemas.openxmlformats.org/presentationml/2006/main">
  <p:tag name="KSO_WM_UNIT_TABLE_BEAUTIFY" val="smartTable{2991eb9f-fdeb-417d-8d32-1173153efebd}"/>
  <p:tag name="TABLE_ENDDRAG_ORIGIN_RECT" val="246*64"/>
  <p:tag name="TABLE_ENDDRAG_RECT" val="17*375*246*64"/>
</p:tagLst>
</file>

<file path=ppt/tags/tag9.xml><?xml version="1.0" encoding="utf-8"?>
<p:tagLst xmlns:p="http://schemas.openxmlformats.org/presentationml/2006/main">
  <p:tag name="KSO_WM_UNIT_TABLE_BEAUTIFY" val="smartTable{2991eb9f-fdeb-417d-8d32-1173153efebd}"/>
  <p:tag name="TABLE_ENDDRAG_ORIGIN_RECT" val="246*64"/>
  <p:tag name="TABLE_ENDDRAG_RECT" val="17*375*246*6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6645</Words>
  <Application>WPS 演示</Application>
  <PresentationFormat>宽屏</PresentationFormat>
  <Paragraphs>1064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Excercise (create a department table)</vt:lpstr>
      <vt:lpstr>Excercise  anwser (create a department table)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Excercise (create a Teacher table)</vt:lpstr>
      <vt:lpstr>Excercise (create a Teacher table)</vt:lpstr>
      <vt:lpstr>PowerPoint 演示文稿</vt:lpstr>
      <vt:lpstr>PowerPoint 演示文稿</vt:lpstr>
      <vt:lpstr>PowerPoint 演示文稿</vt:lpstr>
      <vt:lpstr> </vt:lpstr>
      <vt:lpstr>PowerPoint 演示文稿</vt:lpstr>
      <vt:lpstr> </vt:lpstr>
      <vt:lpstr>PowerPoint 演示文稿</vt:lpstr>
      <vt:lpstr> 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Neusoft</dc:creator>
  <cp:lastModifiedBy>TerryS</cp:lastModifiedBy>
  <cp:revision>88</cp:revision>
  <dcterms:created xsi:type="dcterms:W3CDTF">2021-03-26T05:52:00Z</dcterms:created>
  <dcterms:modified xsi:type="dcterms:W3CDTF">2022-11-09T01:41:53Z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7C07503853384661B52A961681980522</vt:lpwstr>
  </property>
</Properties>
</file>