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2" r:id="rId25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Relational Database Model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Full Functional Dependence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If the attribute (B) is functionally dependent on a composite key (A) but not on any subset of </a:t>
            </a:r>
            <a:r>
              <a:rPr lang="en-US" altLang="zh-CN" sz="3600" dirty="0" smtClean="0"/>
              <a:t>that composite </a:t>
            </a:r>
            <a:r>
              <a:rPr lang="en-US" altLang="zh-CN" sz="3600" dirty="0"/>
              <a:t>key, the attribute (B) is fully functionally dependent on (A).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Superkey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Any key that uniquely identifies each </a:t>
            </a:r>
            <a:r>
              <a:rPr lang="en-US" altLang="zh-CN" sz="3200" dirty="0" smtClean="0"/>
              <a:t>row.</a:t>
            </a:r>
            <a:endParaRPr lang="en-US" altLang="zh-CN" sz="3200" dirty="0"/>
          </a:p>
          <a:p>
            <a:r>
              <a:rPr lang="en-US" altLang="zh-CN" sz="3200" dirty="0"/>
              <a:t>The </a:t>
            </a:r>
            <a:r>
              <a:rPr lang="en-US" altLang="zh-CN" sz="3200" dirty="0" err="1"/>
              <a:t>superkey</a:t>
            </a:r>
            <a:r>
              <a:rPr lang="en-US" altLang="zh-CN" sz="3200" dirty="0"/>
              <a:t> functionally determines all of a row’s </a:t>
            </a:r>
            <a:r>
              <a:rPr lang="en-US" altLang="zh-CN" sz="3200" dirty="0" smtClean="0"/>
              <a:t>attributes.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848" y="3973068"/>
            <a:ext cx="543877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candidate key can be described as a </a:t>
            </a:r>
            <a:r>
              <a:rPr lang="en-US" altLang="zh-CN" sz="2800" dirty="0" err="1"/>
              <a:t>superkey</a:t>
            </a:r>
            <a:r>
              <a:rPr lang="en-US" altLang="zh-CN" sz="2800" dirty="0"/>
              <a:t> without unnecessary attributes, that is, a minimal </a:t>
            </a:r>
            <a:r>
              <a:rPr lang="en-US" altLang="zh-CN" sz="2800" dirty="0" err="1" smtClean="0"/>
              <a:t>superkey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848" y="3314700"/>
            <a:ext cx="5438775" cy="2057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10340" y="3314700"/>
            <a:ext cx="31887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dirty="0" smtClean="0">
                <a:solidFill>
                  <a:srgbClr val="FF0000"/>
                </a:solidFill>
              </a:rPr>
              <a:t>candidate </a:t>
            </a:r>
            <a:r>
              <a:rPr lang="en-US" altLang="zh-CN" sz="2800" dirty="0">
                <a:solidFill>
                  <a:srgbClr val="FF0000"/>
                </a:solidFill>
              </a:rPr>
              <a:t>key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8813" y="5649097"/>
            <a:ext cx="31887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dirty="0" smtClean="0">
                <a:solidFill>
                  <a:srgbClr val="FF0000"/>
                </a:solidFill>
              </a:rPr>
              <a:t>candidate </a:t>
            </a:r>
            <a:r>
              <a:rPr lang="en-US" altLang="zh-CN" sz="2800" dirty="0">
                <a:solidFill>
                  <a:srgbClr val="FF0000"/>
                </a:solidFill>
              </a:rPr>
              <a:t>key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0785" y="5650230"/>
            <a:ext cx="4076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ClassID, SeatID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753344" cy="4050792"/>
          </a:xfrm>
        </p:spPr>
        <p:txBody>
          <a:bodyPr/>
          <a:lstStyle/>
          <a:p>
            <a:r>
              <a:rPr lang="en-US" altLang="zh-CN" sz="3200" dirty="0"/>
              <a:t>Within a table, each primary key value must be unique to ensure that each row is uniquely identified by the primary key. </a:t>
            </a:r>
            <a:endParaRPr lang="en-US" altLang="zh-CN" sz="3200" dirty="0" smtClean="0"/>
          </a:p>
          <a:p>
            <a:r>
              <a:rPr lang="en-US" altLang="zh-CN" sz="3200" dirty="0" smtClean="0"/>
              <a:t>In </a:t>
            </a:r>
            <a:r>
              <a:rPr lang="en-US" altLang="zh-CN" sz="3200" dirty="0"/>
              <a:t>that case, the table is said to exhibit </a:t>
            </a:r>
            <a:r>
              <a:rPr lang="en-US" altLang="zh-CN" sz="3200" b="1" dirty="0"/>
              <a:t>entity integrity</a:t>
            </a:r>
            <a:r>
              <a:rPr lang="en-US" altLang="zh-CN" sz="3200" dirty="0" smtClean="0"/>
              <a:t>.</a:t>
            </a:r>
            <a:endParaRPr lang="en-US" altLang="zh-CN" sz="3200" dirty="0" smtClean="0"/>
          </a:p>
          <a:p>
            <a:r>
              <a:rPr lang="en-US" altLang="zh-CN" sz="3200" dirty="0"/>
              <a:t>To maintain entity integrity, a </a:t>
            </a:r>
            <a:r>
              <a:rPr lang="en-US" altLang="zh-CN" sz="3200" b="1" dirty="0">
                <a:solidFill>
                  <a:srgbClr val="FF0000"/>
                </a:solidFill>
              </a:rPr>
              <a:t>null </a:t>
            </a:r>
            <a:r>
              <a:rPr lang="en-US" altLang="zh-CN" sz="3200" dirty="0"/>
              <a:t>(that is, no data </a:t>
            </a:r>
            <a:r>
              <a:rPr lang="en-US" altLang="zh-CN" sz="3200" dirty="0" smtClean="0"/>
              <a:t>entry at </a:t>
            </a:r>
            <a:r>
              <a:rPr lang="en-US" altLang="zh-CN" sz="3200" dirty="0"/>
              <a:t>all) is not permitted in the primary key.</a:t>
            </a:r>
            <a:endParaRPr lang="en-US" altLang="zh-CN" sz="32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515600" cy="4050792"/>
          </a:xfrm>
        </p:spPr>
        <p:txBody>
          <a:bodyPr/>
          <a:lstStyle/>
          <a:p>
            <a:r>
              <a:rPr lang="en-US" altLang="zh-CN" sz="3600" dirty="0"/>
              <a:t>A relational schema is a textual representation of the database tables where each table is listed by its name followed by the list of its attributes in parentheses</a:t>
            </a:r>
            <a:r>
              <a:rPr lang="en-US" altLang="zh-CN" sz="3600" dirty="0" smtClean="0"/>
              <a:t>.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The primary </a:t>
            </a:r>
            <a:r>
              <a:rPr lang="en-US" altLang="zh-CN" sz="3600" dirty="0"/>
              <a:t>key attribute(s) is (are) </a:t>
            </a:r>
            <a:r>
              <a:rPr lang="en-US" altLang="zh-CN" sz="3600" b="1" dirty="0"/>
              <a:t>underlined.</a:t>
            </a:r>
            <a:endParaRPr lang="en-US" altLang="zh-CN" sz="36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512" y="0"/>
            <a:ext cx="10893552" cy="57037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5897880"/>
            <a:ext cx="115580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/>
              <a:t>VENDOR (</a:t>
            </a:r>
            <a:r>
              <a:rPr lang="en-US" altLang="zh-CN" sz="2300" b="1" u="sng" dirty="0"/>
              <a:t>VEND_CODE</a:t>
            </a:r>
            <a:r>
              <a:rPr lang="en-US" altLang="zh-CN" sz="2300" dirty="0"/>
              <a:t>, VEND_CONTACT, VEND_AREACODE, VEND_PHONE)</a:t>
            </a:r>
            <a:endParaRPr lang="en-US" altLang="zh-CN" sz="2300" dirty="0"/>
          </a:p>
          <a:p>
            <a:r>
              <a:rPr lang="en-US" altLang="zh-CN" sz="2300" dirty="0"/>
              <a:t>PRODUCT (</a:t>
            </a:r>
            <a:r>
              <a:rPr lang="en-US" altLang="zh-CN" sz="2300" b="1" u="sng" dirty="0"/>
              <a:t>PROD_CODE</a:t>
            </a:r>
            <a:r>
              <a:rPr lang="en-US" altLang="zh-CN" sz="2300" dirty="0"/>
              <a:t>, PROD_DESCRIPT, PROD_PRICE, PROD_ON_HAND, VEND_CODE)</a:t>
            </a:r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Foreign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foreign key (FK) is an attribute whose values match the primary key values in the related table.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848" y="3026576"/>
            <a:ext cx="5988558" cy="3673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Secondary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secondary key is defined as a key that is used strictly for </a:t>
            </a:r>
            <a:r>
              <a:rPr lang="en-US" altLang="zh-CN" sz="3200" b="1" dirty="0"/>
              <a:t>data retrieval</a:t>
            </a:r>
            <a:r>
              <a:rPr lang="en-US" altLang="zh-CN" sz="3200" dirty="0"/>
              <a:t> purposes</a:t>
            </a:r>
            <a:r>
              <a:rPr lang="en-US" altLang="zh-CN" sz="3200" dirty="0" smtClean="0"/>
              <a:t>.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/>
              <a:t>A secondary key’s effectiveness in narrowing down a search depends on how restrictive that secondary key </a:t>
            </a:r>
            <a:r>
              <a:rPr lang="en-US" altLang="zh-CN" sz="3200" dirty="0" smtClean="0"/>
              <a:t>is.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br>
              <a:rPr lang="en-US" altLang="zh-CN" dirty="0" smtClean="0"/>
            </a:br>
            <a:r>
              <a:rPr lang="en-US" altLang="zh-CN" dirty="0" smtClean="0"/>
              <a:t>Relational </a:t>
            </a:r>
            <a:r>
              <a:rPr lang="en-US" altLang="zh-CN" dirty="0"/>
              <a:t>Database Keys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118" y="2208505"/>
            <a:ext cx="11383860" cy="3579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data </a:t>
            </a:r>
            <a:r>
              <a:rPr lang="en-US" altLang="zh-CN" dirty="0" smtClean="0"/>
              <a:t>dictionary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 detailed description of all tables found within the user/designer-created </a:t>
            </a:r>
            <a:r>
              <a:rPr lang="en-US" altLang="zh-CN" sz="3200" dirty="0" smtClean="0"/>
              <a:t>database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/>
              <a:t>contains at least all of the attribute names and characteristics for each table in the </a:t>
            </a:r>
            <a:r>
              <a:rPr lang="en-US" altLang="zh-CN" sz="3200" dirty="0" smtClean="0"/>
              <a:t>system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en-US" altLang="zh-CN" sz="3200" dirty="0"/>
              <a:t>contains metadata—data about data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Table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Keys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Integrity rules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Relational set operators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/>
              <a:t>The data dictionary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Relationships within the relational database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/>
              <a:t>Index</a:t>
            </a:r>
            <a:endParaRPr lang="en-US" altLang="zh-CN" sz="3200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323" y="127"/>
            <a:ext cx="10058400" cy="1179576"/>
          </a:xfrm>
        </p:spPr>
        <p:txBody>
          <a:bodyPr/>
          <a:lstStyle/>
          <a:p>
            <a:r>
              <a:rPr lang="en-US" altLang="zh-CN" dirty="0"/>
              <a:t>A sample data dictionary</a:t>
            </a:r>
            <a:endParaRPr lang="zh-CN" altLang="en-US" dirty="0"/>
          </a:p>
        </p:txBody>
      </p:sp>
      <p:pic>
        <p:nvPicPr>
          <p:cNvPr id="4" name="Picture 2" descr="C:\Users\yeung's\Desktop\2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10" y="1002665"/>
            <a:ext cx="9883775" cy="57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Homonyms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18795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similar-sounding words with different meanings, such as </a:t>
            </a:r>
            <a:r>
              <a:rPr lang="en-US" altLang="zh-CN" sz="3200" i="1" dirty="0"/>
              <a:t>boar</a:t>
            </a:r>
            <a:r>
              <a:rPr lang="en-US" altLang="zh-CN" sz="3200" dirty="0"/>
              <a:t> and </a:t>
            </a:r>
            <a:r>
              <a:rPr lang="en-US" altLang="zh-CN" sz="3200" i="1" dirty="0" smtClean="0"/>
              <a:t>bore</a:t>
            </a:r>
            <a:endParaRPr lang="en-US" altLang="zh-CN" sz="3200" i="1" dirty="0" smtClean="0"/>
          </a:p>
          <a:p>
            <a:r>
              <a:rPr lang="en-US" altLang="zh-CN" sz="3200" dirty="0"/>
              <a:t>identically spelled </a:t>
            </a:r>
            <a:r>
              <a:rPr lang="en-US" altLang="zh-CN" sz="3200" dirty="0" smtClean="0"/>
              <a:t>words with </a:t>
            </a:r>
            <a:r>
              <a:rPr lang="en-US" altLang="zh-CN" sz="3200" dirty="0"/>
              <a:t>different meanings, such as </a:t>
            </a:r>
            <a:r>
              <a:rPr lang="en-US" altLang="zh-CN" sz="3200" i="1" dirty="0"/>
              <a:t>fair </a:t>
            </a:r>
            <a:r>
              <a:rPr lang="en-US" altLang="zh-CN" sz="3200" dirty="0"/>
              <a:t>(meaning “just”) and </a:t>
            </a:r>
            <a:r>
              <a:rPr lang="en-US" altLang="zh-CN" sz="3200" i="1" dirty="0"/>
              <a:t>fair </a:t>
            </a:r>
            <a:r>
              <a:rPr lang="en-US" altLang="zh-CN" sz="3200" dirty="0"/>
              <a:t>(meaning “festival</a:t>
            </a:r>
            <a:r>
              <a:rPr lang="en-US" altLang="zh-CN" sz="3200" dirty="0" smtClean="0"/>
              <a:t>”)</a:t>
            </a:r>
            <a:endParaRPr lang="en-US" altLang="zh-CN" sz="3200" dirty="0" smtClean="0"/>
          </a:p>
          <a:p>
            <a:r>
              <a:rPr lang="en-US" altLang="zh-CN" sz="2800" dirty="0"/>
              <a:t>C_NAME could be customer name or consultant </a:t>
            </a:r>
            <a:r>
              <a:rPr lang="en-US" altLang="zh-CN" sz="2800" dirty="0" smtClean="0"/>
              <a:t>name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3200" b="1" dirty="0"/>
              <a:t>you should </a:t>
            </a:r>
            <a:r>
              <a:rPr lang="en-US" altLang="zh-CN" sz="3200" b="1" dirty="0">
                <a:solidFill>
                  <a:srgbClr val="FF0000"/>
                </a:solidFill>
              </a:rPr>
              <a:t>avoid</a:t>
            </a:r>
            <a:r>
              <a:rPr lang="en-US" altLang="zh-CN" sz="3200" b="1" dirty="0"/>
              <a:t> database homonyms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51257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Synonym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indicates the use of different names to </a:t>
            </a:r>
            <a:r>
              <a:rPr lang="en-US" altLang="zh-CN" sz="3200" dirty="0" smtClean="0"/>
              <a:t>describe the </a:t>
            </a:r>
            <a:r>
              <a:rPr lang="en-US" altLang="zh-CN" sz="3200" dirty="0"/>
              <a:t>same </a:t>
            </a:r>
            <a:r>
              <a:rPr lang="en-US" altLang="zh-CN" sz="3200" dirty="0" smtClean="0"/>
              <a:t>attribute</a:t>
            </a:r>
            <a:endParaRPr lang="en-US" altLang="zh-CN" sz="3200" dirty="0" smtClean="0"/>
          </a:p>
          <a:p>
            <a:r>
              <a:rPr lang="en-US" altLang="zh-CN" sz="3200" i="1" dirty="0"/>
              <a:t>car </a:t>
            </a:r>
            <a:r>
              <a:rPr lang="en-US" altLang="zh-CN" sz="3200" dirty="0"/>
              <a:t>and </a:t>
            </a:r>
            <a:r>
              <a:rPr lang="en-US" altLang="zh-CN" sz="3200" i="1" dirty="0"/>
              <a:t>auto </a:t>
            </a:r>
            <a:r>
              <a:rPr lang="en-US" altLang="zh-CN" sz="3200" dirty="0"/>
              <a:t>refer to the same </a:t>
            </a:r>
            <a:r>
              <a:rPr lang="en-US" altLang="zh-CN" sz="3200" dirty="0" smtClean="0"/>
              <a:t>object</a:t>
            </a:r>
            <a:endParaRPr lang="en-US" altLang="zh-CN" sz="3200" dirty="0" smtClean="0"/>
          </a:p>
          <a:p>
            <a:r>
              <a:rPr lang="en-US" altLang="zh-CN" sz="3200" dirty="0"/>
              <a:t>Example: employee and teacher</a:t>
            </a:r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b="1" dirty="0"/>
              <a:t>Synonyms must be </a:t>
            </a:r>
            <a:r>
              <a:rPr lang="en-US" altLang="zh-CN" sz="3200" b="1" dirty="0">
                <a:solidFill>
                  <a:srgbClr val="FF0000"/>
                </a:solidFill>
              </a:rPr>
              <a:t>avoided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Referential Integrity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If the foreign key contains either matching values or nulls, the table that makes use of that foreign key is said to exhibit referential integrity. </a:t>
            </a:r>
            <a:endParaRPr lang="en-US" altLang="zh-CN" sz="3200" dirty="0"/>
          </a:p>
          <a:p>
            <a:r>
              <a:rPr lang="en-US" altLang="zh-CN" sz="3200" dirty="0"/>
              <a:t>In other words, referential integrity means that if the foreign key contains a value, that value refers to an existing valid tuple (row) in another relation. </a:t>
            </a:r>
            <a:endParaRPr lang="en-US" altLang="zh-CN" sz="32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Logical View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342" y="2093976"/>
            <a:ext cx="4202522" cy="40507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relational model enables you to view data logically rather than physically.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429" y="1971716"/>
            <a:ext cx="7466189" cy="4694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44200" cy="1609344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Characteristics of a Relational Table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93976"/>
            <a:ext cx="12192000" cy="363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" y="246565"/>
            <a:ext cx="11950655" cy="38042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4059937"/>
            <a:ext cx="109581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row – tuple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column – attribute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entity set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attribute’s characteristics: numeric, character(text or string), date, logical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domain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order is immaterial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primary key (PK)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88168" cy="405079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200" dirty="0"/>
              <a:t>A key consists of one or more attributes that determine other attributes. </a:t>
            </a:r>
            <a:endParaRPr lang="en-US" altLang="zh-CN" sz="3200" dirty="0"/>
          </a:p>
          <a:p>
            <a:r>
              <a:rPr lang="en-US" altLang="zh-CN" sz="3200" dirty="0"/>
              <a:t>The key’s role is based on a concept known as </a:t>
            </a:r>
            <a:r>
              <a:rPr lang="en-US" altLang="zh-CN" sz="3200" b="1" dirty="0"/>
              <a:t>determination</a:t>
            </a:r>
            <a:r>
              <a:rPr lang="en-US" altLang="zh-CN" sz="3200" b="1" dirty="0" smtClean="0"/>
              <a:t>.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dirty="0"/>
              <a:t> A determines B</a:t>
            </a:r>
            <a:endParaRPr lang="en-US" altLang="zh-CN" sz="3200" dirty="0"/>
          </a:p>
          <a:p>
            <a:r>
              <a:rPr lang="en-US" altLang="zh-CN" sz="3200" dirty="0"/>
              <a:t>If you know the value of attribute A, you can look up (determine) the value of attribute B.</a:t>
            </a:r>
            <a:endParaRPr lang="en-US" altLang="zh-CN" sz="3200" dirty="0"/>
          </a:p>
          <a:p>
            <a:r>
              <a:rPr lang="en-US" altLang="zh-CN" sz="3200" dirty="0"/>
              <a:t>A → B</a:t>
            </a:r>
            <a:endParaRPr lang="en-US" altLang="zh-CN" sz="3200" dirty="0"/>
          </a:p>
          <a:p>
            <a:r>
              <a:rPr lang="en-US" altLang="zh-CN" sz="3200" dirty="0"/>
              <a:t>A → B, C, D</a:t>
            </a:r>
            <a:endParaRPr lang="en-US" altLang="zh-CN" sz="3200" dirty="0"/>
          </a:p>
          <a:p>
            <a:endParaRPr lang="en-US" altLang="zh-CN" sz="3200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96728" cy="1609344"/>
          </a:xfrm>
        </p:spPr>
        <p:txBody>
          <a:bodyPr/>
          <a:lstStyle/>
          <a:p>
            <a:r>
              <a:rPr lang="en-US" altLang="zh-CN" dirty="0"/>
              <a:t>Functional </a:t>
            </a:r>
            <a:r>
              <a:rPr lang="en-US" altLang="zh-CN" dirty="0" smtClean="0"/>
              <a:t>Dependenc</a:t>
            </a:r>
            <a:r>
              <a:rPr lang="en-US" altLang="zh-CN" dirty="0" smtClean="0"/>
              <a:t>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attribute B is functionally dependent on A, if A determines B.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en-US" altLang="zh-CN" sz="3200" dirty="0" smtClean="0"/>
              <a:t>The </a:t>
            </a:r>
            <a:r>
              <a:rPr lang="en-US" altLang="zh-CN" sz="3200" dirty="0"/>
              <a:t>attribute B is functionally dependent on the attribute </a:t>
            </a:r>
            <a:r>
              <a:rPr lang="en-US" altLang="zh-CN" sz="3200" dirty="0" smtClean="0"/>
              <a:t>A if </a:t>
            </a:r>
            <a:r>
              <a:rPr lang="en-US" altLang="zh-CN" sz="3200" dirty="0"/>
              <a:t>each value in column A </a:t>
            </a:r>
            <a:r>
              <a:rPr lang="en-US" altLang="zh-CN" sz="3200" dirty="0" smtClean="0"/>
              <a:t>determines one </a:t>
            </a:r>
            <a:r>
              <a:rPr lang="en-US" altLang="zh-CN" sz="3200" dirty="0"/>
              <a:t>and only one value in column B.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4940"/>
            <a:ext cx="12192000" cy="3379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50109"/>
            <a:ext cx="10058400" cy="1609344"/>
          </a:xfrm>
        </p:spPr>
        <p:txBody>
          <a:bodyPr/>
          <a:lstStyle/>
          <a:p>
            <a:r>
              <a:rPr lang="en-US" altLang="zh-CN" dirty="0"/>
              <a:t>Composite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563624"/>
            <a:ext cx="10314432" cy="4050792"/>
          </a:xfrm>
        </p:spPr>
        <p:txBody>
          <a:bodyPr/>
          <a:lstStyle/>
          <a:p>
            <a:r>
              <a:rPr lang="en-US" altLang="zh-CN" sz="2800" dirty="0"/>
              <a:t>A key may be composed of more than one attribute. Such a multi-attribute key is known as a composite key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Any attribute that is part of a key is known as a key </a:t>
            </a:r>
            <a:r>
              <a:rPr lang="en-US" altLang="zh-CN" sz="2800" dirty="0" smtClean="0"/>
              <a:t>attribute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636" y="4224379"/>
            <a:ext cx="9896856" cy="2333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6c92802a-51b7-41bf-aa85-141cc8ae3a42"/>
  <p:tag name="COMMONDATA" val="eyJoZGlkIjoiYjE0YWFkYjJiYmI1YmJhMjEzZDg3MDUyMzJmNjNkNzc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0</TotalTime>
  <Words>3610</Words>
  <Application>WPS Presentation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Georgia</vt:lpstr>
      <vt:lpstr>Microsoft YaHei</vt:lpstr>
      <vt:lpstr>汉仪旗黑</vt:lpstr>
      <vt:lpstr>Arial Unicode MS</vt:lpstr>
      <vt:lpstr>Calibri</vt:lpstr>
      <vt:lpstr>Helvetica Neue</vt:lpstr>
      <vt:lpstr>Trebuchet MS</vt:lpstr>
      <vt:lpstr>方正舒体</vt:lpstr>
      <vt:lpstr>苹方-简</vt:lpstr>
      <vt:lpstr>华文新魏</vt:lpstr>
      <vt:lpstr>宋体-简</vt:lpstr>
      <vt:lpstr>木头类型</vt:lpstr>
      <vt:lpstr>The Relational Database Model</vt:lpstr>
      <vt:lpstr>Content</vt:lpstr>
      <vt:lpstr>A Logical View of Data</vt:lpstr>
      <vt:lpstr>Characteristics of a Relational Table</vt:lpstr>
      <vt:lpstr>PowerPoint 演示文稿</vt:lpstr>
      <vt:lpstr>Key</vt:lpstr>
      <vt:lpstr>Functional Dependency 函数依赖</vt:lpstr>
      <vt:lpstr>PowerPoint 演示文稿</vt:lpstr>
      <vt:lpstr>Composite Key</vt:lpstr>
      <vt:lpstr> Full Functional Dependence</vt:lpstr>
      <vt:lpstr>Superkey</vt:lpstr>
      <vt:lpstr>Candidate key</vt:lpstr>
      <vt:lpstr>Primary key</vt:lpstr>
      <vt:lpstr>Relational schema</vt:lpstr>
      <vt:lpstr>PowerPoint 演示文稿</vt:lpstr>
      <vt:lpstr>Foreign key</vt:lpstr>
      <vt:lpstr> Secondary key</vt:lpstr>
      <vt:lpstr>Summary Relational Database Keys</vt:lpstr>
      <vt:lpstr>The data dictionary</vt:lpstr>
      <vt:lpstr>A sample data dictionary</vt:lpstr>
      <vt:lpstr>Homonyms (同形同音异义词)</vt:lpstr>
      <vt:lpstr>Synonym (同义词)</vt:lpstr>
      <vt:lpstr>Referential Integrity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Database Model</dc:title>
  <dc:creator>Microsoft</dc:creator>
  <cp:lastModifiedBy>136******15</cp:lastModifiedBy>
  <cp:revision>26</cp:revision>
  <dcterms:created xsi:type="dcterms:W3CDTF">2024-03-02T09:32:13Z</dcterms:created>
  <dcterms:modified xsi:type="dcterms:W3CDTF">2024-03-02T09:32:13Z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76DB5007AB9244FB8B143C018EB52AB5</vt:lpwstr>
  </property>
  <property fmtid="{D5CDD505-2E9C-101B-9397-08002B2CF9AE}" pid="3" name="KSOProductBuildVer">
    <vt:lpwstr>1033-5.6.0.8082</vt:lpwstr>
  </property>
</Properties>
</file>