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21"/>
  </p:notes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4" r:id="rId19"/>
    <p:sldId id="275" r:id="rId20"/>
    <p:sldId id="269" r:id="rId22"/>
  </p:sldIdLst>
  <p:sldSz cx="12192000" cy="6858000"/>
  <p:notesSz cx="6858000" cy="9144000"/>
  <p:embeddedFontLst>
    <p:embeddedFont>
      <p:font typeface="Rockwell" panose="02060503020205020403" charset="0"/>
      <p:regular r:id="rId27"/>
    </p:embeddedFont>
  </p:embeddedFontLst>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USOFT" initials="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4EFF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font" Target="fonts/font1.fntdata"/><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6T14:53:24.128" idx="1">
    <p:pos x="2699" y="1116"/>
    <p:text/>
  </p:cm>
  <p:cm authorId="1" dt="2022-10-06T14:53:24.946" idx="2">
    <p:pos x="2855" y="1272"/>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317064-9559-452C-B8FD-17BDBB116C02}"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316766"/>
            <a:ext cx="11329259" cy="614197"/>
          </a:xfrm>
          <a:prstGeom prst="rect">
            <a:avLst/>
          </a:prstGeom>
        </p:spPr>
        <p:txBody>
          <a:bodyPr anchor="ctr"/>
          <a:lstStyle>
            <a:lvl1pPr marL="0" indent="0">
              <a:buNone/>
              <a:defRPr sz="2665">
                <a:solidFill>
                  <a:schemeClr val="tx1">
                    <a:lumMod val="75000"/>
                    <a:lumOff val="25000"/>
                  </a:schemeClr>
                </a:solidFill>
                <a:latin typeface="Arial" panose="020B0604020202020204" pitchFamily="34" charset="0"/>
                <a:cs typeface="Arial" panose="020B0604020202020204" pitchFamily="34" charset="0"/>
              </a:defRPr>
            </a:lvl1pPr>
          </a:lstStyle>
          <a:p>
            <a:pPr lvl="0"/>
            <a:r>
              <a:rPr lang="en-US" altLang="ko-KR" dirty="0"/>
              <a:t>Click to edit Master text styles</a:t>
            </a:r>
            <a:endParaRPr lang="en-US" altLang="ko-KR" dirty="0"/>
          </a:p>
        </p:txBody>
      </p:sp>
      <p:sp>
        <p:nvSpPr>
          <p:cNvPr id="5" name="Content Placeholder 2"/>
          <p:cNvSpPr>
            <a:spLocks noGrp="1"/>
          </p:cNvSpPr>
          <p:nvPr>
            <p:ph idx="10"/>
          </p:nvPr>
        </p:nvSpPr>
        <p:spPr>
          <a:xfrm>
            <a:off x="541173" y="2218994"/>
            <a:ext cx="11329259" cy="3994316"/>
          </a:xfrm>
          <a:prstGeom prst="rect">
            <a:avLst/>
          </a:prstGeom>
        </p:spPr>
        <p:txBody>
          <a:bodyPr lIns="396000" anchor="t"/>
          <a:lstStyle>
            <a:lvl1pPr marL="0" indent="0">
              <a:buNone/>
              <a:defRPr sz="1865">
                <a:solidFill>
                  <a:schemeClr val="tx1">
                    <a:lumMod val="75000"/>
                    <a:lumOff val="25000"/>
                  </a:schemeClr>
                </a:solidFill>
                <a:latin typeface="Arial" panose="020B0604020202020204" pitchFamily="34" charset="0"/>
                <a:cs typeface="Arial" panose="020B0604020202020204" pitchFamily="34" charset="0"/>
              </a:defRPr>
            </a:lvl1pPr>
          </a:lstStyle>
          <a:p>
            <a:pPr lvl="0"/>
            <a:r>
              <a:rPr lang="en-US" altLang="ko-KR" dirty="0"/>
              <a:t>Click to edit Master text styles</a:t>
            </a:r>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16AA21-1863-4931-97CB-99D0A168701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772C379-9A7C-4C87-A116-CBE9F58B04C5}" type="datetimeFigureOut">
              <a:rPr lang="en-US" dirty="0"/>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4.wdp"/><Relationship Id="rId13" Type="http://schemas.openxmlformats.org/officeDocument/2006/relationships/image" Target="../media/image5.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nSpc>
                <a:spcPct val="85000"/>
              </a:lnSpc>
            </a:pPr>
            <a:r>
              <a:rPr lang="en-US" altLang="zh-CN" sz="8000" b="1" cap="none" dirty="0"/>
              <a:t>The Relational Database Model</a:t>
            </a:r>
            <a:endParaRPr lang="zh-CN" altLang="en-US" sz="8000" b="1" cap="non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267810"/>
            <a:ext cx="10058400" cy="996696"/>
          </a:xfrm>
        </p:spPr>
        <p:txBody>
          <a:bodyPr/>
          <a:lstStyle/>
          <a:p>
            <a:r>
              <a:rPr lang="en-US" altLang="zh-CN" dirty="0" smtClean="0"/>
              <a:t>UNION </a:t>
            </a:r>
            <a:r>
              <a:rPr lang="zh-CN" altLang="en-US" sz="4800" dirty="0" smtClean="0">
                <a:latin typeface="隶书" panose="02010509060101010101" pitchFamily="49" charset="-122"/>
                <a:ea typeface="隶书" panose="02010509060101010101" pitchFamily="49" charset="-122"/>
              </a:rPr>
              <a:t>并</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1069848" y="1264506"/>
            <a:ext cx="10661904" cy="4050792"/>
          </a:xfrm>
        </p:spPr>
        <p:txBody>
          <a:bodyPr/>
          <a:lstStyle/>
          <a:p>
            <a:r>
              <a:rPr lang="en-US" altLang="zh-CN" sz="2400" dirty="0" smtClean="0"/>
              <a:t>Combines </a:t>
            </a:r>
            <a:r>
              <a:rPr lang="en-US" altLang="zh-CN" sz="2400" dirty="0"/>
              <a:t>all rows from two tables, excluding duplicate rows. </a:t>
            </a:r>
            <a:endParaRPr lang="en-US" altLang="zh-CN" sz="2400" dirty="0" smtClean="0"/>
          </a:p>
          <a:p>
            <a:r>
              <a:rPr lang="en-US" altLang="zh-CN" sz="2400" dirty="0" smtClean="0"/>
              <a:t>The </a:t>
            </a:r>
            <a:r>
              <a:rPr lang="en-US" altLang="zh-CN" sz="2400" dirty="0"/>
              <a:t>tables must have the same </a:t>
            </a:r>
            <a:r>
              <a:rPr lang="en-US" altLang="zh-CN" sz="2400" dirty="0" smtClean="0"/>
              <a:t>attribute characteristics </a:t>
            </a:r>
            <a:r>
              <a:rPr lang="en-US" altLang="zh-CN" sz="2400" dirty="0"/>
              <a:t>(the columns and domains must be compatible</a:t>
            </a:r>
            <a:r>
              <a:rPr lang="en-US" altLang="zh-CN" sz="2400" dirty="0" smtClean="0"/>
              <a:t>).</a:t>
            </a:r>
            <a:endParaRPr lang="en-US" altLang="zh-CN" sz="2400" dirty="0" smtClean="0"/>
          </a:p>
          <a:p>
            <a:endParaRPr lang="zh-CN" altLang="en-US" dirty="0"/>
          </a:p>
        </p:txBody>
      </p:sp>
      <p:pic>
        <p:nvPicPr>
          <p:cNvPr id="5" name="图片 4"/>
          <p:cNvPicPr>
            <a:picLocks noChangeAspect="1"/>
          </p:cNvPicPr>
          <p:nvPr/>
        </p:nvPicPr>
        <p:blipFill>
          <a:blip r:embed="rId1"/>
          <a:stretch>
            <a:fillRect/>
          </a:stretch>
        </p:blipFill>
        <p:spPr>
          <a:xfrm>
            <a:off x="382524" y="2695340"/>
            <a:ext cx="11433048" cy="3467089"/>
          </a:xfrm>
          <a:prstGeom prst="rect">
            <a:avLst/>
          </a:prstGeom>
        </p:spPr>
      </p:pic>
      <p:sp>
        <p:nvSpPr>
          <p:cNvPr id="4" name="文本框 3"/>
          <p:cNvSpPr txBox="1"/>
          <p:nvPr/>
        </p:nvSpPr>
        <p:spPr>
          <a:xfrm>
            <a:off x="3390265" y="5474970"/>
            <a:ext cx="5277485" cy="1014730"/>
          </a:xfrm>
          <a:prstGeom prst="rect">
            <a:avLst/>
          </a:prstGeom>
          <a:solidFill>
            <a:srgbClr val="00B0F0"/>
          </a:solidFill>
        </p:spPr>
        <p:txBody>
          <a:bodyPr wrap="square" rtlCol="0">
            <a:spAutoFit/>
          </a:bodyPr>
          <a:p>
            <a:r>
              <a:rPr lang="zh-CN" altLang="en-US" sz="2000"/>
              <a:t>SELECT `CourseID` FROM `course table` </a:t>
            </a:r>
            <a:endParaRPr lang="zh-CN" altLang="en-US" sz="2000"/>
          </a:p>
          <a:p>
            <a:r>
              <a:rPr lang="zh-CN" altLang="en-US" sz="2000"/>
              <a:t>union </a:t>
            </a:r>
            <a:endParaRPr lang="zh-CN" altLang="en-US" sz="2000"/>
          </a:p>
          <a:p>
            <a:r>
              <a:rPr lang="zh-CN" altLang="en-US" sz="2000"/>
              <a:t>SELECT </a:t>
            </a:r>
            <a:r>
              <a:rPr lang="en-US" altLang="zh-CN" sz="2000"/>
              <a:t>`</a:t>
            </a:r>
            <a:r>
              <a:rPr lang="zh-CN" altLang="en-US" sz="2000"/>
              <a:t>Sid</a:t>
            </a:r>
            <a:r>
              <a:rPr lang="en-US" altLang="zh-CN" sz="2000"/>
              <a:t>`</a:t>
            </a:r>
            <a:r>
              <a:rPr lang="zh-CN" altLang="en-US" sz="2000"/>
              <a:t> FROM `student table`;</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267810"/>
            <a:ext cx="10058400" cy="996696"/>
          </a:xfrm>
        </p:spPr>
        <p:txBody>
          <a:bodyPr/>
          <a:lstStyle/>
          <a:p>
            <a:r>
              <a:rPr lang="en-US" altLang="zh-CN" dirty="0"/>
              <a:t>INTERSECT </a:t>
            </a:r>
            <a:r>
              <a:rPr lang="zh-CN" altLang="en-US" sz="4800" dirty="0" smtClean="0">
                <a:latin typeface="隶书" panose="02010509060101010101" pitchFamily="49" charset="-122"/>
                <a:ea typeface="隶书" panose="02010509060101010101" pitchFamily="49" charset="-122"/>
              </a:rPr>
              <a:t>交</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601853" y="1042637"/>
            <a:ext cx="10661904" cy="4050792"/>
          </a:xfrm>
        </p:spPr>
        <p:txBody>
          <a:bodyPr/>
          <a:lstStyle/>
          <a:p>
            <a:r>
              <a:rPr lang="en-US" altLang="zh-CN" sz="2400" dirty="0" smtClean="0"/>
              <a:t>Yields </a:t>
            </a:r>
            <a:r>
              <a:rPr lang="en-US" altLang="zh-CN" sz="2400" dirty="0"/>
              <a:t>only the rows that appear in both tables.</a:t>
            </a:r>
            <a:endParaRPr lang="zh-CN" altLang="en-US" dirty="0"/>
          </a:p>
        </p:txBody>
      </p:sp>
      <p:pic>
        <p:nvPicPr>
          <p:cNvPr id="4" name="图片 3"/>
          <p:cNvPicPr>
            <a:picLocks noChangeAspect="1"/>
          </p:cNvPicPr>
          <p:nvPr/>
        </p:nvPicPr>
        <p:blipFill>
          <a:blip r:embed="rId1"/>
          <a:stretch>
            <a:fillRect/>
          </a:stretch>
        </p:blipFill>
        <p:spPr>
          <a:xfrm>
            <a:off x="240734" y="2022458"/>
            <a:ext cx="11717898" cy="3071004"/>
          </a:xfrm>
          <a:prstGeom prst="rect">
            <a:avLst/>
          </a:prstGeom>
        </p:spPr>
      </p:pic>
      <p:sp>
        <p:nvSpPr>
          <p:cNvPr id="5" name="文本框 4"/>
          <p:cNvSpPr txBox="1"/>
          <p:nvPr/>
        </p:nvSpPr>
        <p:spPr>
          <a:xfrm>
            <a:off x="3910330" y="1558925"/>
            <a:ext cx="7852410" cy="1076325"/>
          </a:xfrm>
          <a:prstGeom prst="rect">
            <a:avLst/>
          </a:prstGeom>
          <a:solidFill>
            <a:srgbClr val="00B0F0"/>
          </a:solidFill>
        </p:spPr>
        <p:txBody>
          <a:bodyPr wrap="square" rtlCol="0">
            <a:spAutoFit/>
          </a:bodyPr>
          <a:p>
            <a:r>
              <a:rPr lang="en-US" altLang="zh-CN" sz="3200"/>
              <a:t>Mysql workbench </a:t>
            </a:r>
            <a:r>
              <a:rPr lang="zh-CN" altLang="en-US" sz="3200"/>
              <a:t>不支持</a:t>
            </a:r>
            <a:r>
              <a:rPr lang="en-US" altLang="zh-CN" sz="3200"/>
              <a:t>intersect</a:t>
            </a:r>
            <a:r>
              <a:rPr lang="zh-CN" altLang="en-US" sz="3200"/>
              <a:t>运算符</a:t>
            </a:r>
            <a:endParaRPr lang="zh-CN" altLang="en-US" sz="3200"/>
          </a:p>
          <a:p>
            <a:r>
              <a:rPr lang="zh-CN" altLang="en-US" sz="3200"/>
              <a:t>（用户个性化</a:t>
            </a:r>
            <a:r>
              <a:rPr lang="zh-CN" altLang="en-US" sz="3200"/>
              <a:t>推荐）</a:t>
            </a:r>
            <a:endParaRPr lang="zh-CN" altLang="en-US" sz="3200"/>
          </a:p>
        </p:txBody>
      </p:sp>
      <p:sp>
        <p:nvSpPr>
          <p:cNvPr id="6" name="文本框 5"/>
          <p:cNvSpPr txBox="1"/>
          <p:nvPr/>
        </p:nvSpPr>
        <p:spPr>
          <a:xfrm>
            <a:off x="4076700" y="4643120"/>
            <a:ext cx="6741160" cy="1753235"/>
          </a:xfrm>
          <a:prstGeom prst="rect">
            <a:avLst/>
          </a:prstGeom>
          <a:solidFill>
            <a:schemeClr val="tx2">
              <a:lumMod val="20000"/>
              <a:lumOff val="80000"/>
            </a:schemeClr>
          </a:solidFill>
        </p:spPr>
        <p:txBody>
          <a:bodyPr wrap="square" rtlCol="0">
            <a:spAutoFit/>
          </a:bodyPr>
          <a:p>
            <a:r>
              <a:rPr lang="zh-CN" altLang="en-US"/>
              <a:t>use school;</a:t>
            </a:r>
            <a:endParaRPr lang="zh-CN" altLang="en-US"/>
          </a:p>
          <a:p>
            <a:r>
              <a:rPr lang="zh-CN" altLang="en-US"/>
              <a:t>SELECT * FROM `student table`</a:t>
            </a:r>
            <a:endParaRPr lang="zh-CN" altLang="en-US"/>
          </a:p>
          <a:p>
            <a:r>
              <a:rPr lang="zh-CN" altLang="en-US"/>
              <a:t>where `student table`.Sid in ( select Sid from `enroll table` E1 join `enroll table` E2 using (Sid)</a:t>
            </a:r>
            <a:endParaRPr lang="zh-CN" altLang="en-US"/>
          </a:p>
          <a:p>
            <a:r>
              <a:rPr lang="zh-CN" altLang="en-US"/>
              <a:t> where E1.CourseID = 102 </a:t>
            </a:r>
            <a:endParaRPr lang="zh-CN" altLang="en-US"/>
          </a:p>
          <a:p>
            <a:r>
              <a:rPr lang="zh-CN" altLang="en-US"/>
              <a:t> AND E2.CourseID = 101);</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267810"/>
            <a:ext cx="10058400" cy="996696"/>
          </a:xfrm>
        </p:spPr>
        <p:txBody>
          <a:bodyPr/>
          <a:lstStyle/>
          <a:p>
            <a:r>
              <a:rPr lang="en-US" altLang="zh-CN" dirty="0"/>
              <a:t>DIFFERENCE </a:t>
            </a:r>
            <a:r>
              <a:rPr lang="zh-CN" altLang="en-US" sz="4800" dirty="0">
                <a:latin typeface="隶书" panose="02010509060101010101" pitchFamily="49" charset="-122"/>
                <a:ea typeface="隶书" panose="02010509060101010101" pitchFamily="49" charset="-122"/>
              </a:rPr>
              <a:t>差</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1069848" y="1648554"/>
            <a:ext cx="10661904" cy="4050792"/>
          </a:xfrm>
        </p:spPr>
        <p:txBody>
          <a:bodyPr/>
          <a:lstStyle/>
          <a:p>
            <a:r>
              <a:rPr lang="en-US" altLang="zh-CN" sz="2400" dirty="0" smtClean="0"/>
              <a:t>Yields </a:t>
            </a:r>
            <a:r>
              <a:rPr lang="en-US" altLang="zh-CN" sz="2400" dirty="0"/>
              <a:t>all rows in one table that are not found in the other table; that is, it subtracts one </a:t>
            </a:r>
            <a:r>
              <a:rPr lang="en-US" altLang="zh-CN" sz="2400" dirty="0" smtClean="0"/>
              <a:t>table from </a:t>
            </a:r>
            <a:r>
              <a:rPr lang="en-US" altLang="zh-CN" sz="2400" dirty="0"/>
              <a:t>the other.</a:t>
            </a:r>
            <a:endParaRPr lang="zh-CN" altLang="en-US" dirty="0"/>
          </a:p>
        </p:txBody>
      </p:sp>
      <p:pic>
        <p:nvPicPr>
          <p:cNvPr id="5" name="图片 4"/>
          <p:cNvPicPr>
            <a:picLocks noChangeAspect="1"/>
          </p:cNvPicPr>
          <p:nvPr/>
        </p:nvPicPr>
        <p:blipFill>
          <a:blip r:embed="rId1"/>
          <a:stretch>
            <a:fillRect/>
          </a:stretch>
        </p:blipFill>
        <p:spPr>
          <a:xfrm>
            <a:off x="223139" y="2570017"/>
            <a:ext cx="11753088" cy="2753536"/>
          </a:xfrm>
          <a:prstGeom prst="rect">
            <a:avLst/>
          </a:prstGeom>
        </p:spPr>
      </p:pic>
      <p:sp>
        <p:nvSpPr>
          <p:cNvPr id="4" name="文本框 3"/>
          <p:cNvSpPr txBox="1"/>
          <p:nvPr/>
        </p:nvSpPr>
        <p:spPr>
          <a:xfrm>
            <a:off x="5393690" y="2056765"/>
            <a:ext cx="6096635" cy="1076325"/>
          </a:xfrm>
          <a:prstGeom prst="rect">
            <a:avLst/>
          </a:prstGeom>
          <a:solidFill>
            <a:srgbClr val="00B0F0"/>
          </a:solidFill>
        </p:spPr>
        <p:txBody>
          <a:bodyPr wrap="square" rtlCol="0">
            <a:spAutoFit/>
          </a:bodyPr>
          <a:p>
            <a:r>
              <a:rPr lang="en-US" altLang="zh-CN" sz="3200"/>
              <a:t>Mysql workbench </a:t>
            </a:r>
            <a:r>
              <a:rPr lang="zh-CN" altLang="en-US" sz="3200"/>
              <a:t>不支持</a:t>
            </a:r>
            <a:r>
              <a:rPr lang="en-US" altLang="zh-CN" sz="3200"/>
              <a:t>except/difference</a:t>
            </a:r>
            <a:r>
              <a:rPr lang="zh-CN" altLang="en-US" sz="3200"/>
              <a:t>运算符</a:t>
            </a:r>
            <a:endParaRPr lang="zh-CN" altLang="en-US" sz="3200"/>
          </a:p>
        </p:txBody>
      </p:sp>
      <p:sp>
        <p:nvSpPr>
          <p:cNvPr id="6" name="文本框 5"/>
          <p:cNvSpPr txBox="1"/>
          <p:nvPr/>
        </p:nvSpPr>
        <p:spPr>
          <a:xfrm>
            <a:off x="1996440" y="5323840"/>
            <a:ext cx="7892415" cy="1198880"/>
          </a:xfrm>
          <a:prstGeom prst="rect">
            <a:avLst/>
          </a:prstGeom>
          <a:solidFill>
            <a:schemeClr val="accent5">
              <a:lumMod val="20000"/>
              <a:lumOff val="80000"/>
            </a:schemeClr>
          </a:solidFill>
        </p:spPr>
        <p:txBody>
          <a:bodyPr wrap="square" rtlCol="0">
            <a:spAutoFit/>
          </a:bodyPr>
          <a:p>
            <a:r>
              <a:rPr lang="zh-CN" altLang="en-US"/>
              <a:t>use school;</a:t>
            </a:r>
            <a:endParaRPr lang="zh-CN" altLang="en-US"/>
          </a:p>
          <a:p>
            <a:r>
              <a:rPr lang="zh-CN" altLang="en-US"/>
              <a:t>SELECT * FROM `student table`</a:t>
            </a:r>
            <a:endParaRPr lang="zh-CN" altLang="en-US"/>
          </a:p>
          <a:p>
            <a:r>
              <a:rPr lang="zh-CN" altLang="en-US"/>
              <a:t>where `student table`.Sid not in (select Sid from `enroll table` where CourseID = 102);</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267810"/>
            <a:ext cx="10058400" cy="996696"/>
          </a:xfrm>
        </p:spPr>
        <p:txBody>
          <a:bodyPr/>
          <a:lstStyle/>
          <a:p>
            <a:r>
              <a:rPr lang="en-US" altLang="zh-CN" dirty="0" smtClean="0"/>
              <a:t>PRODUCT </a:t>
            </a:r>
            <a:r>
              <a:rPr lang="zh-CN" altLang="en-US" sz="4800" dirty="0">
                <a:latin typeface="隶书" panose="02010509060101010101" pitchFamily="49" charset="-122"/>
                <a:ea typeface="隶书" panose="02010509060101010101" pitchFamily="49" charset="-122"/>
              </a:rPr>
              <a:t>笛卡尔积</a:t>
            </a:r>
            <a:endParaRPr lang="zh-CN" altLang="en-US" sz="4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1069848" y="1264506"/>
            <a:ext cx="10661904" cy="4050792"/>
          </a:xfrm>
        </p:spPr>
        <p:txBody>
          <a:bodyPr/>
          <a:lstStyle/>
          <a:p>
            <a:r>
              <a:rPr lang="en-US" altLang="zh-CN" sz="2400" dirty="0" smtClean="0"/>
              <a:t>Yields </a:t>
            </a:r>
            <a:r>
              <a:rPr lang="en-US" altLang="zh-CN" sz="2400" dirty="0"/>
              <a:t>all possible pairs of rows from two </a:t>
            </a:r>
            <a:r>
              <a:rPr lang="en-US" altLang="zh-CN" sz="2400" dirty="0" smtClean="0"/>
              <a:t>tables</a:t>
            </a:r>
            <a:endParaRPr lang="en-US" altLang="zh-CN" sz="2400" dirty="0" smtClean="0"/>
          </a:p>
          <a:p>
            <a:r>
              <a:rPr lang="en-US" altLang="zh-CN" sz="2400" dirty="0" smtClean="0"/>
              <a:t>—</a:t>
            </a:r>
            <a:r>
              <a:rPr lang="en-US" altLang="zh-CN" sz="2400" dirty="0"/>
              <a:t>also known as the Cartesian product.</a:t>
            </a:r>
            <a:endParaRPr lang="en-US" altLang="zh-CN" sz="2400" dirty="0"/>
          </a:p>
          <a:p>
            <a:endParaRPr lang="zh-CN" altLang="en-US" dirty="0"/>
          </a:p>
        </p:txBody>
      </p:sp>
      <p:pic>
        <p:nvPicPr>
          <p:cNvPr id="5" name="图片 4"/>
          <p:cNvPicPr>
            <a:picLocks noChangeAspect="1"/>
          </p:cNvPicPr>
          <p:nvPr/>
        </p:nvPicPr>
        <p:blipFill>
          <a:blip r:embed="rId1"/>
          <a:stretch>
            <a:fillRect/>
          </a:stretch>
        </p:blipFill>
        <p:spPr>
          <a:xfrm>
            <a:off x="842772" y="2261202"/>
            <a:ext cx="10512552" cy="4539195"/>
          </a:xfrm>
          <a:prstGeom prst="rect">
            <a:avLst/>
          </a:prstGeom>
        </p:spPr>
      </p:pic>
      <p:sp>
        <p:nvSpPr>
          <p:cNvPr id="4" name="文本框 3"/>
          <p:cNvSpPr txBox="1"/>
          <p:nvPr/>
        </p:nvSpPr>
        <p:spPr>
          <a:xfrm>
            <a:off x="4431030" y="2486660"/>
            <a:ext cx="6604000" cy="368300"/>
          </a:xfrm>
          <a:prstGeom prst="rect">
            <a:avLst/>
          </a:prstGeom>
          <a:solidFill>
            <a:srgbClr val="D4EFFC"/>
          </a:solidFill>
        </p:spPr>
        <p:txBody>
          <a:bodyPr wrap="square" rtlCol="0">
            <a:spAutoFit/>
          </a:bodyPr>
          <a:p>
            <a:r>
              <a:rPr lang="zh-CN" altLang="en-US"/>
              <a:t>SELECT * FROM `student table` S1  join `student table2`;</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267810"/>
            <a:ext cx="10058400" cy="996696"/>
          </a:xfrm>
        </p:spPr>
        <p:txBody>
          <a:bodyPr/>
          <a:lstStyle/>
          <a:p>
            <a:r>
              <a:rPr lang="en-US" altLang="zh-CN" dirty="0" smtClean="0"/>
              <a:t>JION </a:t>
            </a:r>
            <a:r>
              <a:rPr lang="zh-CN" altLang="en-US" sz="4800" dirty="0">
                <a:latin typeface="隶书" panose="02010509060101010101" pitchFamily="49" charset="-122"/>
                <a:ea typeface="隶书" panose="02010509060101010101" pitchFamily="49" charset="-122"/>
              </a:rPr>
              <a:t>连接</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1069848" y="1675986"/>
            <a:ext cx="10661904" cy="4050792"/>
          </a:xfrm>
        </p:spPr>
        <p:txBody>
          <a:bodyPr/>
          <a:lstStyle/>
          <a:p>
            <a:r>
              <a:rPr lang="en-US" altLang="zh-CN" sz="2400" dirty="0"/>
              <a:t>JOIN allows information to be combined from two or more tables</a:t>
            </a:r>
            <a:r>
              <a:rPr lang="en-US" altLang="zh-CN" sz="2400" dirty="0" smtClean="0"/>
              <a:t>.</a:t>
            </a:r>
            <a:endParaRPr lang="en-US" altLang="zh-CN" sz="2400" dirty="0" smtClean="0"/>
          </a:p>
          <a:p>
            <a:endParaRPr lang="en-US" altLang="zh-CN" sz="2400" dirty="0"/>
          </a:p>
          <a:p>
            <a:r>
              <a:rPr lang="en-US" altLang="zh-CN" sz="2400" dirty="0" smtClean="0"/>
              <a:t>Natural join</a:t>
            </a:r>
            <a:endParaRPr lang="en-US" altLang="zh-CN" sz="2400" dirty="0" smtClean="0"/>
          </a:p>
          <a:p>
            <a:r>
              <a:rPr lang="en-US" altLang="zh-CN" sz="2400" dirty="0"/>
              <a:t>Inner join</a:t>
            </a:r>
            <a:endParaRPr lang="en-US" altLang="zh-CN" sz="2400" dirty="0"/>
          </a:p>
          <a:p>
            <a:r>
              <a:rPr lang="en-US" altLang="zh-CN" sz="2400" dirty="0"/>
              <a:t>Outer join</a:t>
            </a:r>
            <a:endParaRPr lang="en-US" altLang="zh-CN" sz="2400" dirty="0"/>
          </a:p>
          <a:p>
            <a:r>
              <a:rPr lang="en-US" altLang="zh-CN" sz="2400" dirty="0" smtClean="0"/>
              <a:t>Equijoin</a:t>
            </a:r>
            <a:endParaRPr lang="en-US" altLang="zh-CN"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475488"/>
            <a:ext cx="10058400" cy="4050792"/>
          </a:xfrm>
        </p:spPr>
        <p:txBody>
          <a:bodyPr>
            <a:normAutofit/>
          </a:bodyPr>
          <a:lstStyle/>
          <a:p>
            <a:r>
              <a:rPr lang="en-US" altLang="zh-CN" sz="2800" b="1" dirty="0"/>
              <a:t>A natural join </a:t>
            </a:r>
            <a:r>
              <a:rPr lang="en-US" altLang="zh-CN" sz="2400" dirty="0"/>
              <a:t>links tables by selecting only the rows with common values in their common attribute(s).</a:t>
            </a:r>
            <a:endParaRPr lang="zh-CN" altLang="en-US" sz="2400" dirty="0"/>
          </a:p>
        </p:txBody>
      </p:sp>
      <p:pic>
        <p:nvPicPr>
          <p:cNvPr id="4" name="图片 3"/>
          <p:cNvPicPr>
            <a:picLocks noChangeAspect="1"/>
          </p:cNvPicPr>
          <p:nvPr/>
        </p:nvPicPr>
        <p:blipFill>
          <a:blip r:embed="rId1"/>
          <a:stretch>
            <a:fillRect/>
          </a:stretch>
        </p:blipFill>
        <p:spPr>
          <a:xfrm>
            <a:off x="4845177" y="4636008"/>
            <a:ext cx="7219950" cy="2057400"/>
          </a:xfrm>
          <a:prstGeom prst="rect">
            <a:avLst/>
          </a:prstGeom>
        </p:spPr>
      </p:pic>
      <p:pic>
        <p:nvPicPr>
          <p:cNvPr id="5" name="图片 4"/>
          <p:cNvPicPr>
            <a:picLocks noChangeAspect="1"/>
          </p:cNvPicPr>
          <p:nvPr/>
        </p:nvPicPr>
        <p:blipFill>
          <a:blip r:embed="rId2"/>
          <a:stretch>
            <a:fillRect/>
          </a:stretch>
        </p:blipFill>
        <p:spPr>
          <a:xfrm>
            <a:off x="338328" y="1442930"/>
            <a:ext cx="9468187" cy="3092494"/>
          </a:xfrm>
          <a:prstGeom prst="rect">
            <a:avLst/>
          </a:prstGeom>
        </p:spPr>
      </p:pic>
      <p:sp>
        <p:nvSpPr>
          <p:cNvPr id="7" name="环形箭头 6"/>
          <p:cNvSpPr/>
          <p:nvPr/>
        </p:nvSpPr>
        <p:spPr>
          <a:xfrm>
            <a:off x="9317736" y="3712464"/>
            <a:ext cx="1920240" cy="1645920"/>
          </a:xfrm>
          <a:prstGeom prst="circularArrow">
            <a:avLst>
              <a:gd name="adj1" fmla="val 7723"/>
              <a:gd name="adj2" fmla="val 1097963"/>
              <a:gd name="adj3" fmla="val 20413724"/>
              <a:gd name="adj4" fmla="val 1399677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6207760" y="1774825"/>
            <a:ext cx="5180330" cy="645160"/>
          </a:xfrm>
          <a:prstGeom prst="rect">
            <a:avLst/>
          </a:prstGeom>
          <a:solidFill>
            <a:schemeClr val="bg2"/>
          </a:solidFill>
        </p:spPr>
        <p:txBody>
          <a:bodyPr wrap="square" rtlCol="0">
            <a:spAutoFit/>
          </a:bodyPr>
          <a:p>
            <a:r>
              <a:rPr lang="zh-CN" altLang="en-US"/>
              <a:t>SELECT * FROM school.`student table` natural join school.`enroll table`;</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6376691" y="535319"/>
            <a:ext cx="5653300" cy="5755294"/>
          </a:xfrm>
          <a:prstGeom prst="rect">
            <a:avLst/>
          </a:prstGeom>
        </p:spPr>
      </p:pic>
      <p:pic>
        <p:nvPicPr>
          <p:cNvPr id="5" name="图片 4"/>
          <p:cNvPicPr>
            <a:picLocks noChangeAspect="1"/>
          </p:cNvPicPr>
          <p:nvPr/>
        </p:nvPicPr>
        <p:blipFill>
          <a:blip r:embed="rId2"/>
          <a:stretch>
            <a:fillRect/>
          </a:stretch>
        </p:blipFill>
        <p:spPr>
          <a:xfrm>
            <a:off x="65405" y="2315210"/>
            <a:ext cx="6189345" cy="2021840"/>
          </a:xfrm>
          <a:prstGeom prst="rect">
            <a:avLst/>
          </a:prstGeom>
        </p:spPr>
      </p:pic>
      <p:sp>
        <p:nvSpPr>
          <p:cNvPr id="6" name="圆角右箭头 5"/>
          <p:cNvSpPr/>
          <p:nvPr/>
        </p:nvSpPr>
        <p:spPr>
          <a:xfrm>
            <a:off x="5230368" y="1545336"/>
            <a:ext cx="1024128" cy="7315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圆角右箭头 6"/>
          <p:cNvSpPr/>
          <p:nvPr/>
        </p:nvSpPr>
        <p:spPr>
          <a:xfrm flipV="1">
            <a:off x="5230368" y="4453127"/>
            <a:ext cx="1024128" cy="8229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Join</a:t>
            </a:r>
            <a:endParaRPr lang="en-US" dirty="0"/>
          </a:p>
        </p:txBody>
      </p:sp>
      <p:sp>
        <p:nvSpPr>
          <p:cNvPr id="5" name="Content Placeholder 4"/>
          <p:cNvSpPr>
            <a:spLocks noGrp="1"/>
          </p:cNvSpPr>
          <p:nvPr>
            <p:ph idx="10"/>
          </p:nvPr>
        </p:nvSpPr>
        <p:spPr>
          <a:xfrm>
            <a:off x="121827" y="932336"/>
            <a:ext cx="7364061" cy="5034022"/>
          </a:xfrm>
        </p:spPr>
        <p:txBody>
          <a:bodyPr/>
          <a:lstStyle/>
          <a:p>
            <a:r>
              <a:rPr lang="en-US" sz="2000" b="1" dirty="0"/>
              <a:t>Left Outer Join:</a:t>
            </a:r>
            <a:br>
              <a:rPr lang="en-US" sz="2000" dirty="0"/>
            </a:br>
            <a:r>
              <a:rPr lang="en-US" sz="2000" dirty="0"/>
              <a:t>Left Outer Join returns all the rows from the table on the left and columns of the table on the right is null padded. Left Outer Join retrieves all the rows from both the tables that satisfy the join condition along with the unmatched rows of the left table</a:t>
            </a:r>
            <a:r>
              <a:rPr lang="en-US" sz="2000" dirty="0" smtClean="0"/>
              <a:t>.</a:t>
            </a:r>
            <a:endParaRPr lang="en-US" sz="2000" dirty="0" smtClean="0"/>
          </a:p>
          <a:p>
            <a:endParaRPr lang="en-US" dirty="0" smtClean="0"/>
          </a:p>
          <a:p>
            <a:endParaRPr lang="en-US" dirty="0"/>
          </a:p>
          <a:p>
            <a:endParaRPr lang="en-US" dirty="0" smtClean="0"/>
          </a:p>
          <a:p>
            <a:r>
              <a:rPr lang="en-US" b="1" dirty="0"/>
              <a:t>Right Outer Join:</a:t>
            </a:r>
            <a:br>
              <a:rPr lang="en-US" dirty="0"/>
            </a:br>
            <a:r>
              <a:rPr lang="en-US" dirty="0"/>
              <a:t>Right Outer Join returns all the rows from the table on the right and columns of the table on the left is null padded. Right Outer Join retrieves all the rows from both the tables that satisfy the join condition along with the unmatched rows of the right table.</a:t>
            </a:r>
            <a:endParaRPr lang="en-US" dirty="0"/>
          </a:p>
        </p:txBody>
      </p:sp>
      <p:sp>
        <p:nvSpPr>
          <p:cNvPr id="2" name="Slide Number Placeholder 1"/>
          <p:cNvSpPr>
            <a:spLocks noGrp="1"/>
          </p:cNvSpPr>
          <p:nvPr>
            <p:ph type="sldNum" sz="quarter" idx="4294967295"/>
          </p:nvPr>
        </p:nvSpPr>
        <p:spPr>
          <a:xfrm>
            <a:off x="9448800" y="6356350"/>
            <a:ext cx="2743200" cy="365125"/>
          </a:xfrm>
          <a:prstGeom prst="rect">
            <a:avLst/>
          </a:prstGeom>
        </p:spPr>
        <p:txBody>
          <a:bodyPr/>
          <a:lstStyle/>
          <a:p>
            <a:fld id="{F3451B78-826D-4FE9-99FE-428C8E62A634}" type="slidenum">
              <a:rPr lang="en-US" smtClean="0">
                <a:solidFill>
                  <a:prstClr val="black"/>
                </a:solidFill>
              </a:rPr>
            </a:fld>
            <a:endParaRPr lang="en-US">
              <a:solidFill>
                <a:prstClr val="black"/>
              </a:solidFill>
            </a:endParaRPr>
          </a:p>
        </p:txBody>
      </p:sp>
      <p:pic>
        <p:nvPicPr>
          <p:cNvPr id="1026" name="Picture 2" descr="https://media.geeksforgeeks.org/wp-content/uploads/20200410125311/log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07715" y="1179288"/>
            <a:ext cx="3000375" cy="19240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geeksforgeeks.org/wp-content/uploads/20200410125329/roj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715" y="3674046"/>
            <a:ext cx="3000375" cy="1924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10"/>
          <p:cNvSpPr txBox="1"/>
          <p:nvPr/>
        </p:nvSpPr>
        <p:spPr>
          <a:xfrm>
            <a:off x="64971" y="406522"/>
            <a:ext cx="8149389" cy="369322"/>
          </a:xfrm>
          <a:prstGeom prst="rect">
            <a:avLst/>
          </a:prstGeom>
          <a:noFill/>
        </p:spPr>
        <p:txBody>
          <a:bodyPr wrap="square" lIns="60948" tIns="30475" rIns="60948" bIns="30475" rtlCol="0">
            <a:spAutoFit/>
          </a:bodyPr>
          <a:lstStyle/>
          <a:p>
            <a:r>
              <a:rPr lang="en-US" sz="2000" b="1" dirty="0" smtClean="0">
                <a:solidFill>
                  <a:prstClr val="white"/>
                </a:solidFill>
                <a:latin typeface="Lato Regular"/>
                <a:cs typeface="Lato Regular"/>
              </a:rPr>
              <a:t>7.8.3 O</a:t>
            </a:r>
            <a:r>
              <a:rPr lang="en-US" altLang="zh-CN" sz="2000" b="1" dirty="0" smtClean="0">
                <a:solidFill>
                  <a:prstClr val="white"/>
                </a:solidFill>
                <a:latin typeface="Lato Regular"/>
                <a:cs typeface="Lato Regular"/>
              </a:rPr>
              <a:t>uter joins </a:t>
            </a:r>
            <a:r>
              <a:rPr lang="zh-CN" altLang="en-US" sz="2000" b="1" dirty="0" smtClean="0">
                <a:solidFill>
                  <a:prstClr val="white"/>
                </a:solidFill>
                <a:latin typeface="Lato Regular"/>
                <a:cs typeface="Lato Regular"/>
              </a:rPr>
              <a:t>外连接</a:t>
            </a:r>
            <a:endParaRPr lang="id-ID" b="1" dirty="0">
              <a:solidFill>
                <a:prstClr val="white"/>
              </a:solidFill>
              <a:latin typeface="Lato Regular"/>
              <a:cs typeface="Lato Regular"/>
            </a:endParaRPr>
          </a:p>
        </p:txBody>
      </p:sp>
      <p:sp>
        <p:nvSpPr>
          <p:cNvPr id="29" name="文本框 28"/>
          <p:cNvSpPr txBox="1"/>
          <p:nvPr/>
        </p:nvSpPr>
        <p:spPr>
          <a:xfrm>
            <a:off x="455496" y="1334124"/>
            <a:ext cx="11253574" cy="523220"/>
          </a:xfrm>
          <a:prstGeom prst="rect">
            <a:avLst/>
          </a:prstGeom>
          <a:noFill/>
        </p:spPr>
        <p:txBody>
          <a:bodyPr wrap="square" rtlCol="0">
            <a:spAutoFit/>
          </a:bodyPr>
          <a:lstStyle/>
          <a:p>
            <a:pPr marL="342900" indent="-342900">
              <a:buFont typeface="Arial" panose="020B0604020202020204" pitchFamily="34" charset="0"/>
              <a:buChar char="•"/>
            </a:pPr>
            <a:r>
              <a:rPr lang="en-US" altLang="zh-CN" sz="2800" dirty="0">
                <a:solidFill>
                  <a:prstClr val="black"/>
                </a:solidFill>
              </a:rPr>
              <a:t>There are two types of outer joins: left and right.</a:t>
            </a:r>
            <a:endParaRPr lang="zh-CN" altLang="en-US" sz="2800" dirty="0">
              <a:solidFill>
                <a:prstClr val="black"/>
              </a:solidFill>
            </a:endParaRPr>
          </a:p>
        </p:txBody>
      </p:sp>
      <p:pic>
        <p:nvPicPr>
          <p:cNvPr id="2" name="图片 1"/>
          <p:cNvPicPr>
            <a:picLocks noChangeAspect="1"/>
          </p:cNvPicPr>
          <p:nvPr/>
        </p:nvPicPr>
        <p:blipFill>
          <a:blip r:embed="rId1"/>
          <a:stretch>
            <a:fillRect/>
          </a:stretch>
        </p:blipFill>
        <p:spPr>
          <a:xfrm>
            <a:off x="909447" y="2117788"/>
            <a:ext cx="8324850" cy="1323975"/>
          </a:xfrm>
          <a:prstGeom prst="rect">
            <a:avLst/>
          </a:prstGeom>
        </p:spPr>
      </p:pic>
      <p:pic>
        <p:nvPicPr>
          <p:cNvPr id="3" name="图片 2"/>
          <p:cNvPicPr>
            <a:picLocks noChangeAspect="1"/>
          </p:cNvPicPr>
          <p:nvPr/>
        </p:nvPicPr>
        <p:blipFill>
          <a:blip r:embed="rId2"/>
          <a:stretch>
            <a:fillRect/>
          </a:stretch>
        </p:blipFill>
        <p:spPr>
          <a:xfrm>
            <a:off x="909447" y="4294060"/>
            <a:ext cx="8801100" cy="1323975"/>
          </a:xfrm>
          <a:prstGeom prst="rect">
            <a:avLst/>
          </a:prstGeom>
        </p:spPr>
      </p:pic>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267810"/>
            <a:ext cx="10058400" cy="996696"/>
          </a:xfrm>
        </p:spPr>
        <p:txBody>
          <a:bodyPr/>
          <a:lstStyle/>
          <a:p>
            <a:r>
              <a:rPr lang="en-US" altLang="zh-CN" dirty="0"/>
              <a:t>DIVIDE</a:t>
            </a:r>
            <a:r>
              <a:rPr lang="en-US" altLang="zh-CN" dirty="0" smtClean="0"/>
              <a:t> </a:t>
            </a:r>
            <a:r>
              <a:rPr lang="zh-CN" altLang="en-US" sz="4800" dirty="0">
                <a:latin typeface="隶书" panose="02010509060101010101" pitchFamily="49" charset="-122"/>
                <a:ea typeface="隶书" panose="02010509060101010101" pitchFamily="49" charset="-122"/>
              </a:rPr>
              <a:t>除</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1069848" y="1410810"/>
            <a:ext cx="10661904" cy="4050792"/>
          </a:xfrm>
        </p:spPr>
        <p:txBody>
          <a:bodyPr/>
          <a:lstStyle/>
          <a:p>
            <a:r>
              <a:rPr lang="en-US" altLang="zh-CN" sz="2400" dirty="0"/>
              <a:t>Divisor: one single-column table</a:t>
            </a:r>
            <a:endParaRPr lang="en-US" altLang="zh-CN" sz="2400" dirty="0"/>
          </a:p>
          <a:p>
            <a:r>
              <a:rPr lang="en-US" altLang="zh-CN" sz="2400" dirty="0"/>
              <a:t>Dividend: one 2-column table</a:t>
            </a:r>
            <a:endParaRPr lang="en-US" altLang="zh-CN" sz="2400" dirty="0"/>
          </a:p>
          <a:p>
            <a:r>
              <a:rPr lang="en-US" altLang="zh-CN" sz="2400" dirty="0"/>
              <a:t>Both tables have a common column </a:t>
            </a:r>
            <a:endParaRPr lang="en-US" altLang="zh-CN" sz="2400" dirty="0"/>
          </a:p>
        </p:txBody>
      </p:sp>
      <p:pic>
        <p:nvPicPr>
          <p:cNvPr id="5" name="图片 4"/>
          <p:cNvPicPr>
            <a:picLocks noChangeAspect="1"/>
          </p:cNvPicPr>
          <p:nvPr/>
        </p:nvPicPr>
        <p:blipFill>
          <a:blip r:embed="rId1"/>
          <a:stretch>
            <a:fillRect/>
          </a:stretch>
        </p:blipFill>
        <p:spPr>
          <a:xfrm>
            <a:off x="974979" y="2852377"/>
            <a:ext cx="10248138" cy="3871701"/>
          </a:xfrm>
          <a:prstGeom prst="rect">
            <a:avLst/>
          </a:prstGeom>
        </p:spPr>
      </p:pic>
      <p:sp>
        <p:nvSpPr>
          <p:cNvPr id="4" name="文本框 3"/>
          <p:cNvSpPr txBox="1"/>
          <p:nvPr/>
        </p:nvSpPr>
        <p:spPr>
          <a:xfrm>
            <a:off x="6421755" y="1049655"/>
            <a:ext cx="4801235" cy="1198880"/>
          </a:xfrm>
          <a:prstGeom prst="rect">
            <a:avLst/>
          </a:prstGeom>
          <a:solidFill>
            <a:schemeClr val="accent5">
              <a:lumMod val="20000"/>
              <a:lumOff val="80000"/>
            </a:schemeClr>
          </a:solidFill>
        </p:spPr>
        <p:txBody>
          <a:bodyPr wrap="square" rtlCol="0">
            <a:spAutoFit/>
          </a:bodyPr>
          <a:p>
            <a:r>
              <a:rPr lang="zh-CN" altLang="en-US"/>
              <a:t>use school;</a:t>
            </a:r>
            <a:endParaRPr lang="zh-CN" altLang="en-US"/>
          </a:p>
          <a:p>
            <a:r>
              <a:rPr lang="zh-CN" altLang="en-US"/>
              <a:t>SELECT * FROM `student table`</a:t>
            </a:r>
            <a:endParaRPr lang="zh-CN" altLang="en-US"/>
          </a:p>
          <a:p>
            <a:r>
              <a:rPr lang="zh-CN" altLang="en-US"/>
              <a:t>where `student table`.Sid in (select Sid from `enroll table` where CourseID = 102);</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normAutofit lnSpcReduction="10000"/>
          </a:bodyPr>
          <a:lstStyle/>
          <a:p>
            <a:r>
              <a:rPr lang="en-US" altLang="zh-CN" sz="3200" b="1" dirty="0" smtClean="0">
                <a:solidFill>
                  <a:srgbClr val="FF0000"/>
                </a:solidFill>
              </a:rPr>
              <a:t>Table</a:t>
            </a:r>
            <a:endParaRPr lang="en-US" altLang="zh-CN" sz="3200" b="1" dirty="0" smtClean="0">
              <a:solidFill>
                <a:srgbClr val="FF0000"/>
              </a:solidFill>
            </a:endParaRPr>
          </a:p>
          <a:p>
            <a:r>
              <a:rPr lang="en-US" altLang="zh-CN" sz="3200" b="1" dirty="0" smtClean="0">
                <a:solidFill>
                  <a:srgbClr val="FF0000"/>
                </a:solidFill>
              </a:rPr>
              <a:t>Keys</a:t>
            </a:r>
            <a:endParaRPr lang="en-US" altLang="zh-CN" sz="3200" b="1" dirty="0" smtClean="0">
              <a:solidFill>
                <a:srgbClr val="FF0000"/>
              </a:solidFill>
            </a:endParaRPr>
          </a:p>
          <a:p>
            <a:r>
              <a:rPr lang="en-US" altLang="zh-CN" sz="3200" b="1" dirty="0" smtClean="0">
                <a:solidFill>
                  <a:srgbClr val="FF0000"/>
                </a:solidFill>
              </a:rPr>
              <a:t>Integrity rules</a:t>
            </a:r>
            <a:endParaRPr lang="en-US" altLang="zh-CN" sz="3200" b="1" dirty="0" smtClean="0">
              <a:solidFill>
                <a:srgbClr val="FF0000"/>
              </a:solidFill>
            </a:endParaRPr>
          </a:p>
          <a:p>
            <a:r>
              <a:rPr lang="en-US" altLang="zh-CN" sz="3200" b="1" dirty="0" smtClean="0">
                <a:solidFill>
                  <a:srgbClr val="FF0000"/>
                </a:solidFill>
              </a:rPr>
              <a:t>Relational set operators</a:t>
            </a:r>
            <a:endParaRPr lang="en-US" altLang="zh-CN" sz="3200" b="1" dirty="0" smtClean="0">
              <a:solidFill>
                <a:srgbClr val="FF0000"/>
              </a:solidFill>
            </a:endParaRPr>
          </a:p>
          <a:p>
            <a:r>
              <a:rPr lang="en-US" altLang="zh-CN" sz="3200" b="1" dirty="0" smtClean="0"/>
              <a:t>The data dictionary</a:t>
            </a:r>
            <a:endParaRPr lang="en-US" altLang="zh-CN" sz="3200" b="1" dirty="0" smtClean="0"/>
          </a:p>
          <a:p>
            <a:r>
              <a:rPr lang="en-US" altLang="zh-CN" sz="3200" b="1" dirty="0" smtClean="0">
                <a:solidFill>
                  <a:srgbClr val="FF0000"/>
                </a:solidFill>
              </a:rPr>
              <a:t>Relationships within the relational database</a:t>
            </a:r>
            <a:endParaRPr lang="en-US" altLang="zh-CN" sz="3200" b="1" dirty="0" smtClean="0">
              <a:solidFill>
                <a:srgbClr val="FF0000"/>
              </a:solidFill>
            </a:endParaRPr>
          </a:p>
          <a:p>
            <a:r>
              <a:rPr lang="en-US" altLang="zh-CN" sz="3200" b="1" dirty="0" smtClean="0"/>
              <a:t>Index</a:t>
            </a:r>
            <a:endParaRPr lang="en-US" altLang="zh-CN" sz="3200" b="1"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3272" y="91440"/>
            <a:ext cx="10058400" cy="1005840"/>
          </a:xfrm>
        </p:spPr>
        <p:txBody>
          <a:bodyPr/>
          <a:lstStyle/>
          <a:p>
            <a:r>
              <a:rPr lang="en-US" altLang="zh-CN" sz="6000" cap="none" dirty="0" smtClean="0"/>
              <a:t>Integrity Rules </a:t>
            </a:r>
            <a:r>
              <a:rPr lang="zh-CN" altLang="en-US" sz="4800" dirty="0" smtClean="0">
                <a:latin typeface="隶书" panose="02010509060101010101" pitchFamily="49" charset="-122"/>
                <a:ea typeface="隶书" panose="02010509060101010101" pitchFamily="49" charset="-122"/>
              </a:rPr>
              <a:t>完整性约束</a:t>
            </a:r>
            <a:endParaRPr lang="zh-CN" altLang="en-US" sz="4800" dirty="0">
              <a:latin typeface="隶书" panose="02010509060101010101" pitchFamily="49" charset="-122"/>
              <a:ea typeface="隶书" panose="02010509060101010101" pitchFamily="49" charset="-122"/>
            </a:endParaRPr>
          </a:p>
        </p:txBody>
      </p:sp>
      <p:pic>
        <p:nvPicPr>
          <p:cNvPr id="4" name="图片 3"/>
          <p:cNvPicPr>
            <a:picLocks noChangeAspect="1"/>
          </p:cNvPicPr>
          <p:nvPr/>
        </p:nvPicPr>
        <p:blipFill>
          <a:blip r:embed="rId1"/>
          <a:stretch>
            <a:fillRect/>
          </a:stretch>
        </p:blipFill>
        <p:spPr>
          <a:xfrm>
            <a:off x="775716" y="1097280"/>
            <a:ext cx="10573512" cy="55368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cap="none" dirty="0"/>
              <a:t>Entity Integrity </a:t>
            </a:r>
            <a:r>
              <a:rPr lang="zh-CN" altLang="en-US" sz="4800" cap="none" dirty="0">
                <a:latin typeface="隶书" panose="02010509060101010101" pitchFamily="49" charset="-122"/>
                <a:ea typeface="隶书" panose="02010509060101010101" pitchFamily="49" charset="-122"/>
              </a:rPr>
              <a:t>实体完整性</a:t>
            </a:r>
            <a:endParaRPr lang="zh-CN" altLang="en-US" sz="4800" cap="none"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r>
              <a:rPr lang="en-US" altLang="zh-CN" sz="2400" dirty="0">
                <a:latin typeface="隶书" panose="02010509060101010101" pitchFamily="49" charset="-122"/>
                <a:ea typeface="隶书" panose="02010509060101010101" pitchFamily="49" charset="-122"/>
              </a:rPr>
              <a:t>Requirement </a:t>
            </a:r>
            <a:r>
              <a:rPr lang="zh-CN" altLang="en-US" sz="2400" dirty="0">
                <a:latin typeface="隶书" panose="02010509060101010101" pitchFamily="49" charset="-122"/>
                <a:ea typeface="隶书" panose="02010509060101010101" pitchFamily="49" charset="-122"/>
              </a:rPr>
              <a:t>要求</a:t>
            </a:r>
            <a:endParaRPr lang="zh-CN" altLang="en-US" sz="2400" dirty="0">
              <a:latin typeface="隶书" panose="02010509060101010101" pitchFamily="49" charset="-122"/>
              <a:ea typeface="隶书" panose="02010509060101010101" pitchFamily="49" charset="-122"/>
            </a:endParaRPr>
          </a:p>
          <a:p>
            <a:r>
              <a:rPr lang="zh-CN" altLang="en-US" sz="2400" b="1" dirty="0">
                <a:latin typeface="隶书" panose="02010509060101010101" pitchFamily="49" charset="-122"/>
                <a:ea typeface="隶书" panose="02010509060101010101" pitchFamily="49" charset="-122"/>
              </a:rPr>
              <a:t>所有的主键</a:t>
            </a:r>
            <a:r>
              <a:rPr lang="en-US" altLang="zh-CN" sz="2400" b="1" dirty="0">
                <a:latin typeface="隶书" panose="02010509060101010101" pitchFamily="49" charset="-122"/>
                <a:ea typeface="隶书" panose="02010509060101010101" pitchFamily="49" charset="-122"/>
              </a:rPr>
              <a:t>(primary key)</a:t>
            </a:r>
            <a:r>
              <a:rPr lang="zh-CN" altLang="en-US" sz="2400" b="1" dirty="0">
                <a:latin typeface="隶书" panose="02010509060101010101" pitchFamily="49" charset="-122"/>
                <a:ea typeface="隶书" panose="02010509060101010101" pitchFamily="49" charset="-122"/>
              </a:rPr>
              <a:t>记录都必须是唯一的，主键的任意部分都不能为空值</a:t>
            </a:r>
            <a:r>
              <a:rPr lang="en-US" altLang="zh-CN" sz="2400" b="1" dirty="0">
                <a:latin typeface="隶书" panose="02010509060101010101" pitchFamily="49" charset="-122"/>
                <a:ea typeface="隶书" panose="02010509060101010101" pitchFamily="49" charset="-122"/>
              </a:rPr>
              <a:t>(null</a:t>
            </a:r>
            <a:r>
              <a:rPr lang="en-US" altLang="zh-CN" sz="2400" b="1" dirty="0" smtClean="0">
                <a:latin typeface="隶书" panose="02010509060101010101" pitchFamily="49" charset="-122"/>
                <a:ea typeface="隶书" panose="02010509060101010101" pitchFamily="49" charset="-122"/>
              </a:rPr>
              <a:t>)</a:t>
            </a:r>
            <a:r>
              <a:rPr lang="zh-CN" altLang="en-US" sz="2400" b="1" dirty="0" smtClean="0">
                <a:latin typeface="隶书" panose="02010509060101010101" pitchFamily="49" charset="-122"/>
                <a:ea typeface="隶书" panose="02010509060101010101" pitchFamily="49" charset="-122"/>
              </a:rPr>
              <a:t>。</a:t>
            </a:r>
            <a:endParaRPr lang="en-US" altLang="zh-CN" sz="2400" b="1" dirty="0">
              <a:latin typeface="隶书" panose="02010509060101010101" pitchFamily="49" charset="-122"/>
              <a:ea typeface="隶书" panose="02010509060101010101" pitchFamily="49" charset="-122"/>
            </a:endParaRPr>
          </a:p>
          <a:p>
            <a:r>
              <a:rPr lang="en-US" altLang="zh-CN" sz="2400" dirty="0">
                <a:latin typeface="隶书" panose="02010509060101010101" pitchFamily="49" charset="-122"/>
                <a:ea typeface="隶书" panose="02010509060101010101" pitchFamily="49" charset="-122"/>
              </a:rPr>
              <a:t>Purpose </a:t>
            </a:r>
            <a:r>
              <a:rPr lang="zh-CN" altLang="en-US" sz="2400" dirty="0">
                <a:latin typeface="隶书" panose="02010509060101010101" pitchFamily="49" charset="-122"/>
                <a:ea typeface="隶书" panose="02010509060101010101" pitchFamily="49" charset="-122"/>
              </a:rPr>
              <a:t>目的</a:t>
            </a:r>
            <a:endParaRPr lang="zh-CN" altLang="en-US"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每一行（每一个记录）都必须有唯一的标识，并且外键</a:t>
            </a:r>
            <a:r>
              <a:rPr lang="en-US" altLang="zh-CN" sz="2400" dirty="0">
                <a:latin typeface="隶书" panose="02010509060101010101" pitchFamily="49" charset="-122"/>
                <a:ea typeface="隶书" panose="02010509060101010101" pitchFamily="49" charset="-122"/>
              </a:rPr>
              <a:t>(foreign key)</a:t>
            </a:r>
            <a:r>
              <a:rPr lang="zh-CN" altLang="en-US" sz="2400" dirty="0">
                <a:latin typeface="隶书" panose="02010509060101010101" pitchFamily="49" charset="-122"/>
                <a:ea typeface="隶书" panose="02010509060101010101" pitchFamily="49" charset="-122"/>
              </a:rPr>
              <a:t>值可以正确的对应主键</a:t>
            </a:r>
            <a:r>
              <a:rPr lang="en-US" altLang="zh-CN" sz="2400" dirty="0">
                <a:latin typeface="隶书" panose="02010509060101010101" pitchFamily="49" charset="-122"/>
                <a:ea typeface="隶书" panose="02010509060101010101" pitchFamily="49" charset="-122"/>
              </a:rPr>
              <a:t>(primary key)</a:t>
            </a:r>
            <a:r>
              <a:rPr lang="zh-CN" altLang="en-US" sz="2400" dirty="0" smtClean="0">
                <a:latin typeface="隶书" panose="02010509060101010101" pitchFamily="49" charset="-122"/>
                <a:ea typeface="隶书" panose="02010509060101010101" pitchFamily="49" charset="-122"/>
              </a:rPr>
              <a:t>值。</a:t>
            </a:r>
            <a:endParaRPr lang="zh-CN" altLang="en-US" sz="2400" dirty="0">
              <a:latin typeface="隶书" panose="02010509060101010101" pitchFamily="49" charset="-122"/>
              <a:ea typeface="隶书" panose="02010509060101010101" pitchFamily="49" charset="-122"/>
            </a:endParaRPr>
          </a:p>
          <a:p>
            <a:r>
              <a:rPr lang="en-US" altLang="zh-CN" sz="2400" dirty="0">
                <a:latin typeface="隶书" panose="02010509060101010101" pitchFamily="49" charset="-122"/>
                <a:ea typeface="隶书" panose="02010509060101010101" pitchFamily="49" charset="-122"/>
              </a:rPr>
              <a:t>Example </a:t>
            </a:r>
            <a:r>
              <a:rPr lang="zh-CN" altLang="en-US" sz="2400" dirty="0" smtClean="0">
                <a:latin typeface="隶书" panose="02010509060101010101" pitchFamily="49" charset="-122"/>
                <a:ea typeface="隶书" panose="02010509060101010101" pitchFamily="49" charset="-122"/>
              </a:rPr>
              <a:t>举例</a:t>
            </a:r>
            <a:endParaRPr lang="en-US" altLang="zh-CN" sz="2400" dirty="0" smtClean="0">
              <a:latin typeface="隶书" panose="02010509060101010101" pitchFamily="49" charset="-122"/>
              <a:ea typeface="隶书" panose="02010509060101010101" pitchFamily="49" charset="-122"/>
            </a:endParaRPr>
          </a:p>
          <a:p>
            <a:r>
              <a:rPr lang="zh-CN" altLang="en-US" sz="2400" dirty="0" smtClean="0">
                <a:latin typeface="隶书" panose="02010509060101010101" pitchFamily="49" charset="-122"/>
                <a:ea typeface="隶书" panose="02010509060101010101" pitchFamily="49" charset="-122"/>
              </a:rPr>
              <a:t>所有</a:t>
            </a:r>
            <a:r>
              <a:rPr lang="zh-CN" altLang="en-US" sz="2400" dirty="0">
                <a:latin typeface="隶书" panose="02010509060101010101" pitchFamily="49" charset="-122"/>
                <a:ea typeface="隶书" panose="02010509060101010101" pitchFamily="49" charset="-122"/>
              </a:rPr>
              <a:t>发票号码都不重复，也不可以为空值，所有发票都可以被发票号唯一标识</a:t>
            </a:r>
            <a:r>
              <a:rPr lang="zh-CN" altLang="en-US" sz="2400" dirty="0" smtClean="0">
                <a:latin typeface="隶书" panose="02010509060101010101" pitchFamily="49" charset="-122"/>
                <a:ea typeface="隶书" panose="02010509060101010101" pitchFamily="49" charset="-122"/>
              </a:rPr>
              <a:t>。</a:t>
            </a:r>
            <a:endParaRPr lang="zh-CN" altLang="en-US" sz="2400" dirty="0">
              <a:latin typeface="隶书" panose="02010509060101010101" pitchFamily="49" charset="-122"/>
              <a:ea typeface="隶书"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cap="none" dirty="0"/>
              <a:t>Reference Integrity </a:t>
            </a:r>
            <a:r>
              <a:rPr lang="zh-CN" altLang="en-US" sz="4800" cap="none" dirty="0">
                <a:latin typeface="隶书" panose="02010509060101010101" pitchFamily="49" charset="-122"/>
                <a:ea typeface="隶书" panose="02010509060101010101" pitchFamily="49" charset="-122"/>
              </a:rPr>
              <a:t>参照完整性</a:t>
            </a:r>
            <a:endParaRPr lang="zh-CN" altLang="en-US" sz="4000" cap="none"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normAutofit lnSpcReduction="10000"/>
          </a:bodyPr>
          <a:lstStyle/>
          <a:p>
            <a:r>
              <a:rPr lang="en-US" altLang="zh-CN" sz="2400" dirty="0">
                <a:latin typeface="隶书" panose="02010509060101010101" pitchFamily="49" charset="-122"/>
                <a:ea typeface="隶书" panose="02010509060101010101" pitchFamily="49" charset="-122"/>
              </a:rPr>
              <a:t>Requirement </a:t>
            </a:r>
            <a:r>
              <a:rPr lang="zh-CN" altLang="en-US" sz="2400" dirty="0">
                <a:latin typeface="隶书" panose="02010509060101010101" pitchFamily="49" charset="-122"/>
                <a:ea typeface="隶书" panose="02010509060101010101" pitchFamily="49" charset="-122"/>
              </a:rPr>
              <a:t>要求</a:t>
            </a:r>
            <a:endParaRPr lang="zh-CN" altLang="en-US" sz="2400" dirty="0">
              <a:latin typeface="隶书" panose="02010509060101010101" pitchFamily="49" charset="-122"/>
              <a:ea typeface="隶书" panose="02010509060101010101" pitchFamily="49" charset="-122"/>
            </a:endParaRPr>
          </a:p>
          <a:p>
            <a:r>
              <a:rPr lang="zh-CN" altLang="en-US" sz="2400" b="1" dirty="0">
                <a:latin typeface="隶书" panose="02010509060101010101" pitchFamily="49" charset="-122"/>
                <a:ea typeface="隶书" panose="02010509060101010101" pitchFamily="49" charset="-122"/>
              </a:rPr>
              <a:t>一个外键，只要不是表格主键的一部分，可以是空值，或者是相关表格里主键相对应的值。（每一个非空值的外键必须参照一个现有的主键值）</a:t>
            </a:r>
            <a:endParaRPr lang="zh-CN" altLang="en-US" sz="2400" b="1" dirty="0">
              <a:latin typeface="隶书" panose="02010509060101010101" pitchFamily="49" charset="-122"/>
              <a:ea typeface="隶书" panose="02010509060101010101" pitchFamily="49" charset="-122"/>
            </a:endParaRPr>
          </a:p>
          <a:p>
            <a:r>
              <a:rPr lang="en-US" altLang="zh-CN" sz="2400" dirty="0">
                <a:latin typeface="隶书" panose="02010509060101010101" pitchFamily="49" charset="-122"/>
                <a:ea typeface="隶书" panose="02010509060101010101" pitchFamily="49" charset="-122"/>
              </a:rPr>
              <a:t>Purpose </a:t>
            </a:r>
            <a:r>
              <a:rPr lang="zh-CN" altLang="en-US" sz="2400" dirty="0">
                <a:latin typeface="隶书" panose="02010509060101010101" pitchFamily="49" charset="-122"/>
                <a:ea typeface="隶书" panose="02010509060101010101" pitchFamily="49" charset="-122"/>
              </a:rPr>
              <a:t>目的</a:t>
            </a:r>
            <a:endParaRPr lang="zh-CN" altLang="en-US" sz="2400" dirty="0">
              <a:latin typeface="隶书" panose="02010509060101010101" pitchFamily="49" charset="-122"/>
              <a:ea typeface="隶书" panose="02010509060101010101" pitchFamily="49" charset="-122"/>
            </a:endParaRPr>
          </a:p>
          <a:p>
            <a:r>
              <a:rPr lang="zh-CN" altLang="en-US" sz="2400" dirty="0">
                <a:latin typeface="隶书" panose="02010509060101010101" pitchFamily="49" charset="-122"/>
                <a:ea typeface="隶书" panose="02010509060101010101" pitchFamily="49" charset="-122"/>
              </a:rPr>
              <a:t>一个属性可能没有对应的值，但它不可能有一个无效值。使用参照完整性，如果表格主键值在另外一张表格的外键有对应的值，那么该主键值不可能被删除。</a:t>
            </a:r>
            <a:endParaRPr lang="zh-CN" altLang="en-US" sz="2400" dirty="0">
              <a:latin typeface="隶书" panose="02010509060101010101" pitchFamily="49" charset="-122"/>
              <a:ea typeface="隶书" panose="02010509060101010101" pitchFamily="49" charset="-122"/>
            </a:endParaRPr>
          </a:p>
          <a:p>
            <a:r>
              <a:rPr lang="en-US" altLang="zh-CN" sz="2400" dirty="0">
                <a:latin typeface="隶书" panose="02010509060101010101" pitchFamily="49" charset="-122"/>
                <a:ea typeface="隶书" panose="02010509060101010101" pitchFamily="49" charset="-122"/>
              </a:rPr>
              <a:t>Example </a:t>
            </a:r>
            <a:r>
              <a:rPr lang="zh-CN" altLang="en-US" sz="2400" dirty="0" smtClean="0">
                <a:latin typeface="隶书" panose="02010509060101010101" pitchFamily="49" charset="-122"/>
                <a:ea typeface="隶书" panose="02010509060101010101" pitchFamily="49" charset="-122"/>
              </a:rPr>
              <a:t>举例</a:t>
            </a:r>
            <a:endParaRPr lang="en-US" altLang="zh-CN" sz="2400" dirty="0" smtClean="0">
              <a:latin typeface="隶书" panose="02010509060101010101" pitchFamily="49" charset="-122"/>
              <a:ea typeface="隶书" panose="02010509060101010101" pitchFamily="49" charset="-122"/>
            </a:endParaRPr>
          </a:p>
          <a:p>
            <a:r>
              <a:rPr lang="zh-CN" altLang="en-US" sz="2400" dirty="0" smtClean="0">
                <a:latin typeface="隶书" panose="02010509060101010101" pitchFamily="49" charset="-122"/>
                <a:ea typeface="隶书" panose="02010509060101010101" pitchFamily="49" charset="-122"/>
              </a:rPr>
              <a:t>一</a:t>
            </a:r>
            <a:r>
              <a:rPr lang="zh-CN" altLang="en-US" sz="2400" dirty="0">
                <a:latin typeface="隶书" panose="02010509060101010101" pitchFamily="49" charset="-122"/>
                <a:ea typeface="隶书" panose="02010509060101010101" pitchFamily="49" charset="-122"/>
              </a:rPr>
              <a:t>个客户可能没有指定的销售人员（号码），但他一定不可能有一个无效的销售人员（号码）</a:t>
            </a:r>
            <a:r>
              <a:rPr lang="zh-CN" altLang="en-US" sz="2400" dirty="0" smtClean="0">
                <a:latin typeface="隶书" panose="02010509060101010101" pitchFamily="49" charset="-122"/>
                <a:ea typeface="隶书" panose="02010509060101010101" pitchFamily="49" charset="-122"/>
              </a:rPr>
              <a:t>。</a:t>
            </a:r>
            <a:endParaRPr lang="zh-CN" altLang="en-US" sz="2400" dirty="0">
              <a:latin typeface="隶书" panose="02010509060101010101" pitchFamily="49" charset="-122"/>
              <a:ea typeface="隶书" panose="020105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76" y="173736"/>
            <a:ext cx="10058400" cy="1014984"/>
          </a:xfrm>
        </p:spPr>
        <p:txBody>
          <a:bodyPr>
            <a:normAutofit/>
          </a:bodyPr>
          <a:lstStyle/>
          <a:p>
            <a:r>
              <a:rPr lang="en-US" altLang="zh-CN" sz="6000" cap="none" dirty="0"/>
              <a:t>An illustration of integrity rules</a:t>
            </a:r>
            <a:endParaRPr lang="zh-CN" altLang="en-US" sz="6000" cap="none" dirty="0"/>
          </a:p>
        </p:txBody>
      </p:sp>
      <p:pic>
        <p:nvPicPr>
          <p:cNvPr id="4" name="图片 3"/>
          <p:cNvPicPr>
            <a:picLocks noChangeAspect="1"/>
          </p:cNvPicPr>
          <p:nvPr/>
        </p:nvPicPr>
        <p:blipFill>
          <a:blip r:embed="rId1"/>
          <a:stretch>
            <a:fillRect/>
          </a:stretch>
        </p:blipFill>
        <p:spPr>
          <a:xfrm>
            <a:off x="384048" y="1188720"/>
            <a:ext cx="11506200" cy="5535786"/>
          </a:xfrm>
          <a:prstGeom prst="rect">
            <a:avLst/>
          </a:prstGeom>
        </p:spPr>
      </p:pic>
      <p:sp>
        <p:nvSpPr>
          <p:cNvPr id="5" name="矩形 4"/>
          <p:cNvSpPr/>
          <p:nvPr/>
        </p:nvSpPr>
        <p:spPr>
          <a:xfrm>
            <a:off x="11356848" y="3099816"/>
            <a:ext cx="329184" cy="13716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cap="none" dirty="0" smtClean="0"/>
              <a:t>Relational Set Operators</a:t>
            </a:r>
            <a:endParaRPr lang="zh-CN" altLang="en-US" sz="6000" cap="none" dirty="0"/>
          </a:p>
        </p:txBody>
      </p:sp>
      <p:sp>
        <p:nvSpPr>
          <p:cNvPr id="3" name="内容占位符 2"/>
          <p:cNvSpPr>
            <a:spLocks noGrp="1"/>
          </p:cNvSpPr>
          <p:nvPr>
            <p:ph idx="1"/>
          </p:nvPr>
        </p:nvSpPr>
        <p:spPr>
          <a:xfrm>
            <a:off x="1069848" y="2121408"/>
            <a:ext cx="10058400" cy="4416552"/>
          </a:xfrm>
        </p:spPr>
        <p:txBody>
          <a:bodyPr>
            <a:normAutofit fontScale="92500" lnSpcReduction="10000"/>
          </a:bodyPr>
          <a:lstStyle/>
          <a:p>
            <a:r>
              <a:rPr lang="en-US" altLang="zh-CN" sz="2600" dirty="0" smtClean="0"/>
              <a:t>Data manipulation capabilities</a:t>
            </a:r>
            <a:endParaRPr lang="en-US" altLang="zh-CN" sz="2600" dirty="0" smtClean="0"/>
          </a:p>
          <a:p>
            <a:r>
              <a:rPr lang="en-US" altLang="zh-CN" sz="2600" dirty="0" smtClean="0"/>
              <a:t>Relational algebra </a:t>
            </a:r>
            <a:r>
              <a:rPr lang="zh-CN" altLang="en-US" sz="2600" dirty="0" smtClean="0"/>
              <a:t>关系代数</a:t>
            </a:r>
            <a:endParaRPr lang="en-US" altLang="zh-CN" sz="2600" dirty="0" smtClean="0"/>
          </a:p>
          <a:p>
            <a:r>
              <a:rPr lang="en-US" altLang="zh-CN" sz="2600" dirty="0" smtClean="0"/>
              <a:t>SELECT </a:t>
            </a:r>
            <a:r>
              <a:rPr lang="zh-CN" altLang="en-US" sz="2600" dirty="0" smtClean="0"/>
              <a:t>选择</a:t>
            </a:r>
            <a:endParaRPr lang="en-US" altLang="zh-CN" sz="2600" dirty="0" smtClean="0"/>
          </a:p>
          <a:p>
            <a:r>
              <a:rPr lang="en-US" altLang="zh-CN" sz="2600" dirty="0" smtClean="0"/>
              <a:t>PROJECT </a:t>
            </a:r>
            <a:r>
              <a:rPr lang="zh-CN" altLang="en-US" sz="2600" dirty="0" smtClean="0"/>
              <a:t>投影</a:t>
            </a:r>
            <a:endParaRPr lang="en-US" altLang="zh-CN" sz="2600" dirty="0" smtClean="0"/>
          </a:p>
          <a:p>
            <a:r>
              <a:rPr lang="en-US" altLang="zh-CN" sz="2600" dirty="0" smtClean="0"/>
              <a:t>UNION </a:t>
            </a:r>
            <a:r>
              <a:rPr lang="zh-CN" altLang="en-US" sz="2600" dirty="0"/>
              <a:t>并</a:t>
            </a:r>
            <a:endParaRPr lang="en-US" altLang="zh-CN" sz="2600" dirty="0"/>
          </a:p>
          <a:p>
            <a:r>
              <a:rPr lang="en-US" altLang="zh-CN" sz="2600" dirty="0"/>
              <a:t>INTERSECT </a:t>
            </a:r>
            <a:r>
              <a:rPr lang="zh-CN" altLang="en-US" sz="2600" dirty="0"/>
              <a:t>交</a:t>
            </a:r>
            <a:endParaRPr lang="en-US" altLang="zh-CN" sz="2600" dirty="0"/>
          </a:p>
          <a:p>
            <a:r>
              <a:rPr lang="en-US" altLang="zh-CN" sz="2600" dirty="0"/>
              <a:t>DIFFERENCE </a:t>
            </a:r>
            <a:r>
              <a:rPr lang="zh-CN" altLang="en-US" sz="2600" dirty="0"/>
              <a:t>差</a:t>
            </a:r>
            <a:endParaRPr lang="en-US" altLang="zh-CN" sz="2600" dirty="0"/>
          </a:p>
          <a:p>
            <a:r>
              <a:rPr lang="en-US" altLang="zh-CN" sz="2600" dirty="0"/>
              <a:t>PRODUCT </a:t>
            </a:r>
            <a:r>
              <a:rPr lang="zh-CN" altLang="en-US" sz="2600" dirty="0"/>
              <a:t>笛卡尔</a:t>
            </a:r>
            <a:r>
              <a:rPr lang="zh-CN" altLang="en-US" sz="2600" dirty="0" smtClean="0"/>
              <a:t>积</a:t>
            </a:r>
            <a:endParaRPr lang="en-US" altLang="zh-CN" sz="2600" dirty="0" smtClean="0"/>
          </a:p>
          <a:p>
            <a:r>
              <a:rPr lang="en-US" altLang="zh-CN" sz="2600" dirty="0" smtClean="0"/>
              <a:t>JION </a:t>
            </a:r>
            <a:r>
              <a:rPr lang="zh-CN" altLang="en-US" sz="2600" dirty="0" smtClean="0"/>
              <a:t>连接</a:t>
            </a:r>
            <a:endParaRPr lang="en-US" altLang="zh-CN" sz="2600" dirty="0" smtClean="0"/>
          </a:p>
          <a:p>
            <a:r>
              <a:rPr lang="en-US" altLang="zh-CN" sz="2600" dirty="0" smtClean="0"/>
              <a:t>DIVIDE </a:t>
            </a:r>
            <a:r>
              <a:rPr lang="zh-CN" altLang="en-US" sz="2600" dirty="0" smtClean="0"/>
              <a:t>除</a:t>
            </a:r>
            <a:endParaRPr lang="en-US" altLang="zh-CN" sz="2600"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267810"/>
            <a:ext cx="10058400" cy="996696"/>
          </a:xfrm>
        </p:spPr>
        <p:txBody>
          <a:bodyPr/>
          <a:lstStyle/>
          <a:p>
            <a:r>
              <a:rPr lang="en-US" altLang="zh-CN" dirty="0" smtClean="0"/>
              <a:t>SELeCET </a:t>
            </a:r>
            <a:r>
              <a:rPr lang="zh-CN" altLang="en-US" sz="4800" dirty="0" smtClean="0">
                <a:latin typeface="隶书" panose="02010509060101010101" pitchFamily="49" charset="-122"/>
                <a:ea typeface="隶书" panose="02010509060101010101" pitchFamily="49" charset="-122"/>
              </a:rPr>
              <a:t>选择</a:t>
            </a:r>
            <a:endParaRPr lang="zh-CN" altLang="en-US" sz="4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1069848" y="1264506"/>
            <a:ext cx="10661904" cy="4050792"/>
          </a:xfrm>
        </p:spPr>
        <p:txBody>
          <a:bodyPr/>
          <a:lstStyle/>
          <a:p>
            <a:r>
              <a:rPr lang="en-US" altLang="zh-CN" sz="2400" dirty="0"/>
              <a:t>Yields values for all rows found in a table the satisfy a given condition.</a:t>
            </a:r>
            <a:endParaRPr lang="en-US" altLang="zh-CN" sz="2400" dirty="0"/>
          </a:p>
          <a:p>
            <a:endParaRPr lang="zh-CN" altLang="en-US" dirty="0"/>
          </a:p>
        </p:txBody>
      </p:sp>
      <p:pic>
        <p:nvPicPr>
          <p:cNvPr id="4" name="图片 3"/>
          <p:cNvPicPr>
            <a:picLocks noChangeAspect="1"/>
          </p:cNvPicPr>
          <p:nvPr/>
        </p:nvPicPr>
        <p:blipFill>
          <a:blip r:embed="rId1"/>
          <a:stretch>
            <a:fillRect/>
          </a:stretch>
        </p:blipFill>
        <p:spPr>
          <a:xfrm>
            <a:off x="972185" y="2033905"/>
            <a:ext cx="10253345" cy="4658995"/>
          </a:xfrm>
          <a:prstGeom prst="rect">
            <a:avLst/>
          </a:prstGeom>
        </p:spPr>
      </p:pic>
      <p:sp>
        <p:nvSpPr>
          <p:cNvPr id="5" name="文本框 4"/>
          <p:cNvSpPr txBox="1"/>
          <p:nvPr/>
        </p:nvSpPr>
        <p:spPr>
          <a:xfrm>
            <a:off x="4635500" y="2701925"/>
            <a:ext cx="4760595" cy="368300"/>
          </a:xfrm>
          <a:prstGeom prst="rect">
            <a:avLst/>
          </a:prstGeom>
          <a:solidFill>
            <a:schemeClr val="accent4">
              <a:lumMod val="20000"/>
              <a:lumOff val="80000"/>
            </a:schemeClr>
          </a:solidFill>
        </p:spPr>
        <p:txBody>
          <a:bodyPr wrap="square" rtlCol="0">
            <a:spAutoFit/>
          </a:bodyPr>
          <a:p>
            <a:r>
              <a:rPr lang="zh-CN" altLang="en-US"/>
              <a:t>SELECT * FROM school.`student table`;</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267810"/>
            <a:ext cx="10058400" cy="996696"/>
          </a:xfrm>
        </p:spPr>
        <p:txBody>
          <a:bodyPr/>
          <a:lstStyle/>
          <a:p>
            <a:r>
              <a:rPr lang="en-US" altLang="zh-CN" dirty="0" smtClean="0"/>
              <a:t>PROJECT </a:t>
            </a:r>
            <a:r>
              <a:rPr lang="zh-CN" altLang="en-US" sz="4800" dirty="0" smtClean="0">
                <a:latin typeface="隶书" panose="02010509060101010101" pitchFamily="49" charset="-122"/>
                <a:ea typeface="隶书" panose="02010509060101010101" pitchFamily="49" charset="-122"/>
              </a:rPr>
              <a:t>投影</a:t>
            </a:r>
            <a:endParaRPr lang="zh-CN" altLang="en-US" sz="4800"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1069848" y="1264506"/>
            <a:ext cx="10661904" cy="5300886"/>
          </a:xfrm>
        </p:spPr>
        <p:txBody>
          <a:bodyPr/>
          <a:lstStyle/>
          <a:p>
            <a:r>
              <a:rPr lang="en-US" altLang="zh-CN" sz="2400" dirty="0"/>
              <a:t>PROJECT yields all values for selected attributes. </a:t>
            </a:r>
            <a:endParaRPr lang="en-US" altLang="zh-CN" sz="2400" dirty="0"/>
          </a:p>
          <a:p>
            <a:r>
              <a:rPr lang="en-US" altLang="zh-CN" sz="2400" dirty="0" smtClean="0"/>
              <a:t>PROJECT </a:t>
            </a:r>
            <a:r>
              <a:rPr lang="en-US" altLang="zh-CN" sz="2400" dirty="0"/>
              <a:t>yields a vertical subset of a table.</a:t>
            </a:r>
            <a:endParaRPr lang="zh-CN" altLang="en-US" dirty="0"/>
          </a:p>
        </p:txBody>
      </p:sp>
      <p:pic>
        <p:nvPicPr>
          <p:cNvPr id="5" name="图片 4"/>
          <p:cNvPicPr>
            <a:picLocks noChangeAspect="1"/>
          </p:cNvPicPr>
          <p:nvPr/>
        </p:nvPicPr>
        <p:blipFill>
          <a:blip r:embed="rId1"/>
          <a:stretch>
            <a:fillRect/>
          </a:stretch>
        </p:blipFill>
        <p:spPr>
          <a:xfrm>
            <a:off x="1554480" y="2142330"/>
            <a:ext cx="9101132" cy="4596798"/>
          </a:xfrm>
          <a:prstGeom prst="rect">
            <a:avLst/>
          </a:prstGeom>
        </p:spPr>
      </p:pic>
      <p:sp>
        <p:nvSpPr>
          <p:cNvPr id="4" name="文本框 3"/>
          <p:cNvSpPr txBox="1"/>
          <p:nvPr/>
        </p:nvSpPr>
        <p:spPr>
          <a:xfrm>
            <a:off x="4664710" y="2828290"/>
            <a:ext cx="5248275" cy="368300"/>
          </a:xfrm>
          <a:prstGeom prst="rect">
            <a:avLst/>
          </a:prstGeom>
          <a:solidFill>
            <a:schemeClr val="accent4">
              <a:lumMod val="20000"/>
              <a:lumOff val="80000"/>
            </a:schemeClr>
          </a:solidFill>
        </p:spPr>
        <p:txBody>
          <a:bodyPr wrap="square" rtlCol="0">
            <a:spAutoFit/>
          </a:bodyPr>
          <a:p>
            <a:r>
              <a:rPr lang="zh-CN" altLang="en-US"/>
              <a:t>SELECT `Name` FROM school.`student table`;</a:t>
            </a:r>
            <a:endParaRPr lang="zh-CN" altLang="en-US"/>
          </a:p>
        </p:txBody>
      </p:sp>
    </p:spTree>
  </p:cSld>
  <p:clrMapOvr>
    <a:masterClrMapping/>
  </p:clrMapOvr>
</p:sld>
</file>

<file path=ppt/tags/tag1.xml><?xml version="1.0" encoding="utf-8"?>
<p:tagLst xmlns:p="http://schemas.openxmlformats.org/presentationml/2006/main">
  <p:tag name="KSO_WPP_MARK_KEY" val="820d6c1a-fa94-47da-b074-1eed73f4c271"/>
  <p:tag name="COMMONDATA" val="eyJoZGlkIjoiYjE0YWFkYjJiYmI1YmJhMjEzZDg3MDUyMzJmNjNkNzcifQ=="/>
</p:tagLst>
</file>

<file path=ppt/theme/_rels/theme1.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木头类型">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0</TotalTime>
  <Words>3183</Words>
  <Application>WPS Presentation</Application>
  <PresentationFormat>Widescreen</PresentationFormat>
  <Paragraphs>141</Paragraphs>
  <Slides>19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SimSun</vt:lpstr>
      <vt:lpstr>Wingdings</vt:lpstr>
      <vt:lpstr>隶书</vt:lpstr>
      <vt:lpstr>宋体-简</vt:lpstr>
      <vt:lpstr>Lato Regular</vt:lpstr>
      <vt:lpstr>Thonburi</vt:lpstr>
      <vt:lpstr>等线</vt:lpstr>
      <vt:lpstr>Rockwell Condensed</vt:lpstr>
      <vt:lpstr>苹方-简</vt:lpstr>
      <vt:lpstr>Microsoft YaHei</vt:lpstr>
      <vt:lpstr>汉仪旗黑</vt:lpstr>
      <vt:lpstr>Arial Unicode MS</vt:lpstr>
      <vt:lpstr>Calibri</vt:lpstr>
      <vt:lpstr>Helvetica Neue</vt:lpstr>
      <vt:lpstr>Rockwell</vt:lpstr>
      <vt:lpstr>方正姚体</vt:lpstr>
      <vt:lpstr>바탕</vt:lpstr>
      <vt:lpstr>SimSun</vt:lpstr>
      <vt:lpstr>木头类型</vt:lpstr>
      <vt:lpstr>The Relational Database Model</vt:lpstr>
      <vt:lpstr>Content</vt:lpstr>
      <vt:lpstr>Integrity Rules 完整性约束</vt:lpstr>
      <vt:lpstr>Entity Integrity 实体完整性</vt:lpstr>
      <vt:lpstr>Reference Integrity 参照完整性</vt:lpstr>
      <vt:lpstr>An illustration of integrity rules</vt:lpstr>
      <vt:lpstr>Relational Set Operators</vt:lpstr>
      <vt:lpstr>SELCET 选择</vt:lpstr>
      <vt:lpstr>PROJECT 投影</vt:lpstr>
      <vt:lpstr>UNION 并</vt:lpstr>
      <vt:lpstr>INTERSECT 交</vt:lpstr>
      <vt:lpstr>DIFFERENCE 差</vt:lpstr>
      <vt:lpstr>PRODUCT 笛卡尔积</vt:lpstr>
      <vt:lpstr>JION 连接</vt:lpstr>
      <vt:lpstr>PowerPoint 演示文稿</vt:lpstr>
      <vt:lpstr>PowerPoint 演示文稿</vt:lpstr>
      <vt:lpstr>Join</vt:lpstr>
      <vt:lpstr>PowerPoint 演示文稿</vt:lpstr>
      <vt:lpstr>DIVIDE 除</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Relational Database Model</dc:title>
  <dc:creator>Microsoft</dc:creator>
  <cp:lastModifiedBy>136******15</cp:lastModifiedBy>
  <cp:revision>24</cp:revision>
  <dcterms:created xsi:type="dcterms:W3CDTF">2024-03-02T09:33:09Z</dcterms:created>
  <dcterms:modified xsi:type="dcterms:W3CDTF">2024-03-02T09:33:09Z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881EBD33949D4BF4844FB9373E68CDC9</vt:lpwstr>
  </property>
  <property fmtid="{D5CDD505-2E9C-101B-9397-08002B2CF9AE}" pid="3" name="KSOProductBuildVer">
    <vt:lpwstr>1033-5.6.0.8082</vt:lpwstr>
  </property>
</Properties>
</file>