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470" r:id="rId22"/>
    <p:sldId id="354" r:id="rId23"/>
    <p:sldId id="355" r:id="rId24"/>
    <p:sldId id="356" r:id="rId25"/>
    <p:sldId id="357" r:id="rId26"/>
    <p:sldId id="392" r:id="rId27"/>
    <p:sldId id="405" r:id="rId28"/>
    <p:sldId id="366" r:id="rId29"/>
    <p:sldId id="518" r:id="rId30"/>
    <p:sldId id="519" r:id="rId31"/>
    <p:sldId id="520" r:id="rId32"/>
    <p:sldId id="522" r:id="rId33"/>
    <p:sldId id="367" r:id="rId34"/>
    <p:sldId id="368" r:id="rId35"/>
    <p:sldId id="472" r:id="rId36"/>
    <p:sldId id="471" r:id="rId37"/>
    <p:sldId id="521" r:id="rId38"/>
    <p:sldId id="395" r:id="rId39"/>
    <p:sldId id="523" r:id="rId40"/>
    <p:sldId id="396" r:id="rId41"/>
    <p:sldId id="397" r:id="rId42"/>
    <p:sldId id="525" r:id="rId43"/>
    <p:sldId id="526" r:id="rId44"/>
    <p:sldId id="527" r:id="rId45"/>
    <p:sldId id="372" r:id="rId46"/>
    <p:sldId id="399" r:id="rId47"/>
    <p:sldId id="400" r:id="rId48"/>
    <p:sldId id="528" r:id="rId49"/>
    <p:sldId id="524" r:id="rId50"/>
    <p:sldId id="378" r:id="rId51"/>
    <p:sldId id="379" r:id="rId52"/>
    <p:sldId id="402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403" r:id="rId61"/>
    <p:sldId id="444" r:id="rId62"/>
    <p:sldId id="445" r:id="rId63"/>
    <p:sldId id="446" r:id="rId64"/>
    <p:sldId id="447" r:id="rId65"/>
    <p:sldId id="448" r:id="rId66"/>
    <p:sldId id="449" r:id="rId67"/>
  </p:sldIdLst>
  <p:sldSz cx="9144000" cy="6858000" type="screen4x3"/>
  <p:notesSz cx="6997700" cy="9283700"/>
  <p:embeddedFontLst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(false); </a:t>
            </a:r>
            <a:r>
              <a:rPr lang="en-US" altLang="en-US" dirty="0">
                <a:ea typeface="MS PGothic" panose="020B0600070205080204" pitchFamily="34" charset="-128"/>
              </a:rPr>
              <a:t> // Inside the config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conn.rollback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endParaRPr lang="en-US" altLang="en-US" b="1" dirty="0">
              <a:solidFill>
                <a:srgbClr val="002060"/>
              </a:solidFill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(true)</a:t>
            </a:r>
            <a:r>
              <a:rPr lang="en-US" altLang="en-US" dirty="0"/>
              <a:t>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915" y="1029335"/>
            <a:ext cx="46177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try {</a:t>
            </a:r>
            <a:endParaRPr lang="en-US" sz="1800"/>
          </a:p>
          <a:p>
            <a:r>
              <a:rPr lang="en-US" sz="1800"/>
              <a:t>    PreparedStatement pstmt1 = conn.prepareStatement("INSERT INTO Employees(name)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pstmt1.setString(1, "John Doe");</a:t>
            </a:r>
            <a:endParaRPr lang="en-US" sz="1800"/>
          </a:p>
          <a:p>
            <a:r>
              <a:rPr lang="en-US" sz="1800"/>
              <a:t>pstmt1.executeUpdate();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PreparedStatement pstmt2 = </a:t>
            </a:r>
            <a:endParaRPr lang="en-US" sz="1800"/>
          </a:p>
          <a:p>
            <a:r>
              <a:rPr lang="en-US" sz="1800"/>
              <a:t>conn.prepareStatement("INSERT INTO </a:t>
            </a:r>
            <a:endParaRPr lang="en-US" sz="1800"/>
          </a:p>
          <a:p>
            <a:r>
              <a:rPr lang="en-US" sz="1800"/>
              <a:t>Departments(dept)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pstmt2.setString(1, "Human Resources");</a:t>
            </a:r>
            <a:endParaRPr lang="en-US" sz="1800"/>
          </a:p>
          <a:p>
            <a:r>
              <a:rPr lang="en-US" sz="1800"/>
              <a:t>pstmt2.executeUpdate();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// If there is no error, commit the transaction</a:t>
            </a:r>
            <a:endParaRPr lang="en-US" sz="1800"/>
          </a:p>
          <a:p>
            <a:r>
              <a:rPr lang="en-US" sz="1800"/>
              <a:t>    </a:t>
            </a:r>
            <a:endParaRPr lang="en-US" sz="1800"/>
          </a:p>
          <a:p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conn.commit();</a:t>
            </a:r>
            <a:endParaRPr lang="en-US" sz="1800" b="1">
              <a:solidFill>
                <a:srgbClr val="002060"/>
              </a:solidFill>
              <a:latin typeface="Helvetica Bold" charset="0"/>
              <a:cs typeface="Helvetica Bold" charset="0"/>
            </a:endParaRPr>
          </a:p>
          <a:p>
            <a:r>
              <a:rPr lang="en-US" sz="1800"/>
              <a:t>} 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5060950" y="727075"/>
            <a:ext cx="4083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catch (SQLException ex) {</a:t>
            </a:r>
            <a:endParaRPr lang="en-US" sz="1800"/>
          </a:p>
          <a:p>
            <a:r>
              <a:rPr lang="en-US" sz="1800">
                <a:sym typeface="+mn-ea"/>
              </a:rPr>
              <a:t>    // If there is any error, rollback the transaction</a:t>
            </a:r>
            <a:endParaRPr lang="en-US" sz="1800"/>
          </a:p>
          <a:p>
            <a:r>
              <a:rPr lang="en-US" sz="1800">
                <a:sym typeface="+mn-ea"/>
              </a:rPr>
              <a:t>    if (</a:t>
            </a:r>
            <a:r>
              <a:rPr lang="en-US" sz="1800" b="1" i="1">
                <a:solidFill>
                  <a:srgbClr val="002060"/>
                </a:solidFill>
                <a:latin typeface="Helvetica Bold Oblique" charset="0"/>
                <a:cs typeface="Helvetica Bold Oblique" charset="0"/>
                <a:sym typeface="+mn-ea"/>
              </a:rPr>
              <a:t>conn != null</a:t>
            </a:r>
            <a:r>
              <a:rPr lang="en-US" sz="1800">
                <a:sym typeface="+mn-ea"/>
              </a:rPr>
              <a:t>) {</a:t>
            </a:r>
            <a:endParaRPr lang="en-US" sz="1800"/>
          </a:p>
          <a:p>
            <a:r>
              <a:rPr lang="en-US" sz="1800">
                <a:sym typeface="+mn-ea"/>
              </a:rPr>
              <a:t>        try {</a:t>
            </a:r>
            <a:endParaRPr lang="en-US" sz="1800"/>
          </a:p>
          <a:p>
            <a:r>
              <a:rPr lang="en-US" sz="1800">
                <a:sym typeface="+mn-ea"/>
              </a:rPr>
              <a:t>    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conn.rollback();</a:t>
            </a:r>
            <a:endParaRPr lang="en-US" sz="1800"/>
          </a:p>
          <a:p>
            <a:r>
              <a:rPr lang="en-US" sz="1800">
                <a:sym typeface="+mn-ea"/>
              </a:rPr>
              <a:t>    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    }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    ex.printStackTrace();</a:t>
            </a:r>
            <a:endParaRPr lang="en-US" sz="1800"/>
          </a:p>
          <a:p>
            <a:r>
              <a:rPr lang="en-US" sz="1800">
                <a:sym typeface="+mn-ea"/>
              </a:rPr>
              <a:t>} finally {</a:t>
            </a:r>
            <a:endParaRPr lang="en-US" sz="1800"/>
          </a:p>
          <a:p>
            <a:r>
              <a:rPr lang="en-US" sz="1800">
                <a:sym typeface="+mn-ea"/>
              </a:rPr>
              <a:t>    // Close resources, handle exceptions</a:t>
            </a:r>
            <a:endParaRPr lang="en-US" sz="1800"/>
          </a:p>
          <a:p>
            <a:r>
              <a:rPr lang="en-US" sz="1800">
                <a:sym typeface="+mn-ea"/>
              </a:rPr>
              <a:t>    try {</a:t>
            </a:r>
            <a:endParaRPr lang="en-US" sz="1800"/>
          </a:p>
          <a:p>
            <a:r>
              <a:rPr lang="en-US" sz="1800">
                <a:sym typeface="+mn-ea"/>
              </a:rPr>
              <a:t>        if (pstmt1 != null) pstmt1.close();</a:t>
            </a:r>
            <a:endParaRPr lang="en-US" sz="1800"/>
          </a:p>
          <a:p>
            <a:r>
              <a:rPr lang="en-US" sz="1800">
                <a:sym typeface="+mn-ea"/>
              </a:rPr>
              <a:t>        if (pstmt2 != null) pstmt2.close();</a:t>
            </a:r>
            <a:endParaRPr lang="en-US" sz="1800"/>
          </a:p>
          <a:p>
            <a:r>
              <a:rPr lang="en-US" sz="1800">
                <a:sym typeface="+mn-ea"/>
              </a:rPr>
              <a:t>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if (conn != null) conn.close();</a:t>
            </a:r>
            <a:endParaRPr lang="en-US" sz="1800"/>
          </a:p>
          <a:p>
            <a:r>
              <a:rPr lang="en-US" sz="1800">
                <a:sym typeface="+mn-ea"/>
              </a:rPr>
              <a:t>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}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getBlob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getClob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that are similar to the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getString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method, but return objects of type </a:t>
            </a:r>
            <a:r>
              <a:rPr lang="en-US" altLang="en-US" b="1" i="1" dirty="0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i="1" dirty="0" err="1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blob.setBlob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(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int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parameterIndex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,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ODBC:</a:t>
            </a:r>
            <a:r>
              <a:rPr lang="en-US" altLang="en-US" dirty="0"/>
              <a:t> Compatible with various programming languages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(C, C++, etc.)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JDBC: </a:t>
            </a:r>
            <a:r>
              <a:rPr lang="en-US" altLang="en-US" dirty="0"/>
              <a:t>Specifically designed for Java applications.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are pieces of code that can be stored in a database and executed from SQL statements.</a:t>
            </a:r>
            <a:endParaRPr lang="en-US" altLang="en-US" dirty="0"/>
          </a:p>
          <a:p>
            <a:r>
              <a:rPr lang="en-US" altLang="en-US" dirty="0"/>
              <a:t>They allow "business logic" to be encapsulated within the database.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Java, C, </a:t>
            </a:r>
            <a:r>
              <a:rPr lang="en-US" altLang="en-US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C++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have their own versions of this syntax with additional features or slight variations.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Example: MySQL:</a:t>
            </a:r>
            <a:r>
              <a:rPr lang="en-US" altLang="en-US" dirty="0">
                <a:ea typeface="MS PGothic" panose="020B0600070205080204" pitchFamily="34" charset="-128"/>
              </a:rPr>
              <a:t> Uses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DELIMITER </a:t>
            </a:r>
            <a:r>
              <a:rPr lang="en-US" altLang="en-US" dirty="0">
                <a:ea typeface="MS PGothic" panose="020B0600070205080204" pitchFamily="34" charset="-128"/>
              </a:rPr>
              <a:t>to define procedures.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p>
            <a:r>
              <a:rPr lang="en-US"/>
              <a:t>Business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Business logic refers to the rules or algorithms that handle the exchange of information between a </a:t>
            </a:r>
            <a:r>
              <a:rPr lang="en-US" b="1">
                <a:latin typeface="Helvetica Bold" charset="0"/>
                <a:cs typeface="Helvetica Bold" charset="0"/>
              </a:rPr>
              <a:t>database </a:t>
            </a:r>
            <a:r>
              <a:rPr lang="en-US"/>
              <a:t>and a </a:t>
            </a:r>
            <a:r>
              <a:rPr lang="en-US" b="1">
                <a:latin typeface="Helvetica Bold" charset="0"/>
                <a:cs typeface="Helvetica Bold" charset="0"/>
              </a:rPr>
              <a:t>user interface</a:t>
            </a:r>
            <a:r>
              <a:rPr lang="en-US"/>
              <a:t>.</a:t>
            </a:r>
            <a:endParaRPr lang="en-US"/>
          </a:p>
          <a:p>
            <a:r>
              <a:rPr lang="en-US"/>
              <a:t>It includes the </a:t>
            </a:r>
            <a:r>
              <a:rPr lang="en-US" b="1">
                <a:latin typeface="Helvetica Bold" charset="0"/>
                <a:cs typeface="Helvetica Bold" charset="0"/>
              </a:rPr>
              <a:t>processes</a:t>
            </a:r>
            <a:r>
              <a:rPr lang="en-US"/>
              <a:t>, </a:t>
            </a:r>
            <a:r>
              <a:rPr lang="en-US" b="1">
                <a:latin typeface="Helvetica Bold" charset="0"/>
                <a:cs typeface="Helvetica Bold" charset="0"/>
              </a:rPr>
              <a:t>calculations</a:t>
            </a:r>
            <a:r>
              <a:rPr lang="en-US"/>
              <a:t>, and </a:t>
            </a:r>
            <a:r>
              <a:rPr lang="en-US" b="1">
                <a:latin typeface="Helvetica Bold" charset="0"/>
                <a:cs typeface="Helvetica Bold" charset="0"/>
              </a:rPr>
              <a:t>data manipulations</a:t>
            </a:r>
            <a:r>
              <a:rPr lang="en-US"/>
              <a:t> that are necessary for the application to function correctly according to the business requirements.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Functions and Procedures?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Encapsulation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They encapsulate complex operations and business rules, making the SQL code easier to manage and reuse.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Performance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Storing and executing logic directly in the database can improve performance by reducing the amount of data transferred between the database and the application.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Maintainability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Centralizing business logic in the database simplifies maintenance and updates, as changes are made in one place rather than in multiple applications.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p>
            <a:r>
              <a:rPr lang="en-US"/>
              <a:t>Function: A function returns a single value and is typically used for computations or transformations.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example_function(param1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) </a:t>
            </a:r>
            <a:r>
              <a:rPr lang="en-US" b="1">
                <a:latin typeface="Helvetica Bold" charset="0"/>
                <a:cs typeface="Helvetica Bold" charset="0"/>
              </a:rPr>
              <a:t>RETURNS </a:t>
            </a:r>
            <a:r>
              <a:rPr lang="en-US">
                <a:solidFill>
                  <a:srgbClr val="FF0000"/>
                </a:solidFill>
              </a:rPr>
              <a:t>INT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</a:t>
            </a:r>
            <a:r>
              <a:rPr lang="en-US" b="1">
                <a:latin typeface="Helvetica Bold" charset="0"/>
                <a:cs typeface="Helvetica Bold" charset="0"/>
              </a:rPr>
              <a:t>       DECLARE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result </a:t>
            </a:r>
            <a:r>
              <a:rPr lang="en-US"/>
              <a:t>INT;</a:t>
            </a:r>
            <a:endParaRPr lang="en-US"/>
          </a:p>
          <a:p>
            <a:pPr marL="0" indent="0">
              <a:buNone/>
            </a:pPr>
            <a:r>
              <a:rPr lang="en-US"/>
              <a:t>            -- SQL statements</a:t>
            </a:r>
            <a:endParaRPr lang="en-US"/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b="1">
                <a:latin typeface="Helvetica Bold" charset="0"/>
                <a:cs typeface="Helvetica Bold" charset="0"/>
              </a:rPr>
              <a:t>RETURN result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</a:t>
            </a:r>
            <a:r>
              <a:rPr lang="en-US" sz="1400"/>
              <a:t> example_function(param1 INT) RETURNS INT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DECLARE result</a:t>
            </a:r>
            <a:r>
              <a:rPr lang="en-US" sz="1400"/>
              <a:t>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-- SQL statements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result</a:t>
            </a:r>
            <a:r>
              <a:rPr lang="en-US" sz="1400"/>
              <a:t> = param1 * 2;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RETURN result;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</a:t>
            </a:r>
            <a:r>
              <a:rPr lang="en-US" b="1">
                <a:latin typeface="Helvetica Bold" charset="0"/>
                <a:cs typeface="Helvetica Bold" charset="0"/>
              </a:rPr>
              <a:t>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MySQL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25538"/>
            <a:ext cx="7707313" cy="4903787"/>
          </a:xfrm>
        </p:spPr>
        <p:txBody>
          <a:bodyPr/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 </a:t>
            </a:r>
            <a:r>
              <a:rPr lang="en-US" sz="1400"/>
              <a:t>calculate_bonus(salary DECIMAL(10, 2), bonus_rate DECIMAL(3, 2)) 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RETURNS DECIMAL(10, 2)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RETURN</a:t>
            </a:r>
            <a:r>
              <a:rPr lang="en-US" sz="1400"/>
              <a:t> salary * bonus_rate;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</a:t>
            </a:r>
            <a:r>
              <a:rPr lang="en-US" sz="1400"/>
              <a:t> //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DELIMITER ;</a:t>
            </a:r>
            <a:endParaRPr lang="en-US" sz="1400"/>
          </a:p>
          <a:p>
            <a:pPr marL="0" indent="0">
              <a:buNone/>
            </a:pPr>
            <a:endParaRPr lang="en-US"/>
          </a:p>
          <a:p>
            <a:r>
              <a:rPr lang="en-US"/>
              <a:t>The function calculate_bonus takes a salary and a bonus rate as input parameters and returns the calculated bonus.</a:t>
            </a:r>
            <a:endParaRPr lang="en-US"/>
          </a:p>
          <a:p>
            <a:r>
              <a:rPr lang="en-US"/>
              <a:t>The DELIMITER command allows the function definition to be treated as a </a:t>
            </a:r>
            <a:r>
              <a:rPr lang="en-US" b="1">
                <a:latin typeface="Helvetica Bold" charset="0"/>
                <a:cs typeface="Helvetica Bold" charset="0"/>
              </a:rPr>
              <a:t>single </a:t>
            </a:r>
            <a:r>
              <a:rPr lang="en-US"/>
              <a:t>statement.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77265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  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(SCALAR TYPE)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(@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dept_count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(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dept_name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) </a:t>
            </a:r>
            <a:r>
              <a:rPr lang="en-US" altLang="en-US" dirty="0"/>
              <a:t>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173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Examples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8540" y="1149985"/>
            <a:ext cx="7576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dbo.GetEmployeesInDepartment (@DepartmentID </a:t>
            </a:r>
            <a:r>
              <a:rPr lang="en-US" b="1">
                <a:latin typeface="Helvetica Bold" charset="0"/>
                <a:cs typeface="Helvetica Bold" charset="0"/>
              </a:rPr>
              <a:t>INT</a:t>
            </a:r>
            <a:r>
              <a:rPr lang="en-US"/>
              <a:t>)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RETURNS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TABLE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AS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 b="1">
                <a:latin typeface="Helvetica Bold" charset="0"/>
                <a:cs typeface="Helvetica Bold" charset="0"/>
              </a:rPr>
              <a:t>RETURN 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/>
              <a:t>(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FirstName, LastName, Email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FROM</a:t>
            </a:r>
            <a:r>
              <a:rPr lang="en-US"/>
              <a:t> Employees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WHERE </a:t>
            </a:r>
            <a:r>
              <a:rPr lang="en-US"/>
              <a:t>DepartmentID = @DepartmentID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727075"/>
            <a:ext cx="8076565" cy="6111240"/>
          </a:xfrm>
        </p:spPr>
        <p:txBody>
          <a:bodyPr/>
          <a:p>
            <a:pPr marL="0" indent="0">
              <a:buNone/>
            </a:pPr>
            <a:r>
              <a:rPr lang="en-US" sz="1600"/>
              <a:t>public class </a:t>
            </a:r>
            <a:r>
              <a:rPr lang="en-US" sz="1600" b="1">
                <a:latin typeface="Helvetica Bold" charset="0"/>
                <a:cs typeface="Helvetica Bold" charset="0"/>
              </a:rPr>
              <a:t>DatabaseFunctionsExample </a:t>
            </a: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public static void </a:t>
            </a:r>
            <a:r>
              <a:rPr lang="en-US" sz="1600" b="1">
                <a:latin typeface="Helvetica Bold" charset="0"/>
                <a:cs typeface="Helvetica Bold" charset="0"/>
              </a:rPr>
              <a:t>useTableValuedFunction</a:t>
            </a:r>
            <a:r>
              <a:rPr lang="en-US" sz="1600"/>
              <a:t>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String query = "</a:t>
            </a:r>
            <a:r>
              <a:rPr lang="en-US" sz="1600" b="1">
                <a:latin typeface="Helvetica Bold" charset="0"/>
                <a:cs typeface="Helvetica Bold" charset="0"/>
              </a:rPr>
              <a:t>SELECT</a:t>
            </a:r>
            <a:r>
              <a:rPr lang="en-US" sz="1600"/>
              <a:t> * FROM </a:t>
            </a:r>
            <a:r>
              <a:rPr lang="en-US" sz="1600" b="1">
                <a:latin typeface="Helvetica Bold" charset="0"/>
                <a:cs typeface="Helvetica Bold" charset="0"/>
              </a:rPr>
              <a:t>dbo.GetEmployeesInDepartment</a:t>
            </a:r>
            <a:r>
              <a:rPr lang="en-US" sz="1600"/>
              <a:t>(?)";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</a:t>
            </a:r>
            <a:r>
              <a:rPr lang="en-US" sz="1600" b="1">
                <a:latin typeface="Helvetica Bold" charset="0"/>
                <a:cs typeface="Helvetica Bold" charset="0"/>
              </a:rPr>
              <a:t>try </a:t>
            </a:r>
            <a:r>
              <a:rPr lang="en-US" sz="1600"/>
              <a:t>(Connection conn = getConnection();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PreparedStatement stmt = conn.prepareStatement(query))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stmt.setInt(1, 3);  // Set department ID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ResultSet rs = stmt.executeQuery();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while (rs.next())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firstName = rs.getString("FirstName");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lastName = rs.getString("LastName");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email = rs.getString("Email");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System.out.println("Employee: " + firstName + " " + lastName + " | Email: " + email);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r>
              <a:rPr lang="en-US" sz="1600" b="1">
                <a:latin typeface="Helvetica Bold" charset="0"/>
                <a:cs typeface="Helvetica Bold" charset="0"/>
              </a:rPr>
              <a:t> catch</a:t>
            </a:r>
            <a:r>
              <a:rPr lang="en-US" sz="1600"/>
              <a:t> (</a:t>
            </a:r>
            <a:r>
              <a:rPr lang="en-US" sz="1600" b="1">
                <a:latin typeface="Helvetica Bold" charset="0"/>
                <a:cs typeface="Helvetica Bold" charset="0"/>
              </a:rPr>
              <a:t>SQLException</a:t>
            </a:r>
            <a:r>
              <a:rPr lang="en-US" sz="1600"/>
              <a:t> e)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e.printStackTrace();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&amp; MySQL Procedure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Procedure: </a:t>
            </a:r>
            <a:r>
              <a:rPr lang="en-US"/>
              <a:t>A procedure performs a task, which might include modifying data, and does not necessarily return a value.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CREATE PROCEDURE </a:t>
            </a:r>
            <a:r>
              <a:rPr lang="en-US"/>
              <a:t>example_procedure(IN param1 INT)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     -- SQL statements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 example_procedure(IN param1 INT)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-- SQL statements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INSERT INTO example_table (column1) VALUES (param1);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MySQL Example: 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</a:t>
            </a:r>
            <a:r>
              <a:rPr lang="en-US"/>
              <a:t> add_employee(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emp_name VARCHAR(100),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emp_age INT,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emp_department VARCHAR(50)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Helvetica Bold" charset="0"/>
                <a:cs typeface="Helvetica Bold" charset="0"/>
              </a:rPr>
              <a:t> INSERT INTO </a:t>
            </a:r>
            <a:r>
              <a:rPr lang="en-US"/>
              <a:t>employees (name, age, department)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VALUES </a:t>
            </a:r>
            <a:r>
              <a:rPr lang="en-US"/>
              <a:t>(emp_name, emp_age, emp_department);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</a:t>
            </a:r>
            <a:r>
              <a:rPr lang="en-US"/>
              <a:t> //</a:t>
            </a: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procedure </a:t>
            </a:r>
            <a:r>
              <a:rPr lang="en-US" b="1" i="1">
                <a:latin typeface="Helvetica Bold Oblique" charset="0"/>
                <a:cs typeface="Helvetica Bold Oblique" charset="0"/>
              </a:rPr>
              <a:t>add_employee</a:t>
            </a:r>
            <a:r>
              <a:rPr lang="en-US"/>
              <a:t> inserts a new employee record into the employees table.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Warning: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A compound statement allows multiple SQL statements to be grouped together.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BEGIN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    -- Multiple SQL statements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END;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Looping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While Loop: </a:t>
            </a:r>
            <a:r>
              <a:rPr lang="en-US" altLang="en-US" dirty="0">
                <a:sym typeface="+mn-ea"/>
              </a:rPr>
              <a:t>Repeats a sequence of statements as long as a boolean expression is true.</a:t>
            </a:r>
            <a:endParaRPr lang="en-US" altLang="en-US" dirty="0">
              <a:sym typeface="+mn-ea"/>
            </a:endParaRPr>
          </a:p>
          <a:p>
            <a:pPr>
              <a:defRPr/>
            </a:pPr>
            <a:r>
              <a:rPr lang="en-US" altLang="en-US" dirty="0">
                <a:sym typeface="+mn-ea"/>
              </a:rPr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ym typeface="+mn-ea"/>
              </a:rPr>
              <a:t>  </a:t>
            </a:r>
            <a:r>
              <a:rPr lang="en-US" altLang="en-US" b="1" dirty="0">
                <a:sym typeface="+mn-ea"/>
              </a:rPr>
              <a:t>while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 </a:t>
            </a:r>
            <a:r>
              <a:rPr lang="en-US" altLang="en-US" b="1" dirty="0">
                <a:sym typeface="+mn-ea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sym typeface="+mn-ea"/>
              </a:rPr>
              <a:t>          --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	</a:t>
            </a:r>
            <a:r>
              <a:rPr lang="en-US" altLang="en-US" b="1" dirty="0">
                <a:sym typeface="+mn-ea"/>
              </a:rPr>
              <a:t>end while</a:t>
            </a:r>
            <a:endParaRPr lang="en-US" altLang="en-US" b="1" dirty="0">
              <a:sym typeface="+mn-ea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endParaRPr lang="en-US" altLang="en-US" b="1" dirty="0">
              <a:ea typeface="MS PGothic" panose="020B0600070205080204" pitchFamily="34" charset="-128"/>
              <a:sym typeface="+mn-ea"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Repeat Loop: </a:t>
            </a:r>
            <a:r>
              <a:rPr lang="en-US" altLang="en-US" dirty="0">
                <a:ea typeface="MS PGothic" panose="020B0600070205080204" pitchFamily="34" charset="-128"/>
              </a:rPr>
              <a:t>Repeats a sequence of statements until a boolean expression becomes true.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sym typeface="+mn-ea"/>
              </a:rPr>
              <a:t> </a:t>
            </a:r>
            <a:r>
              <a:rPr lang="en-US" altLang="en-US" b="1" dirty="0">
                <a:sym typeface="+mn-ea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until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sym typeface="+mn-ea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calculate_factorial(IN num INT, OUT result INT)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i INT DEFAULT 1;</a:t>
            </a:r>
            <a:endParaRPr lang="en-US"/>
          </a:p>
          <a:p>
            <a:pPr marL="0" indent="0">
              <a:buNone/>
            </a:pPr>
            <a:r>
              <a:rPr lang="en-US"/>
              <a:t>    DECLARE fact INT DEFAULT 1;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WHILE i &lt;= num DO</a:t>
            </a:r>
            <a:endParaRPr lang="en-US"/>
          </a:p>
          <a:p>
            <a:pPr marL="0" indent="0">
              <a:buNone/>
            </a:pPr>
            <a:r>
              <a:rPr lang="en-US"/>
              <a:t>        SET fact = fact * i;</a:t>
            </a:r>
            <a:endParaRPr lang="en-US"/>
          </a:p>
          <a:p>
            <a:pPr marL="0" indent="0">
              <a:buNone/>
            </a:pPr>
            <a:r>
              <a:rPr lang="en-US"/>
              <a:t>        SET i = i + 1;</a:t>
            </a:r>
            <a:endParaRPr lang="en-US"/>
          </a:p>
          <a:p>
            <a:pPr marL="0" indent="0">
              <a:buNone/>
            </a:pPr>
            <a:r>
              <a:rPr lang="en-US"/>
              <a:t>    END WHILE;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SET result = fact;</a:t>
            </a:r>
            <a:endParaRPr lang="en-US"/>
          </a:p>
          <a:p>
            <a:pPr marL="0" indent="0">
              <a:buNone/>
            </a:pPr>
            <a:r>
              <a:rPr lang="en-US"/>
              <a:t>END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Repeat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8077200" cy="4903470"/>
          </a:xfrm>
        </p:spPr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countdown(IN start INT)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i INT;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SET i = start;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REPEAT</a:t>
            </a:r>
            <a:endParaRPr lang="en-US"/>
          </a:p>
          <a:p>
            <a:pPr marL="0" indent="0">
              <a:buNone/>
            </a:pPr>
            <a:r>
              <a:rPr lang="en-US"/>
              <a:t>        INSERT INTO log_table (message) VALUES (CONCAT('Countdown: ', i));</a:t>
            </a:r>
            <a:endParaRPr lang="en-US"/>
          </a:p>
          <a:p>
            <a:pPr marL="0" indent="0">
              <a:buNone/>
            </a:pPr>
            <a:r>
              <a:rPr lang="en-US"/>
              <a:t>        SET i = i - 1;</a:t>
            </a:r>
            <a:endParaRPr lang="en-US"/>
          </a:p>
          <a:p>
            <a:pPr marL="0" indent="0">
              <a:buNone/>
            </a:pPr>
            <a:r>
              <a:rPr lang="en-US"/>
              <a:t>    UNTIL i = 0</a:t>
            </a:r>
            <a:endParaRPr lang="en-US"/>
          </a:p>
          <a:p>
            <a:pPr marL="0" indent="0">
              <a:buNone/>
            </a:pPr>
            <a:r>
              <a:rPr lang="en-US"/>
              <a:t>    END REPEAT;</a:t>
            </a:r>
            <a:endParaRPr lang="en-US"/>
          </a:p>
          <a:p>
            <a:pPr marL="0" indent="0">
              <a:buNone/>
            </a:pPr>
            <a:r>
              <a:rPr lang="en-US"/>
              <a:t>END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Exception Handling</a:t>
            </a:r>
            <a:endParaRPr lang="en-US" altLang="en-US" dirty="0"/>
          </a:p>
          <a:p>
            <a:pPr lvl="1"/>
            <a:r>
              <a:rPr lang="en-US" altLang="en-US" dirty="0"/>
              <a:t>Signaling Exception Conditions: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SIGNAL </a:t>
            </a:r>
            <a:r>
              <a:rPr lang="en-US" altLang="en-US" dirty="0"/>
              <a:t>to raise an exception.</a:t>
            </a:r>
            <a:endParaRPr lang="en-US" altLang="en-US" dirty="0"/>
          </a:p>
          <a:p>
            <a:pPr lvl="1"/>
            <a:r>
              <a:rPr lang="en-US" altLang="en-US" dirty="0"/>
              <a:t>Declaring Handlers for Exceptions: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DECLARE </a:t>
            </a:r>
            <a:r>
              <a:rPr lang="en-US" altLang="en-US" dirty="0"/>
              <a:t>to specify how to handle exceptions when they occur.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Procedure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105"/>
            <a:ext cx="4910455" cy="4903470"/>
          </a:xfrm>
        </p:spPr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PROCEDURE register_student(</a:t>
            </a:r>
            <a:endParaRPr lang="en-US"/>
          </a:p>
          <a:p>
            <a:pPr marL="0" indent="0">
              <a:buNone/>
            </a:pPr>
            <a:r>
              <a:rPr lang="en-US"/>
              <a:t>    IN student_id INT,</a:t>
            </a:r>
            <a:endParaRPr lang="en-US"/>
          </a:p>
          <a:p>
            <a:pPr marL="0" indent="0">
              <a:buNone/>
            </a:pPr>
            <a:r>
              <a:rPr lang="en-US"/>
              <a:t>    IN classroom_id INT,</a:t>
            </a:r>
            <a:endParaRPr lang="en-US"/>
          </a:p>
          <a:p>
            <a:pPr marL="0" indent="0">
              <a:buNone/>
            </a:pPr>
            <a:r>
              <a:rPr lang="en-US"/>
              <a:t>    OUT result INT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BEGIN</a:t>
            </a:r>
            <a:endParaRPr lang="en-US"/>
          </a:p>
          <a:p>
            <a:pPr marL="0" indent="0">
              <a:buNone/>
            </a:pPr>
            <a:r>
              <a:rPr lang="en-US"/>
              <a:t>    DECLARE classroom_capacity INT;</a:t>
            </a:r>
            <a:endParaRPr lang="en-US"/>
          </a:p>
          <a:p>
            <a:pPr marL="0" indent="0">
              <a:buNone/>
            </a:pPr>
            <a:r>
              <a:rPr lang="en-US"/>
              <a:t>    DECLARE student_count INT;</a:t>
            </a:r>
            <a:endParaRPr lang="en-US"/>
          </a:p>
          <a:p>
            <a:pPr marL="0" indent="0">
              <a:buNone/>
            </a:pPr>
            <a:r>
              <a:rPr lang="en-US"/>
              <a:t>    DECLARE out_of_classroom_seats CONDITION FOR SQLSTATE '45000';</a:t>
            </a:r>
            <a:endParaRPr lang="en-US"/>
          </a:p>
          <a:p>
            <a:pPr marL="0" indent="0">
              <a:buNone/>
            </a:pPr>
            <a:r>
              <a:rPr lang="en-US"/>
              <a:t>    DECLARE EXIT HANDLER FOR out_of_classroom_seats</a:t>
            </a:r>
            <a:endParaRPr lang="en-US"/>
          </a:p>
          <a:p>
            <a:pPr marL="0" indent="0">
              <a:buNone/>
            </a:pPr>
            <a:r>
              <a:rPr lang="en-US"/>
              <a:t>    BEGIN</a:t>
            </a:r>
            <a:endParaRPr lang="en-US"/>
          </a:p>
          <a:p>
            <a:pPr marL="0" indent="0">
              <a:buNone/>
            </a:pPr>
            <a:r>
              <a:rPr lang="en-US"/>
              <a:t>        SET result = -1;</a:t>
            </a:r>
            <a:endParaRPr lang="en-US"/>
          </a:p>
          <a:p>
            <a:pPr marL="0" indent="0">
              <a:buNone/>
            </a:pPr>
            <a:r>
              <a:rPr lang="en-US"/>
              <a:t>    END;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48480" y="1094105"/>
            <a:ext cx="4795520" cy="5615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-- Check classroom capacity</a:t>
            </a: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SELECT capacity INTO classroom_capacity FROM classrooms WHERE id = classroom_id;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SELECT COUNT(*) INTO student_count FROM registrations WHERE classroom_id = classroom_id;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-- Check if capacity is exceeded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IF student_count &gt;= classroom_capacity THEN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SIGNAL out_of_classroom_seats;</a:t>
            </a:r>
            <a:endParaRPr kumimoji="1" lang="en-US" sz="1700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ELSE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-- Register the student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INSERT INTO registrations (student_id, classroom_id) VALUES (student_id, classroom_id);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        SET result = 0;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END IF;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sz="1700" kern="0">
                <a:latin typeface="+mn-lt"/>
                <a:cs typeface="MS PGothic" panose="020B0600070205080204" pitchFamily="34" charset="-128"/>
                <a:sym typeface="+mn-ea"/>
              </a:rPr>
              <a:t>END //</a:t>
            </a:r>
            <a:endParaRPr kumimoji="1" lang="en-US" sz="1700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DELIMITER ;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Procedures: </a:t>
            </a:r>
            <a:r>
              <a:rPr lang="en-US"/>
              <a:t>Useful for operations that perform tasks like inserting or updating records.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Functions:</a:t>
            </a:r>
            <a:r>
              <a:rPr lang="en-US"/>
              <a:t> Useful for computations and transformations that return a single value.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conditions 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actions 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i="1" dirty="0"/>
              <a:t>		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b="1" dirty="0"/>
              <a:t>      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    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i="1" dirty="0" err="1">
                <a:ea typeface="MS PGothic" panose="020B0600070205080204" pitchFamily="34" charset="-128"/>
              </a:rPr>
              <a:t>findAllPrereqs</a:t>
            </a:r>
            <a:r>
              <a:rPr lang="en-US" altLang="en-US" dirty="0">
                <a:ea typeface="MS PGothic" panose="020B0600070205080204" pitchFamily="34" charset="-128"/>
              </a:rPr>
              <a:t> 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27039</Words>
  <Application>WPS Spreadsheets</Application>
  <PresentationFormat>On-screen Show (4:3)</PresentationFormat>
  <Paragraphs>702</Paragraphs>
  <Slides>64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Arial</vt:lpstr>
      <vt:lpstr>SimSun</vt:lpstr>
      <vt:lpstr>Wingdings</vt:lpstr>
      <vt:lpstr>Helvetica</vt:lpstr>
      <vt:lpstr>MS PGothic</vt:lpstr>
      <vt:lpstr>宋体-简</vt:lpstr>
      <vt:lpstr>Monotype Sorts</vt:lpstr>
      <vt:lpstr>Thonburi</vt:lpstr>
      <vt:lpstr>Webdings</vt:lpstr>
      <vt:lpstr>Times New Roman</vt:lpstr>
      <vt:lpstr>Helvetica Bold</vt:lpstr>
      <vt:lpstr>Helvetica Bold Oblique</vt:lpstr>
      <vt:lpstr>Tahoma</vt:lpstr>
      <vt:lpstr>Microsoft YaHei</vt:lpstr>
      <vt:lpstr>汉仪旗黑</vt:lpstr>
      <vt:lpstr>Arial Unicode MS</vt:lpstr>
      <vt:lpstr>Helvetica Oblique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Example</vt:lpstr>
      <vt:lpstr>Other JDBC Features</vt:lpstr>
      <vt:lpstr>JDBC Resources</vt:lpstr>
      <vt:lpstr>SQLJ</vt:lpstr>
      <vt:lpstr>PowerPoint 演示文稿</vt:lpstr>
      <vt:lpstr>ODBC</vt:lpstr>
      <vt:lpstr>PowerPoint 演示文稿</vt:lpstr>
      <vt:lpstr>Functions and Procedures</vt:lpstr>
      <vt:lpstr>Business Logic</vt:lpstr>
      <vt:lpstr>Why Use Functions and Procedures?</vt:lpstr>
      <vt:lpstr>Syntax (SQL Standard)</vt:lpstr>
      <vt:lpstr>Example MySQL Function</vt:lpstr>
      <vt:lpstr>Declaring SQL Functions</vt:lpstr>
      <vt:lpstr>Table Functions</vt:lpstr>
      <vt:lpstr>More Examples</vt:lpstr>
      <vt:lpstr>Example</vt:lpstr>
      <vt:lpstr>Syntax (SQL &amp; MySQL Procedure Standard)</vt:lpstr>
      <vt:lpstr>SQL Procedures</vt:lpstr>
      <vt:lpstr>MySQL Example: Stored Procedure</vt:lpstr>
      <vt:lpstr>SQL Procedures (Cont.)</vt:lpstr>
      <vt:lpstr>Language Constructs for Procedures &amp; Functions</vt:lpstr>
      <vt:lpstr>Looping Constructs</vt:lpstr>
      <vt:lpstr>While Loop Example: MySQL</vt:lpstr>
      <vt:lpstr>Repeat Loop Example: MySQL</vt:lpstr>
      <vt:lpstr>Language Constructs (Cont.)</vt:lpstr>
      <vt:lpstr>Language Constructs – if-then-else</vt:lpstr>
      <vt:lpstr>Example procedure</vt:lpstr>
      <vt:lpstr>Procedure Syntax</vt:lpstr>
      <vt:lpstr>Key Points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523</cp:revision>
  <cp:lastPrinted>2024-05-29T11:49:41Z</cp:lastPrinted>
  <dcterms:created xsi:type="dcterms:W3CDTF">2024-05-29T11:49:41Z</dcterms:created>
  <dcterms:modified xsi:type="dcterms:W3CDTF">2024-05-29T11:49:41Z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1033-5.7.1.8093</vt:lpwstr>
  </property>
</Properties>
</file>