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65"/>
  </p:handoutMasterIdLst>
  <p:sldIdLst>
    <p:sldId id="445" r:id="rId3"/>
    <p:sldId id="446" r:id="rId5"/>
    <p:sldId id="338" r:id="rId6"/>
    <p:sldId id="339" r:id="rId7"/>
    <p:sldId id="340" r:id="rId8"/>
    <p:sldId id="341" r:id="rId9"/>
    <p:sldId id="342" r:id="rId10"/>
    <p:sldId id="343" r:id="rId11"/>
    <p:sldId id="440" r:id="rId12"/>
    <p:sldId id="447" r:id="rId13"/>
    <p:sldId id="448" r:id="rId14"/>
    <p:sldId id="347" r:id="rId15"/>
    <p:sldId id="450" r:id="rId16"/>
    <p:sldId id="453" r:id="rId17"/>
    <p:sldId id="454" r:id="rId18"/>
    <p:sldId id="455" r:id="rId19"/>
    <p:sldId id="352" r:id="rId20"/>
    <p:sldId id="457" r:id="rId21"/>
    <p:sldId id="458" r:id="rId22"/>
    <p:sldId id="460" r:id="rId23"/>
    <p:sldId id="505" r:id="rId24"/>
    <p:sldId id="356" r:id="rId25"/>
    <p:sldId id="357" r:id="rId26"/>
    <p:sldId id="358" r:id="rId27"/>
    <p:sldId id="359" r:id="rId28"/>
    <p:sldId id="360" r:id="rId29"/>
    <p:sldId id="470" r:id="rId30"/>
    <p:sldId id="362" r:id="rId31"/>
    <p:sldId id="363" r:id="rId32"/>
    <p:sldId id="364" r:id="rId33"/>
    <p:sldId id="365" r:id="rId34"/>
    <p:sldId id="366" r:id="rId35"/>
    <p:sldId id="367" r:id="rId36"/>
    <p:sldId id="506" r:id="rId37"/>
    <p:sldId id="461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462" r:id="rId56"/>
    <p:sldId id="464" r:id="rId57"/>
    <p:sldId id="465" r:id="rId58"/>
    <p:sldId id="466" r:id="rId59"/>
    <p:sldId id="467" r:id="rId60"/>
    <p:sldId id="468" r:id="rId61"/>
    <p:sldId id="469" r:id="rId62"/>
    <p:sldId id="393" r:id="rId63"/>
    <p:sldId id="394" r:id="rId64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70" d="100"/>
          <a:sy n="70" d="100"/>
        </p:scale>
        <p:origin x="782" y="53"/>
      </p:cViewPr>
      <p:guideLst>
        <p:guide orient="horz" pos="689"/>
        <p:guide pos="5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>
                <a:latin typeface="Times New Roman" panose="02020603050405020304" pitchFamily="18" charset="0"/>
              </a:rPr>
              <a:t>1. Ambiguity in Mapping to Underlying Tables: 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sym typeface="+mn-ea"/>
              </a:rPr>
              <a:t>Specifically, ID and name logically belong to instructor, and building logically belongs to department, but the relationship between name and building (through dept_name) is not directly represented in the insert values.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</a:rPr>
              <a:t>2. Multiple Departments in the Same Building: 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</a:rPr>
              <a:t>3. No Matching Department: 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/>
              <a:t>1. Insertion into Underlying Table</a:t>
            </a:r>
            <a:endParaRPr lang="en-US"/>
          </a:p>
          <a:p>
            <a:pPr algn="l"/>
            <a:r>
              <a:rPr lang="en-US"/>
              <a:t>2. View Does Not Display the New Record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>
                <a:latin typeface="Times New Roman" panose="02020603050405020304" pitchFamily="18" charset="0"/>
              </a:rPr>
              <a:t>These conditions aim to ensure that any updates made through the view can be unambiguously applied to the underlying base table(s).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62104" y="6277928"/>
            <a:ext cx="3420110" cy="33718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483736" y="6613525"/>
            <a:ext cx="440055" cy="245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r>
              <a:rPr lang="en-US" altLang="en-US" sz="1000" b="1" dirty="0">
                <a:solidFill>
                  <a:srgbClr val="002060"/>
                </a:solidFill>
              </a:rPr>
              <a:t>.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  <a:endParaRPr lang="en-US" sz="1700" dirty="0"/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  <a:endParaRPr lang="en-US" sz="1700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 / Inner Join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  <a:endParaRPr lang="en-US" sz="1700" dirty="0"/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  <a:endParaRPr lang="en-US" sz="1700" b="1" dirty="0"/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b="1" dirty="0"/>
              <a:t>          select *</a:t>
            </a:r>
            <a:br>
              <a:rPr lang="en-US" sz="1700" i="1" dirty="0"/>
            </a:br>
            <a:r>
              <a:rPr lang="en-US" sz="1700" i="1" dirty="0"/>
              <a:t>  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  <a:endParaRPr lang="en-US" sz="1700" dirty="0"/>
          </a:p>
          <a:p>
            <a:pPr>
              <a:defRPr/>
            </a:pPr>
            <a:r>
              <a:rPr lang="en-US" sz="1700" dirty="0"/>
              <a:t>Equivalent to:</a:t>
            </a:r>
            <a:endParaRPr lang="en-US" sz="1700" dirty="0"/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  <a:endParaRPr lang="en-US" altLang="en-US" sz="1700" dirty="0"/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  <a:endParaRPr lang="en-US" altLang="en-US" sz="1700" dirty="0"/>
          </a:p>
          <a:p>
            <a:r>
              <a:rPr lang="en-US" altLang="en-US" sz="1700" dirty="0"/>
              <a:t>Uses </a:t>
            </a:r>
            <a:r>
              <a:rPr lang="en-US" altLang="en-US" sz="1700" b="1" i="1" dirty="0">
                <a:solidFill>
                  <a:srgbClr val="FF0000"/>
                </a:solidFill>
                <a:latin typeface="Helvetica Bold Oblique" charset="0"/>
                <a:cs typeface="Helvetica Bold Oblique" charset="0"/>
              </a:rPr>
              <a:t>null</a:t>
            </a:r>
            <a:r>
              <a:rPr lang="en-US" altLang="en-US" sz="1700" b="1" dirty="0">
                <a:solidFill>
                  <a:srgbClr val="FF0000"/>
                </a:solidFill>
                <a:latin typeface="Helvetica Bold Oblique" charset="0"/>
                <a:cs typeface="Helvetica Bold Oblique" charset="0"/>
              </a:rPr>
              <a:t> </a:t>
            </a:r>
            <a:r>
              <a:rPr lang="en-US" altLang="en-US" sz="1700" dirty="0"/>
              <a:t>values.</a:t>
            </a:r>
            <a:endParaRPr lang="en-US" altLang="en-US" sz="1700" dirty="0"/>
          </a:p>
          <a:p>
            <a:r>
              <a:rPr lang="en-US" altLang="en-US" sz="1700" dirty="0"/>
              <a:t>Three forms of outer join:</a:t>
            </a:r>
            <a:endParaRPr lang="en-US" altLang="en-US" sz="1700" dirty="0"/>
          </a:p>
          <a:p>
            <a:pPr lvl="1"/>
            <a:r>
              <a:rPr lang="en-US" altLang="en-US" sz="1700" b="1" dirty="0">
                <a:latin typeface="Helvetica Bold" charset="0"/>
                <a:cs typeface="Helvetica Bold" charset="0"/>
              </a:rPr>
              <a:t>left outer join</a:t>
            </a:r>
            <a:endParaRPr lang="en-US" altLang="en-US" sz="1700" b="1" dirty="0">
              <a:latin typeface="Helvetica Bold" charset="0"/>
              <a:cs typeface="Helvetica Bold" charset="0"/>
            </a:endParaRPr>
          </a:p>
          <a:p>
            <a:pPr lvl="1"/>
            <a:r>
              <a:rPr lang="en-US" altLang="en-US" sz="1700" b="1" dirty="0">
                <a:latin typeface="Helvetica Bold" charset="0"/>
                <a:cs typeface="Helvetica Bold" charset="0"/>
              </a:rPr>
              <a:t>right outer join</a:t>
            </a:r>
            <a:endParaRPr lang="en-US" altLang="en-US" sz="1700" b="1" dirty="0">
              <a:latin typeface="Helvetica Bold" charset="0"/>
              <a:cs typeface="Helvetica Bold" charset="0"/>
            </a:endParaRPr>
          </a:p>
          <a:p>
            <a:pPr lvl="1"/>
            <a:r>
              <a:rPr lang="en-US" altLang="en-US" sz="1700" b="1" dirty="0">
                <a:latin typeface="Helvetica Bold" charset="0"/>
                <a:cs typeface="Helvetica Bold" charset="0"/>
              </a:rPr>
              <a:t>full outer join</a:t>
            </a:r>
            <a:endParaRPr lang="en-US" altLang="en-US" sz="1700" b="1" dirty="0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577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CS-347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CS-315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>
                <a:cs typeface="Times New Roman" panose="02020603050405020304" pitchFamily="18" charset="0"/>
              </a:rPr>
              <a:t>⟖</a:t>
            </a:r>
            <a:r>
              <a:rPr lang="en-IN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  <a:endParaRPr lang="en-US" sz="2800" dirty="0">
              <a:ea typeface="+mj-ea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  <a:endParaRPr lang="en-US" altLang="en-US" sz="1700" dirty="0"/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match.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  <a:endParaRPr lang="en-US" altLang="en-US" sz="1700" dirty="0"/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  <a:endParaRPr lang="en-US" altLang="en-US" sz="1700" dirty="0"/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  <a:endParaRPr lang="en-US" altLang="en-US" sz="1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857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  <a:endParaRPr lang="en-US" sz="2800" dirty="0">
              <a:ea typeface="+mj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  <a:endParaRPr lang="en-US" altLang="en-US" sz="1700" dirty="0"/>
          </a:p>
          <a:p>
            <a:r>
              <a:rPr lang="en-US" altLang="en-US" sz="1700" dirty="0"/>
              <a:t>Views</a:t>
            </a:r>
            <a:endParaRPr lang="en-US" altLang="en-US" sz="1700" dirty="0"/>
          </a:p>
          <a:p>
            <a:r>
              <a:rPr lang="en-US" altLang="en-US" sz="1700" dirty="0"/>
              <a:t>Transactions</a:t>
            </a:r>
            <a:endParaRPr lang="en-US" altLang="en-US" sz="1700" dirty="0"/>
          </a:p>
          <a:p>
            <a:r>
              <a:rPr lang="en-US" altLang="en-US" sz="1700" dirty="0"/>
              <a:t>Integrity Constraints</a:t>
            </a:r>
            <a:endParaRPr lang="en-US" altLang="en-US" sz="1700" dirty="0"/>
          </a:p>
          <a:p>
            <a:r>
              <a:rPr lang="en-US" altLang="en-US" sz="1700" dirty="0"/>
              <a:t>SQL Data Types and Schemas</a:t>
            </a:r>
            <a:endParaRPr lang="en-US" altLang="en-US" sz="1700" dirty="0"/>
          </a:p>
          <a:p>
            <a:r>
              <a:rPr lang="en-US" altLang="en-US" sz="1700" dirty="0"/>
              <a:t>Index Definition in SQL</a:t>
            </a:r>
            <a:endParaRPr lang="en-US" altLang="en-US" sz="1700" dirty="0"/>
          </a:p>
          <a:p>
            <a:r>
              <a:rPr lang="en-US" altLang="en-US" sz="1700" dirty="0"/>
              <a:t>Authorization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976630"/>
          </a:xfrm>
        </p:spPr>
        <p:txBody>
          <a:bodyPr/>
          <a:p>
            <a:r>
              <a:rPr lang="en-US"/>
              <a:t>Class Activity: Understanding Joins through Algebra and 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4105"/>
            <a:ext cx="7903845" cy="5361305"/>
          </a:xfrm>
        </p:spPr>
        <p:txBody>
          <a:bodyPr/>
          <a:p>
            <a:pPr marL="0" indent="0">
              <a:buNone/>
            </a:pPr>
            <a:r>
              <a:rPr lang="en-US"/>
              <a:t>Students(</a:t>
            </a:r>
            <a:r>
              <a:rPr lang="en-US" b="1" u="sng">
                <a:latin typeface="Helvetica Bold" charset="0"/>
                <a:cs typeface="Helvetica Bold" charset="0"/>
              </a:rPr>
              <a:t>StudentId</a:t>
            </a:r>
            <a:r>
              <a:rPr lang="en-US" b="1">
                <a:latin typeface="Helvetica Bold" charset="0"/>
                <a:cs typeface="Helvetica Bold" charset="0"/>
              </a:rPr>
              <a:t>,</a:t>
            </a:r>
            <a:r>
              <a:rPr lang="en-US"/>
              <a:t> Name, Major)</a:t>
            </a:r>
            <a:endParaRPr lang="en-US"/>
          </a:p>
          <a:p>
            <a:pPr marL="0" indent="0">
              <a:buNone/>
            </a:pPr>
            <a:r>
              <a:rPr lang="en-US"/>
              <a:t>Courses (</a:t>
            </a:r>
            <a:r>
              <a:rPr lang="en-US" b="1" u="sng">
                <a:latin typeface="Helvetica Bold" charset="0"/>
                <a:cs typeface="Helvetica Bold" charset="0"/>
              </a:rPr>
              <a:t>CourseId</a:t>
            </a:r>
            <a:r>
              <a:rPr lang="en-US" b="1">
                <a:latin typeface="Helvetica Bold" charset="0"/>
                <a:cs typeface="Helvetica Bold" charset="0"/>
              </a:rPr>
              <a:t>,</a:t>
            </a:r>
            <a:r>
              <a:rPr lang="en-US"/>
              <a:t> CourseName, Major)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Question 1:</a:t>
            </a:r>
            <a:r>
              <a:rPr lang="en-US"/>
              <a:t> </a:t>
            </a:r>
            <a:r>
              <a:rPr lang="en-US" b="1">
                <a:latin typeface="Helvetica Bold" charset="0"/>
                <a:cs typeface="Helvetica Bold" charset="0"/>
              </a:rPr>
              <a:t>Inner Join on “Major”</a:t>
            </a:r>
            <a:endParaRPr lang="en-US"/>
          </a:p>
          <a:p>
            <a:pPr lvl="1"/>
            <a:r>
              <a:rPr lang="en-US" b="1">
                <a:latin typeface="Helvetica Bold" charset="0"/>
                <a:cs typeface="Helvetica Bold" charset="0"/>
              </a:rPr>
              <a:t>(A).</a:t>
            </a:r>
            <a:r>
              <a:rPr lang="en-US"/>
              <a:t> Write the algebraic expression that represents an</a:t>
            </a:r>
            <a:r>
              <a:rPr lang="en-US" b="1" i="1">
                <a:latin typeface="Helvetica Bold Oblique" charset="0"/>
                <a:cs typeface="Helvetica Bold Oblique" charset="0"/>
              </a:rPr>
              <a:t> inner join</a:t>
            </a:r>
            <a:r>
              <a:rPr lang="en-US"/>
              <a:t> of two sets </a:t>
            </a:r>
            <a:r>
              <a:rPr lang="en-US" b="1" i="1">
                <a:latin typeface="Helvetica Bold Oblique" charset="0"/>
                <a:cs typeface="Helvetica Bold Oblique" charset="0"/>
              </a:rPr>
              <a:t>S (Students)</a:t>
            </a:r>
            <a:r>
              <a:rPr lang="en-US"/>
              <a:t> and</a:t>
            </a:r>
            <a:r>
              <a:rPr lang="en-US" b="1" i="1">
                <a:latin typeface="Helvetica Bold Oblique" charset="0"/>
                <a:cs typeface="Helvetica Bold Oblique" charset="0"/>
              </a:rPr>
              <a:t> C (Courses) </a:t>
            </a:r>
            <a:r>
              <a:rPr lang="en-US"/>
              <a:t>on the attribute Major. Both S and C have the attributes StudentID, Name, CourseID, CourseName, and Major.</a:t>
            </a:r>
            <a:endParaRPr lang="en-US"/>
          </a:p>
          <a:p>
            <a:pPr lvl="1"/>
            <a:r>
              <a:rPr lang="en-US" b="1">
                <a:latin typeface="Helvetica Bold" charset="0"/>
                <a:cs typeface="Helvetica Bold" charset="0"/>
              </a:rPr>
              <a:t>(B).</a:t>
            </a:r>
            <a:r>
              <a:rPr lang="en-US"/>
              <a:t> Construct an SQL query to perform an inner join between the tables Students and Courses using the column Major as the join condition.</a:t>
            </a:r>
            <a:endParaRPr lang="en-US"/>
          </a:p>
          <a:p>
            <a:pPr marL="0" lv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Question 2:</a:t>
            </a:r>
            <a:r>
              <a:rPr lang="en-US"/>
              <a:t> </a:t>
            </a:r>
            <a:r>
              <a:rPr lang="en-US" b="1">
                <a:latin typeface="Helvetica Bold" charset="0"/>
                <a:cs typeface="Helvetica Bold" charset="0"/>
              </a:rPr>
              <a:t>Natural Join</a:t>
            </a:r>
            <a:endParaRPr lang="en-US"/>
          </a:p>
          <a:p>
            <a:pPr lvl="1">
              <a:buFont typeface="Wingdings" panose="05000000000000000000" charset="0"/>
              <a:buChar char=""/>
            </a:pPr>
            <a:r>
              <a:rPr lang="en-US" b="1">
                <a:latin typeface="Helvetica Bold" charset="0"/>
                <a:cs typeface="Helvetica Bold" charset="0"/>
              </a:rPr>
              <a:t>(A).</a:t>
            </a:r>
            <a:r>
              <a:rPr lang="en-US"/>
              <a:t> write the algebraic expression for performing a natural join on S and C.</a:t>
            </a:r>
            <a:endParaRPr lang="en-US"/>
          </a:p>
          <a:p>
            <a:pPr lvl="1">
              <a:buFont typeface="Wingdings" panose="05000000000000000000" charset="0"/>
              <a:buChar char=""/>
            </a:pPr>
            <a:r>
              <a:rPr lang="en-US" b="1">
                <a:latin typeface="Helvetica Bold" charset="0"/>
                <a:cs typeface="Helvetica Bold" charset="0"/>
              </a:rPr>
              <a:t>(B). </a:t>
            </a:r>
            <a:r>
              <a:rPr lang="en-US"/>
              <a:t>Write an SQL query to execute a natural join between the Students and Courses tables, assuming they share the common column Major.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  <a:endParaRPr lang="en-US" sz="2800" dirty="0">
              <a:ea typeface="+mj-ea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4845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  <a:endParaRPr lang="en-US" altLang="en-US" sz="1700" dirty="0"/>
          </a:p>
          <a:p>
            <a:pPr>
              <a:tabLst>
                <a:tab pos="3204845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pitchFamily="-65" charset="2"/>
              <a:buNone/>
              <a:tabLst>
                <a:tab pos="3204845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endParaRPr lang="en-US" altLang="en-US" sz="800" dirty="0">
              <a:sym typeface="Symbol" panose="05050102010706020507" pitchFamily="18" charset="2"/>
            </a:endParaRPr>
          </a:p>
          <a:p>
            <a:pPr>
              <a:tabLst>
                <a:tab pos="3204845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  <a:endParaRPr lang="en-US" altLang="en-US" sz="1700" dirty="0"/>
          </a:p>
          <a:p>
            <a:pPr>
              <a:tabLst>
                <a:tab pos="3204845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  <a:endParaRPr lang="en-US" sz="2800" dirty="0">
              <a:ea typeface="+mj-ea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  <a:endParaRPr lang="en-US" altLang="en-US" sz="1700" dirty="0"/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pitchFamily="-65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  <a:endParaRPr lang="en-US" altLang="en-US" sz="1700" dirty="0"/>
          </a:p>
          <a:p>
            <a:pPr>
              <a:lnSpc>
                <a:spcPct val="20000"/>
              </a:lnSpc>
              <a:buFont typeface="Monotype Sorts" pitchFamily="-65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  <a:endParaRPr lang="en-US" altLang="en-US" sz="1700" dirty="0"/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  <a:endParaRPr lang="en-US" sz="2800" dirty="0">
              <a:ea typeface="+mj-ea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69695" algn="l"/>
              </a:tabLst>
            </a:pPr>
            <a:r>
              <a:rPr lang="en-US" altLang="en-US" sz="1700" dirty="0"/>
              <a:t>A view of instructors without their salary</a:t>
            </a:r>
            <a:endParaRPr lang="en-US" altLang="en-US" sz="1700" dirty="0"/>
          </a:p>
          <a:p>
            <a:pPr>
              <a:buNone/>
              <a:tabLst>
                <a:tab pos="1369695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69695" algn="l"/>
              </a:tabLst>
            </a:pPr>
            <a:r>
              <a:rPr lang="en-US" altLang="en-US" sz="1700" dirty="0"/>
              <a:t>Find all instructors in the Biology department</a:t>
            </a:r>
            <a:endParaRPr lang="en-US" altLang="en-US" sz="1700" dirty="0"/>
          </a:p>
          <a:p>
            <a:pPr>
              <a:buNone/>
              <a:tabLst>
                <a:tab pos="1369695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  <a:endParaRPr lang="en-US" altLang="en-US" sz="1700" dirty="0"/>
          </a:p>
          <a:p>
            <a:pPr>
              <a:tabLst>
                <a:tab pos="1369695" algn="l"/>
              </a:tabLst>
            </a:pPr>
            <a:r>
              <a:rPr lang="en-US" altLang="en-US" sz="1700" dirty="0"/>
              <a:t>Create a view of department salary totals</a:t>
            </a:r>
            <a:endParaRPr lang="en-US" altLang="en-US" sz="1700" dirty="0"/>
          </a:p>
          <a:p>
            <a:pPr>
              <a:buNone/>
              <a:tabLst>
                <a:tab pos="1369695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>
              <a:tabLst>
                <a:tab pos="1369695" algn="l"/>
              </a:tabLst>
            </a:pPr>
            <a:endParaRPr lang="en-US" altLang="en-US" sz="2000" dirty="0"/>
          </a:p>
          <a:p>
            <a:pPr>
              <a:buNone/>
              <a:tabLst>
                <a:tab pos="1369695" algn="l"/>
              </a:tabLst>
            </a:pPr>
            <a:endParaRPr lang="en-US" altLang="en-US" sz="2400" dirty="0"/>
          </a:p>
          <a:p>
            <a:pPr>
              <a:tabLst>
                <a:tab pos="1369695" algn="l"/>
              </a:tabLst>
            </a:pPr>
            <a:endParaRPr lang="en-US" altLang="en-US" sz="2000" dirty="0"/>
          </a:p>
          <a:p>
            <a:pPr>
              <a:tabLst>
                <a:tab pos="1369695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pitchFamily="-65" charset="2"/>
              <a:buNone/>
            </a:pPr>
            <a:r>
              <a:rPr kumimoji="1" lang="en-US" altLang="en-US" sz="2400" b="1"/>
              <a:t>	</a:t>
            </a:r>
            <a:endParaRPr kumimoji="1" lang="en-US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  <a:endParaRPr lang="en-US" sz="2800" dirty="0">
              <a:ea typeface="+mj-ea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  <a:endParaRPr lang="en-US" sz="2800" dirty="0">
              <a:ea typeface="+mj-ea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  <a:endParaRPr lang="en-US" altLang="en-US" sz="1700" dirty="0"/>
          </a:p>
          <a:p>
            <a:pPr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  <a:endParaRPr lang="en-US" sz="2800" dirty="0">
              <a:ea typeface="+mj-ea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  <a:endParaRPr lang="en-US" altLang="en-US" sz="1700" b="1" dirty="0"/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endParaRPr lang="en-US" altLang="en-US" sz="1700" i="1" dirty="0"/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endParaRPr lang="en-US" altLang="en-US" sz="1700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endParaRPr lang="en-US" altLang="en-US" sz="1700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  <a:endParaRPr lang="en-US" altLang="en-US" sz="1700" dirty="0"/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  <a:endParaRPr lang="en-US" sz="2800" dirty="0">
              <a:ea typeface="+mj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0720" algn="l"/>
              </a:tabLst>
            </a:pPr>
            <a:r>
              <a:rPr lang="en-US" altLang="en-US" sz="1700" dirty="0"/>
              <a:t>A way to define the meaning of views defined in terms of other views.</a:t>
            </a:r>
            <a:endParaRPr lang="en-US" altLang="en-US" sz="1700" dirty="0"/>
          </a:p>
          <a:p>
            <a:pPr>
              <a:tabLst>
                <a:tab pos="680720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  <a:endParaRPr lang="en-US" altLang="en-US" sz="1700" dirty="0"/>
          </a:p>
          <a:p>
            <a:pPr>
              <a:tabLst>
                <a:tab pos="680720" algn="l"/>
              </a:tabLst>
            </a:pPr>
            <a:r>
              <a:rPr lang="en-US" altLang="en-US" sz="1700" dirty="0"/>
              <a:t>View expansion of an expression repeats the following replacement step:</a:t>
            </a:r>
            <a:endParaRPr lang="en-US" altLang="en-US" sz="1700" dirty="0"/>
          </a:p>
          <a:p>
            <a:pPr>
              <a:buNone/>
              <a:tabLst>
                <a:tab pos="68072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0720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  <a:endParaRPr lang="en-US" altLang="en-US" sz="2800" dirty="0">
              <a:effectLst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  <a:endParaRPr lang="en-US" altLang="en-US" sz="1700" dirty="0"/>
          </a:p>
          <a:p>
            <a:pPr lvl="1"/>
            <a:r>
              <a:rPr lang="en-US" altLang="en-US" sz="1700" dirty="0"/>
              <a:t>Physical copy created when the view is defined.</a:t>
            </a:r>
            <a:endParaRPr lang="en-US" altLang="en-US" sz="1700" dirty="0"/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  <a:endParaRPr lang="en-US" altLang="en-US" sz="1700" dirty="0"/>
          </a:p>
          <a:p>
            <a:r>
              <a:rPr lang="en-US" altLang="en-US" sz="1700" dirty="0"/>
              <a:t>If relations used in the query are updated, the materialized view result becomes out of date</a:t>
            </a:r>
            <a:endParaRPr lang="en-US" altLang="en-US" sz="1700" dirty="0"/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  <a:endParaRPr lang="en-US" sz="2800" dirty="0">
              <a:ea typeface="+mj-ea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MS PGothic" panose="020B0600070205080204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700" dirty="0">
                <a:ea typeface="MS PGothic" panose="020B0600070205080204" pitchFamily="34" charset="-128"/>
              </a:rPr>
              <a:t>take two relations and return as a result another relation.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r>
              <a:rPr lang="en-US" altLang="en-US" sz="1700" dirty="0">
                <a:ea typeface="MS PGothic" panose="020B0600070205080204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r>
              <a:rPr lang="en-US" altLang="en-US" sz="1700" dirty="0">
                <a:ea typeface="MS PGothic" panose="020B0600070205080204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MS PGothic" panose="020B0600070205080204" pitchFamily="34" charset="-128"/>
              </a:rPr>
              <a:t>from </a:t>
            </a:r>
            <a:r>
              <a:rPr lang="en-US" altLang="en-US" sz="1700" dirty="0">
                <a:ea typeface="MS PGothic" panose="020B0600070205080204" pitchFamily="34" charset="-128"/>
              </a:rPr>
              <a:t>clause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r>
              <a:rPr lang="en-US" altLang="en-US" sz="1700" dirty="0">
                <a:ea typeface="MS PGothic" panose="020B0600070205080204" pitchFamily="34" charset="-128"/>
              </a:rPr>
              <a:t>Three types of joins: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Natural join</a:t>
            </a:r>
            <a:endParaRPr lang="en-US" altLang="en-US" sz="1700" b="1" dirty="0"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pPr lvl="1"/>
            <a:r>
              <a:rPr lang="en-US" altLang="en-US" sz="1700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Inner join</a:t>
            </a:r>
            <a:endParaRPr lang="en-US" altLang="en-US" sz="1700" b="1" dirty="0"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pPr lvl="1"/>
            <a:r>
              <a:rPr lang="en-US" altLang="en-US" sz="1700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Outer join</a:t>
            </a:r>
            <a:endParaRPr lang="en-US" altLang="en-US" sz="1700" b="1" dirty="0"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pPr lvl="1">
              <a:buFont typeface="Monotype Sorts" pitchFamily="-65" charset="2"/>
              <a:buNone/>
            </a:pPr>
            <a:endParaRPr lang="en-US" altLang="en-US" sz="2000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  <a:endParaRPr lang="en-US" sz="2800" dirty="0">
              <a:ea typeface="+mj-ea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  <a:endParaRPr lang="en-US" altLang="en-US" sz="1700" dirty="0"/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  <a:endParaRPr lang="en-US" altLang="en-US" sz="1700" dirty="0"/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 value for salary.</a:t>
            </a:r>
            <a:endParaRPr lang="en-US" altLang="en-US" sz="1700" dirty="0">
              <a:cs typeface="+mn-cs"/>
            </a:endParaRP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  <a:endParaRPr lang="en-US" altLang="en-US" sz="1700" dirty="0">
              <a:cs typeface="+mn-cs"/>
            </a:endParaRP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  <a:endParaRPr lang="en-US" altLang="en-US" sz="1700" dirty="0">
              <a:cs typeface="+mn-cs"/>
            </a:endParaRP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Insert the tuple</a:t>
            </a:r>
            <a:endParaRPr lang="en-US" altLang="en-US" sz="1700" dirty="0">
              <a:cs typeface="+mn-cs"/>
            </a:endParaRPr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27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dirty="0"/>
              <a:t>Which department, if multiple departments in Taylor?</a:t>
            </a:r>
            <a:endParaRPr lang="en-US" altLang="en-US" sz="1700" dirty="0"/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Not at All</a:t>
            </a:r>
            <a:endParaRPr lang="en-US" sz="2800" dirty="0">
              <a:ea typeface="+mj-ea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  <a:endParaRPr lang="en-US" altLang="en-US" sz="1700" dirty="0"/>
          </a:p>
          <a:p>
            <a:r>
              <a:rPr lang="en-US" altLang="en-US" sz="1700" dirty="0"/>
              <a:t>What happens if we insert 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5"/>
            <a:ext cx="7400291" cy="3184229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  <a:endParaRPr lang="en-US" altLang="en-US" sz="1700" dirty="0"/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  <a:endParaRPr lang="en-US" altLang="en-US" sz="1700" dirty="0"/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  <a:endParaRPr lang="en-US" altLang="en-US" sz="1700" dirty="0"/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  <a:endParaRPr lang="en-US" altLang="en-US" sz="1700" dirty="0"/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  <a:endParaRPr lang="en-US" altLang="en-US" sz="17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Class Activity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1. What is abc in the following MySQL statement?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a) row name                                  b) column name</a:t>
            </a:r>
            <a:endParaRPr lang="en-US"/>
          </a:p>
          <a:p>
            <a:pPr marL="0" indent="0">
              <a:buNone/>
            </a:pPr>
            <a:r>
              <a:rPr lang="en-US"/>
              <a:t>    c) view                                           d) database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126490" y="1504315"/>
          <a:ext cx="6400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CREATE VIEW xyz (abc) AS SELECT a FROM t;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  <a:endParaRPr lang="en-US" altLang="en-US" sz="1700" dirty="0"/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  <a:endParaRPr lang="en-US" altLang="en-US" sz="1700" dirty="0"/>
          </a:p>
          <a:p>
            <a:r>
              <a:rPr lang="en-US" altLang="en-US" sz="1700" dirty="0"/>
              <a:t>The transaction must end with one of the following statements: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  <a:endParaRPr lang="en-US" altLang="en-US" sz="1700" dirty="0"/>
          </a:p>
          <a:p>
            <a:r>
              <a:rPr lang="en-US" altLang="en-US" sz="1700" dirty="0"/>
              <a:t>Atomic transaction</a:t>
            </a:r>
            <a:endParaRPr lang="en-US" altLang="en-US" sz="1700" dirty="0"/>
          </a:p>
          <a:p>
            <a:pPr lvl="1"/>
            <a:r>
              <a:rPr lang="en-US" altLang="en-US" sz="1700" dirty="0"/>
              <a:t>either fully executed or rolled back as if it never occurred</a:t>
            </a:r>
            <a:endParaRPr lang="en-US" altLang="en-US" sz="1700" dirty="0"/>
          </a:p>
          <a:p>
            <a:r>
              <a:rPr lang="en-US" altLang="en-US" sz="1700" dirty="0"/>
              <a:t>Isolation from concurrent transactions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  <a:endParaRPr lang="en-US" sz="2800" dirty="0">
              <a:ea typeface="+mj-ea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  <a:endParaRPr lang="en-US" altLang="en-US" sz="1700" dirty="0"/>
          </a:p>
          <a:p>
            <a:pPr lvl="1"/>
            <a:r>
              <a:rPr lang="en-US" altLang="en-US" sz="1700" dirty="0"/>
              <a:t>A checking account must have a balance greater than $10,000.00</a:t>
            </a:r>
            <a:endParaRPr lang="en-US" altLang="en-US" sz="1700" dirty="0"/>
          </a:p>
          <a:p>
            <a:pPr lvl="1"/>
            <a:r>
              <a:rPr lang="en-US" altLang="en-US" sz="1700" dirty="0"/>
              <a:t>A salary of a bank employee must be at least $4.00 an hour</a:t>
            </a:r>
            <a:endParaRPr lang="en-US" altLang="en-US" sz="1700" dirty="0"/>
          </a:p>
          <a:p>
            <a:pPr lvl="1"/>
            <a:r>
              <a:rPr lang="en-US" altLang="en-US" sz="1700" dirty="0"/>
              <a:t>A customer must have a (non-null) phone number</a:t>
            </a:r>
            <a:endParaRPr lang="en-US" altLang="en-US" sz="1700" dirty="0"/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  <a:endParaRPr lang="en-US" altLang="en-US" sz="1700" b="1" dirty="0"/>
          </a:p>
          <a:p>
            <a:r>
              <a:rPr lang="en-US" altLang="en-US" sz="1700" b="1" dirty="0"/>
              <a:t>primary key</a:t>
            </a:r>
            <a:endParaRPr lang="en-US" altLang="en-US" sz="1700" b="1" dirty="0"/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  <a:endParaRPr lang="en-US" altLang="en-US" sz="1700" dirty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  <a:endParaRPr lang="en-US" sz="2800" dirty="0">
              <a:ea typeface="+mj-ea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  <a:endParaRPr kumimoji="0" lang="en-US" altLang="en-US" sz="1700" b="1" dirty="0"/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  <a:endParaRPr lang="en-US" altLang="en-US" sz="1700" b="1" dirty="0"/>
          </a:p>
          <a:p>
            <a:pPr>
              <a:buFont typeface="Monotype Sorts" pitchFamily="-65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  <a:endParaRPr kumimoji="0" lang="en-US" altLang="en-US" sz="1700" b="1" dirty="0"/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  <a:endParaRPr lang="en-US" sz="2800" dirty="0">
              <a:ea typeface="+mj-ea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  <a:endParaRPr kumimoji="0" lang="en-US" altLang="en-US" sz="1700" dirty="0"/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  <a:endParaRPr kumimoji="0" lang="en-US" altLang="en-US" sz="1700" dirty="0"/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  <a:endParaRPr kumimoji="0" lang="en-US" altLang="en-US" sz="1700" dirty="0"/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  <a:endParaRPr lang="en-US" sz="2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MS PGothic" panose="020B0600070205080204" pitchFamily="34" charset="-128"/>
              </a:rPr>
              <a:t>Natural join matches tuples with the same values for all common attributes, and retains only one copy of each common column.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r>
              <a:rPr lang="en-US" altLang="en-US" sz="1700" dirty="0">
                <a:ea typeface="MS PGothic" panose="020B0600070205080204" pitchFamily="34" charset="-128"/>
              </a:rPr>
              <a:t>List the names of instructors along with the course ID of the courses that they taught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b="1" dirty="0">
                <a:ea typeface="MS PGothic" panose="020B0600070205080204" pitchFamily="34" charset="-128"/>
              </a:rPr>
              <a:t>select </a:t>
            </a:r>
            <a:r>
              <a:rPr lang="en-US" altLang="en-US" sz="1700" i="1" dirty="0">
                <a:ea typeface="MS PGothic" panose="020B0600070205080204" pitchFamily="34" charset="-128"/>
              </a:rPr>
              <a:t>name</a:t>
            </a:r>
            <a:r>
              <a:rPr lang="en-US" altLang="en-US" sz="1700" dirty="0">
                <a:ea typeface="MS PGothic" panose="020B0600070205080204" pitchFamily="34" charset="-128"/>
              </a:rPr>
              <a:t>, </a:t>
            </a:r>
            <a:r>
              <a:rPr lang="en-US" altLang="en-US" sz="1700" i="1" dirty="0" err="1">
                <a:ea typeface="MS PGothic" panose="020B0600070205080204" pitchFamily="34" charset="-128"/>
              </a:rPr>
              <a:t>course_id</a:t>
            </a:r>
            <a:br>
              <a:rPr lang="en-US" altLang="en-US" sz="1700" i="1" dirty="0">
                <a:ea typeface="MS PGothic" panose="020B0600070205080204" pitchFamily="34" charset="-128"/>
              </a:rPr>
            </a:br>
            <a:r>
              <a:rPr lang="en-US" altLang="en-US" sz="1700" b="1" dirty="0">
                <a:ea typeface="MS PGothic" panose="020B0600070205080204" pitchFamily="34" charset="-128"/>
              </a:rPr>
              <a:t>from </a:t>
            </a:r>
            <a:r>
              <a:rPr lang="en-US" altLang="en-US" sz="1700" i="1" dirty="0">
                <a:ea typeface="MS PGothic" panose="020B0600070205080204" pitchFamily="34" charset="-128"/>
              </a:rPr>
              <a:t> students, takes</a:t>
            </a:r>
            <a:br>
              <a:rPr lang="en-US" altLang="en-US" sz="1700" i="1" dirty="0">
                <a:ea typeface="MS PGothic" panose="020B0600070205080204" pitchFamily="34" charset="-128"/>
              </a:rPr>
            </a:br>
            <a:r>
              <a:rPr lang="en-US" altLang="en-US" sz="1700" b="1" dirty="0">
                <a:ea typeface="MS PGothic" panose="020B0600070205080204" pitchFamily="34" charset="-128"/>
              </a:rPr>
              <a:t>where </a:t>
            </a:r>
            <a:r>
              <a:rPr lang="en-US" altLang="en-US" sz="1700" i="1" dirty="0">
                <a:ea typeface="MS PGothic" panose="020B0600070205080204" pitchFamily="34" charset="-128"/>
              </a:rPr>
              <a:t>student.ID </a:t>
            </a:r>
            <a:r>
              <a:rPr lang="en-US" altLang="en-US" sz="1700" dirty="0">
                <a:ea typeface="MS PGothic" panose="020B0600070205080204" pitchFamily="34" charset="-128"/>
              </a:rPr>
              <a:t>= </a:t>
            </a:r>
            <a:r>
              <a:rPr lang="en-US" altLang="en-US" sz="1700" i="1" dirty="0">
                <a:ea typeface="MS PGothic" panose="020B0600070205080204" pitchFamily="34" charset="-128"/>
              </a:rPr>
              <a:t>takes.ID</a:t>
            </a:r>
            <a:r>
              <a:rPr lang="en-US" altLang="en-US" sz="1700" dirty="0">
                <a:ea typeface="MS PGothic" panose="020B0600070205080204" pitchFamily="34" charset="-128"/>
              </a:rPr>
              <a:t>;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r>
              <a:rPr lang="en-US" altLang="en-US" sz="1700" dirty="0">
                <a:ea typeface="MS PGothic" panose="020B0600070205080204" pitchFamily="34" charset="-128"/>
              </a:rPr>
              <a:t>Same query in SQL with “natural join” construct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b="1" dirty="0">
                <a:ea typeface="MS PGothic" panose="020B0600070205080204" pitchFamily="34" charset="-128"/>
              </a:rPr>
              <a:t>select </a:t>
            </a:r>
            <a:r>
              <a:rPr lang="en-US" altLang="en-US" sz="1700" i="1" dirty="0">
                <a:ea typeface="MS PGothic" panose="020B0600070205080204" pitchFamily="34" charset="-128"/>
              </a:rPr>
              <a:t>name</a:t>
            </a:r>
            <a:r>
              <a:rPr lang="en-US" altLang="en-US" sz="1700" dirty="0">
                <a:ea typeface="MS PGothic" panose="020B0600070205080204" pitchFamily="34" charset="-128"/>
              </a:rPr>
              <a:t>,</a:t>
            </a:r>
            <a:r>
              <a:rPr lang="en-US" altLang="en-US" sz="1700" i="1" dirty="0">
                <a:ea typeface="MS PGothic" panose="020B0600070205080204" pitchFamily="34" charset="-128"/>
              </a:rPr>
              <a:t> </a:t>
            </a:r>
            <a:r>
              <a:rPr lang="en-US" altLang="en-US" sz="1700" i="1" dirty="0" err="1">
                <a:ea typeface="MS PGothic" panose="020B0600070205080204" pitchFamily="34" charset="-128"/>
              </a:rPr>
              <a:t>course_id</a:t>
            </a:r>
            <a:br>
              <a:rPr lang="en-US" altLang="en-US" sz="1700" i="1" dirty="0">
                <a:ea typeface="MS PGothic" panose="020B0600070205080204" pitchFamily="34" charset="-128"/>
              </a:rPr>
            </a:br>
            <a:r>
              <a:rPr lang="en-US" altLang="en-US" sz="1700" b="1" dirty="0">
                <a:ea typeface="MS PGothic" panose="020B0600070205080204" pitchFamily="34" charset="-128"/>
              </a:rPr>
              <a:t>from </a:t>
            </a:r>
            <a:r>
              <a:rPr lang="en-US" altLang="en-US" sz="1700" i="1" dirty="0">
                <a:ea typeface="MS PGothic" panose="020B0600070205080204" pitchFamily="34" charset="-128"/>
              </a:rPr>
              <a:t>student </a:t>
            </a:r>
            <a:r>
              <a:rPr lang="en-US" altLang="en-US" sz="1700" b="1" dirty="0">
                <a:ea typeface="MS PGothic" panose="020B0600070205080204" pitchFamily="34" charset="-128"/>
              </a:rPr>
              <a:t>natural join </a:t>
            </a:r>
            <a:r>
              <a:rPr lang="en-US" altLang="en-US" sz="1700" i="1" dirty="0">
                <a:ea typeface="MS PGothic" panose="020B0600070205080204" pitchFamily="34" charset="-128"/>
              </a:rPr>
              <a:t>takes</a:t>
            </a:r>
            <a:r>
              <a:rPr lang="en-US" altLang="en-US" sz="1700" dirty="0">
                <a:ea typeface="MS PGothic" panose="020B0600070205080204" pitchFamily="34" charset="-128"/>
              </a:rPr>
              <a:t>;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  <a:endParaRPr lang="en-US" sz="2800" dirty="0">
              <a:ea typeface="+mj-ea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  <a:endParaRPr lang="en-US" altLang="en-US" sz="1700" dirty="0"/>
          </a:p>
          <a:p>
            <a:r>
              <a:rPr lang="en-US" altLang="en-US" sz="1700" dirty="0"/>
              <a:t>Example:  ensure that semester is one of fall, winter, spring or summer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  <a:endParaRPr lang="en-US" altLang="en-US" sz="1700" b="1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  <a:endParaRPr lang="en-US" altLang="en-US" sz="1700" i="1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  <a:endParaRPr lang="en-US" altLang="en-US" sz="1700" dirty="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  <a:endParaRPr lang="en-US" sz="2800" dirty="0">
              <a:ea typeface="+mj-ea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  <a:endParaRPr lang="en-US" altLang="en-US" sz="1700" dirty="0"/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  <a:endParaRPr lang="en-US" altLang="en-US" sz="1700" dirty="0"/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  <a:endParaRPr lang="en-US" sz="2800" dirty="0">
              <a:ea typeface="+mj-ea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endParaRPr lang="en-US" altLang="en-US" sz="1700" i="1" dirty="0"/>
          </a:p>
          <a:p>
            <a:r>
              <a:rPr lang="en-US" altLang="en-US" sz="1700" dirty="0"/>
              <a:t>By default, a foreign key references the primary-key attributes of the referenced table.</a:t>
            </a:r>
            <a:endParaRPr lang="en-US" altLang="en-US" sz="1700" dirty="0"/>
          </a:p>
          <a:p>
            <a:r>
              <a:rPr lang="en-US" altLang="en-US" sz="1700" dirty="0"/>
              <a:t>SQL allows  a list of attributes of the referenced relation to be specified explicitly.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  <a:endParaRPr lang="en-US" sz="2800" dirty="0">
              <a:ea typeface="+mj-ea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2970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  <a:endParaRPr lang="en-US" altLang="en-US" sz="1700" dirty="0"/>
          </a:p>
          <a:p>
            <a:pPr>
              <a:tabLst>
                <a:tab pos="2172970" algn="l"/>
              </a:tabLst>
            </a:pPr>
            <a:r>
              <a:rPr lang="en-US" altLang="en-US" sz="1700" dirty="0"/>
              <a:t>An alternative, in case of delete or update is to cascade</a:t>
            </a:r>
            <a:endParaRPr lang="en-US" altLang="en-US" sz="1700" dirty="0"/>
          </a:p>
          <a:p>
            <a:pPr>
              <a:buNone/>
              <a:tabLst>
                <a:tab pos="2172970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  <a:endParaRPr lang="en-US" altLang="en-US" sz="1700" dirty="0"/>
          </a:p>
          <a:p>
            <a:pPr>
              <a:tabLst>
                <a:tab pos="2172970" algn="l"/>
              </a:tabLst>
            </a:pPr>
            <a:r>
              <a:rPr lang="en-US" altLang="en-US" sz="1700" dirty="0"/>
              <a:t>Instead of cascade we can use :  </a:t>
            </a:r>
            <a:endParaRPr lang="en-US" altLang="en-US" sz="1700" dirty="0"/>
          </a:p>
          <a:p>
            <a:pPr lvl="1">
              <a:tabLst>
                <a:tab pos="2172970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  <a:endParaRPr lang="en-US" altLang="en-US" sz="1700" dirty="0"/>
          </a:p>
          <a:p>
            <a:pPr lvl="1">
              <a:tabLst>
                <a:tab pos="2172970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172970" algn="l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  <a:endParaRPr lang="en-US" sz="2600" dirty="0">
              <a:ea typeface="+mj-ea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dirty="0"/>
              <a:t>How to insert a tuple without causing constraint violation?</a:t>
            </a:r>
            <a:endParaRPr lang="en-US" altLang="en-US" sz="1700" dirty="0"/>
          </a:p>
          <a:p>
            <a:pPr lvl="1"/>
            <a:r>
              <a:rPr lang="en-US" altLang="en-US" sz="1700" dirty="0"/>
              <a:t>Insert father and mother of a person before inserting person</a:t>
            </a:r>
            <a:endParaRPr lang="en-US" altLang="en-US" sz="1700" dirty="0"/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  <a:endParaRPr lang="en-US" altLang="en-US" sz="1700" dirty="0"/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  <a:endParaRPr lang="en-US" altLang="en-US" sz="17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  <a:endParaRPr lang="en-US" sz="2800" dirty="0">
              <a:ea typeface="+mj-ea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  <a:endParaRPr lang="en-US" altLang="en-US" sz="1700" dirty="0"/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/>
              <a:t>changes </a:t>
            </a:r>
            <a:endParaRPr lang="en-US" altLang="en-US" sz="1700" dirty="0"/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  <a:endParaRPr lang="en-US" sz="2800" dirty="0">
              <a:ea typeface="+mj-ea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553"/>
            <a:ext cx="7647680" cy="429150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  <a:endParaRPr lang="en-US" altLang="en-US" sz="1700" dirty="0"/>
          </a:p>
          <a:p>
            <a:r>
              <a:rPr lang="en-US" altLang="en-US" sz="1700" dirty="0"/>
              <a:t>The following constraints, can be expressed using assertions:</a:t>
            </a:r>
            <a:endParaRPr lang="en-US" altLang="en-US" sz="1700" dirty="0"/>
          </a:p>
          <a:p>
            <a:r>
              <a:rPr lang="en-US" altLang="en-US" sz="1700" dirty="0"/>
              <a:t>For each tuple in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relation, the value of the attribute </a:t>
            </a:r>
            <a:r>
              <a:rPr lang="en-US" altLang="en-US" sz="1700" i="1" dirty="0"/>
              <a:t>tot_cred</a:t>
            </a:r>
            <a:r>
              <a:rPr lang="en-US" altLang="en-US" sz="1700" dirty="0"/>
              <a:t> must equal the sum of credits of courses that the student has completed successfully.</a:t>
            </a:r>
            <a:endParaRPr lang="en-US" altLang="en-US" sz="1700" dirty="0"/>
          </a:p>
          <a:p>
            <a:r>
              <a:rPr lang="en-US" altLang="en-US" sz="1700" dirty="0"/>
              <a:t>An instructor cannot teach in two different classrooms in a semester in the same time slot</a:t>
            </a:r>
            <a:endParaRPr lang="en-US" altLang="en-US" sz="1700" dirty="0"/>
          </a:p>
          <a:p>
            <a:r>
              <a:rPr lang="en-US" altLang="en-US" sz="1700" dirty="0"/>
              <a:t>An assertion in SQL takes the form: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  <a:endParaRPr lang="en-US" sz="2800" dirty="0">
              <a:ea typeface="+mj-ea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  <a:endParaRPr lang="en-US" altLang="en-US" sz="1700" dirty="0"/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  <a:endParaRPr lang="en-US" altLang="en-US" sz="1700" dirty="0"/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  <a:endParaRPr lang="en-US" altLang="en-US" sz="1700" dirty="0"/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  <a:endParaRPr lang="en-US" sz="2800" dirty="0">
              <a:ea typeface="+mj-ea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926" cy="386835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  <a:endParaRPr lang="en-US" altLang="en-US" sz="1700" dirty="0"/>
          </a:p>
          <a:p>
            <a:r>
              <a:rPr lang="en-US" altLang="en-US" sz="1700" dirty="0"/>
              <a:t>When a query returns a large object, a pointer is returned rather than the large object itself.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  <a:endParaRPr lang="en-US" sz="2800" dirty="0">
              <a:ea typeface="+mj-ea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39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146175" algn="l"/>
                <a:tab pos="189039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 lvl="1">
              <a:buFont typeface="Monotype Sorts" pitchFamily="-65" charset="2"/>
              <a:buNone/>
              <a:tabLst>
                <a:tab pos="1146175" algn="l"/>
                <a:tab pos="1890395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395" algn="l"/>
              </a:tabLst>
            </a:pPr>
            <a:r>
              <a:rPr lang="en-US" altLang="en-US" sz="1700" dirty="0"/>
              <a:t>Example:</a:t>
            </a:r>
            <a:endParaRPr lang="en-US" altLang="en-US" sz="1700" dirty="0"/>
          </a:p>
          <a:p>
            <a:pPr>
              <a:buNone/>
              <a:tabLst>
                <a:tab pos="1146175" algn="l"/>
                <a:tab pos="1890395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  <a:endParaRPr lang="en-US" sz="2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MS PGothic" panose="020B0600070205080204" pitchFamily="34" charset="-128"/>
              </a:rPr>
              <a:t>The </a:t>
            </a:r>
            <a:r>
              <a:rPr lang="en-US" altLang="en-US" sz="1700" b="1" dirty="0">
                <a:ea typeface="MS PGothic" panose="020B0600070205080204" pitchFamily="34" charset="-128"/>
              </a:rPr>
              <a:t>from</a:t>
            </a:r>
            <a:r>
              <a:rPr lang="en-US" altLang="en-US" sz="1700" dirty="0">
                <a:ea typeface="MS PGothic" panose="020B0600070205080204" pitchFamily="34" charset="-128"/>
              </a:rPr>
              <a:t> clause can have multiple relations combined using natural join: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>
              <a:buNone/>
            </a:pPr>
            <a:r>
              <a:rPr lang="en-US" altLang="en-US" sz="1700" b="1" dirty="0">
                <a:ea typeface="MS PGothic" panose="020B0600070205080204" pitchFamily="34" charset="-128"/>
              </a:rPr>
              <a:t>     select </a:t>
            </a:r>
            <a:r>
              <a:rPr lang="en-US" altLang="en-US" sz="1700" i="1" dirty="0">
                <a:ea typeface="MS PGothic" panose="020B0600070205080204" pitchFamily="34" charset="-128"/>
              </a:rPr>
              <a:t> A</a:t>
            </a:r>
            <a:r>
              <a:rPr lang="en-US" altLang="en-US" sz="1700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sz="1700" i="1" dirty="0">
                <a:ea typeface="MS PGothic" panose="020B0600070205080204" pitchFamily="34" charset="-128"/>
              </a:rPr>
              <a:t>, A</a:t>
            </a:r>
            <a:r>
              <a:rPr lang="en-US" altLang="en-US" sz="1700" i="1" baseline="-25000" dirty="0">
                <a:ea typeface="MS PGothic" panose="020B0600070205080204" pitchFamily="34" charset="-128"/>
              </a:rPr>
              <a:t>2</a:t>
            </a:r>
            <a:r>
              <a:rPr lang="en-US" altLang="en-US" sz="1700" i="1" dirty="0">
                <a:ea typeface="MS PGothic" panose="020B0600070205080204" pitchFamily="34" charset="-128"/>
              </a:rPr>
              <a:t>, … A</a:t>
            </a:r>
            <a:r>
              <a:rPr lang="en-US" altLang="en-US" sz="1700" i="1" baseline="-25000" dirty="0">
                <a:ea typeface="MS PGothic" panose="020B0600070205080204" pitchFamily="34" charset="-128"/>
              </a:rPr>
              <a:t>n</a:t>
            </a:r>
            <a:br>
              <a:rPr lang="en-US" altLang="en-US" sz="1700" i="1" dirty="0">
                <a:ea typeface="MS PGothic" panose="020B0600070205080204" pitchFamily="34" charset="-128"/>
              </a:rPr>
            </a:br>
            <a:r>
              <a:rPr lang="en-US" altLang="en-US" sz="1700" b="1" dirty="0">
                <a:ea typeface="MS PGothic" panose="020B0600070205080204" pitchFamily="34" charset="-128"/>
              </a:rPr>
              <a:t>from </a:t>
            </a:r>
            <a:r>
              <a:rPr lang="en-US" altLang="en-US" sz="1700" i="1" dirty="0">
                <a:ea typeface="MS PGothic" panose="020B0600070205080204" pitchFamily="34" charset="-128"/>
              </a:rPr>
              <a:t> r</a:t>
            </a:r>
            <a:r>
              <a:rPr lang="en-US" altLang="en-US" sz="1700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sz="1700" i="1" dirty="0">
                <a:ea typeface="MS PGothic" panose="020B0600070205080204" pitchFamily="34" charset="-128"/>
              </a:rPr>
              <a:t>  </a:t>
            </a:r>
            <a:r>
              <a:rPr lang="en-US" altLang="en-US" sz="1700" b="1" dirty="0">
                <a:ea typeface="MS PGothic" panose="020B0600070205080204" pitchFamily="34" charset="-128"/>
              </a:rPr>
              <a:t>natural join </a:t>
            </a:r>
            <a:r>
              <a:rPr lang="en-US" altLang="en-US" sz="1700" i="1" dirty="0">
                <a:ea typeface="MS PGothic" panose="020B0600070205080204" pitchFamily="34" charset="-128"/>
              </a:rPr>
              <a:t>r</a:t>
            </a:r>
            <a:r>
              <a:rPr lang="en-US" altLang="en-US" sz="1700" i="1" baseline="-25000" dirty="0">
                <a:ea typeface="MS PGothic" panose="020B0600070205080204" pitchFamily="34" charset="-128"/>
              </a:rPr>
              <a:t>2</a:t>
            </a:r>
            <a:r>
              <a:rPr lang="en-US" altLang="en-US" sz="1700" i="1" dirty="0">
                <a:ea typeface="MS PGothic" panose="020B0600070205080204" pitchFamily="34" charset="-128"/>
              </a:rPr>
              <a:t> </a:t>
            </a:r>
            <a:r>
              <a:rPr lang="en-US" altLang="en-US" sz="1700" b="1" dirty="0">
                <a:ea typeface="MS PGothic" panose="020B0600070205080204" pitchFamily="34" charset="-128"/>
              </a:rPr>
              <a:t>natural join </a:t>
            </a:r>
            <a:r>
              <a:rPr lang="en-US" altLang="en-US" sz="1700" b="1" i="1" dirty="0">
                <a:ea typeface="MS PGothic" panose="020B0600070205080204" pitchFamily="34" charset="-128"/>
              </a:rPr>
              <a:t>.. </a:t>
            </a:r>
            <a:r>
              <a:rPr lang="en-US" altLang="en-US" sz="1700" b="1" dirty="0">
                <a:ea typeface="MS PGothic" panose="020B0600070205080204" pitchFamily="34" charset="-128"/>
              </a:rPr>
              <a:t>natural join </a:t>
            </a:r>
            <a:r>
              <a:rPr lang="en-US" altLang="en-US" sz="1700" dirty="0" err="1">
                <a:ea typeface="MS PGothic" panose="020B0600070205080204" pitchFamily="34" charset="-128"/>
              </a:rPr>
              <a:t>r</a:t>
            </a:r>
            <a:r>
              <a:rPr lang="en-US" altLang="en-US" sz="1700" baseline="-25000" dirty="0" err="1">
                <a:ea typeface="MS PGothic" panose="020B0600070205080204" pitchFamily="34" charset="-128"/>
              </a:rPr>
              <a:t>n</a:t>
            </a:r>
            <a:br>
              <a:rPr lang="en-US" altLang="en-US" sz="1700" i="1" dirty="0">
                <a:ea typeface="MS PGothic" panose="020B0600070205080204" pitchFamily="34" charset="-128"/>
              </a:rPr>
            </a:br>
            <a:r>
              <a:rPr lang="en-US" altLang="en-US" sz="1700" b="1" dirty="0">
                <a:ea typeface="MS PGothic" panose="020B0600070205080204" pitchFamily="34" charset="-128"/>
              </a:rPr>
              <a:t>where  </a:t>
            </a:r>
            <a:r>
              <a:rPr lang="en-US" altLang="en-US" sz="1700" i="1" dirty="0">
                <a:ea typeface="MS PGothic" panose="020B0600070205080204" pitchFamily="34" charset="-128"/>
              </a:rPr>
              <a:t>P </a:t>
            </a:r>
            <a:r>
              <a:rPr lang="en-US" altLang="en-US" sz="1700" dirty="0">
                <a:ea typeface="MS PGothic" panose="020B0600070205080204" pitchFamily="34" charset="-128"/>
              </a:rPr>
              <a:t>;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>
              <a:buNone/>
            </a:pPr>
            <a:endParaRPr lang="en-US" altLang="en-US" sz="17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sz="17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763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  <a:endParaRPr lang="en-US" sz="2800" dirty="0">
              <a:ea typeface="+mj-ea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0833"/>
            <a:ext cx="7034531" cy="503955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creates user-defined domain types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endParaRPr lang="en-US" altLang="en-US" sz="1700" b="1" dirty="0"/>
          </a:p>
          <a:p>
            <a:pPr lvl="1"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  <a:endParaRPr lang="en-US" altLang="en-US" sz="1700" dirty="0"/>
          </a:p>
          <a:p>
            <a:r>
              <a:rPr lang="en-US" altLang="en-US" sz="1700" dirty="0"/>
              <a:t>It is inefficient for the system to read every record to find  a record with  particular value</a:t>
            </a:r>
            <a:endParaRPr lang="en-US" altLang="en-US" sz="1700" dirty="0"/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  <a:endParaRPr lang="en-US" altLang="en-US" sz="1700" dirty="0"/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tot_cred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  <a:endParaRPr lang="en-US" altLang="en-US" sz="1700" dirty="0"/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dirty="0"/>
              <a:t>The query: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  <a:endParaRPr lang="en-US" altLang="en-US" sz="1700" dirty="0"/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  <a:endParaRPr lang="en-US" altLang="en-US" sz="1700" dirty="0"/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  <a:endParaRPr lang="en-US" altLang="en-US" sz="1700" dirty="0"/>
          </a:p>
          <a:p>
            <a:r>
              <a:rPr lang="en-US" altLang="en-US" sz="1700" dirty="0"/>
              <a:t>&lt;user list&gt; is:</a:t>
            </a:r>
            <a:endParaRPr lang="en-US" altLang="en-US" sz="1700" dirty="0"/>
          </a:p>
          <a:p>
            <a:pPr lvl="1"/>
            <a:r>
              <a:rPr lang="en-US" altLang="en-US" sz="1700" dirty="0"/>
              <a:t>a user-id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  <a:endParaRPr lang="en-US" altLang="en-US" sz="1700" dirty="0"/>
          </a:p>
          <a:p>
            <a:pPr lvl="1"/>
            <a:r>
              <a:rPr lang="en-US" altLang="en-US" sz="1700" dirty="0"/>
              <a:t>A role (more on this later)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  <a:endParaRPr lang="en-US" altLang="en-US" sz="1700" dirty="0"/>
          </a:p>
          <a:p>
            <a:r>
              <a:rPr lang="en-US" altLang="en-US" sz="1700" dirty="0"/>
              <a:t>Granting a privilege on a view does not imply granting any privileges on the underlying relations.</a:t>
            </a:r>
            <a:endParaRPr lang="en-US" altLang="en-US" sz="1700" dirty="0"/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  <a:endParaRPr lang="en-US" altLang="en-US" sz="1700" dirty="0"/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  <a:endParaRPr lang="en-US" altLang="en-US" sz="1700" i="1" baseline="-25000" dirty="0"/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  <a:endParaRPr lang="en-US" altLang="en-US" sz="1700" dirty="0"/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  <a:endParaRPr lang="en-US" altLang="en-US" sz="1700" dirty="0"/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  <a:endParaRPr lang="en-US" altLang="en-US" sz="1700" dirty="0"/>
          </a:p>
          <a:p>
            <a:r>
              <a:rPr lang="en-US" altLang="en-US" sz="1700" dirty="0"/>
              <a:t>All privileges that depend on the privilege being revoked are also revoked.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  <a:endParaRPr lang="en-US" altLang="en-US" sz="1700" dirty="0"/>
          </a:p>
          <a:p>
            <a:r>
              <a:rPr lang="en-US" altLang="en-US" sz="1700" dirty="0"/>
              <a:t>To create a role we use: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create a role </a:t>
            </a:r>
            <a:r>
              <a:rPr lang="en-US" altLang="en-US" sz="1700" dirty="0"/>
              <a:t>&lt;name&gt;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dirty="0"/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  <a:endParaRPr lang="en-US" altLang="en-US" sz="1700" dirty="0"/>
          </a:p>
          <a:p>
            <a:r>
              <a:rPr lang="en-US" altLang="en-US" sz="1700" dirty="0"/>
              <a:t>Once a role is created we can assign “users” to the role using: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  <a:endParaRPr lang="en-US" altLang="en-US" sz="1700" dirty="0"/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r>
              <a:rPr lang="en-US" altLang="en-US" sz="1700" dirty="0"/>
              <a:t>Privileges can be granted to roles: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r>
              <a:rPr lang="en-US" altLang="en-US" sz="1700" dirty="0"/>
              <a:t>Roles can be granted to users, as well as to other roles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  <a:endParaRPr lang="en-US" sz="2800" dirty="0">
              <a:ea typeface="+mj-ea"/>
            </a:endParaRP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91020" y="159231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  <a:endParaRPr lang="en-US" sz="2800" dirty="0">
              <a:ea typeface="+mj-ea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  <a:endParaRPr lang="en-US" altLang="en-US" sz="1700" dirty="0"/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r>
              <a:rPr lang="en-US" altLang="en-US" sz="1700" dirty="0"/>
              <a:t>What if </a:t>
            </a:r>
            <a:endParaRPr lang="en-US" altLang="en-US" sz="1700" dirty="0"/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  <a:endParaRPr lang="en-US" altLang="en-US" sz="1700" i="1" dirty="0"/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  <a:endParaRPr lang="en-US" sz="2800" dirty="0">
              <a:ea typeface="+mj-ea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  <a:endParaRPr lang="en-US" altLang="en-US" sz="1700" dirty="0"/>
          </a:p>
          <a:p>
            <a:pPr lvl="1"/>
            <a:r>
              <a:rPr lang="en-US" altLang="en-US" sz="1700" dirty="0"/>
              <a:t>Why is this required?</a:t>
            </a:r>
            <a:endParaRPr lang="en-US" altLang="en-US" sz="1700" dirty="0"/>
          </a:p>
          <a:p>
            <a:r>
              <a:rPr lang="en-US" altLang="en-US" sz="1700" dirty="0"/>
              <a:t>transfer of privileges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dirty="0"/>
              <a:t>And more!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  <a:endParaRPr lang="en-US" sz="2800" dirty="0">
              <a:ea typeface="+mj-ea"/>
            </a:endParaRP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015" y="13081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  <a:endParaRPr lang="en-US" sz="2800" b="0" i="1" dirty="0">
              <a:ea typeface="+mj-ea"/>
            </a:endParaRP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  <a:endParaRPr lang="en-US" sz="2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  <a:endParaRPr lang="en-US" sz="1700" dirty="0"/>
          </a:p>
          <a:p>
            <a:r>
              <a:rPr lang="en-US" altLang="en-US" sz="1700" dirty="0">
                <a:ea typeface="MS PGothic" panose="020B0600070205080204" pitchFamily="34" charset="-128"/>
              </a:rPr>
              <a:t> </a:t>
            </a:r>
            <a:r>
              <a:rPr lang="en-US" sz="1700" dirty="0"/>
              <a:t>Example -- List the names of students instructors along with the titles of courses that they have taken</a:t>
            </a:r>
            <a:endParaRPr lang="en-US" sz="1700" dirty="0"/>
          </a:p>
          <a:p>
            <a:pPr lvl="1"/>
            <a:r>
              <a:rPr lang="en-US" sz="1700" dirty="0"/>
              <a:t>Correct version</a:t>
            </a:r>
            <a:endParaRPr lang="en-US" sz="1700" dirty="0"/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  <a:endParaRPr lang="en-US" sz="1700" dirty="0"/>
          </a:p>
          <a:p>
            <a:pPr lvl="1"/>
            <a:r>
              <a:rPr lang="en-US" sz="1700" dirty="0"/>
              <a:t>Incorrect version</a:t>
            </a:r>
            <a:endParaRPr lang="en-US" sz="1700" dirty="0"/>
          </a:p>
          <a:p>
            <a:pPr lvl="2">
              <a:buFont typeface="Webdings" panose="05030102010509060703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  <a:endParaRPr lang="en-US" sz="1700" dirty="0"/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  <a:endParaRPr lang="en-US" sz="1700" dirty="0"/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  <a:endParaRPr lang="en-US" sz="1700" dirty="0"/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21745</Words>
  <Application>WPS Presentation</Application>
  <PresentationFormat>On-screen Show (4:3)</PresentationFormat>
  <Paragraphs>600</Paragraphs>
  <Slides>61</Slides>
  <Notes>42</Notes>
  <HiddenSlides>3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  <vt:variant>
        <vt:lpstr>自定义放映</vt:lpstr>
      </vt:variant>
      <vt:variant>
        <vt:i4>1</vt:i4>
      </vt:variant>
    </vt:vector>
  </HeadingPairs>
  <TitlesOfParts>
    <vt:vector size="87" baseType="lpstr">
      <vt:lpstr>Arial</vt:lpstr>
      <vt:lpstr>SimSun</vt:lpstr>
      <vt:lpstr>Wingdings</vt:lpstr>
      <vt:lpstr>Helvetica</vt:lpstr>
      <vt:lpstr>MS PGothic</vt:lpstr>
      <vt:lpstr>宋体-简</vt:lpstr>
      <vt:lpstr>Times New Roman</vt:lpstr>
      <vt:lpstr>MS PGothic</vt:lpstr>
      <vt:lpstr>苹方-简</vt:lpstr>
      <vt:lpstr>Monotype Sorts</vt:lpstr>
      <vt:lpstr>Thonburi</vt:lpstr>
      <vt:lpstr>Webdings</vt:lpstr>
      <vt:lpstr>Helvetica Bold</vt:lpstr>
      <vt:lpstr>Helvetica Bold Oblique</vt:lpstr>
      <vt:lpstr>Symbol</vt:lpstr>
      <vt:lpstr>Kingsoft Sign</vt:lpstr>
      <vt:lpstr>Microsoft YaHei</vt:lpstr>
      <vt:lpstr>汉仪旗黑</vt:lpstr>
      <vt:lpstr>Arial Unicode MS</vt:lpstr>
      <vt:lpstr>Apple Symbols</vt:lpstr>
      <vt:lpstr>Calibri</vt:lpstr>
      <vt:lpstr>Helvetica Neue</vt:lpstr>
      <vt:lpstr>Helvetica Oblique</vt:lpstr>
      <vt:lpstr>Wingdings</vt:lpstr>
      <vt:lpstr>2_db-5-grey</vt:lpstr>
      <vt:lpstr>Chapter 4 : Intermediate SQL</vt:lpstr>
      <vt:lpstr>Outline</vt:lpstr>
      <vt:lpstr>Joined Relations</vt:lpstr>
      <vt:lpstr>Natural Join in SQL</vt:lpstr>
      <vt:lpstr>Natural Join in SQL (Cont.)</vt:lpstr>
      <vt:lpstr>Student Relation</vt:lpstr>
      <vt:lpstr>Takes Relation</vt:lpstr>
      <vt:lpstr>student natural join takes</vt:lpstr>
      <vt:lpstr>Dangerous in Natural Join</vt:lpstr>
      <vt:lpstr>Natural Join with Using Clause</vt:lpstr>
      <vt:lpstr>Join Condition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PowerPoint 演示文稿</vt:lpstr>
      <vt:lpstr>Views</vt:lpstr>
      <vt:lpstr>View Definition</vt:lpstr>
      <vt:lpstr>View Definition and Use</vt:lpstr>
      <vt:lpstr>Views Defined Using Other Views</vt:lpstr>
      <vt:lpstr>Views Defined Using Other Views</vt:lpstr>
      <vt:lpstr>View Expansion</vt:lpstr>
      <vt:lpstr>View Expansion (Cont.)</vt:lpstr>
      <vt:lpstr>Materialized Views</vt:lpstr>
      <vt:lpstr>Update of a View</vt:lpstr>
      <vt:lpstr>Some Updates Cannot be Translated Uniquely</vt:lpstr>
      <vt:lpstr>And Some Not at All</vt:lpstr>
      <vt:lpstr>View Updates in SQL </vt:lpstr>
      <vt:lpstr>PowerPoint 演示文稿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Assertions</vt:lpstr>
      <vt:lpstr>Built-in Data Types in SQL </vt:lpstr>
      <vt:lpstr>Large-Object Types</vt:lpstr>
      <vt:lpstr>User-Defined Types</vt:lpstr>
      <vt:lpstr>Domains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nashu</cp:lastModifiedBy>
  <cp:revision>504</cp:revision>
  <cp:lastPrinted>2024-04-18T07:26:53Z</cp:lastPrinted>
  <dcterms:created xsi:type="dcterms:W3CDTF">2024-04-18T07:26:53Z</dcterms:created>
  <dcterms:modified xsi:type="dcterms:W3CDTF">2024-04-18T07:26:53Z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1033-5.7.1.8093</vt:lpwstr>
  </property>
</Properties>
</file>