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335" r:id="rId3"/>
    <p:sldId id="336" r:id="rId5"/>
    <p:sldId id="337" r:id="rId6"/>
    <p:sldId id="367" r:id="rId7"/>
    <p:sldId id="338" r:id="rId8"/>
    <p:sldId id="364" r:id="rId9"/>
    <p:sldId id="340" r:id="rId10"/>
    <p:sldId id="341" r:id="rId11"/>
    <p:sldId id="342" r:id="rId12"/>
    <p:sldId id="343" r:id="rId13"/>
    <p:sldId id="344" r:id="rId14"/>
    <p:sldId id="345" r:id="rId15"/>
    <p:sldId id="368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</p:sldIdLst>
  <p:sldSz cx="9144000" cy="6858000" type="screen4x3"/>
  <p:notesSz cx="6997700" cy="9283700"/>
  <p:custShowLst>
    <p:custShow name="Custom Show 1" id="0">
      <p:sldLst>
        <p:sld r:id="rId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 Sudarshan" initials="S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6517" autoAdjust="0"/>
  </p:normalViewPr>
  <p:slideViewPr>
    <p:cSldViewPr snapToGrid="0" showGuides="1">
      <p:cViewPr>
        <p:scale>
          <a:sx n="118" d="100"/>
          <a:sy n="118" d="100"/>
        </p:scale>
        <p:origin x="516" y="-18"/>
      </p:cViewPr>
      <p:guideLst>
        <p:guide orient="horz" pos="679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</a:fld>
            <a:endParaRPr lang="en-US" altLang="en-US" sz="13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351035C-5808-407C-8457-78863416B201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434B2C1-B6FF-4E08-B576-E580E4C742E5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B24B64C8-56F4-412C-A096-460A1996127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F209238-363D-4A4D-99AF-38838EDEB568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Box 4"/>
          <p:cNvSpPr txBox="1"/>
          <p:nvPr userDrawn="1"/>
        </p:nvSpPr>
        <p:spPr>
          <a:xfrm>
            <a:off x="4723765" y="6640830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3084" y="1093788"/>
            <a:ext cx="7702579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</a:fld>
            <a:endParaRPr lang="en-US" altLang="en-US" dirty="0"/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Model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Query Languages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84263"/>
            <a:ext cx="7692069" cy="3555047"/>
          </a:xfrm>
        </p:spPr>
        <p:txBody>
          <a:bodyPr/>
          <a:lstStyle/>
          <a:p>
            <a:r>
              <a:rPr lang="en-US" altLang="en-US" sz="1700" dirty="0"/>
              <a:t>Procedural versus non-procedural, or declarative</a:t>
            </a:r>
            <a:endParaRPr lang="en-US" altLang="en-US" sz="1700" dirty="0"/>
          </a:p>
          <a:p>
            <a:r>
              <a:rPr lang="en-US" altLang="en-US" sz="1700" dirty="0"/>
              <a:t>“Pure” languages:</a:t>
            </a:r>
            <a:endParaRPr lang="en-US" altLang="en-US" sz="1700" dirty="0"/>
          </a:p>
          <a:p>
            <a:pPr lvl="1"/>
            <a:r>
              <a:rPr lang="en-US" altLang="en-US" sz="1700" dirty="0"/>
              <a:t>Relational algebra</a:t>
            </a:r>
            <a:endParaRPr lang="en-US" altLang="en-US" sz="1700" dirty="0"/>
          </a:p>
          <a:p>
            <a:pPr lvl="1"/>
            <a:r>
              <a:rPr lang="en-US" altLang="en-US" sz="1700" dirty="0"/>
              <a:t>Tuple relational calculus</a:t>
            </a:r>
            <a:endParaRPr lang="en-US" altLang="en-US" sz="1700" dirty="0"/>
          </a:p>
          <a:p>
            <a:pPr lvl="1"/>
            <a:r>
              <a:rPr lang="en-US" altLang="en-US" sz="1700" dirty="0"/>
              <a:t>Domain relational calculus</a:t>
            </a:r>
            <a:endParaRPr lang="en-US" altLang="en-US" sz="1700" dirty="0"/>
          </a:p>
          <a:p>
            <a:r>
              <a:rPr lang="en-US" altLang="en-US" sz="1700" dirty="0"/>
              <a:t>The above 3 pure languages are equivalent in computing power</a:t>
            </a:r>
            <a:endParaRPr lang="en-US" altLang="en-US" sz="1700" dirty="0"/>
          </a:p>
          <a:p>
            <a:r>
              <a:rPr lang="en-US" altLang="en-US" sz="1700" dirty="0"/>
              <a:t>We will concentrate in this chapter on relational algebra</a:t>
            </a:r>
            <a:endParaRPr lang="en-US" altLang="en-US" sz="1700" dirty="0"/>
          </a:p>
          <a:p>
            <a:pPr lvl="1"/>
            <a:r>
              <a:rPr lang="en-US" altLang="en-US" sz="1700" dirty="0"/>
              <a:t>Not </a:t>
            </a:r>
            <a:r>
              <a:rPr lang="en-US" altLang="en-US" dirty="0"/>
              <a:t>T</a:t>
            </a:r>
            <a:r>
              <a:rPr lang="en-US" altLang="en-US" sz="1700" dirty="0"/>
              <a:t>uring-machine equivalent</a:t>
            </a:r>
            <a:endParaRPr lang="en-US" altLang="en-US" sz="1700" dirty="0"/>
          </a:p>
          <a:p>
            <a:pPr lvl="1"/>
            <a:r>
              <a:rPr lang="en-US" altLang="en-US" sz="1700" dirty="0"/>
              <a:t>Consists of 6 basic operations</a:t>
            </a:r>
            <a:endParaRPr lang="en-US" altLang="en-US" sz="1700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Relational Algebra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558903" cy="4876800"/>
          </a:xfrm>
        </p:spPr>
        <p:txBody>
          <a:bodyPr/>
          <a:lstStyle/>
          <a:p>
            <a:r>
              <a:rPr lang="en-US" altLang="en-US" sz="1700" dirty="0"/>
              <a:t>A  procedural language consisting  of a set of operations that take one or two relations as input and produce a new relation as their result. </a:t>
            </a:r>
            <a:endParaRPr lang="en-US" altLang="en-US" sz="1700" dirty="0"/>
          </a:p>
          <a:p>
            <a:r>
              <a:rPr lang="en-US" altLang="en-US" sz="1700" dirty="0"/>
              <a:t>Six basic operators</a:t>
            </a:r>
            <a:endParaRPr lang="en-US" altLang="en-US" sz="1700" dirty="0"/>
          </a:p>
          <a:p>
            <a:pPr lvl="1"/>
            <a:r>
              <a:rPr lang="en-US" altLang="en-US" sz="1700" dirty="0"/>
              <a:t>select: </a:t>
            </a:r>
            <a:r>
              <a:rPr kumimoji="0" lang="en-US" altLang="en-US" sz="1700" dirty="0">
                <a:sym typeface="Symbol" panose="05050102010706020507" pitchFamily="18" charset="2"/>
              </a:rPr>
              <a:t></a:t>
            </a:r>
            <a:endParaRPr lang="en-US" altLang="en-US" sz="1700" dirty="0"/>
          </a:p>
          <a:p>
            <a:pPr lvl="1"/>
            <a:r>
              <a:rPr lang="en-US" altLang="en-US" sz="1700" dirty="0"/>
              <a:t>project: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endParaRPr lang="en-US" altLang="en-US" sz="1700" dirty="0"/>
          </a:p>
          <a:p>
            <a:pPr lvl="1"/>
            <a:r>
              <a:rPr lang="en-US" altLang="en-US" sz="1700" dirty="0"/>
              <a:t>union: </a:t>
            </a:r>
            <a:r>
              <a:rPr lang="en-US" altLang="en-US" sz="1700" dirty="0">
                <a:sym typeface="Symbol" panose="05050102010706020507" pitchFamily="18" charset="2"/>
              </a:rPr>
              <a:t></a:t>
            </a:r>
            <a:endParaRPr lang="en-US" altLang="en-US" sz="1700" dirty="0"/>
          </a:p>
          <a:p>
            <a:pPr lvl="1"/>
            <a:r>
              <a:rPr lang="en-US" altLang="en-US" sz="1700" dirty="0"/>
              <a:t>set difference: </a:t>
            </a:r>
            <a:r>
              <a:rPr lang="en-US" altLang="en-US" sz="1700" i="1" dirty="0"/>
              <a:t>–</a:t>
            </a:r>
            <a:r>
              <a:rPr lang="en-US" altLang="en-US" sz="1700" dirty="0"/>
              <a:t> </a:t>
            </a:r>
            <a:endParaRPr lang="en-US" altLang="en-US" sz="1700" dirty="0"/>
          </a:p>
          <a:p>
            <a:pPr lvl="1"/>
            <a:r>
              <a:rPr lang="en-US" altLang="en-US" sz="1700" dirty="0"/>
              <a:t>Cartesian product: x</a:t>
            </a:r>
            <a:endParaRPr lang="en-US" altLang="en-US" sz="1700" dirty="0"/>
          </a:p>
          <a:p>
            <a:pPr lvl="1"/>
            <a:r>
              <a:rPr lang="en-US" altLang="en-US" sz="1700" dirty="0"/>
              <a:t>rename: </a:t>
            </a:r>
            <a:r>
              <a:rPr lang="en-US" altLang="en-US" sz="1700" i="1" dirty="0">
                <a:sym typeface="Symbol" panose="05050102010706020507" pitchFamily="18" charset="2"/>
              </a:rPr>
              <a:t>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 lvl="1"/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</a:t>
            </a:r>
            <a:endParaRPr lang="en-US" altLang="en-US" sz="2800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3574"/>
            <a:ext cx="7612170" cy="3350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/>
              <a:t>The  </a:t>
            </a:r>
            <a:r>
              <a:rPr lang="en-US" altLang="en-US" sz="1700" b="1" dirty="0"/>
              <a:t>selec</a:t>
            </a:r>
            <a:r>
              <a:rPr lang="en-US" altLang="en-US" sz="1700" dirty="0"/>
              <a:t>t operation selects tuples that satisfy a given predicate.</a:t>
            </a:r>
            <a:endParaRPr lang="en-US" altLang="en-US" sz="1700" dirty="0"/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/>
              <a:t>Notation: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p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p</a:t>
            </a:r>
            <a:r>
              <a:rPr lang="en-US" altLang="en-US" sz="1700" dirty="0">
                <a:sym typeface="Symbol" panose="05050102010706020507" pitchFamily="18" charset="2"/>
              </a:rPr>
              <a:t> is called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selection predicate</a:t>
            </a:r>
            <a:endParaRPr lang="en-US" altLang="en-US" sz="1700" b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select those tuples of the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 relation where the instructor is in the “Physics” department.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Query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marL="457200" lvl="1" indent="0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	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Physics”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endParaRPr lang="en-US" altLang="en-US" sz="8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Result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735" y="4188460"/>
            <a:ext cx="54864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 (Cont.)</a:t>
            </a:r>
            <a:endParaRPr lang="en-US" altLang="en-US" sz="2800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8873"/>
            <a:ext cx="7656559" cy="481082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allow comparisons using 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  =, , &gt;, . &lt;. 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in the selection predicate. 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can combine several predicates into a larger predicate by using the connectives: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 (</a:t>
            </a:r>
            <a:r>
              <a:rPr lang="en-US" altLang="en-US" sz="1700" b="1" dirty="0">
                <a:sym typeface="Symbol" panose="05050102010706020507" pitchFamily="18" charset="2"/>
              </a:rPr>
              <a:t>and</a:t>
            </a:r>
            <a:r>
              <a:rPr lang="en-US" altLang="en-US" sz="1700" dirty="0">
                <a:sym typeface="Symbol" panose="05050102010706020507" pitchFamily="18" charset="2"/>
              </a:rPr>
              <a:t>),  (</a:t>
            </a:r>
            <a:r>
              <a:rPr lang="en-US" altLang="en-US" sz="1700" b="1" dirty="0">
                <a:sym typeface="Symbol" panose="05050102010706020507" pitchFamily="18" charset="2"/>
              </a:rPr>
              <a:t>or</a:t>
            </a:r>
            <a:r>
              <a:rPr lang="en-US" altLang="en-US" sz="1700" dirty="0">
                <a:sym typeface="Symbol" panose="05050102010706020507" pitchFamily="18" charset="2"/>
              </a:rPr>
              <a:t>),  (</a:t>
            </a:r>
            <a:r>
              <a:rPr lang="en-US" altLang="en-US" sz="1700" b="1" dirty="0">
                <a:sym typeface="Symbol" panose="05050102010706020507" pitchFamily="18" charset="2"/>
              </a:rPr>
              <a:t>not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Find the instructors in Physics with a salary greater $90,000, we write: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&gt;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90,000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ja-JP" sz="800" i="1" dirty="0">
                <a:sym typeface="Symbol" panose="05050102010706020507" pitchFamily="18" charset="2"/>
              </a:rPr>
              <a:t> </a:t>
            </a:r>
            <a:endParaRPr lang="en-US" altLang="ja-JP" sz="800" i="1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select predicate may  include comparisons between two attributes. 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Example, find all departments whose name is the same as their building name: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building</a:t>
            </a:r>
            <a:r>
              <a:rPr lang="en-US" altLang="ja-JP" sz="1900" i="1" dirty="0">
                <a:sym typeface="Symbol" panose="05050102010706020507" pitchFamily="18" charset="2"/>
              </a:rPr>
              <a:t> 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department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</a:t>
            </a:r>
            <a:endParaRPr lang="en-US" altLang="en-US" sz="2800" dirty="0"/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2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A unary operation that returns its argument relation, with certain attributes left out.  </a:t>
            </a:r>
            <a:endParaRPr lang="en-US" altLang="en-US" sz="1700" dirty="0"/>
          </a:p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Notation:</a:t>
            </a:r>
            <a:endParaRPr lang="en-US" altLang="en-US" sz="1700" dirty="0"/>
          </a:p>
          <a:p>
            <a:pPr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 </a:t>
            </a:r>
            <a:r>
              <a:rPr lang="en-US" altLang="en-US" i="1" baseline="-25000" dirty="0">
                <a:sym typeface="Symbol" panose="05050102010706020507" pitchFamily="18" charset="2"/>
              </a:rPr>
              <a:t>A</a:t>
            </a:r>
            <a:r>
              <a:rPr lang="en-US" altLang="en-US" i="1" baseline="-50000" dirty="0">
                <a:sym typeface="Symbol" panose="05050102010706020507" pitchFamily="18" charset="2"/>
              </a:rPr>
              <a:t>1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2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3</a:t>
            </a:r>
            <a:r>
              <a:rPr lang="en-US" altLang="en-US" i="1" baseline="-25000" dirty="0">
                <a:sym typeface="Symbol" panose="05050102010706020507" pitchFamily="18" charset="2"/>
              </a:rPr>
              <a:t> ….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A</a:t>
            </a:r>
            <a:r>
              <a:rPr lang="en-US" altLang="en-US" i="1" baseline="-50000" dirty="0" err="1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baseline="-25000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altLang="en-US" sz="17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Monotype Sorts" pitchFamily="-65" charset="2"/>
              <a:buNone/>
              <a:tabLst>
                <a:tab pos="3257550" algn="ctr"/>
              </a:tabLst>
            </a:pPr>
            <a:r>
              <a:rPr lang="en-US" altLang="en-US" sz="1700" dirty="0"/>
              <a:t>	where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A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,  …,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k</a:t>
            </a:r>
            <a:r>
              <a:rPr lang="en-US" altLang="en-US" sz="1700" dirty="0"/>
              <a:t>  are attribute names and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a relation name.</a:t>
            </a:r>
            <a:endParaRPr lang="en-US" altLang="en-US" sz="1700" dirty="0"/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The result is defined as the relation of </a:t>
            </a:r>
            <a:r>
              <a:rPr lang="en-US" altLang="en-US" sz="1700" i="1" dirty="0"/>
              <a:t>k</a:t>
            </a:r>
            <a:r>
              <a:rPr lang="en-US" altLang="en-US" sz="1700" dirty="0"/>
              <a:t> columns obtained by erasing the columns that are not listed</a:t>
            </a:r>
            <a:endParaRPr lang="en-US" altLang="en-US" sz="1700" dirty="0"/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Duplicate rows removed from result, since relations are sets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 Example</a:t>
            </a:r>
            <a:endParaRPr lang="en-US" altLang="en-US" sz="2800" dirty="0"/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912353" cy="1567751"/>
          </a:xfrm>
        </p:spPr>
        <p:txBody>
          <a:bodyPr/>
          <a:lstStyle/>
          <a:p>
            <a:pPr>
              <a:tabLst>
                <a:tab pos="3257550" algn="ctr"/>
              </a:tabLst>
            </a:pPr>
            <a:r>
              <a:rPr lang="en-US" altLang="en-US" sz="1700" dirty="0"/>
              <a:t>Example: eliminate the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attribute of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Query</a:t>
            </a:r>
            <a:r>
              <a:rPr lang="en-US" altLang="en-US" sz="1700" i="1" dirty="0"/>
              <a:t>: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	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/>
              <a:t>ID, name, salary</a:t>
            </a:r>
            <a:r>
              <a:rPr lang="en-US" altLang="en-US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) </a:t>
            </a:r>
            <a:endParaRPr lang="en-US" altLang="en-US" sz="1700" dirty="0"/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Result:</a:t>
            </a:r>
            <a:br>
              <a:rPr lang="en-US" altLang="en-US" sz="1700" dirty="0"/>
            </a:br>
            <a:endParaRPr lang="en-US" altLang="en-US" sz="1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7020" y="2421890"/>
            <a:ext cx="3663950" cy="39827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Composition of Relational Operations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42035"/>
            <a:ext cx="7558786" cy="3720109"/>
          </a:xfrm>
        </p:spPr>
        <p:txBody>
          <a:bodyPr/>
          <a:lstStyle/>
          <a:p>
            <a:r>
              <a:rPr lang="en-US" altLang="en-US" sz="1700" dirty="0"/>
              <a:t>The result of a relational-algebra operation is relation  and therefore of relational-algebra operations can be composed together into a </a:t>
            </a:r>
            <a:r>
              <a:rPr lang="en-US" altLang="en-US" sz="1700" b="1" dirty="0"/>
              <a:t>relational-algebra expression</a:t>
            </a:r>
            <a:r>
              <a:rPr lang="en-US" altLang="en-US" sz="1700" dirty="0"/>
              <a:t>.</a:t>
            </a:r>
            <a:endParaRPr lang="en-US" altLang="en-US" sz="1700" dirty="0"/>
          </a:p>
          <a:p>
            <a:r>
              <a:rPr lang="en-US" altLang="en-US" sz="1700" dirty="0"/>
              <a:t>Consider  the query - Find the names of all instructors in the Physics department.</a:t>
            </a:r>
            <a:endParaRPr lang="en-US" altLang="en-US" sz="1700" dirty="0"/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  <a:endParaRPr lang="en-US" altLang="ja-JP" sz="8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name</a:t>
            </a:r>
            <a:r>
              <a:rPr lang="en-US" altLang="en-US" dirty="0"/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  <a:endParaRPr lang="en-US" altLang="ja-JP" sz="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Instead of giving the name of a relation as the argument of the projection operation, we give an expression that evaluates to a relation.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Cartesian-Product Operation</a:t>
            </a:r>
            <a:endParaRPr lang="en-US" altLang="en-US" sz="2800" dirty="0"/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721"/>
            <a:ext cx="7709825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operation (denoted by X)  allows us to combine information from any two relations.  </a:t>
            </a:r>
            <a:endParaRPr lang="en-US" altLang="en-US" sz="1700" dirty="0"/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Example: the Cartesian product of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t</a:t>
            </a:r>
            <a:r>
              <a:rPr lang="en-US" altLang="en-US" sz="1700" i="1" dirty="0"/>
              <a:t>eaches</a:t>
            </a:r>
            <a:r>
              <a:rPr lang="en-US" altLang="en-US" sz="1700" dirty="0"/>
              <a:t> is written  as:</a:t>
            </a:r>
            <a:endParaRPr lang="en-US" altLang="en-US" sz="17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endParaRPr lang="en-US" altLang="en-US" sz="1700" i="1" dirty="0"/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We construct a tuple of the result out of each possible pair of tuples: one from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 and one from the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relation (see next slide)</a:t>
            </a:r>
            <a:endParaRPr lang="en-US" altLang="en-US" sz="1700" dirty="0"/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Since the instructor</a:t>
            </a:r>
            <a:r>
              <a:rPr lang="en-US" altLang="en-US" sz="1700" i="1" dirty="0"/>
              <a:t> ID </a:t>
            </a:r>
            <a:r>
              <a:rPr lang="en-US" altLang="en-US" sz="1700" dirty="0"/>
              <a:t>appears in both relations we distinguish between these attribute by attaching to the attribute the name of the relation from which the attribute originally came.</a:t>
            </a:r>
            <a:endParaRPr lang="en-US" altLang="en-US" sz="1700" dirty="0"/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instructor.ID</a:t>
            </a:r>
            <a:endParaRPr lang="en-US" altLang="en-US" sz="1700" i="1" dirty="0"/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teaches.ID</a:t>
            </a:r>
            <a:endParaRPr lang="en-US" altLang="en-US" sz="1700" i="1" dirty="0"/>
          </a:p>
          <a:p>
            <a:pPr lvl="1">
              <a:tabLst>
                <a:tab pos="3149600" algn="ctr"/>
              </a:tabLst>
            </a:pPr>
            <a:endParaRPr lang="en-US" altLang="en-US" dirty="0"/>
          </a:p>
          <a:p>
            <a:pPr>
              <a:buNone/>
              <a:tabLst>
                <a:tab pos="3149600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</a:t>
            </a:r>
            <a:r>
              <a:rPr lang="en-US" altLang="en-US" sz="2800" i="1" dirty="0"/>
              <a:t>  instructor</a:t>
            </a:r>
            <a:r>
              <a:rPr lang="en-US" altLang="en-US" sz="2800" dirty="0"/>
              <a:t>  </a:t>
            </a:r>
            <a:r>
              <a:rPr lang="en-US" altLang="en-US" sz="2400" dirty="0"/>
              <a:t>X</a:t>
            </a:r>
            <a:r>
              <a:rPr lang="en-US" altLang="en-US" sz="2800" dirty="0"/>
              <a:t>  </a:t>
            </a:r>
            <a:r>
              <a:rPr lang="en-US" altLang="en-US" sz="2800" i="1" dirty="0"/>
              <a:t>teaches  table</a:t>
            </a:r>
            <a:endParaRPr lang="en-US" altLang="en-US" sz="2800" dirty="0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5345" y="708660"/>
            <a:ext cx="4733925" cy="55791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6681"/>
            <a:ext cx="7631938" cy="4664519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</a:t>
            </a:r>
            <a:endParaRPr lang="en-US" altLang="en-US" sz="17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endParaRPr lang="en-US" altLang="en-US" sz="17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dirty="0"/>
              <a:t>      associates every  tuple of  instructor with every tuple of teaches.</a:t>
            </a:r>
            <a:endParaRPr lang="en-US" altLang="en-US" sz="1700" dirty="0"/>
          </a:p>
          <a:p>
            <a:pPr lvl="1"/>
            <a:r>
              <a:rPr lang="en-US" altLang="en-US" sz="1700" dirty="0"/>
              <a:t>Most of the resulting rows have information about instructors who did NOT teach a particular course. </a:t>
            </a:r>
            <a:endParaRPr lang="en-US" altLang="en-US" sz="1700" dirty="0"/>
          </a:p>
          <a:p>
            <a:r>
              <a:rPr lang="en-US" altLang="en-US" sz="1700" dirty="0"/>
              <a:t>To get only those tuples of 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“ that pertain to instructors and the courses that they taught, we write: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 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  <a:endParaRPr lang="en-US" altLang="ja-JP" sz="800" dirty="0">
              <a:sym typeface="Symbol" panose="05050102010706020507" pitchFamily="18" charset="2"/>
            </a:endParaRPr>
          </a:p>
          <a:p>
            <a:pPr lvl="1"/>
            <a:r>
              <a:rPr lang="en-US" altLang="ja-JP" sz="1700" dirty="0">
                <a:sym typeface="Symbol" panose="05050102010706020507" pitchFamily="18" charset="2"/>
              </a:rPr>
              <a:t>We get only those tuples of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teaches” </a:t>
            </a:r>
            <a:r>
              <a:rPr lang="en-US" altLang="ja-JP" sz="1700" dirty="0">
                <a:sym typeface="Symbol" panose="05050102010706020507" pitchFamily="18" charset="2"/>
              </a:rPr>
              <a:t>that pertain to instructors and the courses that they taught.</a:t>
            </a:r>
            <a:endParaRPr lang="en-US" altLang="ja-JP" sz="1700" dirty="0">
              <a:sym typeface="Symbol" panose="05050102010706020507" pitchFamily="18" charset="2"/>
            </a:endParaRPr>
          </a:p>
          <a:p>
            <a:r>
              <a:rPr lang="en-US" altLang="ja-JP" sz="1700" dirty="0">
                <a:sym typeface="Symbol" panose="05050102010706020507" pitchFamily="18" charset="2"/>
              </a:rPr>
              <a:t>The result of this expression, shown in the next slide</a:t>
            </a:r>
            <a:endParaRPr lang="en-US" altLang="ja-JP" sz="17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  <a:endParaRPr lang="en-US" altLang="en-US" sz="2800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7496760" cy="2772156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Structure of Relational Databases</a:t>
            </a:r>
            <a:endParaRPr lang="en-US" altLang="en-US" sz="1700" dirty="0"/>
          </a:p>
          <a:p>
            <a:r>
              <a:rPr lang="en-US" altLang="en-US" sz="1700" dirty="0"/>
              <a:t>Database Schema</a:t>
            </a:r>
            <a:endParaRPr lang="en-US" altLang="en-US" sz="1700" dirty="0"/>
          </a:p>
          <a:p>
            <a:r>
              <a:rPr lang="en-US" altLang="en-US" sz="1700" dirty="0"/>
              <a:t>Keys</a:t>
            </a:r>
            <a:endParaRPr lang="en-US" altLang="en-US" sz="1700" dirty="0"/>
          </a:p>
          <a:p>
            <a:r>
              <a:rPr lang="en-US" altLang="en-US" sz="1700" dirty="0"/>
              <a:t>Schema Diagrams</a:t>
            </a:r>
            <a:endParaRPr lang="en-US" altLang="en-US" sz="1700" dirty="0"/>
          </a:p>
          <a:p>
            <a:r>
              <a:rPr lang="en-US" altLang="en-US" sz="1700" dirty="0"/>
              <a:t>Relational Query Languages</a:t>
            </a:r>
            <a:endParaRPr lang="en-US" altLang="en-US" sz="1700" dirty="0"/>
          </a:p>
          <a:p>
            <a:r>
              <a:rPr lang="en-US" altLang="en-US" sz="1700" dirty="0"/>
              <a:t>The Relational Algebra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436866" cy="848423"/>
          </a:xfrm>
        </p:spPr>
        <p:txBody>
          <a:bodyPr/>
          <a:lstStyle/>
          <a:p>
            <a:r>
              <a:rPr lang="en-US" altLang="en-US" sz="1700" dirty="0"/>
              <a:t>The</a:t>
            </a:r>
            <a:r>
              <a:rPr lang="en-US" altLang="en-US" sz="1700" dirty="0">
                <a:sym typeface="Symbol" panose="05050102010706020507" pitchFamily="18" charset="2"/>
              </a:rPr>
              <a:t>  table corresponding to: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sz="1700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r>
              <a:rPr lang="en-US" altLang="en-US" sz="1700" dirty="0"/>
              <a:t> </a:t>
            </a:r>
            <a:endParaRPr lang="en-US" altLang="en-US" sz="1700" dirty="0"/>
          </a:p>
          <a:p>
            <a:pPr>
              <a:buNone/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" y="1437640"/>
            <a:ext cx="7404100" cy="42094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  <a:endParaRPr lang="en-US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The </a:t>
                </a:r>
                <a:r>
                  <a:rPr lang="en-US" altLang="en-US" sz="1700" b="1" dirty="0"/>
                  <a:t>join </a:t>
                </a:r>
                <a:r>
                  <a:rPr lang="en-US" altLang="en-US" sz="1700" dirty="0"/>
                  <a:t>operation allows us to combine  a select operation and a  </a:t>
                </a:r>
                <a:r>
                  <a:rPr lang="en-US" altLang="en-US" sz="1700" b="1" dirty="0"/>
                  <a:t> </a:t>
                </a:r>
                <a:r>
                  <a:rPr lang="en-US" altLang="en-US" sz="1700" dirty="0"/>
                  <a:t>Cartesian-Product  operation into a single operation.</a:t>
                </a:r>
                <a:endParaRPr lang="en-US" altLang="en-US" sz="1700" dirty="0"/>
              </a:p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Consider relations </a:t>
                </a:r>
                <a:r>
                  <a:rPr lang="en-US" altLang="en-US" sz="1700" i="1" dirty="0"/>
                  <a:t>r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R</a:t>
                </a:r>
                <a:r>
                  <a:rPr lang="en-US" altLang="en-US" sz="1700" dirty="0"/>
                  <a:t>) and </a:t>
                </a:r>
                <a:r>
                  <a:rPr lang="en-US" altLang="en-US" sz="1700" i="1" dirty="0"/>
                  <a:t>s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S</a:t>
                </a:r>
                <a:r>
                  <a:rPr lang="en-US" altLang="en-US" sz="1700" dirty="0"/>
                  <a:t>)</a:t>
                </a:r>
                <a:endParaRPr lang="en-US" altLang="en-US" sz="1700" dirty="0"/>
              </a:p>
              <a:p>
                <a:r>
                  <a:rPr lang="en-US" altLang="en-US" sz="1700" dirty="0"/>
                  <a:t>Let  “theta” be a predicate on attributes in the schema R “union” S. The join operation  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en-US" sz="1700" dirty="0"/>
                  <a:t> s is defined as follows: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sz="1700" dirty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  <a:endParaRPr lang="en-US" altLang="ja-JP" sz="800" dirty="0">
                  <a:sym typeface="Symbol" panose="05050102010706020507" pitchFamily="18" charset="2"/>
                </a:endParaRP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Thus</a:t>
                </a:r>
                <a:endParaRPr lang="en-US" altLang="ja-JP" sz="17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instructor.id =  teaches.id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(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instructor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x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 teaches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))</a:t>
                </a:r>
                <a:endParaRPr lang="en-US" altLang="ja-JP" sz="17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  <a:endParaRPr lang="en-US" altLang="ja-JP" sz="800" dirty="0">
                  <a:sym typeface="Symbol" panose="05050102010706020507" pitchFamily="18" charset="2"/>
                </a:endParaRP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Can equivalently be written as </a:t>
                </a:r>
                <a:endParaRPr lang="en-US" altLang="ja-JP" sz="1700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instructor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  <a:r>
                  <a:rPr lang="en-US" sz="1700" dirty="0"/>
                  <a:t>.</a:t>
                </a:r>
                <a:endParaRPr lang="en-US" sz="1700" dirty="0"/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7170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  <a:blipFill rotWithShape="1">
                <a:blip r:embed="rId1"/>
                <a:stretch>
                  <a:fillRect t="-7" b="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</a:t>
            </a:r>
            <a:endParaRPr lang="en-US" altLang="en-US" sz="2800" dirty="0"/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89"/>
            <a:ext cx="7683191" cy="4688903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en-US" sz="1700" dirty="0"/>
              <a:t>The union operation </a:t>
            </a:r>
            <a:r>
              <a:rPr lang="en-US" altLang="en-US" sz="1700" dirty="0">
                <a:sym typeface="Symbol" panose="05050102010706020507" pitchFamily="18" charset="2"/>
              </a:rPr>
              <a:t>allows us to combine two relations </a:t>
            </a:r>
            <a:endParaRPr lang="en-US" altLang="en-US" sz="1700" dirty="0"/>
          </a:p>
          <a:p>
            <a:pPr>
              <a:tabLst>
                <a:tab pos="2965450" algn="ctr"/>
              </a:tabLst>
            </a:pPr>
            <a:r>
              <a:rPr lang="en-US" altLang="en-US" sz="1700" dirty="0"/>
              <a:t>Notation: 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For </a:t>
            </a:r>
            <a:r>
              <a:rPr lang="en-US" altLang="en-US" sz="1700" i="1" dirty="0"/>
              <a:t>r</a:t>
            </a:r>
            <a:r>
              <a:rPr lang="en-US" altLang="en-US" sz="1700" dirty="0"/>
              <a:t> 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to be valid.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tabLst>
                <a:tab pos="2965450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</a:t>
            </a:r>
            <a:r>
              <a:rPr lang="en-US" altLang="en-US" sz="1700" dirty="0">
                <a:sym typeface="Symbol" panose="05050102010706020507" pitchFamily="18" charset="2"/>
              </a:rPr>
              <a:t>1.   </a:t>
            </a:r>
            <a:r>
              <a:rPr lang="en-US" altLang="en-US" sz="1700" i="1" dirty="0">
                <a:sym typeface="Symbol" panose="05050102010706020507" pitchFamily="18" charset="2"/>
              </a:rPr>
              <a:t>r,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must have the </a:t>
            </a:r>
            <a:r>
              <a:rPr lang="en-US" altLang="en-US" sz="1700" i="1" dirty="0">
                <a:sym typeface="Symbol" panose="05050102010706020507" pitchFamily="18" charset="2"/>
              </a:rPr>
              <a:t>same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arity</a:t>
            </a:r>
            <a:r>
              <a:rPr lang="en-US" altLang="en-US" sz="1700" dirty="0">
                <a:sym typeface="Symbol" panose="05050102010706020507" pitchFamily="18" charset="2"/>
              </a:rPr>
              <a:t> (same number of attributes)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2.   The attribute domains must be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compatible</a:t>
            </a:r>
            <a:r>
              <a:rPr lang="en-US" altLang="en-US" sz="1700" dirty="0">
                <a:sym typeface="Symbol" panose="05050102010706020507" pitchFamily="18" charset="2"/>
              </a:rPr>
              <a:t> (example: 2</a:t>
            </a:r>
            <a:r>
              <a:rPr lang="en-US" altLang="en-US" sz="1700" baseline="30000" dirty="0">
                <a:sym typeface="Symbol" panose="05050102010706020507" pitchFamily="18" charset="2"/>
              </a:rPr>
              <a:t>nd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    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deals with the same type of values as does the </a:t>
            </a:r>
            <a:endParaRPr lang="en-US" altLang="en-US" dirty="0">
              <a:sym typeface="Symbol" panose="05050102010706020507" pitchFamily="18" charset="2"/>
            </a:endParaRP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2</a:t>
            </a:r>
            <a:r>
              <a:rPr lang="en-US" altLang="en-US" baseline="30000" dirty="0">
                <a:sym typeface="Symbol" panose="05050102010706020507" pitchFamily="18" charset="2"/>
              </a:rPr>
              <a:t>nd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Example: to find all courses taught in the Fall 2017 semester, or in the Spring 2018 semester, or in both</a:t>
            </a:r>
            <a:br>
              <a:rPr lang="en-US" altLang="en-US" sz="1700" dirty="0"/>
            </a:br>
            <a:r>
              <a:rPr lang="en-US" altLang="en-US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sz="1700" dirty="0"/>
          </a:p>
          <a:p>
            <a:pPr>
              <a:lnSpc>
                <a:spcPct val="140000"/>
              </a:lnSpc>
              <a:buFont typeface="Monotype Sorts" pitchFamily="-65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 (Cont.)</a:t>
            </a:r>
            <a:endParaRPr lang="en-US" altLang="en-US" sz="2800" dirty="0"/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41338"/>
            <a:ext cx="7680706" cy="1372678"/>
          </a:xfrm>
        </p:spPr>
        <p:txBody>
          <a:bodyPr/>
          <a:lstStyle/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Result of: 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dirty="0"/>
          </a:p>
          <a:p>
            <a:pPr>
              <a:lnSpc>
                <a:spcPct val="140000"/>
              </a:lnSpc>
              <a:buFont typeface="Monotype Sorts" pitchFamily="-65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0730" y="2486660"/>
            <a:ext cx="1271270" cy="3087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/>
      <p:bldP spid="9218" grpI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Set-Intersection Operation</a:t>
            </a:r>
            <a:endParaRPr lang="en-US" altLang="en-US" sz="2800" dirty="0"/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12169" cy="3932999"/>
          </a:xfrm>
        </p:spPr>
        <p:txBody>
          <a:bodyPr/>
          <a:lstStyle/>
          <a:p>
            <a:r>
              <a:rPr lang="en-US" altLang="en-US" sz="1700" dirty="0"/>
              <a:t>The  set-intersection  operation </a:t>
            </a:r>
            <a:r>
              <a:rPr lang="en-US" altLang="en-US" sz="1700" dirty="0"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en-US" sz="1700" dirty="0"/>
          </a:p>
          <a:p>
            <a:r>
              <a:rPr lang="en-US" altLang="en-US" sz="1700" dirty="0"/>
              <a:t>Notation: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s</a:t>
            </a:r>
            <a:endParaRPr lang="en-US" altLang="en-US" sz="1700" dirty="0"/>
          </a:p>
          <a:p>
            <a:r>
              <a:rPr lang="en-US" altLang="en-US" sz="1700" dirty="0"/>
              <a:t>Assume: </a:t>
            </a:r>
            <a:endParaRPr lang="en-US" altLang="en-US" sz="1700" dirty="0"/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, </a:t>
            </a:r>
            <a:r>
              <a:rPr lang="en-US" altLang="en-US" sz="1700" i="1" dirty="0"/>
              <a:t>s</a:t>
            </a:r>
            <a:r>
              <a:rPr lang="en-US" altLang="en-US" sz="1700" dirty="0"/>
              <a:t> have the </a:t>
            </a:r>
            <a:r>
              <a:rPr lang="en-US" altLang="en-US" sz="1700" i="1" dirty="0"/>
              <a:t>same </a:t>
            </a:r>
            <a:r>
              <a:rPr lang="en-US" altLang="en-US" sz="1700" i="1" dirty="0" err="1"/>
              <a:t>arity</a:t>
            </a:r>
            <a:r>
              <a:rPr lang="en-US" altLang="en-US" sz="1700" dirty="0"/>
              <a:t> </a:t>
            </a:r>
            <a:endParaRPr lang="en-US" altLang="en-US" sz="1700" dirty="0"/>
          </a:p>
          <a:p>
            <a:pPr lvl="1"/>
            <a:r>
              <a:rPr lang="en-US" altLang="en-US" sz="1700" dirty="0"/>
              <a:t>attributes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are compatible</a:t>
            </a:r>
            <a:endParaRPr lang="en-US" altLang="en-US" sz="1700" dirty="0"/>
          </a:p>
          <a:p>
            <a:r>
              <a:rPr lang="en-US" altLang="en-US" sz="1700" dirty="0"/>
              <a:t>Example: Find the set of all courses taught in both the Fall 2017 and the Spring 2018 semesters.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endParaRPr lang="en-US" altLang="en-US" sz="800" dirty="0">
              <a:sym typeface="Symbol" panose="05050102010706020507" pitchFamily="18" charset="2"/>
            </a:endParaRP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Result</a:t>
            </a:r>
            <a:endParaRPr lang="en-US" altLang="en-US" sz="1700" dirty="0"/>
          </a:p>
          <a:p>
            <a:pPr>
              <a:buNone/>
            </a:pP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6185" y="5128895"/>
            <a:ext cx="1333500" cy="809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/>
      <p:bldP spid="11266" grpI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11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Difference Operation</a:t>
            </a:r>
            <a:endParaRPr lang="en-US" altLang="en-US" sz="2800" dirty="0"/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754212" cy="373792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1700" dirty="0"/>
              <a:t>The set-difference operation allows us to find tuples that are in one relation but are not in another. </a:t>
            </a:r>
            <a:endParaRPr lang="en-US" altLang="en-US" sz="1700" dirty="0"/>
          </a:p>
          <a:p>
            <a:pPr>
              <a:spcBef>
                <a:spcPct val="60000"/>
              </a:spcBef>
            </a:pPr>
            <a:r>
              <a:rPr lang="en-US" altLang="en-US" sz="1700" dirty="0"/>
              <a:t>Notation </a:t>
            </a:r>
            <a:r>
              <a:rPr lang="en-US" altLang="en-US" sz="1700" i="1" dirty="0"/>
              <a:t>r – s</a:t>
            </a:r>
            <a:endParaRPr lang="en-US" altLang="en-US" sz="1700" i="1" dirty="0"/>
          </a:p>
          <a:p>
            <a:r>
              <a:rPr lang="en-US" altLang="en-US" sz="1700" dirty="0"/>
              <a:t>Set differences must be taken between </a:t>
            </a:r>
            <a:r>
              <a:rPr lang="en-US" altLang="en-US" sz="1700" b="1" dirty="0">
                <a:solidFill>
                  <a:srgbClr val="002060"/>
                </a:solidFill>
              </a:rPr>
              <a:t>compatible</a:t>
            </a:r>
            <a:r>
              <a:rPr lang="en-US" altLang="en-US" sz="1700" dirty="0"/>
              <a:t> relations.</a:t>
            </a:r>
            <a:endParaRPr lang="en-US" altLang="en-US" sz="1700" dirty="0"/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must have the </a:t>
            </a:r>
            <a:r>
              <a:rPr lang="en-US" altLang="en-US" sz="1700" dirty="0">
                <a:solidFill>
                  <a:srgbClr val="002060"/>
                </a:solidFill>
              </a:rPr>
              <a:t>same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arity</a:t>
            </a:r>
            <a:endParaRPr lang="en-US" altLang="en-US" sz="1700" dirty="0"/>
          </a:p>
          <a:p>
            <a:pPr lvl="1"/>
            <a:r>
              <a:rPr lang="en-US" altLang="en-US" sz="1700" dirty="0"/>
              <a:t>attribute domains of </a:t>
            </a:r>
            <a:r>
              <a:rPr lang="en-US" altLang="en-US" sz="1700" i="1" dirty="0"/>
              <a:t>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 </a:t>
            </a:r>
            <a:r>
              <a:rPr lang="en-US" altLang="en-US" sz="1700" dirty="0"/>
              <a:t>must be compatible</a:t>
            </a:r>
            <a:endParaRPr lang="en-US" altLang="en-US" sz="1700" dirty="0"/>
          </a:p>
          <a:p>
            <a:pPr>
              <a:lnSpc>
                <a:spcPct val="140000"/>
              </a:lnSpc>
            </a:pPr>
            <a:r>
              <a:rPr lang="en-US" altLang="en-US" sz="1700" dirty="0"/>
              <a:t>Example: to find all courses taught in the Fall 2017 semester, but not in the Spring 2018 semester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 err="1"/>
              <a:t>course_id</a:t>
            </a:r>
            <a:r>
              <a:rPr lang="en-US" altLang="en-US" sz="1700" dirty="0"/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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−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</a:t>
            </a:r>
            <a:r>
              <a:rPr lang="en-US" altLang="ja-JP" sz="1700" i="1" baseline="-25000" dirty="0" err="1"/>
              <a:t>course_id</a:t>
            </a:r>
            <a:r>
              <a:rPr lang="en-US" altLang="ja-JP" sz="1700" dirty="0"/>
              <a:t> (</a:t>
            </a:r>
            <a:r>
              <a:rPr lang="en-US" altLang="ja-JP" sz="1700" i="1" dirty="0">
                <a:sym typeface="Symbol" panose="05050102010706020507" pitchFamily="18" charset="2"/>
              </a:rPr>
              <a:t></a:t>
            </a:r>
            <a:r>
              <a:rPr lang="en-US" altLang="ja-JP" sz="1700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endParaRPr lang="en-US" altLang="ja-JP" sz="1700" dirty="0">
              <a:sym typeface="Symbol" panose="05050102010706020507" pitchFamily="18" charset="2"/>
            </a:endParaRPr>
          </a:p>
          <a:p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9510" y="4968240"/>
            <a:ext cx="13335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  <p:bldP spid="10242" grpI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Assignment  Operation 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1563"/>
            <a:ext cx="7656322" cy="4835207"/>
          </a:xfrm>
        </p:spPr>
        <p:txBody>
          <a:bodyPr/>
          <a:lstStyle/>
          <a:p>
            <a:r>
              <a:rPr lang="en-US" altLang="en-US" sz="1700" dirty="0"/>
              <a:t>It is convenient at times to write a relational-algebra expression by assigning parts of it to temporary relation variables.  </a:t>
            </a:r>
            <a:endParaRPr lang="en-US" altLang="en-US" sz="1700" dirty="0"/>
          </a:p>
          <a:p>
            <a:r>
              <a:rPr lang="en-US" altLang="en-US" sz="1700" dirty="0"/>
              <a:t>The assignment  operation is  denoted by </a:t>
            </a:r>
            <a:r>
              <a:rPr lang="en-US" altLang="en-US" sz="1700" dirty="0">
                <a:sym typeface="Symbol" panose="05050102010706020507" pitchFamily="18" charset="2"/>
              </a:rPr>
              <a:t></a:t>
            </a:r>
            <a:r>
              <a:rPr lang="en-US" altLang="en-US" sz="1700" dirty="0">
                <a:sym typeface="Wingdings" panose="05000000000000000000" pitchFamily="2" charset="2"/>
              </a:rPr>
              <a:t> and </a:t>
            </a:r>
            <a:r>
              <a:rPr lang="en-US" altLang="en-US" sz="1700" dirty="0"/>
              <a:t>works like assignment in a programming language.</a:t>
            </a:r>
            <a:endParaRPr lang="en-US" altLang="en-US" sz="1700" dirty="0"/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/>
              <a:t>Example: Find all </a:t>
            </a:r>
            <a:r>
              <a:rPr lang="en-US" altLang="en-US" sz="1700" dirty="0">
                <a:sym typeface="Symbol" panose="05050102010706020507" pitchFamily="18" charset="2"/>
              </a:rPr>
              <a:t>instructor in the “Physics” and Music department.</a:t>
            </a:r>
            <a:br>
              <a:rPr lang="en-US" altLang="en-US" sz="1700" dirty="0">
                <a:sym typeface="Symbol" panose="05050102010706020507" pitchFamily="18" charset="2"/>
              </a:rPr>
            </a:b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anose="05000000000000000000" pitchFamily="2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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anose="05000000000000000000" pitchFamily="2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Music”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endParaRPr lang="en-US" altLang="en-US" sz="800" dirty="0">
              <a:sym typeface="Symbol" panose="05050102010706020507" pitchFamily="18" charset="2"/>
            </a:endParaRPr>
          </a:p>
          <a:p>
            <a:pPr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With the assignment operation, a query can be written as a sequential program consisting of a series of assignments followed by an expression whose value is displayed as the result of the query. 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Rename Operation 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1" cy="3201479"/>
          </a:xfrm>
        </p:spPr>
        <p:txBody>
          <a:bodyPr/>
          <a:lstStyle/>
          <a:p>
            <a:r>
              <a:rPr lang="en-US" altLang="en-US" sz="1700" dirty="0"/>
              <a:t>The results of relational-algebra expressions do not have a name that we can use to refer to them.  The  rename operator,  </a:t>
            </a:r>
            <a:r>
              <a:rPr lang="en-US" altLang="en-US" sz="1700" i="1" dirty="0">
                <a:sym typeface="Symbol" panose="05050102010706020507" pitchFamily="18" charset="2"/>
              </a:rPr>
              <a:t> ,</a:t>
            </a:r>
            <a:r>
              <a:rPr lang="en-US" altLang="en-US" sz="1700" dirty="0">
                <a:sym typeface="Symbol" panose="05050102010706020507" pitchFamily="18" charset="2"/>
              </a:rPr>
              <a:t>  is provided 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for that purpose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dirty="0"/>
              <a:t>The expression: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returns the result of expression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 under the name </a:t>
            </a:r>
            <a:r>
              <a:rPr lang="en-US" altLang="en-US" sz="1700" i="1" dirty="0">
                <a:sym typeface="Symbol" panose="05050102010706020507" pitchFamily="18" charset="2"/>
              </a:rPr>
              <a:t>x</a:t>
            </a:r>
            <a:endParaRPr lang="en-US" altLang="en-US" sz="1700" i="1" dirty="0"/>
          </a:p>
          <a:p>
            <a:r>
              <a:rPr lang="en-US" altLang="en-US" sz="1700" dirty="0"/>
              <a:t>Another form of the rename operation: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x(A1,A2, .. An)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6740"/>
            <a:ext cx="7683192" cy="4664519"/>
          </a:xfrm>
        </p:spPr>
        <p:txBody>
          <a:bodyPr/>
          <a:lstStyle/>
          <a:p>
            <a:r>
              <a:rPr lang="en-US" altLang="en-US" sz="1700" dirty="0"/>
              <a:t>There is more than one way to write a query in relational algebra. </a:t>
            </a:r>
            <a:endParaRPr lang="en-US" altLang="en-US" sz="1700" dirty="0"/>
          </a:p>
          <a:p>
            <a:r>
              <a:rPr lang="en-US" altLang="en-US" sz="1700" dirty="0"/>
              <a:t>Example:  Find information about courses taught by instructors in the Physics department with salary greater than 90,000</a:t>
            </a:r>
            <a:endParaRPr lang="en-US" altLang="en-US" sz="1700" dirty="0"/>
          </a:p>
          <a:p>
            <a:r>
              <a:rPr lang="en-US" altLang="en-US" sz="1700" dirty="0"/>
              <a:t>Query 1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&gt; </a:t>
            </a:r>
            <a:r>
              <a:rPr lang="en-US" altLang="ja-JP" baseline="-25000" dirty="0">
                <a:sym typeface="Symbol" panose="05050102010706020507" pitchFamily="18" charset="2"/>
              </a:rPr>
              <a:t>90,000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  <a:endParaRPr lang="en-US" altLang="ja-JP" sz="800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Symbol" panose="05050102010706020507" pitchFamily="18" charset="2"/>
              </a:rPr>
              <a:t>Query 2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</a:t>
            </a:r>
            <a:r>
              <a:rPr lang="en-US" altLang="ja-JP" i="1" baseline="-25000" dirty="0">
                <a:sym typeface="Symbol" panose="05050102010706020507" pitchFamily="18" charset="2"/>
              </a:rPr>
              <a:t>alary &gt; 90.000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endParaRPr lang="en-US" altLang="ja-JP" sz="17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  <a:endParaRPr lang="en-US" altLang="ja-JP" sz="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two queries are not identical; they are, however, equivalent -- they give the same result on any database.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  <a:endParaRPr lang="en-US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</p:spPr>
            <p:txBody>
              <a:bodyPr/>
              <a:lstStyle/>
              <a:p>
                <a:r>
                  <a:rPr lang="en-US" altLang="en-US" sz="1700" dirty="0"/>
                  <a:t>There is more than one way to write a query in relational algebra. </a:t>
                </a:r>
                <a:endParaRPr lang="en-US" altLang="en-US" sz="1700" dirty="0"/>
              </a:p>
              <a:p>
                <a:r>
                  <a:rPr lang="en-US" altLang="en-US" sz="1700" dirty="0"/>
                  <a:t>Example:  Find information about courses taught by instructors in the Physics department</a:t>
                </a:r>
                <a:endParaRPr lang="en-US" altLang="en-US" sz="1700" dirty="0"/>
              </a:p>
              <a:p>
                <a:r>
                  <a:rPr lang="en-US" altLang="en-US" sz="1700" dirty="0"/>
                  <a:t>Query 1</a:t>
                </a:r>
                <a:endParaRPr lang="en-US" altLang="en-US" sz="1700" dirty="0"/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teaches)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  <a:endParaRPr lang="en-US" altLang="ja-JP" sz="800" dirty="0">
                  <a:sym typeface="Symbol" panose="05050102010706020507" pitchFamily="18" charset="2"/>
                </a:endParaRPr>
              </a:p>
              <a:p>
                <a:r>
                  <a:rPr lang="en-US" altLang="en-US" sz="1700" dirty="0">
                    <a:sym typeface="Symbol" panose="05050102010706020507" pitchFamily="18" charset="2"/>
                  </a:rPr>
                  <a:t>Query 2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nstructor))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  <a:endParaRPr lang="en-US" sz="1700" i="1" dirty="0"/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  <a:endParaRPr lang="en-US" altLang="ja-JP" sz="800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620" algn="l"/>
                    <a:tab pos="3149600" algn="ctr"/>
                    <a:tab pos="3425825" algn="l"/>
                  </a:tabLst>
                </a:pPr>
                <a:r>
                  <a:rPr lang="en-US" altLang="en-US" sz="1700" dirty="0">
                    <a:sym typeface="Symbol" panose="05050102010706020507" pitchFamily="18" charset="2"/>
                  </a:rPr>
                  <a:t>The two queries are not identical; they are, however, equivalent -- they give the same result on any database.</a:t>
                </a:r>
                <a:endParaRPr lang="en-US" altLang="en-US" sz="1700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620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620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7170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  <a:blipFill rotWithShape="1">
                <a:blip r:embed="rId1"/>
                <a:stretch>
                  <a:fillRect l="-8" t="-7" r="5" b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a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Relation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5540" y="1033145"/>
            <a:ext cx="7322820" cy="49034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dirty="0"/>
              <a:t>Relation Schema and Instance</a:t>
            </a:r>
            <a:endParaRPr lang="en-US" altLang="en-US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4900"/>
            <a:ext cx="6790690" cy="3515868"/>
          </a:xfrm>
        </p:spPr>
        <p:txBody>
          <a:bodyPr lIns="90488" tIns="44450" rIns="90488" bIns="44450"/>
          <a:lstStyle/>
          <a:p>
            <a:r>
              <a:rPr lang="en-US" altLang="en-US" i="1" dirty="0">
                <a:ea typeface="MS PGothic" panose="020B0600070205080204" pitchFamily="34" charset="-128"/>
              </a:rPr>
              <a:t>A</a:t>
            </a:r>
            <a:r>
              <a:rPr lang="en-US" altLang="en-US" baseline="-25000" dirty="0">
                <a:ea typeface="MS PGothic" panose="020B0600070205080204" pitchFamily="34" charset="-128"/>
              </a:rPr>
              <a:t>1</a:t>
            </a:r>
            <a:r>
              <a:rPr lang="en-US" altLang="en-US" dirty="0">
                <a:ea typeface="MS PGothic" panose="020B0600070205080204" pitchFamily="34" charset="-128"/>
              </a:rPr>
              <a:t>, </a:t>
            </a:r>
            <a:r>
              <a:rPr lang="en-US" altLang="en-US" i="1" dirty="0">
                <a:ea typeface="MS PGothic" panose="020B0600070205080204" pitchFamily="34" charset="-128"/>
              </a:rPr>
              <a:t>A</a:t>
            </a:r>
            <a:r>
              <a:rPr lang="en-US" altLang="en-US" baseline="-25000" dirty="0">
                <a:ea typeface="MS PGothic" panose="020B0600070205080204" pitchFamily="34" charset="-128"/>
              </a:rPr>
              <a:t>2</a:t>
            </a:r>
            <a:r>
              <a:rPr lang="en-US" altLang="en-US" dirty="0">
                <a:ea typeface="MS PGothic" panose="020B0600070205080204" pitchFamily="34" charset="-128"/>
              </a:rPr>
              <a:t>, …, </a:t>
            </a:r>
            <a:r>
              <a:rPr lang="en-US" altLang="en-US" i="1" dirty="0">
                <a:ea typeface="MS PGothic" panose="020B0600070205080204" pitchFamily="34" charset="-128"/>
              </a:rPr>
              <a:t>A</a:t>
            </a:r>
            <a:r>
              <a:rPr lang="en-US" altLang="en-US" i="1" baseline="-25000" dirty="0">
                <a:ea typeface="MS PGothic" panose="020B0600070205080204" pitchFamily="34" charset="-128"/>
              </a:rPr>
              <a:t>n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are </a:t>
            </a:r>
            <a:r>
              <a:rPr lang="en-US" altLang="en-US" i="1" dirty="0">
                <a:ea typeface="MS PGothic" panose="020B0600070205080204" pitchFamily="34" charset="-128"/>
              </a:rPr>
              <a:t>attributes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= (</a:t>
            </a:r>
            <a:r>
              <a:rPr lang="en-US" altLang="en-US" i="1" dirty="0">
                <a:ea typeface="MS PGothic" panose="020B0600070205080204" pitchFamily="34" charset="-128"/>
              </a:rPr>
              <a:t>A</a:t>
            </a:r>
            <a:r>
              <a:rPr lang="en-US" altLang="en-US" baseline="-25000" dirty="0">
                <a:ea typeface="MS PGothic" panose="020B0600070205080204" pitchFamily="34" charset="-128"/>
              </a:rPr>
              <a:t>1</a:t>
            </a:r>
            <a:r>
              <a:rPr lang="en-US" altLang="en-US" dirty="0">
                <a:ea typeface="MS PGothic" panose="020B0600070205080204" pitchFamily="34" charset="-128"/>
              </a:rPr>
              <a:t>, </a:t>
            </a:r>
            <a:r>
              <a:rPr lang="en-US" altLang="en-US" i="1" dirty="0">
                <a:ea typeface="MS PGothic" panose="020B0600070205080204" pitchFamily="34" charset="-128"/>
              </a:rPr>
              <a:t>A</a:t>
            </a:r>
            <a:r>
              <a:rPr lang="en-US" altLang="en-US" baseline="-25000" dirty="0">
                <a:ea typeface="MS PGothic" panose="020B0600070205080204" pitchFamily="34" charset="-128"/>
              </a:rPr>
              <a:t>2</a:t>
            </a:r>
            <a:r>
              <a:rPr lang="en-US" altLang="en-US" dirty="0">
                <a:ea typeface="MS PGothic" panose="020B0600070205080204" pitchFamily="34" charset="-128"/>
              </a:rPr>
              <a:t>, …, </a:t>
            </a:r>
            <a:r>
              <a:rPr lang="en-US" altLang="en-US" i="1" dirty="0">
                <a:ea typeface="MS PGothic" panose="020B0600070205080204" pitchFamily="34" charset="-128"/>
              </a:rPr>
              <a:t>A</a:t>
            </a:r>
            <a:r>
              <a:rPr lang="en-US" altLang="en-US" i="1" baseline="-25000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) is a </a:t>
            </a:r>
            <a:r>
              <a:rPr lang="en-US" altLang="en-US" i="1" dirty="0">
                <a:ea typeface="MS PGothic" panose="020B0600070205080204" pitchFamily="34" charset="-128"/>
              </a:rPr>
              <a:t>relation schema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>
              <a:lnSpc>
                <a:spcPct val="120000"/>
              </a:lnSpc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Example: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120000"/>
              </a:lnSpc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</a:t>
            </a:r>
            <a:r>
              <a:rPr lang="en-US" altLang="en-US" i="1" dirty="0">
                <a:ea typeface="MS PGothic" panose="020B0600070205080204" pitchFamily="34" charset="-128"/>
              </a:rPr>
              <a:t>     instructor </a:t>
            </a:r>
            <a:r>
              <a:rPr lang="en-US" altLang="en-US" dirty="0">
                <a:ea typeface="MS PGothic" panose="020B0600070205080204" pitchFamily="34" charset="-128"/>
              </a:rPr>
              <a:t> = (</a:t>
            </a:r>
            <a:r>
              <a:rPr lang="en-US" altLang="en-US" i="1" dirty="0">
                <a:ea typeface="MS PGothic" panose="020B0600070205080204" pitchFamily="34" charset="-128"/>
              </a:rPr>
              <a:t>ID,  name, dept_name, salary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altLang="en-US" dirty="0"/>
              <a:t>A relation instance </a:t>
            </a:r>
            <a:r>
              <a:rPr lang="en-US" altLang="en-US" i="1" dirty="0"/>
              <a:t>r</a:t>
            </a:r>
            <a:r>
              <a:rPr lang="en-US" altLang="en-US" dirty="0"/>
              <a:t> defined over schema </a:t>
            </a:r>
            <a:r>
              <a:rPr lang="en-US" altLang="en-US" i="1" dirty="0"/>
              <a:t>R</a:t>
            </a:r>
            <a:r>
              <a:rPr lang="en-US" altLang="en-US" dirty="0"/>
              <a:t> is denoted  by </a:t>
            </a:r>
            <a:r>
              <a:rPr lang="en-US" altLang="en-US" i="1" dirty="0"/>
              <a:t>r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  <a:endParaRPr lang="en-US" altLang="en-US" dirty="0"/>
          </a:p>
          <a:p>
            <a:pPr>
              <a:lnSpc>
                <a:spcPct val="120000"/>
              </a:lnSpc>
            </a:pPr>
            <a:r>
              <a:rPr lang="en-US" altLang="en-US" dirty="0"/>
              <a:t>The current values a relation are specified by a table</a:t>
            </a:r>
            <a:endParaRPr lang="en-US" altLang="en-US" dirty="0"/>
          </a:p>
          <a:p>
            <a:pPr>
              <a:lnSpc>
                <a:spcPct val="120000"/>
              </a:lnSpc>
            </a:pPr>
            <a:r>
              <a:rPr lang="en-US" altLang="en-US" dirty="0"/>
              <a:t>An element </a:t>
            </a:r>
            <a:r>
              <a:rPr lang="en-US" altLang="en-US" b="1" i="1" dirty="0">
                <a:solidFill>
                  <a:srgbClr val="000099"/>
                </a:solidFill>
              </a:rPr>
              <a:t>t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of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dirty="0"/>
              <a:t>relation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b="1" i="1" dirty="0">
                <a:solidFill>
                  <a:srgbClr val="000099"/>
                </a:solidFill>
              </a:rPr>
              <a:t>r</a:t>
            </a:r>
            <a:r>
              <a:rPr lang="en-US" altLang="en-US" dirty="0"/>
              <a:t> is called a  </a:t>
            </a:r>
            <a:r>
              <a:rPr lang="en-US" altLang="en-US" i="1" dirty="0"/>
              <a:t>tuple</a:t>
            </a:r>
            <a:r>
              <a:rPr lang="en-US" altLang="en-US" dirty="0"/>
              <a:t> and is represented by a </a:t>
            </a:r>
            <a:r>
              <a:rPr lang="en-US" altLang="en-US" i="1" dirty="0"/>
              <a:t>row </a:t>
            </a:r>
            <a:r>
              <a:rPr lang="en-US" altLang="en-US" dirty="0"/>
              <a:t>in a table</a:t>
            </a:r>
            <a:endParaRPr lang="en-US" altLang="en-US" dirty="0"/>
          </a:p>
          <a:p>
            <a:pPr>
              <a:lnSpc>
                <a:spcPct val="120000"/>
              </a:lnSpc>
            </a:pP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19200"/>
            <a:ext cx="7656558" cy="4230624"/>
          </a:xfrm>
        </p:spPr>
        <p:txBody>
          <a:bodyPr/>
          <a:lstStyle/>
          <a:p>
            <a:r>
              <a:rPr lang="en-US" altLang="en-US" sz="1700" dirty="0"/>
              <a:t>The set of allowed values for each attribute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the attribute</a:t>
            </a:r>
            <a:endParaRPr lang="en-US" altLang="en-US" sz="1700" dirty="0"/>
          </a:p>
          <a:p>
            <a:r>
              <a:rPr lang="en-US" altLang="en-US" sz="1700" dirty="0"/>
              <a:t>Attribute values are (normally) required to be </a:t>
            </a:r>
            <a:r>
              <a:rPr lang="en-US" altLang="en-US" sz="1700" b="1" dirty="0">
                <a:solidFill>
                  <a:srgbClr val="002060"/>
                </a:solidFill>
              </a:rPr>
              <a:t>atomic</a:t>
            </a:r>
            <a:r>
              <a:rPr lang="en-US" altLang="en-US" sz="1700" dirty="0"/>
              <a:t>; that is, indivisible</a:t>
            </a:r>
            <a:endParaRPr lang="en-US" altLang="en-US" sz="1700" dirty="0"/>
          </a:p>
          <a:p>
            <a:r>
              <a:rPr lang="en-US" altLang="en-US" sz="1700" dirty="0"/>
              <a:t>The special value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b="1" i="1" dirty="0">
                <a:solidFill>
                  <a:srgbClr val="000000"/>
                </a:solidFill>
              </a:rPr>
              <a:t>null</a:t>
            </a:r>
            <a:r>
              <a:rPr lang="en-US" altLang="en-US" sz="1700" dirty="0"/>
              <a:t>  is a member of every domain. Indicated that the value is “unknown”</a:t>
            </a:r>
            <a:endParaRPr lang="en-US" altLang="en-US" sz="1700" dirty="0"/>
          </a:p>
          <a:p>
            <a:r>
              <a:rPr lang="en-US" altLang="en-US" sz="1700" dirty="0"/>
              <a:t>The null value causes complications in the definition of many operations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 are Unordered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19200"/>
            <a:ext cx="7621047" cy="1048512"/>
          </a:xfrm>
        </p:spPr>
        <p:txBody>
          <a:bodyPr/>
          <a:lstStyle/>
          <a:p>
            <a:r>
              <a:rPr lang="en-US" altLang="en-US" sz="1700" dirty="0"/>
              <a:t>Order of tuples is irrelevant (tuples may be stored in an arbitrary order)</a:t>
            </a:r>
            <a:endParaRPr lang="en-US" altLang="en-US" sz="1700" dirty="0"/>
          </a:p>
          <a:p>
            <a:r>
              <a:rPr lang="en-US" altLang="en-US" sz="1700" dirty="0"/>
              <a:t>Example: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relation with unordered tuples</a:t>
            </a:r>
            <a:endParaRPr lang="en-US" altLang="en-US" sz="1700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1175" y="2122170"/>
            <a:ext cx="55816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2297"/>
            <a:ext cx="7594414" cy="2055431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Database schema -- is the logical structure of the database.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Symbol" panose="05050102010706020507" pitchFamily="18" charset="2"/>
              </a:rPr>
              <a:t>Database instance -- is a snapshot of the data in the database at a given instant in time. 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Symbol" panose="05050102010706020507" pitchFamily="18" charset="2"/>
              </a:rPr>
              <a:t>Example: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schema:  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ID, name, dept_name, salary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Instance: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3960" y="3103245"/>
            <a:ext cx="443865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Keys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8865"/>
            <a:ext cx="7647680" cy="4896167"/>
          </a:xfrm>
        </p:spPr>
        <p:txBody>
          <a:bodyPr/>
          <a:lstStyle/>
          <a:p>
            <a:r>
              <a:rPr lang="en-US" altLang="en-US" sz="1700" dirty="0"/>
              <a:t>Let K </a:t>
            </a:r>
            <a:r>
              <a:rPr lang="en-US" altLang="en-US" sz="1700" dirty="0">
                <a:sym typeface="Symbol" panose="05050102010706020507" pitchFamily="18" charset="2"/>
              </a:rPr>
              <a:t> R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is a </a:t>
            </a:r>
            <a:r>
              <a:rPr lang="en-US" altLang="en-US" sz="1700" b="1" dirty="0" err="1">
                <a:solidFill>
                  <a:srgbClr val="002060"/>
                </a:solidFill>
                <a:sym typeface="Symbol" panose="05050102010706020507" pitchFamily="18" charset="2"/>
              </a:rPr>
              <a:t>superkey</a:t>
            </a:r>
            <a:r>
              <a:rPr lang="en-US" altLang="en-US" sz="1700" b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values for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sz="1700" i="1" dirty="0">
                <a:sym typeface="Symbol" panose="05050102010706020507" pitchFamily="18" charset="2"/>
              </a:rPr>
              <a:t>r(R)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13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and {</a:t>
            </a:r>
            <a:r>
              <a:rPr lang="en-US" altLang="en-US" sz="1700" dirty="0" err="1">
                <a:sym typeface="Symbol" panose="05050102010706020507" pitchFamily="18" charset="2"/>
              </a:rPr>
              <a:t>ID,name</a:t>
            </a:r>
            <a:r>
              <a:rPr lang="en-US" altLang="en-US" sz="1700" dirty="0">
                <a:sym typeface="Symbol" panose="05050102010706020507" pitchFamily="18" charset="2"/>
              </a:rPr>
              <a:t>} are both </a:t>
            </a:r>
            <a:r>
              <a:rPr lang="en-US" altLang="en-US" sz="1700" dirty="0" err="1">
                <a:sym typeface="Symbol" panose="05050102010706020507" pitchFamily="18" charset="2"/>
              </a:rPr>
              <a:t>superkeys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instructor.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candidate key</a:t>
            </a:r>
            <a:r>
              <a:rPr lang="en-US" altLang="en-US" sz="1700" dirty="0">
                <a:sym typeface="Symbol" panose="05050102010706020507" pitchFamily="18" charset="2"/>
              </a:rPr>
              <a:t> if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minimal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is a candidate key for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One of the candidate keys is selected to be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primary key</a:t>
            </a:r>
            <a:r>
              <a:rPr lang="en-US" altLang="en-US" sz="1700" dirty="0">
                <a:sym typeface="Symbol" panose="05050102010706020507" pitchFamily="18" charset="2"/>
              </a:rPr>
              <a:t>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W</a:t>
            </a:r>
            <a:r>
              <a:rPr lang="en-US" altLang="en-US" sz="1700" dirty="0">
                <a:sym typeface="Symbol" panose="05050102010706020507" pitchFamily="18" charset="2"/>
              </a:rPr>
              <a:t>hich one?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constraint: Value in one relation must appear in another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Referencing</a:t>
            </a:r>
            <a:r>
              <a:rPr lang="en-US" altLang="en-US" sz="1700" dirty="0"/>
              <a:t> relation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Referenced</a:t>
            </a:r>
            <a:r>
              <a:rPr lang="en-US" altLang="en-US" sz="1700" dirty="0"/>
              <a:t> relation</a:t>
            </a:r>
            <a:endParaRPr lang="en-US" altLang="en-US" sz="1700" dirty="0"/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Example: </a:t>
            </a:r>
            <a:r>
              <a:rPr lang="en-US" altLang="en-US" sz="1700" i="1" dirty="0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 in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 is a foreign key 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referencing </a:t>
            </a:r>
            <a:r>
              <a:rPr lang="en-US" altLang="en-US" sz="1700" i="1" dirty="0">
                <a:sym typeface="Symbol" panose="05050102010706020507" pitchFamily="18" charset="2"/>
              </a:rPr>
              <a:t>department</a:t>
            </a:r>
            <a:endParaRPr lang="en-US" altLang="en-US" sz="17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8350" y="1235710"/>
            <a:ext cx="7707630" cy="4619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9734</Words>
  <Application>WPS Presentation</Application>
  <PresentationFormat>On-screen Show (4:3)</PresentationFormat>
  <Paragraphs>279</Paragraphs>
  <Slides>29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  <vt:variant>
        <vt:lpstr>自定义放映</vt:lpstr>
      </vt:variant>
      <vt:variant>
        <vt:i4>1</vt:i4>
      </vt:variant>
    </vt:vector>
  </HeadingPairs>
  <TitlesOfParts>
    <vt:vector size="49" baseType="lpstr">
      <vt:lpstr>Arial</vt:lpstr>
      <vt:lpstr>SimSun</vt:lpstr>
      <vt:lpstr>Wingdings</vt:lpstr>
      <vt:lpstr>Helvetica</vt:lpstr>
      <vt:lpstr>MS PGothic</vt:lpstr>
      <vt:lpstr>苹方-简</vt:lpstr>
      <vt:lpstr>Times New Roman</vt:lpstr>
      <vt:lpstr>Monotype Sorts</vt:lpstr>
      <vt:lpstr>Thonburi</vt:lpstr>
      <vt:lpstr>Webdings</vt:lpstr>
      <vt:lpstr>Symbol</vt:lpstr>
      <vt:lpstr>Kingsoft Sign</vt:lpstr>
      <vt:lpstr>Cambria Math</vt:lpstr>
      <vt:lpstr>Kingsoft Math</vt:lpstr>
      <vt:lpstr>Microsoft YaHei</vt:lpstr>
      <vt:lpstr>汉仪旗黑</vt:lpstr>
      <vt:lpstr>宋体-简</vt:lpstr>
      <vt:lpstr>Arial Unicode MS</vt:lpstr>
      <vt:lpstr>2_db-5-grey</vt:lpstr>
      <vt:lpstr>Relational Model</vt:lpstr>
      <vt:lpstr>Outline</vt:lpstr>
      <vt:lpstr>Example of a Instructor  Relation</vt:lpstr>
      <vt:lpstr>Relation Schema and Instance</vt:lpstr>
      <vt:lpstr>Attributes</vt:lpstr>
      <vt:lpstr>Relations are Unordered</vt:lpstr>
      <vt:lpstr>Database Schema</vt:lpstr>
      <vt:lpstr>Keys</vt:lpstr>
      <vt:lpstr>Schema Diagram for University Database</vt:lpstr>
      <vt:lpstr>Relational Query Languages</vt:lpstr>
      <vt:lpstr>Relational Algebra</vt:lpstr>
      <vt:lpstr>Select Operation</vt:lpstr>
      <vt:lpstr>Select Operation (Cont.)</vt:lpstr>
      <vt:lpstr>Project Operation</vt:lpstr>
      <vt:lpstr>Project Operation Example</vt:lpstr>
      <vt:lpstr>Composition of Relational Operations</vt:lpstr>
      <vt:lpstr>Cartesian-Product Operation</vt:lpstr>
      <vt:lpstr>The  instructor  X  teaches  table</vt:lpstr>
      <vt:lpstr>Join Operation</vt:lpstr>
      <vt:lpstr>Join Operation (Cont.)</vt:lpstr>
      <vt:lpstr>Join Operation (Cont.)</vt:lpstr>
      <vt:lpstr>Union Operation</vt:lpstr>
      <vt:lpstr>Union Operation (Cont.)</vt:lpstr>
      <vt:lpstr>Set-Intersection Operation</vt:lpstr>
      <vt:lpstr>Set Difference Operation</vt:lpstr>
      <vt:lpstr>The Assignment  Operation </vt:lpstr>
      <vt:lpstr>The Rename Operation </vt:lpstr>
      <vt:lpstr>Equivalent Queries</vt:lpstr>
      <vt:lpstr>Equivalent Queries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136******15</cp:lastModifiedBy>
  <cp:revision>494</cp:revision>
  <cp:lastPrinted>2024-03-27T11:41:56Z</cp:lastPrinted>
  <dcterms:created xsi:type="dcterms:W3CDTF">2024-03-27T11:41:56Z</dcterms:created>
  <dcterms:modified xsi:type="dcterms:W3CDTF">2024-03-27T11:41:56Z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72A45BEE956F4ED0A1C0239DDEA2F062_13</vt:lpwstr>
  </property>
  <property fmtid="{D5CDD505-2E9C-101B-9397-08002B2CF9AE}" pid="3" name="KSOProductBuildVer">
    <vt:lpwstr>1033-5.6.0.8082</vt:lpwstr>
  </property>
</Properties>
</file>