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handoutMasterIdLst>
    <p:handoutMasterId r:id="rId58"/>
  </p:handoutMasterIdLst>
  <p:sldIdLst>
    <p:sldId id="335" r:id="rId3"/>
    <p:sldId id="465" r:id="rId5"/>
    <p:sldId id="466" r:id="rId6"/>
    <p:sldId id="467" r:id="rId7"/>
    <p:sldId id="463" r:id="rId8"/>
    <p:sldId id="468" r:id="rId9"/>
    <p:sldId id="464" r:id="rId10"/>
    <p:sldId id="469" r:id="rId11"/>
    <p:sldId id="443" r:id="rId12"/>
    <p:sldId id="445" r:id="rId13"/>
    <p:sldId id="471" r:id="rId14"/>
    <p:sldId id="456" r:id="rId15"/>
    <p:sldId id="470" r:id="rId16"/>
    <p:sldId id="472" r:id="rId17"/>
    <p:sldId id="450" r:id="rId18"/>
    <p:sldId id="473" r:id="rId19"/>
    <p:sldId id="462" r:id="rId20"/>
    <p:sldId id="459" r:id="rId21"/>
    <p:sldId id="429" r:id="rId22"/>
    <p:sldId id="460" r:id="rId23"/>
    <p:sldId id="461" r:id="rId24"/>
    <p:sldId id="426" r:id="rId25"/>
    <p:sldId id="427" r:id="rId26"/>
    <p:sldId id="430" r:id="rId27"/>
    <p:sldId id="431" r:id="rId28"/>
    <p:sldId id="432" r:id="rId29"/>
    <p:sldId id="433" r:id="rId30"/>
    <p:sldId id="434" r:id="rId31"/>
    <p:sldId id="435" r:id="rId32"/>
    <p:sldId id="436" r:id="rId33"/>
    <p:sldId id="458" r:id="rId34"/>
    <p:sldId id="439" r:id="rId35"/>
    <p:sldId id="440" r:id="rId36"/>
    <p:sldId id="478" r:id="rId37"/>
    <p:sldId id="480" r:id="rId38"/>
    <p:sldId id="481" r:id="rId39"/>
    <p:sldId id="482" r:id="rId40"/>
    <p:sldId id="483" r:id="rId41"/>
    <p:sldId id="484" r:id="rId42"/>
    <p:sldId id="476" r:id="rId43"/>
    <p:sldId id="485" r:id="rId44"/>
    <p:sldId id="486" r:id="rId45"/>
    <p:sldId id="487" r:id="rId46"/>
    <p:sldId id="488" r:id="rId47"/>
    <p:sldId id="489" r:id="rId48"/>
    <p:sldId id="498" r:id="rId49"/>
    <p:sldId id="491" r:id="rId50"/>
    <p:sldId id="492" r:id="rId51"/>
    <p:sldId id="477" r:id="rId52"/>
    <p:sldId id="493" r:id="rId53"/>
    <p:sldId id="494" r:id="rId54"/>
    <p:sldId id="495" r:id="rId55"/>
    <p:sldId id="496" r:id="rId56"/>
    <p:sldId id="497" r:id="rId57"/>
  </p:sldIdLst>
  <p:sldSz cx="9144000" cy="6858000" type="screen4x3"/>
  <p:notesSz cx="6997700" cy="9283700"/>
  <p:custShowLst>
    <p:custShow name="Custom Show 1" id="0">
      <p:sldLst>
        <p:sld r:id="rId3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64" autoAdjust="0"/>
    <p:restoredTop sz="89967" autoAdjust="0"/>
  </p:normalViewPr>
  <p:slideViewPr>
    <p:cSldViewPr snapToGrid="0">
      <p:cViewPr varScale="1">
        <p:scale>
          <a:sx n="52" d="100"/>
          <a:sy n="52" d="100"/>
        </p:scale>
        <p:origin x="1094" y="53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222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1" Type="http://schemas.openxmlformats.org/officeDocument/2006/relationships/tableStyles" Target="tableStyles.xml"/><Relationship Id="rId60" Type="http://schemas.openxmlformats.org/officeDocument/2006/relationships/viewProps" Target="viewProps.xml"/><Relationship Id="rId6" Type="http://schemas.openxmlformats.org/officeDocument/2006/relationships/slide" Target="slides/slide3.xml"/><Relationship Id="rId59" Type="http://schemas.openxmlformats.org/officeDocument/2006/relationships/presProps" Target="presProps.xml"/><Relationship Id="rId58" Type="http://schemas.openxmlformats.org/officeDocument/2006/relationships/handoutMaster" Target="handoutMasters/handoutMaster1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t" anchorCtr="0" compatLnSpc="1"/>
          <a:lstStyle>
            <a:lvl1pPr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t" anchorCtr="0" compatLnSpc="1"/>
          <a:lstStyle>
            <a:lvl1pPr algn="r"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b" anchorCtr="0" compatLnSpc="1"/>
          <a:lstStyle>
            <a:lvl1pPr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b" anchorCtr="0" compatLnSpc="1"/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>
            <a:lvl1pPr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>
            <a:lvl1pPr algn="r"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b" anchorCtr="0" compatLnSpc="1"/>
          <a:lstStyle>
            <a:lvl1pPr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b" anchorCtr="0" compatLnSpc="1"/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</a:fld>
            <a:endParaRPr lang="en-US" altLang="en-US" sz="13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1680" indent="-28511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109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97660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422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1680" indent="-28511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109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97660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422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1680" indent="-28511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109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97660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422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1680" indent="-28511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109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97660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422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1680" indent="-28511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109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97660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422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B33444F9-6F03-418E-97AD-EEB88190ADCC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24577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MS PGothic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F09D73DF-1756-4F70-BE21-5C109F79213D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35841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3584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MS PGothic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F09D73DF-1756-4F70-BE21-5C109F79213D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35841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3584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MS PGothic" charset="0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1680" indent="-28511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109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97660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422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1680" indent="-28511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109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97660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422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 txBox="1">
            <a:spLocks noGrp="1" noChangeArrowheads="1"/>
          </p:cNvSpPr>
          <p:nvPr/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</p:spPr>
        <p:txBody>
          <a:bodyPr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86221733-69AF-4710-B841-F3D0DC1D1958}" type="slidenum"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en-US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5604" name="Slide Number Placeholder 3"/>
          <p:cNvSpPr txBox="1">
            <a:spLocks noGrp="1"/>
          </p:cNvSpPr>
          <p:nvPr/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D2EE71B1-EE49-4D08-B805-DF5F47E073F2}" type="slidenum">
              <a:rPr lang="en-US" altLang="en-US" sz="1200">
                <a:latin typeface="Calibri" panose="020F0502020204030204" pitchFamily="34" charset="0"/>
              </a:rPr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 smtClean="0"/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12336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Cover-6Ed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  <a:endParaRPr lang="en-US" altLang="en-US" dirty="0">
              <a:solidFill>
                <a:srgbClr val="00206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</a:t>
            </a:r>
            <a:r>
              <a:rPr lang="en-US" altLang="en-US" sz="1200" b="1" dirty="0" err="1">
                <a:solidFill>
                  <a:srgbClr val="002060"/>
                </a:solidFill>
              </a:rPr>
              <a:t>Korth</a:t>
            </a:r>
            <a:r>
              <a:rPr lang="en-US" altLang="en-US" sz="1200" b="1" dirty="0">
                <a:solidFill>
                  <a:srgbClr val="002060"/>
                </a:solidFill>
              </a:rPr>
              <a:t>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  <a:endParaRPr lang="en-US" altLang="en-US" sz="1200" b="1" dirty="0">
              <a:solidFill>
                <a:srgbClr val="002060"/>
              </a:solidFill>
            </a:endParaRPr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7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</a:fld>
            <a:endParaRPr lang="en-US" altLang="en-US" dirty="0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  <a:endParaRPr lang="en-US" altLang="en-US" dirty="0">
              <a:solidFill>
                <a:srgbClr val="00206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</a:t>
            </a:r>
            <a:r>
              <a:rPr lang="en-US" altLang="en-US" sz="1200" b="1" dirty="0" err="1">
                <a:solidFill>
                  <a:srgbClr val="002060"/>
                </a:solidFill>
              </a:rPr>
              <a:t>Korth</a:t>
            </a:r>
            <a:r>
              <a:rPr lang="en-US" altLang="en-US" sz="1200" b="1" dirty="0">
                <a:solidFill>
                  <a:srgbClr val="002060"/>
                </a:solidFill>
              </a:rPr>
              <a:t>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  <a:endParaRPr lang="en-US" altLang="en-US" sz="1200" b="1" dirty="0">
              <a:solidFill>
                <a:srgbClr val="002060"/>
              </a:solidFill>
            </a:endParaRP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424" y="1102497"/>
            <a:ext cx="8408126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0FF13-A7A4-47FE-9669-E2EFAD58ABEC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4747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863" y="4073662"/>
            <a:ext cx="7772400" cy="1500187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§"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</a:fld>
            <a:endParaRPr lang="en-US" alt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37424" y="1102497"/>
            <a:ext cx="3985352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1.jpe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dirty="0"/>
              <a:t>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486405" name="Text Box 5"/>
          <p:cNvSpPr txBox="1">
            <a:spLocks noChangeArrowheads="1"/>
          </p:cNvSpPr>
          <p:nvPr/>
        </p:nvSpPr>
        <p:spPr bwMode="auto">
          <a:xfrm>
            <a:off x="4501833" y="6613525"/>
            <a:ext cx="403860" cy="245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370CC2A8-7410-4F9E-B2CB-FCF9B3031B7B}" type="slidenum">
              <a:rPr lang="en-US" altLang="en-US" sz="1000" b="1" smtClean="0">
                <a:solidFill>
                  <a:srgbClr val="002060"/>
                </a:solidFill>
              </a:rPr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48640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1032" name="Freeform 8"/>
          <p:cNvSpPr/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35963902 h 61"/>
              <a:gd name="T2" fmla="*/ 1268878 w 285"/>
              <a:gd name="T3" fmla="*/ 29258145 h 61"/>
              <a:gd name="T4" fmla="*/ 5710347 w 285"/>
              <a:gd name="T5" fmla="*/ 20724682 h 61"/>
              <a:gd name="T6" fmla="*/ 10785858 w 285"/>
              <a:gd name="T7" fmla="*/ 15238439 h 61"/>
              <a:gd name="T8" fmla="*/ 19033961 w 285"/>
              <a:gd name="T9" fmla="*/ 10362732 h 61"/>
              <a:gd name="T10" fmla="*/ 28550941 w 285"/>
              <a:gd name="T11" fmla="*/ 6095219 h 61"/>
              <a:gd name="T12" fmla="*/ 36164206 w 285"/>
              <a:gd name="T13" fmla="*/ 3656975 h 61"/>
              <a:gd name="T14" fmla="*/ 44412309 w 285"/>
              <a:gd name="T15" fmla="*/ 1218732 h 61"/>
              <a:gd name="T16" fmla="*/ 53929289 w 285"/>
              <a:gd name="T17" fmla="*/ 0 h 61"/>
              <a:gd name="T18" fmla="*/ 63446270 w 285"/>
              <a:gd name="T19" fmla="*/ 0 h 61"/>
              <a:gd name="T20" fmla="*/ 74866965 w 285"/>
              <a:gd name="T21" fmla="*/ 0 h 61"/>
              <a:gd name="T22" fmla="*/ 86921700 w 285"/>
              <a:gd name="T23" fmla="*/ 0 h 61"/>
              <a:gd name="T24" fmla="*/ 97707558 w 285"/>
              <a:gd name="T25" fmla="*/ 1218732 h 61"/>
              <a:gd name="T26" fmla="*/ 109762293 w 285"/>
              <a:gd name="T27" fmla="*/ 3656975 h 61"/>
              <a:gd name="T28" fmla="*/ 121817029 w 285"/>
              <a:gd name="T29" fmla="*/ 4876488 h 61"/>
              <a:gd name="T30" fmla="*/ 132602887 w 285"/>
              <a:gd name="T31" fmla="*/ 7314732 h 61"/>
              <a:gd name="T32" fmla="*/ 142119867 w 285"/>
              <a:gd name="T33" fmla="*/ 9143219 h 61"/>
              <a:gd name="T34" fmla="*/ 151636847 w 285"/>
              <a:gd name="T35" fmla="*/ 11581463 h 61"/>
              <a:gd name="T36" fmla="*/ 161153827 w 285"/>
              <a:gd name="T37" fmla="*/ 14019707 h 61"/>
              <a:gd name="T38" fmla="*/ 168767890 w 285"/>
              <a:gd name="T39" fmla="*/ 15238439 h 61"/>
              <a:gd name="T40" fmla="*/ 173209359 w 285"/>
              <a:gd name="T41" fmla="*/ 16457951 h 61"/>
              <a:gd name="T42" fmla="*/ 179553747 w 285"/>
              <a:gd name="T43" fmla="*/ 18896195 h 61"/>
              <a:gd name="T44" fmla="*/ 177015992 w 285"/>
              <a:gd name="T45" fmla="*/ 26819902 h 61"/>
              <a:gd name="T46" fmla="*/ 173209359 w 285"/>
              <a:gd name="T47" fmla="*/ 25601170 h 61"/>
              <a:gd name="T48" fmla="*/ 164961257 w 285"/>
              <a:gd name="T49" fmla="*/ 24382439 h 61"/>
              <a:gd name="T50" fmla="*/ 152906521 w 285"/>
              <a:gd name="T51" fmla="*/ 21944195 h 61"/>
              <a:gd name="T52" fmla="*/ 145927296 w 285"/>
              <a:gd name="T53" fmla="*/ 20724682 h 61"/>
              <a:gd name="T54" fmla="*/ 138313234 w 285"/>
              <a:gd name="T55" fmla="*/ 19505951 h 61"/>
              <a:gd name="T56" fmla="*/ 131334009 w 285"/>
              <a:gd name="T57" fmla="*/ 18896195 h 61"/>
              <a:gd name="T58" fmla="*/ 124355581 w 285"/>
              <a:gd name="T59" fmla="*/ 17676682 h 61"/>
              <a:gd name="T60" fmla="*/ 115472641 w 285"/>
              <a:gd name="T61" fmla="*/ 16457951 h 61"/>
              <a:gd name="T62" fmla="*/ 109762293 w 285"/>
              <a:gd name="T63" fmla="*/ 15238439 h 61"/>
              <a:gd name="T64" fmla="*/ 103417905 w 285"/>
              <a:gd name="T65" fmla="*/ 14019707 h 61"/>
              <a:gd name="T66" fmla="*/ 97707558 w 285"/>
              <a:gd name="T67" fmla="*/ 12800195 h 61"/>
              <a:gd name="T68" fmla="*/ 90094292 w 285"/>
              <a:gd name="T69" fmla="*/ 11581463 h 61"/>
              <a:gd name="T70" fmla="*/ 69791454 w 285"/>
              <a:gd name="T71" fmla="*/ 9143219 h 61"/>
              <a:gd name="T72" fmla="*/ 52660412 w 285"/>
              <a:gd name="T73" fmla="*/ 12800195 h 61"/>
              <a:gd name="T74" fmla="*/ 37433084 w 285"/>
              <a:gd name="T75" fmla="*/ 17676682 h 61"/>
              <a:gd name="T76" fmla="*/ 33626451 w 285"/>
              <a:gd name="T77" fmla="*/ 18896195 h 61"/>
              <a:gd name="T78" fmla="*/ 27282063 w 285"/>
              <a:gd name="T79" fmla="*/ 20724682 h 61"/>
              <a:gd name="T80" fmla="*/ 20302838 w 285"/>
              <a:gd name="T81" fmla="*/ 23162926 h 61"/>
              <a:gd name="T82" fmla="*/ 14592491 w 285"/>
              <a:gd name="T83" fmla="*/ 26819902 h 61"/>
              <a:gd name="T84" fmla="*/ 4441470 w 285"/>
              <a:gd name="T85" fmla="*/ 33525658 h 61"/>
              <a:gd name="T86" fmla="*/ 1268878 w 285"/>
              <a:gd name="T87" fmla="*/ 37182633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1" name="Picture 10" descr="Cover-6Ed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639762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 descr="Cover-6Ed"/>
          <p:cNvPicPr>
            <a:picLocks noChangeAspect="1" noChangeArrowheads="1"/>
          </p:cNvPicPr>
          <p:nvPr userDrawn="1"/>
        </p:nvPicPr>
        <p:blipFill>
          <a:blip r:embed="rId15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charset="0"/>
          <a:cs typeface="MS PGothic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  <a:ea typeface="MS PGothic" charset="0"/>
          <a:cs typeface="MS PGothic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  <a:ea typeface="MS PGothic" charset="0"/>
          <a:cs typeface="MS PGothic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  <a:ea typeface="MS PGothic" charset="0"/>
          <a:cs typeface="MS PGothic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  <a:ea typeface="MS PGothic" charset="0"/>
          <a:cs typeface="MS PGothic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</a:defRPr>
      </a:lvl9pPr>
    </p:titleStyle>
    <p:bodyStyle>
      <a:lvl1pPr marL="342900" indent="-342900" algn="l" rtl="0" eaLnBrk="1" fontAlgn="base" hangingPunct="1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1pPr>
      <a:lvl2pPr marL="742950" indent="-285750" algn="l" rtl="0" eaLnBrk="1" fontAlgn="base" hangingPunct="1">
        <a:spcBef>
          <a:spcPct val="35000"/>
        </a:spcBef>
        <a:spcAft>
          <a:spcPct val="0"/>
        </a:spcAft>
        <a:buClr>
          <a:srgbClr val="FF9933"/>
        </a:buClr>
        <a:buSzPct val="90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2pPr>
      <a:lvl3pPr marL="1085850" indent="-228600" algn="l" rtl="0" eaLnBrk="1" fontAlgn="base" hangingPunct="1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3pPr>
      <a:lvl4pPr marL="1428750" indent="-228600" algn="l" rtl="0" eaLnBrk="1" fontAlgn="base" hangingPunct="1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4pPr>
      <a:lvl5pPr marL="17716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5pPr>
      <a:lvl6pPr marL="22288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charset="-128"/>
        </a:defRPr>
      </a:lvl6pPr>
      <a:lvl7pPr marL="26860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charset="-128"/>
        </a:defRPr>
      </a:lvl7pPr>
      <a:lvl8pPr marL="31432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charset="-128"/>
        </a:defRPr>
      </a:lvl8pPr>
      <a:lvl9pPr marL="36004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hyperlink" Target="http://db-book.com/slide-dir/13.ppt" TargetMode="External"/><Relationship Id="rId2" Type="http://schemas.openxmlformats.org/officeDocument/2006/relationships/hyperlink" Target="http://db-book.com/slide-dir/12.ppt" TargetMode="External"/><Relationship Id="rId1" Type="http://schemas.openxmlformats.org/officeDocument/2006/relationships/hyperlink" Target="http://db-book.com/slide-dir/11.ppt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svg"/><Relationship Id="rId1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svg"/><Relationship Id="rId1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sv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Big Data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Key Value Storage Systems</a:t>
            </a:r>
            <a:endParaRPr lang="en-US" altLang="en-US" dirty="0">
              <a:effectLst/>
            </a:endParaRPr>
          </a:p>
        </p:txBody>
      </p:sp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02497"/>
            <a:ext cx="7610540" cy="2580503"/>
          </a:xfrm>
        </p:spPr>
        <p:txBody>
          <a:bodyPr/>
          <a:lstStyle/>
          <a:p>
            <a:r>
              <a:rPr lang="en-US" altLang="en-US" dirty="0"/>
              <a:t>Key-value storage systems store large numbers (billions or even more) of small (KB-MB) sized records</a:t>
            </a:r>
            <a:endParaRPr lang="en-US" altLang="en-US" dirty="0"/>
          </a:p>
          <a:p>
            <a:r>
              <a:rPr lang="en-US" altLang="en-US" dirty="0"/>
              <a:t>Records are </a:t>
            </a:r>
            <a:r>
              <a:rPr lang="en-US" altLang="en-US" b="1" dirty="0">
                <a:solidFill>
                  <a:srgbClr val="002060"/>
                </a:solidFill>
              </a:rPr>
              <a:t>partitioned</a:t>
            </a:r>
            <a:r>
              <a:rPr lang="en-US" altLang="en-US" dirty="0"/>
              <a:t> across multiple machines and </a:t>
            </a:r>
            <a:endParaRPr lang="en-US" altLang="en-US" dirty="0"/>
          </a:p>
          <a:p>
            <a:r>
              <a:rPr lang="en-US" altLang="en-US" dirty="0"/>
              <a:t>Queries are routed by the system to appropriate machine</a:t>
            </a:r>
            <a:endParaRPr lang="en-US" altLang="en-US" dirty="0"/>
          </a:p>
          <a:p>
            <a:r>
              <a:rPr lang="en-US" altLang="en-US" dirty="0"/>
              <a:t>Records are also </a:t>
            </a:r>
            <a:r>
              <a:rPr lang="en-US" altLang="en-US" b="1" dirty="0">
                <a:solidFill>
                  <a:srgbClr val="002060"/>
                </a:solidFill>
              </a:rPr>
              <a:t>replicated</a:t>
            </a:r>
            <a:r>
              <a:rPr lang="en-US" altLang="en-US" dirty="0"/>
              <a:t> across multiple machines, to ensure availability even if a machine fails</a:t>
            </a:r>
            <a:endParaRPr lang="en-US" altLang="en-US" dirty="0">
              <a:solidFill>
                <a:srgbClr val="002060"/>
              </a:solidFill>
            </a:endParaRPr>
          </a:p>
          <a:p>
            <a:pPr lvl="1"/>
            <a:r>
              <a:rPr lang="en-US" altLang="en-US" dirty="0"/>
              <a:t>Key-value stores ensure that updates are applied to all replicas, to ensure that their values are </a:t>
            </a:r>
            <a:r>
              <a:rPr lang="en-US" altLang="en-US" b="1" dirty="0">
                <a:solidFill>
                  <a:srgbClr val="002060"/>
                </a:solidFill>
              </a:rPr>
              <a:t>consistent</a:t>
            </a:r>
            <a:endParaRPr lang="en-US" altLang="en-US" b="1" dirty="0">
              <a:solidFill>
                <a:srgbClr val="002060"/>
              </a:solidFill>
            </a:endParaRPr>
          </a:p>
          <a:p>
            <a:pPr lvl="1"/>
            <a:endParaRPr lang="en-US" altLang="en-US" b="1" dirty="0">
              <a:solidFill>
                <a:srgbClr val="002060"/>
              </a:solidFill>
            </a:endParaRP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Key Value Storage Systems</a:t>
            </a:r>
            <a:endParaRPr lang="en-US" altLang="en-US" dirty="0">
              <a:effectLst/>
            </a:endParaRPr>
          </a:p>
        </p:txBody>
      </p:sp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02497"/>
            <a:ext cx="7600950" cy="4612503"/>
          </a:xfrm>
        </p:spPr>
        <p:txBody>
          <a:bodyPr/>
          <a:lstStyle/>
          <a:p>
            <a:r>
              <a:rPr lang="en-US" altLang="en-US" dirty="0"/>
              <a:t>Key-value stores may store </a:t>
            </a:r>
            <a:endParaRPr lang="en-US" altLang="en-US" dirty="0"/>
          </a:p>
          <a:p>
            <a:pPr lvl="1"/>
            <a:r>
              <a:rPr lang="en-US" altLang="en-US" b="1" dirty="0">
                <a:solidFill>
                  <a:srgbClr val="002060"/>
                </a:solidFill>
              </a:rPr>
              <a:t>uninterpreted bytes</a:t>
            </a:r>
            <a:r>
              <a:rPr lang="en-US" altLang="en-US" dirty="0"/>
              <a:t>, with an associated key</a:t>
            </a:r>
            <a:endParaRPr lang="en-US" altLang="en-US" dirty="0"/>
          </a:p>
          <a:p>
            <a:pPr lvl="2"/>
            <a:r>
              <a:rPr lang="en-US" altLang="en-US" dirty="0"/>
              <a:t>E.g., Amazon S3, Amazon Dynamo</a:t>
            </a:r>
            <a:endParaRPr lang="en-US" altLang="en-US" dirty="0"/>
          </a:p>
          <a:p>
            <a:pPr lvl="1"/>
            <a:r>
              <a:rPr lang="en-US" altLang="en-US" b="1" dirty="0">
                <a:solidFill>
                  <a:srgbClr val="002060"/>
                </a:solidFill>
              </a:rPr>
              <a:t>Wide-table</a:t>
            </a:r>
            <a:r>
              <a:rPr lang="en-US" altLang="en-US" dirty="0"/>
              <a:t> (can have arbitrarily many attribute names) with associated key</a:t>
            </a:r>
            <a:endParaRPr lang="en-US" altLang="en-US" dirty="0"/>
          </a:p>
          <a:p>
            <a:pPr lvl="3"/>
            <a:r>
              <a:rPr lang="en-US" altLang="en-US" dirty="0"/>
              <a:t>Google </a:t>
            </a:r>
            <a:r>
              <a:rPr lang="en-US" altLang="en-US" dirty="0" err="1"/>
              <a:t>BigTable</a:t>
            </a:r>
            <a:r>
              <a:rPr lang="en-US" altLang="en-US" dirty="0"/>
              <a:t>, Apache Cassandra, Apache </a:t>
            </a:r>
            <a:r>
              <a:rPr lang="en-US" altLang="en-US" dirty="0" err="1"/>
              <a:t>Hbase</a:t>
            </a:r>
            <a:r>
              <a:rPr lang="en-US" altLang="en-US" dirty="0"/>
              <a:t>, Amazon DynamoDB</a:t>
            </a:r>
            <a:endParaRPr lang="en-US" altLang="en-US" dirty="0"/>
          </a:p>
          <a:p>
            <a:pPr lvl="3"/>
            <a:r>
              <a:rPr lang="en-US" altLang="en-US" dirty="0"/>
              <a:t>Allows some operations (e.g., filtering) to execute on storage node</a:t>
            </a:r>
            <a:endParaRPr lang="en-US" altLang="en-US" dirty="0"/>
          </a:p>
          <a:p>
            <a:pPr lvl="1"/>
            <a:r>
              <a:rPr lang="en-US" altLang="en-US" dirty="0"/>
              <a:t>JSON</a:t>
            </a:r>
            <a:endParaRPr lang="en-US" altLang="en-US" dirty="0"/>
          </a:p>
          <a:p>
            <a:pPr lvl="2"/>
            <a:r>
              <a:rPr lang="en-US" altLang="en-US" dirty="0"/>
              <a:t>MongoDB, CouchDB (document model)</a:t>
            </a:r>
            <a:endParaRPr lang="en-US" altLang="en-US" dirty="0"/>
          </a:p>
          <a:p>
            <a:r>
              <a:rPr lang="en-US" altLang="en-US" b="1" dirty="0">
                <a:solidFill>
                  <a:srgbClr val="002060"/>
                </a:solidFill>
              </a:rPr>
              <a:t>Document stores </a:t>
            </a:r>
            <a:r>
              <a:rPr lang="en-US" altLang="en-US" dirty="0"/>
              <a:t>store semi-structured data, typically JSON</a:t>
            </a:r>
            <a:endParaRPr lang="en-US" altLang="en-US" dirty="0"/>
          </a:p>
          <a:p>
            <a:r>
              <a:rPr lang="en-US" altLang="en-US" dirty="0"/>
              <a:t>Some key-value stores support multiple versions of data, with timestamps/version numbers</a:t>
            </a:r>
            <a:endParaRPr lang="en-US" altLang="en-US" dirty="0"/>
          </a:p>
          <a:p>
            <a:pPr lvl="1"/>
            <a:endParaRPr lang="en-US" altLang="en-US" b="1" dirty="0">
              <a:solidFill>
                <a:srgbClr val="002060"/>
              </a:solidFill>
            </a:endParaRP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Data Representation</a:t>
            </a:r>
            <a:endParaRPr lang="en-US" altLang="en-US">
              <a:effectLst/>
            </a:endParaRPr>
          </a:p>
        </p:txBody>
      </p:sp>
      <p:sp>
        <p:nvSpPr>
          <p:cNvPr id="65538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78697"/>
            <a:ext cx="7968732" cy="431858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An example of a JSON object is:</a:t>
            </a:r>
            <a:endParaRPr lang="en-US" altLang="en-US" dirty="0"/>
          </a:p>
          <a:p>
            <a:pPr lvl="1">
              <a:lnSpc>
                <a:spcPct val="80000"/>
              </a:lnSpc>
              <a:buFont typeface="Monotype Sorts" pitchFamily="-65" charset="2"/>
              <a:buNone/>
            </a:pPr>
            <a:r>
              <a:rPr lang="en-US" altLang="en-US" dirty="0"/>
              <a:t>{</a:t>
            </a:r>
            <a:endParaRPr lang="en-US" altLang="en-US" dirty="0"/>
          </a:p>
          <a:p>
            <a:pPr lvl="1">
              <a:lnSpc>
                <a:spcPct val="80000"/>
              </a:lnSpc>
              <a:buFont typeface="Monotype Sorts" pitchFamily="-65" charset="2"/>
              <a:buNone/>
            </a:pPr>
            <a:r>
              <a:rPr lang="en-US" altLang="en-US" dirty="0"/>
              <a:t>    "ID": "22222",</a:t>
            </a:r>
            <a:endParaRPr lang="en-US" altLang="en-US" dirty="0"/>
          </a:p>
          <a:p>
            <a:pPr lvl="1">
              <a:lnSpc>
                <a:spcPct val="80000"/>
              </a:lnSpc>
              <a:buFont typeface="Monotype Sorts" pitchFamily="-65" charset="2"/>
              <a:buNone/>
            </a:pPr>
            <a:r>
              <a:rPr lang="en-US" altLang="en-US" dirty="0"/>
              <a:t>    "name": {</a:t>
            </a:r>
            <a:endParaRPr lang="en-US" altLang="en-US" dirty="0"/>
          </a:p>
          <a:p>
            <a:pPr lvl="1">
              <a:lnSpc>
                <a:spcPct val="80000"/>
              </a:lnSpc>
              <a:buFont typeface="Monotype Sorts" pitchFamily="-65" charset="2"/>
              <a:buNone/>
            </a:pPr>
            <a:r>
              <a:rPr lang="en-US" altLang="en-US" dirty="0"/>
              <a:t>           "</a:t>
            </a:r>
            <a:r>
              <a:rPr lang="en-US" altLang="en-US" dirty="0" err="1"/>
              <a:t>firstname</a:t>
            </a:r>
            <a:r>
              <a:rPr lang="en-US" altLang="en-US" dirty="0"/>
              <a:t>: "Albert",</a:t>
            </a:r>
            <a:endParaRPr lang="en-US" altLang="en-US" dirty="0"/>
          </a:p>
          <a:p>
            <a:pPr lvl="1">
              <a:lnSpc>
                <a:spcPct val="80000"/>
              </a:lnSpc>
              <a:buFont typeface="Monotype Sorts" pitchFamily="-65" charset="2"/>
              <a:buNone/>
            </a:pPr>
            <a:r>
              <a:rPr lang="en-US" altLang="en-US" dirty="0"/>
              <a:t>           "</a:t>
            </a:r>
            <a:r>
              <a:rPr lang="en-US" altLang="en-US" dirty="0" err="1"/>
              <a:t>lastname</a:t>
            </a:r>
            <a:r>
              <a:rPr lang="en-US" altLang="en-US" dirty="0"/>
              <a:t>: "Einstein"</a:t>
            </a:r>
            <a:endParaRPr lang="en-US" altLang="en-US" dirty="0"/>
          </a:p>
          <a:p>
            <a:pPr lvl="1">
              <a:lnSpc>
                <a:spcPct val="80000"/>
              </a:lnSpc>
              <a:buFont typeface="Monotype Sorts" pitchFamily="-65" charset="2"/>
              <a:buNone/>
            </a:pPr>
            <a:r>
              <a:rPr lang="en-US" altLang="en-US" dirty="0"/>
              <a:t>    },</a:t>
            </a:r>
            <a:endParaRPr lang="en-US" altLang="en-US" dirty="0"/>
          </a:p>
          <a:p>
            <a:pPr lvl="1">
              <a:lnSpc>
                <a:spcPct val="80000"/>
              </a:lnSpc>
              <a:buFont typeface="Monotype Sorts" pitchFamily="-65" charset="2"/>
              <a:buNone/>
            </a:pPr>
            <a:r>
              <a:rPr lang="en-US" altLang="en-US" dirty="0"/>
              <a:t>    "</a:t>
            </a:r>
            <a:r>
              <a:rPr lang="en-US" altLang="en-US" dirty="0" err="1"/>
              <a:t>deptname</a:t>
            </a:r>
            <a:r>
              <a:rPr lang="en-US" altLang="en-US" dirty="0"/>
              <a:t>": "Physics",</a:t>
            </a:r>
            <a:endParaRPr lang="en-US" altLang="en-US" dirty="0"/>
          </a:p>
          <a:p>
            <a:pPr lvl="1">
              <a:lnSpc>
                <a:spcPct val="80000"/>
              </a:lnSpc>
              <a:buFont typeface="Monotype Sorts" pitchFamily="-65" charset="2"/>
              <a:buNone/>
            </a:pPr>
            <a:r>
              <a:rPr lang="en-US" altLang="en-US" dirty="0"/>
              <a:t>    "children": [</a:t>
            </a:r>
            <a:endParaRPr lang="en-US" altLang="en-US" dirty="0"/>
          </a:p>
          <a:p>
            <a:pPr lvl="1">
              <a:lnSpc>
                <a:spcPct val="80000"/>
              </a:lnSpc>
              <a:buFont typeface="Monotype Sorts" pitchFamily="-65" charset="2"/>
              <a:buNone/>
            </a:pPr>
            <a:r>
              <a:rPr lang="en-US" altLang="en-US" dirty="0"/>
              <a:t>           { "</a:t>
            </a:r>
            <a:r>
              <a:rPr lang="en-US" altLang="en-US" dirty="0" err="1"/>
              <a:t>firstname</a:t>
            </a:r>
            <a:r>
              <a:rPr lang="en-US" altLang="en-US" dirty="0"/>
              <a:t>": "Hans", "</a:t>
            </a:r>
            <a:r>
              <a:rPr lang="en-US" altLang="en-US" dirty="0" err="1"/>
              <a:t>lastname</a:t>
            </a:r>
            <a:r>
              <a:rPr lang="en-US" altLang="en-US" dirty="0"/>
              <a:t>": "Einstein" },</a:t>
            </a:r>
            <a:endParaRPr lang="en-US" altLang="en-US" dirty="0"/>
          </a:p>
          <a:p>
            <a:pPr lvl="1">
              <a:lnSpc>
                <a:spcPct val="80000"/>
              </a:lnSpc>
              <a:buFont typeface="Monotype Sorts" pitchFamily="-65" charset="2"/>
              <a:buNone/>
            </a:pPr>
            <a:r>
              <a:rPr lang="en-US" altLang="en-US" dirty="0"/>
              <a:t>           { "</a:t>
            </a:r>
            <a:r>
              <a:rPr lang="en-US" altLang="en-US" dirty="0" err="1"/>
              <a:t>firstname</a:t>
            </a:r>
            <a:r>
              <a:rPr lang="en-US" altLang="en-US" dirty="0"/>
              <a:t>": "Eduard", "</a:t>
            </a:r>
            <a:r>
              <a:rPr lang="en-US" altLang="en-US" dirty="0" err="1"/>
              <a:t>lastname</a:t>
            </a:r>
            <a:r>
              <a:rPr lang="en-US" altLang="en-US" dirty="0"/>
              <a:t>": "Einstein" }</a:t>
            </a:r>
            <a:endParaRPr lang="en-US" altLang="en-US" dirty="0"/>
          </a:p>
          <a:p>
            <a:pPr lvl="1">
              <a:lnSpc>
                <a:spcPct val="80000"/>
              </a:lnSpc>
              <a:buFont typeface="Monotype Sorts" pitchFamily="-65" charset="2"/>
              <a:buNone/>
            </a:pPr>
            <a:r>
              <a:rPr lang="en-US" altLang="en-US" dirty="0"/>
              <a:t>    ]</a:t>
            </a:r>
            <a:endParaRPr lang="en-US" altLang="en-US" dirty="0"/>
          </a:p>
          <a:p>
            <a:pPr lvl="1">
              <a:lnSpc>
                <a:spcPct val="80000"/>
              </a:lnSpc>
              <a:buFont typeface="Monotype Sorts" pitchFamily="-65" charset="2"/>
              <a:buNone/>
            </a:pPr>
            <a:r>
              <a:rPr lang="en-US" altLang="en-US" dirty="0"/>
              <a:t>}</a:t>
            </a:r>
            <a:endParaRPr lang="en-US" altLang="en-US" dirty="0"/>
          </a:p>
          <a:p>
            <a:pPr>
              <a:lnSpc>
                <a:spcPct val="80000"/>
              </a:lnSpc>
            </a:pPr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Key Value Storage Systems</a:t>
            </a:r>
            <a:endParaRPr lang="en-US" altLang="en-US" dirty="0">
              <a:effectLst/>
            </a:endParaRPr>
          </a:p>
        </p:txBody>
      </p:sp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02497"/>
            <a:ext cx="7647862" cy="4891903"/>
          </a:xfrm>
        </p:spPr>
        <p:txBody>
          <a:bodyPr/>
          <a:lstStyle/>
          <a:p>
            <a:r>
              <a:rPr lang="en-US" altLang="en-US" dirty="0"/>
              <a:t>Key-value stores support</a:t>
            </a:r>
            <a:endParaRPr lang="en-US" altLang="en-US" dirty="0"/>
          </a:p>
          <a:p>
            <a:pPr lvl="1"/>
            <a:r>
              <a:rPr lang="en-US" altLang="en-US" b="1" i="1" dirty="0"/>
              <a:t>put</a:t>
            </a:r>
            <a:r>
              <a:rPr lang="en-US" altLang="en-US" dirty="0"/>
              <a:t>(key, value):  used to store values with an associated key, </a:t>
            </a:r>
            <a:endParaRPr lang="en-US" altLang="en-US" dirty="0"/>
          </a:p>
          <a:p>
            <a:pPr lvl="1"/>
            <a:r>
              <a:rPr lang="en-US" altLang="en-US" b="1" i="1" dirty="0"/>
              <a:t>get</a:t>
            </a:r>
            <a:r>
              <a:rPr lang="en-US" altLang="en-US" dirty="0"/>
              <a:t>(key):  which retrieves the stored value associated with the specified key</a:t>
            </a:r>
            <a:endParaRPr lang="en-US" altLang="en-US" dirty="0"/>
          </a:p>
          <a:p>
            <a:pPr lvl="1"/>
            <a:r>
              <a:rPr lang="en-US" altLang="en-US" b="1" i="1" dirty="0"/>
              <a:t>delete</a:t>
            </a:r>
            <a:r>
              <a:rPr lang="en-US" altLang="en-US" dirty="0"/>
              <a:t>(key) -- Remove the key and its associated value</a:t>
            </a:r>
            <a:endParaRPr lang="en-US" altLang="en-US" dirty="0"/>
          </a:p>
          <a:p>
            <a:r>
              <a:rPr lang="en-US" altLang="en-US" dirty="0"/>
              <a:t>Some systems also support </a:t>
            </a:r>
            <a:r>
              <a:rPr lang="en-US" altLang="en-US" b="1" i="1" dirty="0"/>
              <a:t>range queries</a:t>
            </a:r>
            <a:r>
              <a:rPr lang="en-US" altLang="en-US" dirty="0"/>
              <a:t> on key values</a:t>
            </a:r>
            <a:endParaRPr lang="en-US" altLang="en-US" dirty="0"/>
          </a:p>
          <a:p>
            <a:r>
              <a:rPr lang="en-US" altLang="en-US" dirty="0"/>
              <a:t>Document stores also support queries on non-key attributes</a:t>
            </a:r>
            <a:endParaRPr lang="en-US" altLang="en-US" dirty="0"/>
          </a:p>
          <a:p>
            <a:pPr lvl="1"/>
            <a:r>
              <a:rPr lang="en-US" altLang="en-US" dirty="0"/>
              <a:t>See book for MongoDB queries</a:t>
            </a:r>
            <a:endParaRPr lang="en-US" altLang="en-US" dirty="0"/>
          </a:p>
          <a:p>
            <a:r>
              <a:rPr lang="en-US" altLang="en-US" dirty="0"/>
              <a:t>Key value stores are not full database systems</a:t>
            </a:r>
            <a:endParaRPr lang="en-US" altLang="en-US" dirty="0"/>
          </a:p>
          <a:p>
            <a:pPr lvl="1"/>
            <a:r>
              <a:rPr lang="en-US" altLang="en-US" dirty="0"/>
              <a:t>Have no/limited support for transactional updates</a:t>
            </a:r>
            <a:endParaRPr lang="en-US" altLang="en-US" dirty="0"/>
          </a:p>
          <a:p>
            <a:pPr lvl="1"/>
            <a:r>
              <a:rPr lang="en-US" altLang="en-US" dirty="0"/>
              <a:t>Applications must manage query processing on their own</a:t>
            </a:r>
            <a:endParaRPr lang="en-US" altLang="en-US" dirty="0"/>
          </a:p>
          <a:p>
            <a:r>
              <a:rPr lang="en-US" altLang="en-US" dirty="0"/>
              <a:t>Not supporting above features makes it easier to build scalable data storage systems</a:t>
            </a:r>
            <a:endParaRPr lang="en-US" altLang="en-US" dirty="0"/>
          </a:p>
          <a:p>
            <a:pPr lvl="1"/>
            <a:r>
              <a:rPr lang="en-US" altLang="en-US" dirty="0"/>
              <a:t>Also called </a:t>
            </a:r>
            <a:r>
              <a:rPr lang="en-US" altLang="en-US" b="1" dirty="0">
                <a:solidFill>
                  <a:srgbClr val="002060"/>
                </a:solidFill>
              </a:rPr>
              <a:t>NoSQL</a:t>
            </a:r>
            <a:r>
              <a:rPr lang="en-US" altLang="en-US" dirty="0"/>
              <a:t> systems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Parallel and Distributed Databases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102497"/>
            <a:ext cx="7874649" cy="3533003"/>
          </a:xfrm>
        </p:spPr>
        <p:txBody>
          <a:bodyPr/>
          <a:lstStyle/>
          <a:p>
            <a:r>
              <a:rPr lang="en-IN" dirty="0"/>
              <a:t>Parallel databases run multiple machines  (</a:t>
            </a:r>
            <a:r>
              <a:rPr lang="en-IN" dirty="0" err="1"/>
              <a:t>cluser</a:t>
            </a:r>
            <a:r>
              <a:rPr lang="en-IN" dirty="0"/>
              <a:t>)</a:t>
            </a:r>
            <a:endParaRPr lang="en-IN" dirty="0"/>
          </a:p>
          <a:p>
            <a:pPr lvl="1"/>
            <a:r>
              <a:rPr lang="en-IN" dirty="0"/>
              <a:t>Developed in 1980s, well before Big Data</a:t>
            </a:r>
            <a:endParaRPr lang="en-IN" dirty="0"/>
          </a:p>
          <a:p>
            <a:r>
              <a:rPr lang="en-IN" dirty="0"/>
              <a:t>Parallel databases were designed for smaller scale (10s to 100s of machines)</a:t>
            </a:r>
            <a:endParaRPr lang="en-IN" dirty="0"/>
          </a:p>
          <a:p>
            <a:pPr lvl="1"/>
            <a:r>
              <a:rPr lang="en-IN" dirty="0"/>
              <a:t>Did not provide easy scalability</a:t>
            </a:r>
            <a:endParaRPr lang="en-IN" dirty="0"/>
          </a:p>
          <a:p>
            <a:r>
              <a:rPr lang="en-IN" b="1" dirty="0">
                <a:solidFill>
                  <a:srgbClr val="002060"/>
                </a:solidFill>
              </a:rPr>
              <a:t>Replication</a:t>
            </a:r>
            <a:r>
              <a:rPr lang="en-IN" dirty="0"/>
              <a:t> used to ensure data availability despite machine failure</a:t>
            </a:r>
            <a:endParaRPr lang="en-IN" dirty="0"/>
          </a:p>
          <a:p>
            <a:pPr lvl="1"/>
            <a:r>
              <a:rPr lang="en-IN" dirty="0"/>
              <a:t>But typically restart query in event of failure</a:t>
            </a:r>
            <a:endParaRPr lang="en-IN" dirty="0"/>
          </a:p>
          <a:p>
            <a:pPr lvl="2"/>
            <a:r>
              <a:rPr lang="en-IN" dirty="0"/>
              <a:t>Restarts may be frequent at very large scale</a:t>
            </a:r>
            <a:endParaRPr lang="en-IN" dirty="0"/>
          </a:p>
          <a:p>
            <a:pPr lvl="2"/>
            <a:r>
              <a:rPr lang="en-IN" dirty="0"/>
              <a:t>Map-reduce systems (coming up next) can continue query execution, working around failures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Replication and Consistency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3250" name="Rectangle 2"/>
          <p:cNvSpPr>
            <a:spLocks noGrp="1" noChangeArrowheads="1"/>
          </p:cNvSpPr>
          <p:nvPr>
            <p:ph idx="1"/>
          </p:nvPr>
        </p:nvSpPr>
        <p:spPr>
          <a:xfrm>
            <a:off x="768351" y="1102497"/>
            <a:ext cx="7638532" cy="4396603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Availability</a:t>
            </a:r>
            <a:r>
              <a:rPr lang="en-US" altLang="en-US" dirty="0"/>
              <a:t> (system can run even if parts have failed) is essential for parallel/distributed databases</a:t>
            </a:r>
            <a:endParaRPr lang="en-US" altLang="en-US" dirty="0"/>
          </a:p>
          <a:p>
            <a:pPr lvl="1"/>
            <a:r>
              <a:rPr lang="en-US" altLang="en-US" dirty="0"/>
              <a:t>Via replication, so even if a node has failed, another copy is available</a:t>
            </a:r>
            <a:endParaRPr lang="en-US" altLang="en-US" dirty="0"/>
          </a:p>
          <a:p>
            <a:r>
              <a:rPr lang="en-US" altLang="en-US" b="1" dirty="0">
                <a:solidFill>
                  <a:srgbClr val="002060"/>
                </a:solidFill>
              </a:rPr>
              <a:t>Consistency</a:t>
            </a:r>
            <a:r>
              <a:rPr lang="en-US" altLang="en-US" dirty="0"/>
              <a:t> is important for replicated data</a:t>
            </a:r>
            <a:endParaRPr lang="en-US" altLang="en-US" dirty="0"/>
          </a:p>
          <a:p>
            <a:pPr lvl="1"/>
            <a:r>
              <a:rPr lang="en-US" altLang="en-US" dirty="0"/>
              <a:t>All live replicas have same value, and each read sees latest version</a:t>
            </a:r>
            <a:endParaRPr lang="en-US" altLang="en-US" dirty="0"/>
          </a:p>
          <a:p>
            <a:pPr lvl="1"/>
            <a:r>
              <a:rPr lang="en-US" altLang="en-US" dirty="0"/>
              <a:t>Often implemented using majority protocols</a:t>
            </a:r>
            <a:endParaRPr lang="en-US" altLang="en-US" dirty="0"/>
          </a:p>
          <a:p>
            <a:pPr lvl="2"/>
            <a:r>
              <a:rPr lang="en-US" altLang="en-US" dirty="0"/>
              <a:t>E.g., have 3 replicas, reads/writes must access 2 replicas</a:t>
            </a:r>
            <a:endParaRPr lang="en-US" altLang="en-US" dirty="0"/>
          </a:p>
          <a:p>
            <a:pPr lvl="3"/>
            <a:r>
              <a:rPr lang="en-US" altLang="en-US" dirty="0"/>
              <a:t>Details in chapter 23</a:t>
            </a:r>
            <a:endParaRPr lang="en-US" altLang="en-US" dirty="0"/>
          </a:p>
          <a:p>
            <a:r>
              <a:rPr lang="en-US" altLang="en-US" b="1" dirty="0">
                <a:solidFill>
                  <a:srgbClr val="002060"/>
                </a:solidFill>
              </a:rPr>
              <a:t>Network partitions</a:t>
            </a:r>
            <a:r>
              <a:rPr lang="en-US" altLang="en-US" dirty="0"/>
              <a:t> (network can break into two or more parts, each with active systems that can’t talk to other parts)</a:t>
            </a:r>
            <a:endParaRPr lang="en-US" altLang="en-US" dirty="0"/>
          </a:p>
          <a:p>
            <a:r>
              <a:rPr lang="en-US" altLang="en-US" dirty="0"/>
              <a:t>In presence of partitions, cannot guarantee both availability and consistency</a:t>
            </a:r>
            <a:endParaRPr lang="en-US" altLang="en-US" dirty="0"/>
          </a:p>
          <a:p>
            <a:pPr lvl="1"/>
            <a:r>
              <a:rPr lang="en-US" altLang="en-US" dirty="0"/>
              <a:t>Brewer’s CAP “Theorem”</a:t>
            </a:r>
            <a:endParaRPr lang="en-US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Replication and Consistency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3250" name="Rectangle 2"/>
          <p:cNvSpPr>
            <a:spLocks noGrp="1" noChangeArrowheads="1"/>
          </p:cNvSpPr>
          <p:nvPr>
            <p:ph idx="1"/>
          </p:nvPr>
        </p:nvSpPr>
        <p:spPr>
          <a:xfrm>
            <a:off x="768350" y="1140597"/>
            <a:ext cx="7405266" cy="2021703"/>
          </a:xfrm>
        </p:spPr>
        <p:txBody>
          <a:bodyPr/>
          <a:lstStyle/>
          <a:p>
            <a:r>
              <a:rPr lang="en-US" altLang="en-US" dirty="0"/>
              <a:t>Very large systems will partition at some point</a:t>
            </a:r>
            <a:endParaRPr lang="en-US" altLang="en-US" dirty="0"/>
          </a:p>
          <a:p>
            <a:pPr lvl="1"/>
            <a:r>
              <a:rPr lang="en-US" altLang="en-US" dirty="0"/>
              <a:t>Choose one of consistency or availability</a:t>
            </a:r>
            <a:endParaRPr lang="en-US" altLang="en-US" dirty="0"/>
          </a:p>
          <a:p>
            <a:r>
              <a:rPr lang="en-US" altLang="en-US" dirty="0"/>
              <a:t>Traditional database choose consistency</a:t>
            </a:r>
            <a:endParaRPr lang="en-US" altLang="en-US" dirty="0"/>
          </a:p>
          <a:p>
            <a:r>
              <a:rPr lang="en-US" altLang="en-US" dirty="0"/>
              <a:t>Most Web applications choose availability</a:t>
            </a:r>
            <a:endParaRPr lang="en-US" altLang="en-US" dirty="0"/>
          </a:p>
          <a:p>
            <a:pPr lvl="1"/>
            <a:r>
              <a:rPr lang="en-US" altLang="en-US" dirty="0"/>
              <a:t>Except for specific parts such as order processing</a:t>
            </a:r>
            <a:endParaRPr lang="en-US" altLang="en-US" dirty="0"/>
          </a:p>
          <a:p>
            <a:r>
              <a:rPr lang="en-US" altLang="en-US" dirty="0"/>
              <a:t>More details later, in Chapter 23</a:t>
            </a:r>
            <a:endParaRPr lang="en-US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MapReduce Paradigm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7563887" cy="3558403"/>
          </a:xfrm>
        </p:spPr>
        <p:txBody>
          <a:bodyPr lIns="91440"/>
          <a:lstStyle/>
          <a:p>
            <a:pPr marL="265430" indent="-265430" eaLnBrk="1" hangingPunct="1"/>
            <a:r>
              <a:rPr lang="en-US" altLang="en-US" dirty="0"/>
              <a:t>Platform for reliable, scalable parallel computing</a:t>
            </a:r>
            <a:endParaRPr lang="en-US" altLang="en-US" dirty="0"/>
          </a:p>
          <a:p>
            <a:pPr marL="265430" indent="-265430" eaLnBrk="1" hangingPunct="1"/>
            <a:r>
              <a:rPr lang="en-US" altLang="en-US" dirty="0"/>
              <a:t>Abstracts issues of distributed and parallel environment from programmer</a:t>
            </a:r>
            <a:endParaRPr lang="en-US" altLang="en-US" dirty="0"/>
          </a:p>
          <a:p>
            <a:pPr marL="665480" lvl="1" indent="-265430"/>
            <a:r>
              <a:rPr lang="en-US" altLang="en-US" dirty="0"/>
              <a:t>Programmer provides core logic (via map() and reduce() functions)</a:t>
            </a:r>
            <a:endParaRPr lang="en-US" altLang="en-US" dirty="0"/>
          </a:p>
          <a:p>
            <a:pPr marL="665480" lvl="1" indent="-265430"/>
            <a:r>
              <a:rPr lang="en-US" altLang="en-US" dirty="0"/>
              <a:t>System takes care of parallelization of computation, coordination, etc.</a:t>
            </a:r>
            <a:endParaRPr lang="en-US" altLang="en-US" dirty="0"/>
          </a:p>
          <a:p>
            <a:pPr marL="265430" indent="-265430" eaLnBrk="1" hangingPunct="1"/>
            <a:r>
              <a:rPr lang="en-US" altLang="en-US" dirty="0"/>
              <a:t>Paradigm dates back many decades </a:t>
            </a:r>
            <a:endParaRPr lang="en-US" altLang="en-US" dirty="0"/>
          </a:p>
          <a:p>
            <a:pPr marL="592455" lvl="1" indent="-265430" eaLnBrk="1" hangingPunct="1"/>
            <a:r>
              <a:rPr lang="en-US" altLang="en-US" dirty="0"/>
              <a:t>But very large scale implementations running on clusters with 10^3 to 10^4 machines are more recent</a:t>
            </a:r>
            <a:endParaRPr lang="en-US" altLang="en-US" dirty="0"/>
          </a:p>
          <a:p>
            <a:pPr marL="592455" lvl="1" indent="-265430" eaLnBrk="1" hangingPunct="1"/>
            <a:r>
              <a:rPr lang="en-US" altLang="en-US" dirty="0"/>
              <a:t>Google Map Reduce, Hadoop, ..</a:t>
            </a:r>
            <a:endParaRPr lang="en-US" altLang="en-US" dirty="0"/>
          </a:p>
          <a:p>
            <a:pPr marL="265430" indent="-265430" eaLnBrk="1" hangingPunct="1"/>
            <a:r>
              <a:rPr lang="en-US" altLang="en-US" dirty="0"/>
              <a:t>Data storage/access typically done using distributed file systems or key-value stores</a:t>
            </a:r>
            <a:endParaRPr lang="en-US" altLang="en-US" dirty="0"/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MapReduce: Word Count Example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7689850" cy="4853803"/>
          </a:xfrm>
        </p:spPr>
        <p:txBody>
          <a:bodyPr lIns="91440"/>
          <a:lstStyle/>
          <a:p>
            <a:pPr marL="265430" indent="-265430" eaLnBrk="1" hangingPunct="1">
              <a:lnSpc>
                <a:spcPct val="90000"/>
              </a:lnSpc>
            </a:pPr>
            <a:r>
              <a:rPr lang="en-US" altLang="en-US" dirty="0"/>
              <a:t>Consider the problem of counting the number of occurrences of each word in a large collection of documents</a:t>
            </a:r>
            <a:endParaRPr lang="en-US" altLang="en-US" dirty="0"/>
          </a:p>
          <a:p>
            <a:pPr marL="265430" indent="-265430" eaLnBrk="1" hangingPunct="1">
              <a:lnSpc>
                <a:spcPct val="90000"/>
              </a:lnSpc>
            </a:pPr>
            <a:r>
              <a:rPr lang="en-US" altLang="en-US" dirty="0"/>
              <a:t>How would you do it in parallel? </a:t>
            </a:r>
            <a:endParaRPr lang="en-US" altLang="en-US" dirty="0"/>
          </a:p>
          <a:p>
            <a:pPr marL="265430" indent="-265430" eaLnBrk="1" hangingPunct="1">
              <a:lnSpc>
                <a:spcPct val="90000"/>
              </a:lnSpc>
            </a:pPr>
            <a:r>
              <a:rPr lang="en-US" altLang="en-US" dirty="0"/>
              <a:t>Solution: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Divide documents among workers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Each worker parses document to find all words, map function outputs (word, count) pairs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Partition (word, count) pairs across workers based on word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For each word at a worker, reduce function locally add up counts</a:t>
            </a:r>
            <a:endParaRPr lang="en-US" altLang="en-US" dirty="0"/>
          </a:p>
          <a:p>
            <a:pPr marL="265430" indent="-265430">
              <a:lnSpc>
                <a:spcPct val="90000"/>
              </a:lnSpc>
            </a:pPr>
            <a:r>
              <a:rPr lang="en-US" altLang="en-US" dirty="0"/>
              <a:t>Given input:  </a:t>
            </a:r>
            <a:r>
              <a:rPr lang="ja-JP" altLang="en-US" dirty="0"/>
              <a:t>“</a:t>
            </a:r>
            <a:r>
              <a:rPr lang="en-US" altLang="ja-JP" dirty="0"/>
              <a:t>One a penny, two a penny, hot cross buns.</a:t>
            </a:r>
            <a:r>
              <a:rPr lang="ja-JP" altLang="en-US" dirty="0"/>
              <a:t>”</a:t>
            </a:r>
            <a:r>
              <a:rPr lang="en-US" altLang="ja-JP" dirty="0"/>
              <a:t> </a:t>
            </a:r>
            <a:endParaRPr lang="en-US" altLang="ja-JP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Records output by the map() function would be</a:t>
            </a:r>
            <a:endParaRPr lang="en-US" altLang="en-US" dirty="0"/>
          </a:p>
          <a:p>
            <a:pPr marL="1143000" lvl="2">
              <a:lnSpc>
                <a:spcPct val="90000"/>
              </a:lnSpc>
            </a:pPr>
            <a:r>
              <a:rPr lang="en-US" altLang="en-US" dirty="0"/>
              <a:t>(</a:t>
            </a:r>
            <a:r>
              <a:rPr lang="ja-JP" altLang="en-US" dirty="0"/>
              <a:t>“</a:t>
            </a:r>
            <a:r>
              <a:rPr lang="en-US" altLang="ja-JP" dirty="0"/>
              <a:t>One</a:t>
            </a:r>
            <a:r>
              <a:rPr lang="ja-JP" altLang="en-US" dirty="0"/>
              <a:t>”</a:t>
            </a:r>
            <a:r>
              <a:rPr lang="en-US" altLang="ja-JP" dirty="0"/>
              <a:t>, 1), (</a:t>
            </a:r>
            <a:r>
              <a:rPr lang="ja-JP" altLang="en-US" dirty="0"/>
              <a:t>“</a:t>
            </a:r>
            <a:r>
              <a:rPr lang="en-US" altLang="ja-JP" dirty="0"/>
              <a:t>a</a:t>
            </a:r>
            <a:r>
              <a:rPr lang="ja-JP" altLang="en-US" dirty="0"/>
              <a:t>”</a:t>
            </a:r>
            <a:r>
              <a:rPr lang="en-US" altLang="ja-JP" dirty="0"/>
              <a:t>, 1), (</a:t>
            </a:r>
            <a:r>
              <a:rPr lang="ja-JP" altLang="en-US" dirty="0"/>
              <a:t>“</a:t>
            </a:r>
            <a:r>
              <a:rPr lang="en-US" altLang="ja-JP" dirty="0"/>
              <a:t>penny</a:t>
            </a:r>
            <a:r>
              <a:rPr lang="ja-JP" altLang="en-US" dirty="0"/>
              <a:t>”</a:t>
            </a:r>
            <a:r>
              <a:rPr lang="en-US" altLang="ja-JP" dirty="0"/>
              <a:t>, 1),(</a:t>
            </a:r>
            <a:r>
              <a:rPr lang="ja-JP" altLang="en-US" dirty="0"/>
              <a:t>“</a:t>
            </a:r>
            <a:r>
              <a:rPr lang="en-US" altLang="ja-JP" dirty="0"/>
              <a:t>two</a:t>
            </a:r>
            <a:r>
              <a:rPr lang="ja-JP" altLang="en-US" dirty="0"/>
              <a:t>”</a:t>
            </a:r>
            <a:r>
              <a:rPr lang="en-US" altLang="ja-JP" dirty="0"/>
              <a:t>, 1), (</a:t>
            </a:r>
            <a:r>
              <a:rPr lang="ja-JP" altLang="en-US" dirty="0"/>
              <a:t>“</a:t>
            </a:r>
            <a:r>
              <a:rPr lang="en-US" altLang="ja-JP" dirty="0"/>
              <a:t>a</a:t>
            </a:r>
            <a:r>
              <a:rPr lang="ja-JP" altLang="en-US" dirty="0"/>
              <a:t>”</a:t>
            </a:r>
            <a:r>
              <a:rPr lang="en-US" altLang="ja-JP" dirty="0"/>
              <a:t>, 1), (</a:t>
            </a:r>
            <a:r>
              <a:rPr lang="ja-JP" altLang="en-US" dirty="0"/>
              <a:t>“</a:t>
            </a:r>
            <a:r>
              <a:rPr lang="en-US" altLang="ja-JP" dirty="0"/>
              <a:t>penny</a:t>
            </a:r>
            <a:r>
              <a:rPr lang="ja-JP" altLang="en-US" dirty="0"/>
              <a:t>”</a:t>
            </a:r>
            <a:r>
              <a:rPr lang="en-US" altLang="ja-JP" dirty="0"/>
              <a:t>, 1), (</a:t>
            </a:r>
            <a:r>
              <a:rPr lang="ja-JP" altLang="en-US" dirty="0"/>
              <a:t>“</a:t>
            </a:r>
            <a:r>
              <a:rPr lang="en-US" altLang="ja-JP" dirty="0"/>
              <a:t>hot</a:t>
            </a:r>
            <a:r>
              <a:rPr lang="ja-JP" altLang="en-US" dirty="0"/>
              <a:t>”</a:t>
            </a:r>
            <a:r>
              <a:rPr lang="en-US" altLang="ja-JP" dirty="0"/>
              <a:t>, 1), (</a:t>
            </a:r>
            <a:r>
              <a:rPr lang="ja-JP" altLang="en-US" dirty="0"/>
              <a:t>“</a:t>
            </a:r>
            <a:r>
              <a:rPr lang="en-US" altLang="ja-JP" dirty="0"/>
              <a:t>cross</a:t>
            </a:r>
            <a:r>
              <a:rPr lang="ja-JP" altLang="en-US" dirty="0"/>
              <a:t>”</a:t>
            </a:r>
            <a:r>
              <a:rPr lang="en-US" altLang="ja-JP" dirty="0"/>
              <a:t>, 1), (</a:t>
            </a:r>
            <a:r>
              <a:rPr lang="ja-JP" altLang="en-US" dirty="0"/>
              <a:t>“</a:t>
            </a:r>
            <a:r>
              <a:rPr lang="en-US" altLang="ja-JP" dirty="0"/>
              <a:t>buns</a:t>
            </a:r>
            <a:r>
              <a:rPr lang="ja-JP" altLang="en-US" dirty="0"/>
              <a:t>”</a:t>
            </a:r>
            <a:r>
              <a:rPr lang="en-US" altLang="ja-JP" dirty="0"/>
              <a:t>, 1).</a:t>
            </a:r>
            <a:endParaRPr lang="en-US" altLang="ja-JP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Records output by reduce function would be </a:t>
            </a:r>
            <a:endParaRPr lang="en-US" altLang="en-US" dirty="0"/>
          </a:p>
          <a:p>
            <a:pPr marL="1143000" lvl="2" eaLnBrk="1" hangingPunct="1">
              <a:lnSpc>
                <a:spcPct val="90000"/>
              </a:lnSpc>
            </a:pPr>
            <a:r>
              <a:rPr lang="en-US" altLang="en-US" dirty="0"/>
              <a:t>(</a:t>
            </a:r>
            <a:r>
              <a:rPr lang="ja-JP" altLang="en-US" dirty="0"/>
              <a:t>“</a:t>
            </a:r>
            <a:r>
              <a:rPr lang="en-US" altLang="ja-JP" dirty="0"/>
              <a:t>One</a:t>
            </a:r>
            <a:r>
              <a:rPr lang="ja-JP" altLang="en-US" dirty="0"/>
              <a:t>”</a:t>
            </a:r>
            <a:r>
              <a:rPr lang="en-US" altLang="ja-JP" dirty="0"/>
              <a:t>, 1), (</a:t>
            </a:r>
            <a:r>
              <a:rPr lang="ja-JP" altLang="en-US" dirty="0"/>
              <a:t>“</a:t>
            </a:r>
            <a:r>
              <a:rPr lang="en-US" altLang="ja-JP" dirty="0"/>
              <a:t>a</a:t>
            </a:r>
            <a:r>
              <a:rPr lang="ja-JP" altLang="en-US" dirty="0"/>
              <a:t>”</a:t>
            </a:r>
            <a:r>
              <a:rPr lang="en-US" altLang="ja-JP" dirty="0"/>
              <a:t>, 2), (</a:t>
            </a:r>
            <a:r>
              <a:rPr lang="ja-JP" altLang="en-US" dirty="0"/>
              <a:t>“</a:t>
            </a:r>
            <a:r>
              <a:rPr lang="en-US" altLang="ja-JP" dirty="0"/>
              <a:t>penny</a:t>
            </a:r>
            <a:r>
              <a:rPr lang="ja-JP" altLang="en-US" dirty="0"/>
              <a:t>”</a:t>
            </a:r>
            <a:r>
              <a:rPr lang="en-US" altLang="ja-JP" dirty="0"/>
              <a:t>, 2), (</a:t>
            </a:r>
            <a:r>
              <a:rPr lang="ja-JP" altLang="en-US" dirty="0"/>
              <a:t>“</a:t>
            </a:r>
            <a:r>
              <a:rPr lang="en-US" altLang="ja-JP" dirty="0"/>
              <a:t>two</a:t>
            </a:r>
            <a:r>
              <a:rPr lang="ja-JP" altLang="en-US" dirty="0"/>
              <a:t>”</a:t>
            </a:r>
            <a:r>
              <a:rPr lang="en-US" altLang="ja-JP" dirty="0"/>
              <a:t>, 1), (</a:t>
            </a:r>
            <a:r>
              <a:rPr lang="ja-JP" altLang="en-US" dirty="0"/>
              <a:t>“</a:t>
            </a:r>
            <a:r>
              <a:rPr lang="en-US" altLang="ja-JP" dirty="0"/>
              <a:t>hot</a:t>
            </a:r>
            <a:r>
              <a:rPr lang="ja-JP" altLang="en-US" dirty="0"/>
              <a:t>”</a:t>
            </a:r>
            <a:r>
              <a:rPr lang="en-US" altLang="ja-JP" dirty="0"/>
              <a:t>, 1), (</a:t>
            </a:r>
            <a:r>
              <a:rPr lang="ja-JP" altLang="en-US" dirty="0"/>
              <a:t>“</a:t>
            </a:r>
            <a:r>
              <a:rPr lang="en-US" altLang="ja-JP" dirty="0"/>
              <a:t>cross</a:t>
            </a:r>
            <a:r>
              <a:rPr lang="ja-JP" altLang="en-US" dirty="0"/>
              <a:t>”</a:t>
            </a:r>
            <a:r>
              <a:rPr lang="en-US" altLang="ja-JP" dirty="0"/>
              <a:t>, 1), (</a:t>
            </a:r>
            <a:r>
              <a:rPr lang="ja-JP" altLang="en-US" dirty="0"/>
              <a:t>“</a:t>
            </a:r>
            <a:r>
              <a:rPr lang="en-US" altLang="ja-JP" dirty="0"/>
              <a:t>buns</a:t>
            </a:r>
            <a:r>
              <a:rPr lang="ja-JP" altLang="en-US" dirty="0"/>
              <a:t>”</a:t>
            </a:r>
            <a:r>
              <a:rPr lang="en-US" altLang="ja-JP" dirty="0"/>
              <a:t>, 1)</a:t>
            </a:r>
            <a:endParaRPr lang="en-US" altLang="en-US" dirty="0"/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Pseudo-code of Word Count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768351" y="1102497"/>
            <a:ext cx="7554556" cy="4269603"/>
          </a:xfrm>
        </p:spPr>
        <p:txBody>
          <a:bodyPr lIns="182880" tIns="91440"/>
          <a:lstStyle/>
          <a:p>
            <a:pPr marL="265430" indent="-265430" eaLnBrk="1" hangingPunct="1">
              <a:lnSpc>
                <a:spcPct val="70000"/>
              </a:lnSpc>
              <a:buFont typeface="Monotype Sorts" pitchFamily="-65" charset="2"/>
              <a:buNone/>
            </a:pPr>
            <a:r>
              <a:rPr lang="en-US" altLang="en-US" b="1" dirty="0"/>
              <a:t>map</a:t>
            </a:r>
            <a:r>
              <a:rPr lang="en-US" altLang="en-US" dirty="0"/>
              <a:t>(String record)</a:t>
            </a:r>
            <a:r>
              <a:rPr lang="en-US" altLang="en-US" b="1" dirty="0"/>
              <a:t>: </a:t>
            </a:r>
            <a:endParaRPr lang="en-US" altLang="en-US" b="1" dirty="0"/>
          </a:p>
          <a:p>
            <a:pPr marL="548005" lvl="1" indent="-200025" eaLnBrk="1" hangingPunct="1">
              <a:lnSpc>
                <a:spcPct val="70000"/>
              </a:lnSpc>
              <a:buFont typeface="Monotype Sorts" pitchFamily="-65" charset="2"/>
              <a:buNone/>
            </a:pPr>
            <a:r>
              <a:rPr lang="en-US" altLang="en-US" dirty="0"/>
              <a:t>for each word in record </a:t>
            </a:r>
            <a:endParaRPr lang="en-US" altLang="en-US" dirty="0"/>
          </a:p>
          <a:p>
            <a:pPr marL="548005" lvl="1" indent="-200025" eaLnBrk="1" hangingPunct="1">
              <a:lnSpc>
                <a:spcPct val="70000"/>
              </a:lnSpc>
              <a:buFont typeface="Monotype Sorts" pitchFamily="-65" charset="2"/>
              <a:buNone/>
            </a:pPr>
            <a:r>
              <a:rPr lang="en-US" altLang="en-US" dirty="0"/>
              <a:t>	emit(word, 1); </a:t>
            </a:r>
            <a:br>
              <a:rPr lang="en-US" altLang="en-US" dirty="0"/>
            </a:br>
            <a:endParaRPr lang="en-US" altLang="en-US" dirty="0"/>
          </a:p>
          <a:p>
            <a:pPr marL="265430" indent="-265430" eaLnBrk="1" hangingPunct="1">
              <a:lnSpc>
                <a:spcPct val="70000"/>
              </a:lnSpc>
              <a:buFont typeface="Monotype Sorts" pitchFamily="-65" charset="2"/>
              <a:buNone/>
            </a:pP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>
                <a:solidFill>
                  <a:srgbClr val="0070C0"/>
                </a:solidFill>
              </a:rPr>
              <a:t>// First attribute of emit above is called </a:t>
            </a:r>
            <a:r>
              <a:rPr lang="en-US" altLang="en-US" b="1" dirty="0">
                <a:solidFill>
                  <a:srgbClr val="002060"/>
                </a:solidFill>
              </a:rPr>
              <a:t>reduce key</a:t>
            </a:r>
            <a:endParaRPr lang="en-US" altLang="en-US" b="1" dirty="0">
              <a:solidFill>
                <a:srgbClr val="002060"/>
              </a:solidFill>
            </a:endParaRPr>
          </a:p>
          <a:p>
            <a:pPr marL="265430" indent="-265430" eaLnBrk="1" hangingPunct="1">
              <a:lnSpc>
                <a:spcPct val="70000"/>
              </a:lnSpc>
              <a:buFont typeface="Monotype Sorts" pitchFamily="-65" charset="2"/>
              <a:buNone/>
            </a:pPr>
            <a:r>
              <a:rPr lang="en-US" altLang="en-US" dirty="0">
                <a:solidFill>
                  <a:srgbClr val="0070C0"/>
                </a:solidFill>
              </a:rPr>
              <a:t> // In effect, group by is performed on reduce key to create a </a:t>
            </a:r>
            <a:endParaRPr lang="en-US" altLang="en-US" dirty="0">
              <a:solidFill>
                <a:srgbClr val="0070C0"/>
              </a:solidFill>
            </a:endParaRPr>
          </a:p>
          <a:p>
            <a:pPr marL="265430" indent="-265430">
              <a:lnSpc>
                <a:spcPct val="70000"/>
              </a:lnSpc>
              <a:buNone/>
            </a:pPr>
            <a:r>
              <a:rPr lang="en-US" altLang="en-US" dirty="0">
                <a:solidFill>
                  <a:srgbClr val="0070C0"/>
                </a:solidFill>
              </a:rPr>
              <a:t> // list of values (all 1’s in above code).  This requires </a:t>
            </a:r>
            <a:r>
              <a:rPr lang="en-US" altLang="en-US" b="1" dirty="0">
                <a:solidFill>
                  <a:srgbClr val="002060"/>
                </a:solidFill>
              </a:rPr>
              <a:t>shuffle step </a:t>
            </a:r>
            <a:endParaRPr lang="en-US" altLang="en-US" b="1" dirty="0">
              <a:solidFill>
                <a:srgbClr val="002060"/>
              </a:solidFill>
            </a:endParaRPr>
          </a:p>
          <a:p>
            <a:pPr marL="265430" indent="-265430" eaLnBrk="1" hangingPunct="1">
              <a:lnSpc>
                <a:spcPct val="70000"/>
              </a:lnSpc>
              <a:buFont typeface="Monotype Sorts" pitchFamily="-65" charset="2"/>
              <a:buNone/>
            </a:pPr>
            <a:r>
              <a:rPr lang="en-US" altLang="en-US" dirty="0">
                <a:solidFill>
                  <a:srgbClr val="0070C0"/>
                </a:solidFill>
              </a:rPr>
              <a:t> // across machines.</a:t>
            </a:r>
            <a:endParaRPr lang="en-US" altLang="en-US" dirty="0">
              <a:solidFill>
                <a:srgbClr val="0070C0"/>
              </a:solidFill>
            </a:endParaRPr>
          </a:p>
          <a:p>
            <a:pPr marL="265430" indent="-265430" eaLnBrk="1" hangingPunct="1">
              <a:lnSpc>
                <a:spcPct val="70000"/>
              </a:lnSpc>
              <a:buFont typeface="Monotype Sorts" pitchFamily="-65" charset="2"/>
              <a:buNone/>
            </a:pPr>
            <a:r>
              <a:rPr lang="en-US" altLang="en-US" dirty="0">
                <a:solidFill>
                  <a:srgbClr val="0070C0"/>
                </a:solidFill>
              </a:rPr>
              <a:t> // The reduce function is called on list of values in each group</a:t>
            </a:r>
            <a:br>
              <a:rPr lang="en-US" altLang="en-US" dirty="0">
                <a:solidFill>
                  <a:srgbClr val="002060"/>
                </a:solidFill>
              </a:rPr>
            </a:br>
            <a:endParaRPr lang="en-US" altLang="en-US" dirty="0">
              <a:solidFill>
                <a:srgbClr val="002060"/>
              </a:solidFill>
            </a:endParaRPr>
          </a:p>
          <a:p>
            <a:pPr marL="265430" indent="-265430" eaLnBrk="1" hangingPunct="1">
              <a:lnSpc>
                <a:spcPct val="70000"/>
              </a:lnSpc>
              <a:buFont typeface="Monotype Sorts" pitchFamily="-65" charset="2"/>
              <a:buNone/>
            </a:pPr>
            <a:r>
              <a:rPr lang="en-US" altLang="en-US" b="1" dirty="0"/>
              <a:t>reduce(</a:t>
            </a:r>
            <a:r>
              <a:rPr lang="en-US" altLang="en-US" dirty="0"/>
              <a:t>String key, List </a:t>
            </a:r>
            <a:r>
              <a:rPr lang="en-US" altLang="en-US" dirty="0" err="1"/>
              <a:t>value_list</a:t>
            </a:r>
            <a:r>
              <a:rPr lang="en-US" altLang="en-US" b="1" dirty="0"/>
              <a:t>): </a:t>
            </a:r>
            <a:endParaRPr lang="en-US" altLang="en-US" b="1" dirty="0"/>
          </a:p>
          <a:p>
            <a:pPr marL="548005" lvl="1" indent="-200025" eaLnBrk="1" hangingPunct="1">
              <a:lnSpc>
                <a:spcPct val="70000"/>
              </a:lnSpc>
              <a:buFont typeface="Monotype Sorts" pitchFamily="-65" charset="2"/>
              <a:buNone/>
            </a:pPr>
            <a:r>
              <a:rPr lang="en-US" altLang="en-US" dirty="0"/>
              <a:t>String word = key</a:t>
            </a:r>
            <a:endParaRPr lang="en-US" altLang="en-US" dirty="0"/>
          </a:p>
          <a:p>
            <a:pPr marL="548005" lvl="1" indent="-200025" eaLnBrk="1" hangingPunct="1">
              <a:lnSpc>
                <a:spcPct val="70000"/>
              </a:lnSpc>
              <a:buFont typeface="Monotype Sorts" pitchFamily="-65" charset="2"/>
              <a:buNone/>
            </a:pPr>
            <a:r>
              <a:rPr lang="en-US" altLang="en-US" dirty="0"/>
              <a:t>int count = 0; </a:t>
            </a:r>
            <a:endParaRPr lang="en-US" altLang="en-US" dirty="0"/>
          </a:p>
          <a:p>
            <a:pPr marL="548005" lvl="1" indent="-200025" eaLnBrk="1" hangingPunct="1">
              <a:lnSpc>
                <a:spcPct val="70000"/>
              </a:lnSpc>
              <a:buFont typeface="Monotype Sorts" pitchFamily="-65" charset="2"/>
              <a:buNone/>
            </a:pPr>
            <a:r>
              <a:rPr lang="en-US" altLang="en-US" dirty="0"/>
              <a:t>for each value in </a:t>
            </a:r>
            <a:r>
              <a:rPr lang="en-US" altLang="en-US" dirty="0" err="1"/>
              <a:t>value_list</a:t>
            </a:r>
            <a:r>
              <a:rPr lang="en-US" altLang="en-US" dirty="0"/>
              <a:t>: </a:t>
            </a:r>
            <a:endParaRPr lang="en-US" altLang="en-US" dirty="0"/>
          </a:p>
          <a:p>
            <a:pPr marL="548005" lvl="1" indent="-200025" eaLnBrk="1" hangingPunct="1">
              <a:lnSpc>
                <a:spcPct val="70000"/>
              </a:lnSpc>
              <a:buFont typeface="Monotype Sorts" pitchFamily="-65" charset="2"/>
              <a:buNone/>
            </a:pPr>
            <a:r>
              <a:rPr lang="en-US" altLang="en-US" dirty="0"/>
              <a:t>	count = count + value</a:t>
            </a:r>
            <a:endParaRPr lang="en-US" altLang="en-US" dirty="0"/>
          </a:p>
          <a:p>
            <a:pPr marL="548005" lvl="1" indent="-200025" eaLnBrk="1" hangingPunct="1">
              <a:lnSpc>
                <a:spcPct val="70000"/>
              </a:lnSpc>
              <a:buFont typeface="Monotype Sorts" pitchFamily="-65" charset="2"/>
              <a:buNone/>
            </a:pPr>
            <a:r>
              <a:rPr lang="en-US" altLang="en-US" dirty="0"/>
              <a:t>Output(word, count);</a:t>
            </a:r>
            <a:endParaRPr lang="en-US" altLang="en-US" dirty="0"/>
          </a:p>
          <a:p>
            <a:pPr marL="265430" indent="-265430" eaLnBrk="1" hangingPunct="1">
              <a:lnSpc>
                <a:spcPct val="70000"/>
              </a:lnSpc>
              <a:buFont typeface="Monotype Sorts" pitchFamily="-65" charset="2"/>
              <a:buNone/>
            </a:pPr>
            <a:endParaRPr lang="en-US" altLang="en-US" dirty="0"/>
          </a:p>
          <a:p>
            <a:pPr marL="265430" indent="-265430" eaLnBrk="1" hangingPunct="1">
              <a:lnSpc>
                <a:spcPct val="70000"/>
              </a:lnSpc>
              <a:buFont typeface="Monotype Sorts" pitchFamily="-65" charset="2"/>
              <a:buNone/>
            </a:pPr>
            <a:endParaRPr lang="en-US" altLang="en-US" dirty="0"/>
          </a:p>
          <a:p>
            <a:pPr marL="265430" indent="-265430" eaLnBrk="1" hangingPunct="1">
              <a:lnSpc>
                <a:spcPct val="70000"/>
              </a:lnSpc>
            </a:pPr>
            <a:endParaRPr lang="en-US" altLang="en-US" dirty="0"/>
          </a:p>
          <a:p>
            <a:pPr marL="265430" indent="-265430" eaLnBrk="1" hangingPunct="1">
              <a:lnSpc>
                <a:spcPct val="70000"/>
              </a:lnSpc>
              <a:buFont typeface="Monotype Sorts" pitchFamily="-65" charset="2"/>
              <a:buNone/>
            </a:pPr>
            <a:endParaRPr lang="en-US" altLang="en-US" dirty="0"/>
          </a:p>
          <a:p>
            <a:pPr marL="265430" indent="-265430" eaLnBrk="1" hangingPunct="1">
              <a:lnSpc>
                <a:spcPct val="70000"/>
              </a:lnSpc>
              <a:buFont typeface="Monotype Sorts" pitchFamily="-65" charset="2"/>
              <a:buNone/>
            </a:pPr>
            <a:endParaRPr lang="en-US" altLang="en-US" dirty="0"/>
          </a:p>
          <a:p>
            <a:pPr marL="265430" indent="-265430" eaLnBrk="1" hangingPunct="1">
              <a:lnSpc>
                <a:spcPct val="70000"/>
              </a:lnSpc>
            </a:pPr>
            <a:endParaRPr lang="en-US" alt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102497"/>
            <a:ext cx="7601209" cy="3888603"/>
          </a:xfrm>
        </p:spPr>
        <p:txBody>
          <a:bodyPr/>
          <a:lstStyle/>
          <a:p>
            <a:r>
              <a:rPr lang="en-IN" dirty="0"/>
              <a:t>Very large volumes of data being collected</a:t>
            </a:r>
            <a:endParaRPr lang="en-IN" dirty="0"/>
          </a:p>
          <a:p>
            <a:pPr lvl="1"/>
            <a:r>
              <a:rPr lang="en-IN" dirty="0"/>
              <a:t>Driven by growth of web, social media, and more recently internet-of-things</a:t>
            </a:r>
            <a:endParaRPr lang="en-IN" dirty="0"/>
          </a:p>
          <a:p>
            <a:pPr lvl="1"/>
            <a:r>
              <a:rPr lang="en-IN" dirty="0"/>
              <a:t>Web logs were an early source of data</a:t>
            </a:r>
            <a:endParaRPr lang="en-IN" dirty="0"/>
          </a:p>
          <a:p>
            <a:pPr lvl="2"/>
            <a:r>
              <a:rPr lang="en-IN" dirty="0"/>
              <a:t>Analytics on web logs has great value for advertisements, web site structuring, what posts to show to a user, etc</a:t>
            </a:r>
            <a:endParaRPr lang="en-IN" dirty="0"/>
          </a:p>
          <a:p>
            <a:r>
              <a:rPr lang="en-IN" dirty="0"/>
              <a:t>Big Data:  differentiated from data handled by earlier generation databases</a:t>
            </a:r>
            <a:endParaRPr lang="en-IN" dirty="0"/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Volume</a:t>
            </a:r>
            <a:r>
              <a:rPr lang="en-IN" dirty="0"/>
              <a:t>: much larger amounts of data stored</a:t>
            </a:r>
            <a:endParaRPr lang="en-IN" dirty="0"/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Velocity</a:t>
            </a:r>
            <a:r>
              <a:rPr lang="en-IN" dirty="0"/>
              <a:t>: much higher rates of insertions</a:t>
            </a:r>
            <a:endParaRPr lang="en-IN" dirty="0"/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Variety</a:t>
            </a:r>
            <a:r>
              <a:rPr lang="en-IN" dirty="0"/>
              <a:t>: many types of data, beyond relational data</a:t>
            </a: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MapReduce Programming Model</a:t>
            </a:r>
            <a:endParaRPr lang="en-US" altLang="en-US" dirty="0"/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7610540" cy="4206103"/>
          </a:xfrm>
        </p:spPr>
        <p:txBody>
          <a:bodyPr/>
          <a:lstStyle/>
          <a:p>
            <a:r>
              <a:rPr lang="en-US" altLang="en-US" dirty="0"/>
              <a:t>Inspired from map and reduce operations commonly used in functional programming languages like Lisp.</a:t>
            </a:r>
            <a:endParaRPr lang="en-US" altLang="en-US" dirty="0"/>
          </a:p>
          <a:p>
            <a:r>
              <a:rPr lang="en-US" altLang="en-US" dirty="0"/>
              <a:t>Input: a set of key/value pairs</a:t>
            </a:r>
            <a:endParaRPr lang="en-US" altLang="en-US" dirty="0"/>
          </a:p>
          <a:p>
            <a:r>
              <a:rPr lang="en-US" altLang="en-US" dirty="0"/>
              <a:t>User supplies two functions:</a:t>
            </a:r>
            <a:endParaRPr lang="en-US" altLang="en-US" dirty="0"/>
          </a:p>
          <a:p>
            <a:pPr lvl="1"/>
            <a:r>
              <a:rPr lang="en-US" altLang="en-US" b="1" dirty="0">
                <a:solidFill>
                  <a:srgbClr val="002060"/>
                </a:solidFill>
              </a:rPr>
              <a:t>map</a:t>
            </a:r>
            <a:r>
              <a:rPr lang="en-US" altLang="en-US" dirty="0"/>
              <a:t>(</a:t>
            </a:r>
            <a:r>
              <a:rPr lang="en-US" altLang="en-US" dirty="0" err="1"/>
              <a:t>k,v</a:t>
            </a:r>
            <a:r>
              <a:rPr lang="en-US" altLang="en-US" dirty="0"/>
              <a:t>) </a:t>
            </a:r>
            <a:r>
              <a:rPr lang="en-US" altLang="en-US" dirty="0">
                <a:sym typeface="Wingdings" panose="05000000000000000000" pitchFamily="2" charset="2"/>
              </a:rPr>
              <a:t> list(k1,v1) </a:t>
            </a:r>
            <a:endParaRPr lang="en-US" altLang="en-US" dirty="0">
              <a:sym typeface="Wingdings" panose="05000000000000000000" pitchFamily="2" charset="2"/>
            </a:endParaRPr>
          </a:p>
          <a:p>
            <a:pPr lvl="1"/>
            <a:r>
              <a:rPr lang="en-US" altLang="en-US" b="1" dirty="0">
                <a:solidFill>
                  <a:srgbClr val="002060"/>
                </a:solidFill>
                <a:sym typeface="Wingdings" panose="05000000000000000000" pitchFamily="2" charset="2"/>
              </a:rPr>
              <a:t>reduce</a:t>
            </a:r>
            <a:r>
              <a:rPr lang="en-US" altLang="en-US" dirty="0">
                <a:sym typeface="Wingdings" panose="05000000000000000000" pitchFamily="2" charset="2"/>
              </a:rPr>
              <a:t>(k1, list(v1))  v2</a:t>
            </a:r>
            <a:endParaRPr lang="en-US" altLang="en-US" dirty="0">
              <a:sym typeface="Wingdings" panose="05000000000000000000" pitchFamily="2" charset="2"/>
            </a:endParaRPr>
          </a:p>
          <a:p>
            <a:r>
              <a:rPr lang="en-US" altLang="en-US" dirty="0"/>
              <a:t>(k1,v1) is an intermediate key/value pair</a:t>
            </a:r>
            <a:endParaRPr lang="en-US" altLang="en-US" dirty="0"/>
          </a:p>
          <a:p>
            <a:r>
              <a:rPr lang="en-US" altLang="en-US" dirty="0"/>
              <a:t>Output is the set of (k1,v2) pairs </a:t>
            </a:r>
            <a:endParaRPr lang="en-US" altLang="en-US" dirty="0"/>
          </a:p>
          <a:p>
            <a:r>
              <a:rPr lang="en-US" altLang="en-US" dirty="0"/>
              <a:t>For our example, assume that system </a:t>
            </a:r>
            <a:endParaRPr lang="en-US" altLang="en-US" dirty="0"/>
          </a:p>
          <a:p>
            <a:pPr lvl="1"/>
            <a:r>
              <a:rPr lang="en-US" altLang="en-US" dirty="0"/>
              <a:t>Breaks up files into lines, and </a:t>
            </a:r>
            <a:endParaRPr lang="en-US" altLang="en-US" dirty="0"/>
          </a:p>
          <a:p>
            <a:pPr lvl="1"/>
            <a:r>
              <a:rPr lang="en-US" altLang="en-US" dirty="0"/>
              <a:t>Calls map function with value of each line</a:t>
            </a:r>
            <a:endParaRPr lang="en-US" altLang="en-US" dirty="0"/>
          </a:p>
          <a:p>
            <a:pPr lvl="2"/>
            <a:r>
              <a:rPr lang="en-US" altLang="en-US" dirty="0"/>
              <a:t>Key is the line number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MapReduce Example 2: Log Processing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53297"/>
            <a:ext cx="7666523" cy="4536303"/>
          </a:xfrm>
        </p:spPr>
        <p:txBody>
          <a:bodyPr lIns="91440"/>
          <a:lstStyle/>
          <a:p>
            <a:pPr marL="265430" indent="-265430" eaLnBrk="1" hangingPunct="1"/>
            <a:r>
              <a:rPr lang="en-US" altLang="en-US" dirty="0"/>
              <a:t>Given log file in following format:      </a:t>
            </a:r>
            <a:endParaRPr lang="fr-FR" altLang="en-US" dirty="0"/>
          </a:p>
          <a:p>
            <a:pPr marL="265430" indent="-265430">
              <a:buFont typeface="Monotype Sorts" pitchFamily="-65" charset="2"/>
              <a:buNone/>
            </a:pPr>
            <a:r>
              <a:rPr lang="fr-FR" altLang="en-US" dirty="0"/>
              <a:t>     ...</a:t>
            </a:r>
            <a:br>
              <a:rPr lang="fr-FR" altLang="en-US" dirty="0"/>
            </a:br>
            <a:r>
              <a:rPr lang="fr-FR" altLang="en-US" dirty="0"/>
              <a:t> 2013/02/21 10:31:22.00EST </a:t>
            </a:r>
            <a:r>
              <a:rPr lang="fr-FR" altLang="en-US" dirty="0">
                <a:hlinkClick r:id="rId1"/>
              </a:rPr>
              <a:t>/</a:t>
            </a:r>
            <a:r>
              <a:rPr lang="fr-FR" altLang="en-US" dirty="0" err="1">
                <a:hlinkClick r:id="rId1"/>
              </a:rPr>
              <a:t>slide</a:t>
            </a:r>
            <a:r>
              <a:rPr lang="fr-FR" altLang="en-US" dirty="0">
                <a:hlinkClick r:id="rId1"/>
              </a:rPr>
              <a:t>-</a:t>
            </a:r>
            <a:r>
              <a:rPr lang="fr-FR" altLang="en-US" dirty="0" err="1">
                <a:hlinkClick r:id="rId1"/>
              </a:rPr>
              <a:t>dir</a:t>
            </a:r>
            <a:r>
              <a:rPr lang="fr-FR" altLang="en-US" dirty="0">
                <a:hlinkClick r:id="rId1"/>
              </a:rPr>
              <a:t>/11.ppt</a:t>
            </a:r>
            <a:br>
              <a:rPr lang="fr-FR" altLang="en-US" dirty="0"/>
            </a:br>
            <a:r>
              <a:rPr lang="fr-FR" altLang="en-US" dirty="0"/>
              <a:t> 2013/02/21 10:43:12.00EST </a:t>
            </a:r>
            <a:r>
              <a:rPr lang="fr-FR" altLang="en-US" dirty="0">
                <a:hlinkClick r:id="rId2"/>
              </a:rPr>
              <a:t>/</a:t>
            </a:r>
            <a:r>
              <a:rPr lang="fr-FR" altLang="en-US" dirty="0" err="1">
                <a:hlinkClick r:id="rId2"/>
              </a:rPr>
              <a:t>slide</a:t>
            </a:r>
            <a:r>
              <a:rPr lang="fr-FR" altLang="en-US" dirty="0">
                <a:hlinkClick r:id="rId2"/>
              </a:rPr>
              <a:t>-</a:t>
            </a:r>
            <a:r>
              <a:rPr lang="fr-FR" altLang="en-US" dirty="0" err="1">
                <a:hlinkClick r:id="rId2"/>
              </a:rPr>
              <a:t>dir</a:t>
            </a:r>
            <a:r>
              <a:rPr lang="fr-FR" altLang="en-US" dirty="0">
                <a:hlinkClick r:id="rId2"/>
              </a:rPr>
              <a:t>/12.ppt</a:t>
            </a:r>
            <a:br>
              <a:rPr lang="fr-FR" altLang="en-US" dirty="0"/>
            </a:br>
            <a:r>
              <a:rPr lang="fr-FR" altLang="en-US" dirty="0"/>
              <a:t> 2013/02/22 18:26:45.00EST </a:t>
            </a:r>
            <a:r>
              <a:rPr lang="fr-FR" altLang="en-US" dirty="0">
                <a:hlinkClick r:id="rId3"/>
              </a:rPr>
              <a:t>/</a:t>
            </a:r>
            <a:r>
              <a:rPr lang="fr-FR" altLang="en-US" dirty="0" err="1">
                <a:hlinkClick r:id="rId3"/>
              </a:rPr>
              <a:t>slide</a:t>
            </a:r>
            <a:r>
              <a:rPr lang="fr-FR" altLang="en-US" dirty="0">
                <a:hlinkClick r:id="rId3"/>
              </a:rPr>
              <a:t>-</a:t>
            </a:r>
            <a:r>
              <a:rPr lang="fr-FR" altLang="en-US" dirty="0" err="1">
                <a:hlinkClick r:id="rId3"/>
              </a:rPr>
              <a:t>dir</a:t>
            </a:r>
            <a:r>
              <a:rPr lang="fr-FR" altLang="en-US" dirty="0">
                <a:hlinkClick r:id="rId3"/>
              </a:rPr>
              <a:t>/13.ppt</a:t>
            </a:r>
            <a:br>
              <a:rPr lang="fr-FR" altLang="en-US" dirty="0"/>
            </a:br>
            <a:r>
              <a:rPr lang="fr-FR" altLang="en-US" dirty="0"/>
              <a:t> 2013/02/22 20:53:29.00EST </a:t>
            </a:r>
            <a:r>
              <a:rPr lang="fr-FR" altLang="en-US" dirty="0">
                <a:hlinkClick r:id="rId2"/>
              </a:rPr>
              <a:t>/</a:t>
            </a:r>
            <a:r>
              <a:rPr lang="fr-FR" altLang="en-US" dirty="0" err="1">
                <a:hlinkClick r:id="rId2"/>
              </a:rPr>
              <a:t>slide</a:t>
            </a:r>
            <a:r>
              <a:rPr lang="fr-FR" altLang="en-US" dirty="0">
                <a:hlinkClick r:id="rId2"/>
              </a:rPr>
              <a:t>-</a:t>
            </a:r>
            <a:r>
              <a:rPr lang="fr-FR" altLang="en-US" dirty="0" err="1">
                <a:hlinkClick r:id="rId2"/>
              </a:rPr>
              <a:t>dir</a:t>
            </a:r>
            <a:r>
              <a:rPr lang="fr-FR" altLang="en-US" dirty="0">
                <a:hlinkClick r:id="rId2"/>
              </a:rPr>
              <a:t>/12.ppt</a:t>
            </a:r>
            <a:br>
              <a:rPr lang="fr-FR" altLang="en-US" dirty="0"/>
            </a:br>
            <a:r>
              <a:rPr lang="fr-FR" altLang="en-US" dirty="0"/>
              <a:t> ...</a:t>
            </a:r>
            <a:endParaRPr lang="en-US" altLang="en-US" dirty="0"/>
          </a:p>
          <a:p>
            <a:pPr marL="265430" indent="-265430"/>
            <a:r>
              <a:rPr lang="en-US" altLang="en-US" dirty="0"/>
              <a:t>Goal: find how many times each of the  files in the slide-dir directory was accessed between 2013/01/01 and 2013/01/31.</a:t>
            </a:r>
            <a:endParaRPr lang="en-US" altLang="en-US" dirty="0"/>
          </a:p>
          <a:p>
            <a:pPr marL="265430" indent="-265430"/>
            <a:r>
              <a:rPr lang="en-US" altLang="en-US" dirty="0"/>
              <a:t>Options:</a:t>
            </a:r>
            <a:endParaRPr lang="en-US" altLang="en-US" dirty="0"/>
          </a:p>
          <a:p>
            <a:pPr lvl="1"/>
            <a:r>
              <a:rPr lang="en-US" altLang="en-US" dirty="0"/>
              <a:t>Sequential program too slow on massive datasets</a:t>
            </a:r>
            <a:endParaRPr lang="en-US" altLang="en-US" dirty="0"/>
          </a:p>
          <a:p>
            <a:pPr lvl="1"/>
            <a:r>
              <a:rPr lang="en-US" altLang="en-US" dirty="0"/>
              <a:t>Load into database expensive, direct operation on log files cheaper</a:t>
            </a:r>
            <a:endParaRPr lang="en-US" altLang="en-US" dirty="0"/>
          </a:p>
          <a:p>
            <a:pPr lvl="1"/>
            <a:r>
              <a:rPr lang="en-US" altLang="en-US" dirty="0"/>
              <a:t>Custom built parallel program for this task possible, but very laborious</a:t>
            </a:r>
            <a:endParaRPr lang="en-US" altLang="en-US" dirty="0"/>
          </a:p>
          <a:p>
            <a:pPr lvl="1"/>
            <a:r>
              <a:rPr lang="en-US" altLang="en-US" dirty="0"/>
              <a:t>Map-reduce paradigm</a:t>
            </a:r>
            <a:endParaRPr lang="en-US" altLang="en-US" dirty="0"/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MapReduce: File Access Count Example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15197"/>
            <a:ext cx="7537451" cy="5184003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-65" charset="2"/>
              <a:buNone/>
            </a:pPr>
            <a:r>
              <a:rPr lang="en-US" altLang="en-US" dirty="0"/>
              <a:t>map(String key, String record) {</a:t>
            </a:r>
            <a:endParaRPr lang="en-US" altLang="en-US" dirty="0"/>
          </a:p>
          <a:p>
            <a:pPr>
              <a:lnSpc>
                <a:spcPct val="80000"/>
              </a:lnSpc>
              <a:buFont typeface="Monotype Sorts" pitchFamily="-65" charset="2"/>
              <a:buNone/>
            </a:pPr>
            <a:r>
              <a:rPr lang="en-US" altLang="en-US" dirty="0"/>
              <a:t>    String attribute[3];</a:t>
            </a:r>
            <a:endParaRPr lang="en-US" altLang="en-US" dirty="0"/>
          </a:p>
          <a:p>
            <a:pPr>
              <a:lnSpc>
                <a:spcPct val="80000"/>
              </a:lnSpc>
              <a:buFont typeface="Monotype Sorts" pitchFamily="-65" charset="2"/>
              <a:buNone/>
            </a:pPr>
            <a:r>
              <a:rPr lang="en-US" altLang="en-US" dirty="0"/>
              <a:t>    …. break up record into tokens (based on space character), and store the tokens in array attributes</a:t>
            </a:r>
            <a:endParaRPr lang="en-US" altLang="en-US" dirty="0"/>
          </a:p>
          <a:p>
            <a:pPr>
              <a:lnSpc>
                <a:spcPct val="80000"/>
              </a:lnSpc>
              <a:buFont typeface="Monotype Sorts" pitchFamily="-65" charset="2"/>
              <a:buNone/>
            </a:pPr>
            <a:r>
              <a:rPr lang="en-US" altLang="en-US" dirty="0"/>
              <a:t>    String date = attribute[0];</a:t>
            </a:r>
            <a:endParaRPr lang="en-US" altLang="en-US" dirty="0"/>
          </a:p>
          <a:p>
            <a:pPr>
              <a:lnSpc>
                <a:spcPct val="80000"/>
              </a:lnSpc>
              <a:buFont typeface="Monotype Sorts" pitchFamily="-65" charset="2"/>
              <a:buNone/>
            </a:pPr>
            <a:r>
              <a:rPr lang="en-US" altLang="en-US" dirty="0"/>
              <a:t>    String time = attribute[1];</a:t>
            </a:r>
            <a:endParaRPr lang="en-US" altLang="en-US" dirty="0"/>
          </a:p>
          <a:p>
            <a:pPr>
              <a:lnSpc>
                <a:spcPct val="80000"/>
              </a:lnSpc>
              <a:buFont typeface="Monotype Sorts" pitchFamily="-65" charset="2"/>
              <a:buNone/>
            </a:pPr>
            <a:r>
              <a:rPr lang="en-US" altLang="en-US" dirty="0"/>
              <a:t>    String filename = attribute[2];</a:t>
            </a:r>
            <a:endParaRPr lang="en-US" altLang="en-US" dirty="0"/>
          </a:p>
          <a:p>
            <a:pPr>
              <a:lnSpc>
                <a:spcPct val="80000"/>
              </a:lnSpc>
              <a:buFont typeface="Monotype Sorts" pitchFamily="-65" charset="2"/>
              <a:buNone/>
            </a:pPr>
            <a:r>
              <a:rPr lang="en-US" altLang="en-US" dirty="0"/>
              <a:t>    </a:t>
            </a:r>
            <a:r>
              <a:rPr lang="en-US" altLang="en-US" b="1" dirty="0"/>
              <a:t>if </a:t>
            </a:r>
            <a:r>
              <a:rPr lang="en-US" altLang="en-US" dirty="0"/>
              <a:t>(date between 2013/01/01 and 2013/01/31  </a:t>
            </a:r>
            <a:br>
              <a:rPr lang="en-US" altLang="en-US" dirty="0"/>
            </a:br>
            <a:r>
              <a:rPr lang="en-US" altLang="en-US" dirty="0"/>
              <a:t>         and filename starts with "/slide-</a:t>
            </a:r>
            <a:r>
              <a:rPr lang="en-US" altLang="en-US" dirty="0" err="1"/>
              <a:t>dir</a:t>
            </a:r>
            <a:r>
              <a:rPr lang="en-US" altLang="en-US" dirty="0"/>
              <a:t>/")</a:t>
            </a:r>
            <a:endParaRPr lang="en-US" altLang="en-US" dirty="0"/>
          </a:p>
          <a:p>
            <a:pPr>
              <a:lnSpc>
                <a:spcPct val="80000"/>
              </a:lnSpc>
              <a:buFont typeface="Monotype Sorts" pitchFamily="-65" charset="2"/>
              <a:buNone/>
            </a:pPr>
            <a:r>
              <a:rPr lang="en-US" altLang="en-US" dirty="0"/>
              <a:t>        emit(filename, 1).</a:t>
            </a:r>
            <a:endParaRPr lang="en-US" altLang="en-US" dirty="0"/>
          </a:p>
          <a:p>
            <a:pPr>
              <a:lnSpc>
                <a:spcPct val="80000"/>
              </a:lnSpc>
              <a:buFont typeface="Monotype Sorts" pitchFamily="-65" charset="2"/>
              <a:buNone/>
            </a:pPr>
            <a:r>
              <a:rPr lang="en-US" altLang="en-US" dirty="0"/>
              <a:t>}</a:t>
            </a:r>
            <a:endParaRPr lang="en-US" altLang="en-US" dirty="0"/>
          </a:p>
          <a:p>
            <a:pPr>
              <a:lnSpc>
                <a:spcPct val="80000"/>
              </a:lnSpc>
              <a:buFont typeface="Monotype Sorts" pitchFamily="-65" charset="2"/>
              <a:buNone/>
            </a:pPr>
            <a:r>
              <a:rPr lang="en-US" altLang="en-US" dirty="0"/>
              <a:t>reduce(String key, List </a:t>
            </a:r>
            <a:r>
              <a:rPr lang="en-US" altLang="en-US" dirty="0" err="1"/>
              <a:t>recordlist</a:t>
            </a:r>
            <a:r>
              <a:rPr lang="en-US" altLang="en-US" dirty="0"/>
              <a:t>) {</a:t>
            </a:r>
            <a:endParaRPr lang="en-US" altLang="en-US" dirty="0"/>
          </a:p>
          <a:p>
            <a:pPr>
              <a:lnSpc>
                <a:spcPct val="80000"/>
              </a:lnSpc>
              <a:buFont typeface="Monotype Sorts" pitchFamily="-65" charset="2"/>
              <a:buNone/>
            </a:pPr>
            <a:r>
              <a:rPr lang="en-US" altLang="en-US" dirty="0"/>
              <a:t>    String filename = key;</a:t>
            </a:r>
            <a:endParaRPr lang="en-US" altLang="en-US" dirty="0"/>
          </a:p>
          <a:p>
            <a:pPr>
              <a:lnSpc>
                <a:spcPct val="80000"/>
              </a:lnSpc>
              <a:buFont typeface="Monotype Sorts" pitchFamily="-65" charset="2"/>
              <a:buNone/>
            </a:pPr>
            <a:r>
              <a:rPr lang="en-US" altLang="en-US" dirty="0"/>
              <a:t>    int count = 0;</a:t>
            </a:r>
            <a:endParaRPr lang="en-US" altLang="en-US" dirty="0"/>
          </a:p>
          <a:p>
            <a:pPr>
              <a:lnSpc>
                <a:spcPct val="80000"/>
              </a:lnSpc>
              <a:buFont typeface="Monotype Sorts" pitchFamily="-65" charset="2"/>
              <a:buNone/>
            </a:pPr>
            <a:r>
              <a:rPr lang="en-US" altLang="en-US" dirty="0"/>
              <a:t>    For each record in </a:t>
            </a:r>
            <a:r>
              <a:rPr lang="en-US" altLang="en-US" dirty="0" err="1"/>
              <a:t>recordlist</a:t>
            </a:r>
            <a:endParaRPr lang="en-US" altLang="en-US" dirty="0"/>
          </a:p>
          <a:p>
            <a:pPr>
              <a:lnSpc>
                <a:spcPct val="80000"/>
              </a:lnSpc>
              <a:buFont typeface="Monotype Sorts" pitchFamily="-65" charset="2"/>
              <a:buNone/>
            </a:pPr>
            <a:r>
              <a:rPr lang="en-US" altLang="en-US" dirty="0"/>
              <a:t>       count = count + 1.</a:t>
            </a:r>
            <a:endParaRPr lang="en-US" altLang="en-US" dirty="0"/>
          </a:p>
          <a:p>
            <a:pPr>
              <a:lnSpc>
                <a:spcPct val="80000"/>
              </a:lnSpc>
              <a:buFont typeface="Monotype Sorts" pitchFamily="-65" charset="2"/>
              <a:buNone/>
            </a:pPr>
            <a:r>
              <a:rPr lang="en-US" altLang="en-US" dirty="0"/>
              <a:t>    output(filename, count)</a:t>
            </a:r>
            <a:endParaRPr lang="en-US" altLang="en-US" dirty="0"/>
          </a:p>
          <a:p>
            <a:pPr>
              <a:lnSpc>
                <a:spcPct val="80000"/>
              </a:lnSpc>
              <a:buFont typeface="Monotype Sorts" pitchFamily="-65" charset="2"/>
              <a:buNone/>
            </a:pPr>
            <a:r>
              <a:rPr lang="en-US" altLang="en-US" dirty="0"/>
              <a:t>}</a:t>
            </a:r>
            <a:endParaRPr lang="en-US" altLang="en-US" dirty="0"/>
          </a:p>
          <a:p>
            <a:pPr>
              <a:lnSpc>
                <a:spcPct val="80000"/>
              </a:lnSpc>
              <a:buFont typeface="Monotype Sorts" pitchFamily="-65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Schematic Flow of Keys and Values</a:t>
            </a:r>
            <a:endParaRPr lang="en-US" altLang="en-US">
              <a:effectLst/>
            </a:endParaRPr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227697"/>
            <a:ext cx="7347764" cy="564040"/>
          </a:xfrm>
        </p:spPr>
        <p:txBody>
          <a:bodyPr/>
          <a:lstStyle/>
          <a:p>
            <a:r>
              <a:rPr lang="en-US" altLang="en-US" b="1" dirty="0"/>
              <a:t>Flow of keys and values in a map reduce task</a:t>
            </a:r>
            <a:endParaRPr lang="en-US" altLang="en-US" b="1" dirty="0"/>
          </a:p>
        </p:txBody>
      </p:sp>
      <p:grpSp>
        <p:nvGrpSpPr>
          <p:cNvPr id="2" name="Group 4"/>
          <p:cNvGrpSpPr/>
          <p:nvPr/>
        </p:nvGrpSpPr>
        <p:grpSpPr bwMode="auto">
          <a:xfrm>
            <a:off x="1689100" y="2082800"/>
            <a:ext cx="6230938" cy="3314700"/>
            <a:chOff x="403" y="827"/>
            <a:chExt cx="4960" cy="3872"/>
          </a:xfrm>
        </p:grpSpPr>
        <p:sp>
          <p:nvSpPr>
            <p:cNvPr id="310277" name="Rectangle 5"/>
            <p:cNvSpPr/>
            <p:nvPr/>
          </p:nvSpPr>
          <p:spPr bwMode="auto">
            <a:xfrm>
              <a:off x="403" y="1440"/>
              <a:ext cx="1037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tailEnd type="triangle" w="med" len="med"/>
            </a:ln>
            <a:effectLst/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</a:tabLst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panose="020B0604020202020204" pitchFamily="34" charset="0"/>
                  <a:ea typeface="MS PGothic" charset="0"/>
                  <a:cs typeface="MS PGothic" charset="0"/>
                </a:rPr>
                <a:t>mk</a:t>
              </a:r>
              <a:r>
                <a:rPr lang="en-US" sz="1200" baseline="-33000" dirty="0">
                  <a:solidFill>
                    <a:srgbClr val="000000"/>
                  </a:solidFill>
                  <a:latin typeface="Arial" panose="020B0604020202020204" pitchFamily="34" charset="0"/>
                  <a:ea typeface="MS PGothic" charset="0"/>
                  <a:cs typeface="MS PGothic" charset="0"/>
                </a:rPr>
                <a:t>1</a:t>
              </a:r>
              <a:r>
                <a:rPr lang="en-US" sz="1400" dirty="0">
                  <a:solidFill>
                    <a:srgbClr val="000000"/>
                  </a:solidFill>
                  <a:latin typeface="Arial" panose="020B0604020202020204" pitchFamily="34" charset="0"/>
                  <a:ea typeface="MS PGothic" charset="0"/>
                  <a:cs typeface="MS PGothic" charset="0"/>
                </a:rPr>
                <a:t>      mv</a:t>
              </a:r>
              <a:r>
                <a:rPr lang="en-US" sz="1400" baseline="-20000" dirty="0">
                  <a:solidFill>
                    <a:srgbClr val="000000"/>
                  </a:solidFill>
                  <a:latin typeface="Arial" panose="020B0604020202020204" pitchFamily="34" charset="0"/>
                  <a:ea typeface="MS PGothic" charset="0"/>
                  <a:cs typeface="MS PGothic" charset="0"/>
                </a:rPr>
                <a:t>1</a:t>
              </a:r>
              <a:r>
                <a:rPr lang="en-US" sz="1400" dirty="0">
                  <a:solidFill>
                    <a:srgbClr val="000000"/>
                  </a:solidFill>
                  <a:latin typeface="Arial" panose="020B0604020202020204" pitchFamily="34" charset="0"/>
                  <a:ea typeface="MS PGothic" charset="0"/>
                  <a:cs typeface="MS PGothic" charset="0"/>
                </a:rPr>
                <a:t>   </a:t>
              </a:r>
              <a:endParaRPr lang="en-US" sz="1400" dirty="0">
                <a:solidFill>
                  <a:srgbClr val="000000"/>
                </a:solidFill>
                <a:latin typeface="Arial" panose="020B0604020202020204" pitchFamily="34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310278" name="Line 6"/>
            <p:cNvSpPr>
              <a:spLocks noChangeShapeType="1"/>
            </p:cNvSpPr>
            <p:nvPr/>
          </p:nvSpPr>
          <p:spPr bwMode="auto">
            <a:xfrm>
              <a:off x="771" y="1440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pitchFamily="34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310279" name="Rectangle 7"/>
            <p:cNvSpPr/>
            <p:nvPr/>
          </p:nvSpPr>
          <p:spPr bwMode="auto">
            <a:xfrm>
              <a:off x="403" y="1824"/>
              <a:ext cx="1037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tailEnd type="triangle" w="med" len="med"/>
            </a:ln>
            <a:effectLst/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</a:tabLst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panose="020B0604020202020204" pitchFamily="34" charset="0"/>
                  <a:ea typeface="MS PGothic" charset="0"/>
                  <a:cs typeface="MS PGothic" charset="0"/>
                </a:rPr>
                <a:t>mk</a:t>
              </a:r>
              <a:r>
                <a:rPr lang="en-US" sz="1400" baseline="-33000" dirty="0">
                  <a:solidFill>
                    <a:srgbClr val="000000"/>
                  </a:solidFill>
                  <a:latin typeface="Arial" panose="020B0604020202020204" pitchFamily="34" charset="0"/>
                  <a:ea typeface="MS PGothic" charset="0"/>
                  <a:cs typeface="MS PGothic" charset="0"/>
                </a:rPr>
                <a:t>2</a:t>
              </a:r>
              <a:r>
                <a:rPr lang="en-US" sz="1400" dirty="0">
                  <a:solidFill>
                    <a:srgbClr val="000000"/>
                  </a:solidFill>
                  <a:latin typeface="Arial" panose="020B0604020202020204" pitchFamily="34" charset="0"/>
                  <a:ea typeface="MS PGothic" charset="0"/>
                  <a:cs typeface="MS PGothic" charset="0"/>
                </a:rPr>
                <a:t>      mv</a:t>
              </a:r>
              <a:r>
                <a:rPr lang="en-US" sz="1400" baseline="-33000" dirty="0">
                  <a:solidFill>
                    <a:srgbClr val="000000"/>
                  </a:solidFill>
                  <a:latin typeface="Arial" panose="020B0604020202020204" pitchFamily="34" charset="0"/>
                  <a:ea typeface="MS PGothic" charset="0"/>
                  <a:cs typeface="MS PGothic" charset="0"/>
                </a:rPr>
                <a:t>2</a:t>
              </a:r>
              <a:r>
                <a:rPr lang="en-US" sz="1400" dirty="0">
                  <a:solidFill>
                    <a:srgbClr val="000000"/>
                  </a:solidFill>
                  <a:latin typeface="Arial" panose="020B0604020202020204" pitchFamily="34" charset="0"/>
                  <a:ea typeface="MS PGothic" charset="0"/>
                  <a:cs typeface="MS PGothic" charset="0"/>
                </a:rPr>
                <a:t>   </a:t>
              </a:r>
              <a:endParaRPr lang="en-US" sz="1400" dirty="0">
                <a:solidFill>
                  <a:srgbClr val="000000"/>
                </a:solidFill>
                <a:latin typeface="Arial" panose="020B0604020202020204" pitchFamily="34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310280" name="Line 8"/>
            <p:cNvSpPr>
              <a:spLocks noChangeShapeType="1"/>
            </p:cNvSpPr>
            <p:nvPr/>
          </p:nvSpPr>
          <p:spPr bwMode="auto">
            <a:xfrm>
              <a:off x="771" y="1824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pitchFamily="34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310281" name="Rectangle 9"/>
            <p:cNvSpPr/>
            <p:nvPr/>
          </p:nvSpPr>
          <p:spPr bwMode="auto">
            <a:xfrm>
              <a:off x="403" y="3458"/>
              <a:ext cx="1037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tailEnd type="triangle" w="med" len="med"/>
            </a:ln>
            <a:effectLst/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</a:tabLst>
                <a:defRPr/>
              </a:pPr>
              <a:r>
                <a:rPr lang="en-US" sz="1400" dirty="0" err="1">
                  <a:solidFill>
                    <a:srgbClr val="000000"/>
                  </a:solidFill>
                  <a:latin typeface="Arial" panose="020B0604020202020204" pitchFamily="34" charset="0"/>
                  <a:ea typeface="MS PGothic" charset="0"/>
                  <a:cs typeface="MS PGothic" charset="0"/>
                </a:rPr>
                <a:t>mk</a:t>
              </a:r>
              <a:r>
                <a:rPr lang="en-US" sz="1400" baseline="-33000" dirty="0" err="1">
                  <a:solidFill>
                    <a:srgbClr val="000000"/>
                  </a:solidFill>
                  <a:latin typeface="Arial" panose="020B0604020202020204" pitchFamily="34" charset="0"/>
                  <a:ea typeface="MS PGothic" charset="0"/>
                  <a:cs typeface="MS PGothic" charset="0"/>
                </a:rPr>
                <a:t>n</a:t>
              </a:r>
              <a:r>
                <a:rPr lang="en-US" sz="1400" dirty="0">
                  <a:solidFill>
                    <a:srgbClr val="000000"/>
                  </a:solidFill>
                  <a:latin typeface="Arial" panose="020B0604020202020204" pitchFamily="34" charset="0"/>
                  <a:ea typeface="MS PGothic" charset="0"/>
                  <a:cs typeface="MS PGothic" charset="0"/>
                </a:rPr>
                <a:t>       </a:t>
              </a:r>
              <a:r>
                <a:rPr lang="en-US" sz="1400" dirty="0" err="1">
                  <a:solidFill>
                    <a:srgbClr val="000000"/>
                  </a:solidFill>
                  <a:latin typeface="Arial" panose="020B0604020202020204" pitchFamily="34" charset="0"/>
                  <a:ea typeface="MS PGothic" charset="0"/>
                  <a:cs typeface="MS PGothic" charset="0"/>
                </a:rPr>
                <a:t>mv</a:t>
              </a:r>
              <a:r>
                <a:rPr lang="en-US" sz="1400" baseline="-33000" dirty="0" err="1">
                  <a:solidFill>
                    <a:srgbClr val="000000"/>
                  </a:solidFill>
                  <a:latin typeface="Arial" panose="020B0604020202020204" pitchFamily="34" charset="0"/>
                  <a:ea typeface="MS PGothic" charset="0"/>
                  <a:cs typeface="MS PGothic" charset="0"/>
                </a:rPr>
                <a:t>n</a:t>
              </a:r>
              <a:r>
                <a:rPr lang="en-US" sz="1400" dirty="0">
                  <a:solidFill>
                    <a:srgbClr val="000000"/>
                  </a:solidFill>
                  <a:latin typeface="Arial" panose="020B0604020202020204" pitchFamily="34" charset="0"/>
                  <a:ea typeface="MS PGothic" charset="0"/>
                  <a:cs typeface="MS PGothic" charset="0"/>
                </a:rPr>
                <a:t>  </a:t>
              </a:r>
              <a:endParaRPr lang="en-US" sz="1400" dirty="0">
                <a:solidFill>
                  <a:srgbClr val="000000"/>
                </a:solidFill>
                <a:latin typeface="Arial" panose="020B0604020202020204" pitchFamily="34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310282" name="Line 10"/>
            <p:cNvSpPr>
              <a:spLocks noChangeShapeType="1"/>
            </p:cNvSpPr>
            <p:nvPr/>
          </p:nvSpPr>
          <p:spPr bwMode="auto">
            <a:xfrm>
              <a:off x="771" y="3458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pitchFamily="34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310283" name="Rectangle 11"/>
            <p:cNvSpPr/>
            <p:nvPr/>
          </p:nvSpPr>
          <p:spPr bwMode="auto">
            <a:xfrm>
              <a:off x="1989" y="850"/>
              <a:ext cx="741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tailEnd type="triangle" w="med" len="med"/>
            </a:ln>
            <a:effectLst/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Arial" panose="020B0604020202020204" pitchFamily="34" charset="0"/>
                  <a:ea typeface="MS PGothic" charset="0"/>
                  <a:cs typeface="MS PGothic" charset="0"/>
                </a:rPr>
                <a:t>rk</a:t>
              </a:r>
              <a:r>
                <a:rPr lang="en-US" sz="1400" baseline="-33000">
                  <a:solidFill>
                    <a:srgbClr val="000000"/>
                  </a:solidFill>
                  <a:latin typeface="Arial" panose="020B0604020202020204" pitchFamily="34" charset="0"/>
                  <a:ea typeface="MS PGothic" charset="0"/>
                  <a:cs typeface="MS PGothic" charset="0"/>
                </a:rPr>
                <a:t>1</a:t>
              </a:r>
              <a:r>
                <a:rPr lang="en-US" sz="1400">
                  <a:solidFill>
                    <a:srgbClr val="000000"/>
                  </a:solidFill>
                  <a:latin typeface="Arial" panose="020B0604020202020204" pitchFamily="34" charset="0"/>
                  <a:ea typeface="MS PGothic" charset="0"/>
                  <a:cs typeface="MS PGothic" charset="0"/>
                </a:rPr>
                <a:t>   rv</a:t>
              </a:r>
              <a:r>
                <a:rPr lang="en-US" sz="1400" baseline="-33000">
                  <a:solidFill>
                    <a:srgbClr val="000000"/>
                  </a:solidFill>
                  <a:latin typeface="Arial" panose="020B0604020202020204" pitchFamily="34" charset="0"/>
                  <a:ea typeface="MS PGothic" charset="0"/>
                  <a:cs typeface="MS PGothic" charset="0"/>
                </a:rPr>
                <a:t>1</a:t>
              </a:r>
              <a:r>
                <a:rPr lang="en-US" sz="1400">
                  <a:solidFill>
                    <a:srgbClr val="000000"/>
                  </a:solidFill>
                  <a:latin typeface="Arial" panose="020B0604020202020204" pitchFamily="34" charset="0"/>
                  <a:ea typeface="MS PGothic" charset="0"/>
                  <a:cs typeface="MS PGothic" charset="0"/>
                </a:rPr>
                <a:t> </a:t>
              </a:r>
              <a:endParaRPr lang="en-US" sz="1400">
                <a:solidFill>
                  <a:srgbClr val="000000"/>
                </a:solidFill>
                <a:latin typeface="Arial" panose="020B0604020202020204" pitchFamily="34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310284" name="Line 12"/>
            <p:cNvSpPr>
              <a:spLocks noChangeShapeType="1"/>
            </p:cNvSpPr>
            <p:nvPr/>
          </p:nvSpPr>
          <p:spPr bwMode="auto">
            <a:xfrm>
              <a:off x="2336" y="850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pitchFamily="34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310285" name="Rectangle 13"/>
            <p:cNvSpPr/>
            <p:nvPr/>
          </p:nvSpPr>
          <p:spPr bwMode="auto">
            <a:xfrm>
              <a:off x="1989" y="1145"/>
              <a:ext cx="741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tailEnd type="triangle" w="med" len="med"/>
            </a:ln>
            <a:effectLst/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Arial" panose="020B0604020202020204" pitchFamily="34" charset="0"/>
                  <a:ea typeface="MS PGothic" charset="0"/>
                  <a:cs typeface="MS PGothic" charset="0"/>
                </a:rPr>
                <a:t>rk</a:t>
              </a:r>
              <a:r>
                <a:rPr lang="en-US" sz="1400" baseline="-33000">
                  <a:solidFill>
                    <a:srgbClr val="000000"/>
                  </a:solidFill>
                  <a:latin typeface="Arial" panose="020B0604020202020204" pitchFamily="34" charset="0"/>
                  <a:ea typeface="MS PGothic" charset="0"/>
                  <a:cs typeface="MS PGothic" charset="0"/>
                </a:rPr>
                <a:t>7</a:t>
              </a:r>
              <a:r>
                <a:rPr lang="en-US" sz="1400">
                  <a:solidFill>
                    <a:srgbClr val="000000"/>
                  </a:solidFill>
                  <a:latin typeface="Arial" panose="020B0604020202020204" pitchFamily="34" charset="0"/>
                  <a:ea typeface="MS PGothic" charset="0"/>
                  <a:cs typeface="MS PGothic" charset="0"/>
                </a:rPr>
                <a:t>   rv</a:t>
              </a:r>
              <a:r>
                <a:rPr lang="en-US" sz="1400" baseline="-33000">
                  <a:solidFill>
                    <a:srgbClr val="000000"/>
                  </a:solidFill>
                  <a:latin typeface="Arial" panose="020B0604020202020204" pitchFamily="34" charset="0"/>
                  <a:ea typeface="MS PGothic" charset="0"/>
                  <a:cs typeface="MS PGothic" charset="0"/>
                </a:rPr>
                <a:t>2</a:t>
              </a:r>
              <a:r>
                <a:rPr lang="en-US" sz="1400">
                  <a:solidFill>
                    <a:srgbClr val="000000"/>
                  </a:solidFill>
                  <a:latin typeface="Arial" panose="020B0604020202020204" pitchFamily="34" charset="0"/>
                  <a:ea typeface="MS PGothic" charset="0"/>
                  <a:cs typeface="MS PGothic" charset="0"/>
                </a:rPr>
                <a:t> </a:t>
              </a:r>
              <a:endParaRPr lang="en-US" sz="1400">
                <a:solidFill>
                  <a:srgbClr val="000000"/>
                </a:solidFill>
                <a:latin typeface="Arial" panose="020B0604020202020204" pitchFamily="34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310286" name="Line 14"/>
            <p:cNvSpPr>
              <a:spLocks noChangeShapeType="1"/>
            </p:cNvSpPr>
            <p:nvPr/>
          </p:nvSpPr>
          <p:spPr bwMode="auto">
            <a:xfrm>
              <a:off x="2336" y="1145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pitchFamily="34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310287" name="Rectangle 15"/>
            <p:cNvSpPr/>
            <p:nvPr/>
          </p:nvSpPr>
          <p:spPr bwMode="auto">
            <a:xfrm>
              <a:off x="1989" y="1666"/>
              <a:ext cx="741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tailEnd type="triangle" w="med" len="med"/>
            </a:ln>
            <a:effectLst/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Arial" panose="020B0604020202020204" pitchFamily="34" charset="0"/>
                  <a:ea typeface="MS PGothic" charset="0"/>
                  <a:cs typeface="MS PGothic" charset="0"/>
                </a:rPr>
                <a:t>rk</a:t>
              </a:r>
              <a:r>
                <a:rPr lang="en-US" sz="1400" baseline="-33000">
                  <a:solidFill>
                    <a:srgbClr val="000000"/>
                  </a:solidFill>
                  <a:latin typeface="Arial" panose="020B0604020202020204" pitchFamily="34" charset="0"/>
                  <a:ea typeface="MS PGothic" charset="0"/>
                  <a:cs typeface="MS PGothic" charset="0"/>
                </a:rPr>
                <a:t>3</a:t>
              </a:r>
              <a:r>
                <a:rPr lang="en-US" sz="1400">
                  <a:solidFill>
                    <a:srgbClr val="000000"/>
                  </a:solidFill>
                  <a:latin typeface="Arial" panose="020B0604020202020204" pitchFamily="34" charset="0"/>
                  <a:ea typeface="MS PGothic" charset="0"/>
                  <a:cs typeface="MS PGothic" charset="0"/>
                </a:rPr>
                <a:t>   rv</a:t>
              </a:r>
              <a:r>
                <a:rPr lang="en-US" sz="1400" baseline="-33000">
                  <a:solidFill>
                    <a:srgbClr val="000000"/>
                  </a:solidFill>
                  <a:latin typeface="Arial" panose="020B0604020202020204" pitchFamily="34" charset="0"/>
                  <a:ea typeface="MS PGothic" charset="0"/>
                  <a:cs typeface="MS PGothic" charset="0"/>
                </a:rPr>
                <a:t>3</a:t>
              </a:r>
              <a:r>
                <a:rPr lang="en-US" sz="1400">
                  <a:solidFill>
                    <a:srgbClr val="000000"/>
                  </a:solidFill>
                  <a:latin typeface="Arial" panose="020B0604020202020204" pitchFamily="34" charset="0"/>
                  <a:ea typeface="MS PGothic" charset="0"/>
                  <a:cs typeface="MS PGothic" charset="0"/>
                </a:rPr>
                <a:t> </a:t>
              </a:r>
              <a:endParaRPr lang="en-US" sz="1400">
                <a:solidFill>
                  <a:srgbClr val="000000"/>
                </a:solidFill>
                <a:latin typeface="Arial" panose="020B0604020202020204" pitchFamily="34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310288" name="Line 16"/>
            <p:cNvSpPr>
              <a:spLocks noChangeShapeType="1"/>
            </p:cNvSpPr>
            <p:nvPr/>
          </p:nvSpPr>
          <p:spPr bwMode="auto">
            <a:xfrm>
              <a:off x="2336" y="1690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pitchFamily="34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310289" name="Rectangle 17"/>
            <p:cNvSpPr/>
            <p:nvPr/>
          </p:nvSpPr>
          <p:spPr bwMode="auto">
            <a:xfrm>
              <a:off x="1989" y="2415"/>
              <a:ext cx="741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tailEnd type="triangle" w="med" len="med"/>
            </a:ln>
            <a:effectLst/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</a:tabLst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panose="020B0604020202020204" pitchFamily="34" charset="0"/>
                  <a:ea typeface="MS PGothic" charset="0"/>
                  <a:cs typeface="MS PGothic" charset="0"/>
                </a:rPr>
                <a:t>rk</a:t>
              </a:r>
              <a:r>
                <a:rPr lang="en-US" sz="1400" baseline="-33000" dirty="0">
                  <a:solidFill>
                    <a:srgbClr val="000000"/>
                  </a:solidFill>
                  <a:latin typeface="Arial" panose="020B0604020202020204" pitchFamily="34" charset="0"/>
                  <a:ea typeface="MS PGothic" charset="0"/>
                  <a:cs typeface="MS PGothic" charset="0"/>
                </a:rPr>
                <a:t>2</a:t>
              </a:r>
              <a:r>
                <a:rPr lang="en-US" sz="1400" dirty="0">
                  <a:solidFill>
                    <a:srgbClr val="000000"/>
                  </a:solidFill>
                  <a:latin typeface="Arial" panose="020B0604020202020204" pitchFamily="34" charset="0"/>
                  <a:ea typeface="MS PGothic" charset="0"/>
                  <a:cs typeface="MS PGothic" charset="0"/>
                </a:rPr>
                <a:t>   rv</a:t>
              </a:r>
              <a:r>
                <a:rPr lang="en-US" sz="1400" baseline="-33000" dirty="0">
                  <a:solidFill>
                    <a:srgbClr val="000000"/>
                  </a:solidFill>
                  <a:latin typeface="Arial" panose="020B0604020202020204" pitchFamily="34" charset="0"/>
                  <a:ea typeface="MS PGothic" charset="0"/>
                  <a:cs typeface="MS PGothic" charset="0"/>
                </a:rPr>
                <a:t>8</a:t>
              </a:r>
              <a:r>
                <a:rPr lang="en-US" sz="1400" dirty="0">
                  <a:solidFill>
                    <a:srgbClr val="000000"/>
                  </a:solidFill>
                  <a:latin typeface="Arial" panose="020B0604020202020204" pitchFamily="34" charset="0"/>
                  <a:ea typeface="MS PGothic" charset="0"/>
                  <a:cs typeface="MS PGothic" charset="0"/>
                </a:rPr>
                <a:t> </a:t>
              </a:r>
              <a:endParaRPr lang="en-US" sz="1400" dirty="0">
                <a:solidFill>
                  <a:srgbClr val="000000"/>
                </a:solidFill>
                <a:latin typeface="Arial" panose="020B0604020202020204" pitchFamily="34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310290" name="Line 18"/>
            <p:cNvSpPr>
              <a:spLocks noChangeShapeType="1"/>
            </p:cNvSpPr>
            <p:nvPr/>
          </p:nvSpPr>
          <p:spPr bwMode="auto">
            <a:xfrm>
              <a:off x="2335" y="2415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pitchFamily="34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310291" name="Rectangle 19"/>
            <p:cNvSpPr/>
            <p:nvPr/>
          </p:nvSpPr>
          <p:spPr bwMode="auto">
            <a:xfrm>
              <a:off x="1989" y="3729"/>
              <a:ext cx="740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tailEnd type="triangle" w="med" len="med"/>
            </a:ln>
            <a:effectLst/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Arial" panose="020B0604020202020204" pitchFamily="34" charset="0"/>
                  <a:ea typeface="MS PGothic" charset="0"/>
                  <a:cs typeface="MS PGothic" charset="0"/>
                </a:rPr>
                <a:t>rk</a:t>
              </a:r>
              <a:r>
                <a:rPr lang="en-US" sz="1400" baseline="-33000">
                  <a:solidFill>
                    <a:srgbClr val="000000"/>
                  </a:solidFill>
                  <a:latin typeface="Arial" panose="020B0604020202020204" pitchFamily="34" charset="0"/>
                  <a:ea typeface="MS PGothic" charset="0"/>
                  <a:cs typeface="MS PGothic" charset="0"/>
                </a:rPr>
                <a:t>i</a:t>
              </a:r>
              <a:r>
                <a:rPr lang="en-US" sz="1400">
                  <a:solidFill>
                    <a:srgbClr val="000000"/>
                  </a:solidFill>
                  <a:latin typeface="Arial" panose="020B0604020202020204" pitchFamily="34" charset="0"/>
                  <a:ea typeface="MS PGothic" charset="0"/>
                  <a:cs typeface="MS PGothic" charset="0"/>
                </a:rPr>
                <a:t>   rv</a:t>
              </a:r>
              <a:r>
                <a:rPr lang="en-US" sz="1400" baseline="-33000">
                  <a:solidFill>
                    <a:srgbClr val="000000"/>
                  </a:solidFill>
                  <a:latin typeface="Arial" panose="020B0604020202020204" pitchFamily="34" charset="0"/>
                  <a:ea typeface="MS PGothic" charset="0"/>
                  <a:cs typeface="MS PGothic" charset="0"/>
                </a:rPr>
                <a:t>n</a:t>
              </a:r>
              <a:r>
                <a:rPr lang="en-US" sz="1400">
                  <a:solidFill>
                    <a:srgbClr val="000000"/>
                  </a:solidFill>
                  <a:latin typeface="Arial" panose="020B0604020202020204" pitchFamily="34" charset="0"/>
                  <a:ea typeface="MS PGothic" charset="0"/>
                  <a:cs typeface="MS PGothic" charset="0"/>
                </a:rPr>
                <a:t> </a:t>
              </a:r>
              <a:endParaRPr lang="en-US" sz="1400">
                <a:solidFill>
                  <a:srgbClr val="000000"/>
                </a:solidFill>
                <a:latin typeface="Arial" panose="020B0604020202020204" pitchFamily="34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310292" name="Line 20"/>
            <p:cNvSpPr>
              <a:spLocks noChangeShapeType="1"/>
            </p:cNvSpPr>
            <p:nvPr/>
          </p:nvSpPr>
          <p:spPr bwMode="auto">
            <a:xfrm>
              <a:off x="2335" y="3729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pitchFamily="34" charset="0"/>
                <a:ea typeface="MS PGothic" charset="0"/>
                <a:cs typeface="MS PGothic" charset="0"/>
              </a:endParaRPr>
            </a:p>
          </p:txBody>
        </p:sp>
        <p:cxnSp>
          <p:nvCxnSpPr>
            <p:cNvPr id="310293" name="AutoShape 21"/>
            <p:cNvCxnSpPr>
              <a:cxnSpLocks noChangeShapeType="1"/>
              <a:stCxn id="310277" idx="3"/>
              <a:endCxn id="310299" idx="1"/>
            </p:cNvCxnSpPr>
            <p:nvPr/>
          </p:nvCxnSpPr>
          <p:spPr bwMode="auto">
            <a:xfrm flipV="1">
              <a:off x="1440" y="1148"/>
              <a:ext cx="417" cy="4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</p:spPr>
        </p:cxnSp>
        <p:cxnSp>
          <p:nvCxnSpPr>
            <p:cNvPr id="310294" name="AutoShape 22"/>
            <p:cNvCxnSpPr>
              <a:cxnSpLocks noChangeShapeType="1"/>
              <a:stCxn id="310279" idx="3"/>
              <a:endCxn id="310300" idx="1"/>
            </p:cNvCxnSpPr>
            <p:nvPr/>
          </p:nvCxnSpPr>
          <p:spPr bwMode="auto">
            <a:xfrm>
              <a:off x="1440" y="1968"/>
              <a:ext cx="417" cy="2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</p:spPr>
        </p:cxnSp>
        <p:sp>
          <p:nvSpPr>
            <p:cNvPr id="310295" name="Rectangle 23"/>
            <p:cNvSpPr/>
            <p:nvPr/>
          </p:nvSpPr>
          <p:spPr bwMode="auto">
            <a:xfrm>
              <a:off x="1989" y="2119"/>
              <a:ext cx="740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tailEnd type="triangle" w="med" len="med"/>
            </a:ln>
            <a:effectLst/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Arial" panose="020B0604020202020204" pitchFamily="34" charset="0"/>
                  <a:ea typeface="MS PGothic" charset="0"/>
                  <a:cs typeface="MS PGothic" charset="0"/>
                </a:rPr>
                <a:t>rk</a:t>
              </a:r>
              <a:r>
                <a:rPr lang="en-US" sz="1400" baseline="-33000">
                  <a:solidFill>
                    <a:srgbClr val="000000"/>
                  </a:solidFill>
                  <a:latin typeface="Arial" panose="020B0604020202020204" pitchFamily="34" charset="0"/>
                  <a:ea typeface="MS PGothic" charset="0"/>
                  <a:cs typeface="MS PGothic" charset="0"/>
                </a:rPr>
                <a:t>1</a:t>
              </a:r>
              <a:r>
                <a:rPr lang="en-US" sz="1400">
                  <a:solidFill>
                    <a:srgbClr val="000000"/>
                  </a:solidFill>
                  <a:latin typeface="Arial" panose="020B0604020202020204" pitchFamily="34" charset="0"/>
                  <a:ea typeface="MS PGothic" charset="0"/>
                  <a:cs typeface="MS PGothic" charset="0"/>
                </a:rPr>
                <a:t>   rv</a:t>
              </a:r>
              <a:r>
                <a:rPr lang="en-US" sz="1400" baseline="-33000">
                  <a:solidFill>
                    <a:srgbClr val="000000"/>
                  </a:solidFill>
                  <a:latin typeface="Arial" panose="020B0604020202020204" pitchFamily="34" charset="0"/>
                  <a:ea typeface="MS PGothic" charset="0"/>
                  <a:cs typeface="MS PGothic" charset="0"/>
                </a:rPr>
                <a:t>7</a:t>
              </a:r>
              <a:r>
                <a:rPr lang="en-US" sz="1400">
                  <a:solidFill>
                    <a:srgbClr val="000000"/>
                  </a:solidFill>
                  <a:latin typeface="Arial" panose="020B0604020202020204" pitchFamily="34" charset="0"/>
                  <a:ea typeface="MS PGothic" charset="0"/>
                  <a:cs typeface="MS PGothic" charset="0"/>
                </a:rPr>
                <a:t> </a:t>
              </a:r>
              <a:endParaRPr lang="en-US" sz="1400">
                <a:solidFill>
                  <a:srgbClr val="000000"/>
                </a:solidFill>
                <a:latin typeface="Arial" panose="020B0604020202020204" pitchFamily="34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310296" name="Line 24"/>
            <p:cNvSpPr>
              <a:spLocks noChangeShapeType="1"/>
            </p:cNvSpPr>
            <p:nvPr/>
          </p:nvSpPr>
          <p:spPr bwMode="auto">
            <a:xfrm>
              <a:off x="2335" y="2119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pitchFamily="34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310297" name="Rectangle 25"/>
            <p:cNvSpPr/>
            <p:nvPr/>
          </p:nvSpPr>
          <p:spPr bwMode="auto">
            <a:xfrm>
              <a:off x="1989" y="3276"/>
              <a:ext cx="740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tailEnd type="triangle" w="med" len="med"/>
            </a:ln>
            <a:effectLst/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Arial" panose="020B0604020202020204" pitchFamily="34" charset="0"/>
                  <a:ea typeface="MS PGothic" charset="0"/>
                  <a:cs typeface="MS PGothic" charset="0"/>
                </a:rPr>
                <a:t>rk</a:t>
              </a:r>
              <a:r>
                <a:rPr lang="en-US" sz="1400" baseline="-33000">
                  <a:solidFill>
                    <a:srgbClr val="000000"/>
                  </a:solidFill>
                  <a:latin typeface="Arial" panose="020B0604020202020204" pitchFamily="34" charset="0"/>
                  <a:ea typeface="MS PGothic" charset="0"/>
                  <a:cs typeface="MS PGothic" charset="0"/>
                </a:rPr>
                <a:t>2</a:t>
              </a:r>
              <a:r>
                <a:rPr lang="en-US" sz="1400">
                  <a:solidFill>
                    <a:srgbClr val="000000"/>
                  </a:solidFill>
                  <a:latin typeface="Arial" panose="020B0604020202020204" pitchFamily="34" charset="0"/>
                  <a:ea typeface="MS PGothic" charset="0"/>
                  <a:cs typeface="MS PGothic" charset="0"/>
                </a:rPr>
                <a:t>   rv</a:t>
              </a:r>
              <a:r>
                <a:rPr lang="en-US" sz="1400" baseline="-33000">
                  <a:solidFill>
                    <a:srgbClr val="000000"/>
                  </a:solidFill>
                  <a:latin typeface="Arial" panose="020B0604020202020204" pitchFamily="34" charset="0"/>
                  <a:ea typeface="MS PGothic" charset="0"/>
                  <a:cs typeface="MS PGothic" charset="0"/>
                </a:rPr>
                <a:t>i</a:t>
              </a:r>
              <a:r>
                <a:rPr lang="en-US" sz="1400">
                  <a:solidFill>
                    <a:srgbClr val="000000"/>
                  </a:solidFill>
                  <a:latin typeface="Arial" panose="020B0604020202020204" pitchFamily="34" charset="0"/>
                  <a:ea typeface="MS PGothic" charset="0"/>
                  <a:cs typeface="MS PGothic" charset="0"/>
                </a:rPr>
                <a:t> </a:t>
              </a:r>
              <a:endParaRPr lang="en-US" sz="1400">
                <a:solidFill>
                  <a:srgbClr val="000000"/>
                </a:solidFill>
                <a:latin typeface="Arial" panose="020B0604020202020204" pitchFamily="34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310298" name="Line 26"/>
            <p:cNvSpPr>
              <a:spLocks noChangeShapeType="1"/>
            </p:cNvSpPr>
            <p:nvPr/>
          </p:nvSpPr>
          <p:spPr bwMode="auto">
            <a:xfrm>
              <a:off x="2335" y="3276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pitchFamily="34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310299" name="AutoShape 27"/>
            <p:cNvSpPr/>
            <p:nvPr/>
          </p:nvSpPr>
          <p:spPr bwMode="auto">
            <a:xfrm>
              <a:off x="1855" y="864"/>
              <a:ext cx="89" cy="568"/>
            </a:xfrm>
            <a:prstGeom prst="leftBrace">
              <a:avLst>
                <a:gd name="adj1" fmla="val 53277"/>
                <a:gd name="adj2" fmla="val 50000"/>
              </a:avLst>
            </a:prstGeom>
            <a:noFill/>
            <a:ln w="9525">
              <a:solidFill>
                <a:srgbClr val="80808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200">
                <a:latin typeface="Helvetica" pitchFamily="34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310300" name="AutoShape 28"/>
            <p:cNvSpPr/>
            <p:nvPr/>
          </p:nvSpPr>
          <p:spPr bwMode="auto">
            <a:xfrm>
              <a:off x="1855" y="1704"/>
              <a:ext cx="89" cy="1004"/>
            </a:xfrm>
            <a:prstGeom prst="leftBrace">
              <a:avLst>
                <a:gd name="adj1" fmla="val 94007"/>
                <a:gd name="adj2" fmla="val 50000"/>
              </a:avLst>
            </a:prstGeom>
            <a:noFill/>
            <a:ln w="9525">
              <a:solidFill>
                <a:srgbClr val="80808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200">
                <a:latin typeface="Helvetica" pitchFamily="34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310301" name="AutoShape 29"/>
            <p:cNvSpPr/>
            <p:nvPr/>
          </p:nvSpPr>
          <p:spPr bwMode="auto">
            <a:xfrm>
              <a:off x="1855" y="3290"/>
              <a:ext cx="89" cy="742"/>
            </a:xfrm>
            <a:prstGeom prst="leftBrace">
              <a:avLst>
                <a:gd name="adj1" fmla="val 69476"/>
                <a:gd name="adj2" fmla="val 50000"/>
              </a:avLst>
            </a:prstGeom>
            <a:noFill/>
            <a:ln w="9525">
              <a:solidFill>
                <a:srgbClr val="80808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200">
                <a:latin typeface="Helvetica" pitchFamily="34" charset="0"/>
                <a:ea typeface="MS PGothic" charset="0"/>
                <a:cs typeface="MS PGothic" charset="0"/>
              </a:endParaRPr>
            </a:p>
          </p:txBody>
        </p:sp>
        <p:cxnSp>
          <p:nvCxnSpPr>
            <p:cNvPr id="310302" name="AutoShape 30"/>
            <p:cNvCxnSpPr>
              <a:cxnSpLocks noChangeShapeType="1"/>
              <a:stCxn id="310281" idx="3"/>
              <a:endCxn id="310301" idx="1"/>
            </p:cNvCxnSpPr>
            <p:nvPr/>
          </p:nvCxnSpPr>
          <p:spPr bwMode="auto">
            <a:xfrm>
              <a:off x="1440" y="3602"/>
              <a:ext cx="417" cy="5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</p:spPr>
        </p:cxnSp>
        <p:sp>
          <p:nvSpPr>
            <p:cNvPr id="310303" name="Rectangle 31"/>
            <p:cNvSpPr/>
            <p:nvPr/>
          </p:nvSpPr>
          <p:spPr bwMode="auto">
            <a:xfrm>
              <a:off x="4326" y="827"/>
              <a:ext cx="1037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tailEnd type="triangle" w="med" len="med"/>
            </a:ln>
            <a:effectLst/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</a:tabLst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panose="020B0604020202020204" pitchFamily="34" charset="0"/>
                  <a:ea typeface="MS PGothic" charset="0"/>
                  <a:cs typeface="MS PGothic" charset="0"/>
                </a:rPr>
                <a:t>rk</a:t>
              </a:r>
              <a:r>
                <a:rPr lang="en-US" sz="1200" baseline="-33000" dirty="0">
                  <a:solidFill>
                    <a:srgbClr val="000000"/>
                  </a:solidFill>
                  <a:latin typeface="Arial" panose="020B0604020202020204" pitchFamily="34" charset="0"/>
                  <a:ea typeface="MS PGothic" charset="0"/>
                  <a:cs typeface="MS PGothic" charset="0"/>
                </a:rPr>
                <a:t>1</a:t>
              </a:r>
              <a:r>
                <a:rPr lang="en-US" sz="1400" dirty="0">
                  <a:solidFill>
                    <a:srgbClr val="000000"/>
                  </a:solidFill>
                  <a:latin typeface="Arial" panose="020B0604020202020204" pitchFamily="34" charset="0"/>
                  <a:ea typeface="MS PGothic" charset="0"/>
                  <a:cs typeface="MS PGothic" charset="0"/>
                </a:rPr>
                <a:t>  rv</a:t>
              </a:r>
              <a:r>
                <a:rPr lang="en-US" sz="1400" baseline="-20000" dirty="0">
                  <a:solidFill>
                    <a:srgbClr val="000000"/>
                  </a:solidFill>
                  <a:latin typeface="Arial" panose="020B0604020202020204" pitchFamily="34" charset="0"/>
                  <a:ea typeface="MS PGothic" charset="0"/>
                  <a:cs typeface="MS PGothic" charset="0"/>
                </a:rPr>
                <a:t>1</a:t>
              </a:r>
              <a:r>
                <a:rPr lang="en-US" sz="1400" dirty="0">
                  <a:solidFill>
                    <a:srgbClr val="000000"/>
                  </a:solidFill>
                  <a:latin typeface="Arial" panose="020B0604020202020204" pitchFamily="34" charset="0"/>
                  <a:ea typeface="MS PGothic" charset="0"/>
                  <a:cs typeface="MS PGothic" charset="0"/>
                </a:rPr>
                <a:t>,rv</a:t>
              </a:r>
              <a:r>
                <a:rPr lang="en-US" sz="1400" baseline="-20000" dirty="0">
                  <a:solidFill>
                    <a:srgbClr val="000000"/>
                  </a:solidFill>
                  <a:latin typeface="Arial" panose="020B0604020202020204" pitchFamily="34" charset="0"/>
                  <a:ea typeface="MS PGothic" charset="0"/>
                  <a:cs typeface="MS PGothic" charset="0"/>
                </a:rPr>
                <a:t>7</a:t>
              </a:r>
              <a:r>
                <a:rPr lang="en-US" sz="1400" dirty="0">
                  <a:solidFill>
                    <a:srgbClr val="000000"/>
                  </a:solidFill>
                  <a:latin typeface="Arial" panose="020B0604020202020204" pitchFamily="34" charset="0"/>
                  <a:ea typeface="MS PGothic" charset="0"/>
                  <a:cs typeface="MS PGothic" charset="0"/>
                </a:rPr>
                <a:t>,...  </a:t>
              </a:r>
              <a:endParaRPr lang="en-US" sz="1400" dirty="0">
                <a:solidFill>
                  <a:srgbClr val="000000"/>
                </a:solidFill>
                <a:latin typeface="Arial" panose="020B0604020202020204" pitchFamily="34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310304" name="Line 32"/>
            <p:cNvSpPr>
              <a:spLocks noChangeShapeType="1"/>
            </p:cNvSpPr>
            <p:nvPr/>
          </p:nvSpPr>
          <p:spPr bwMode="auto">
            <a:xfrm>
              <a:off x="4630" y="827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200" dirty="0">
                <a:latin typeface="Helvetica" pitchFamily="34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310305" name="Rectangle 33"/>
            <p:cNvSpPr/>
            <p:nvPr/>
          </p:nvSpPr>
          <p:spPr bwMode="auto">
            <a:xfrm>
              <a:off x="4326" y="1213"/>
              <a:ext cx="1037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tailEnd type="triangle" w="med" len="med"/>
            </a:ln>
            <a:effectLst/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</a:tabLst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panose="020B0604020202020204" pitchFamily="34" charset="0"/>
                  <a:ea typeface="MS PGothic" charset="0"/>
                  <a:cs typeface="MS PGothic" charset="0"/>
                </a:rPr>
                <a:t>rk</a:t>
              </a:r>
              <a:r>
                <a:rPr lang="en-US" sz="1200" baseline="-33000" dirty="0">
                  <a:solidFill>
                    <a:srgbClr val="000000"/>
                  </a:solidFill>
                  <a:latin typeface="Arial" panose="020B0604020202020204" pitchFamily="34" charset="0"/>
                  <a:ea typeface="MS PGothic" charset="0"/>
                  <a:cs typeface="MS PGothic" charset="0"/>
                </a:rPr>
                <a:t>2</a:t>
              </a:r>
              <a:r>
                <a:rPr lang="en-US" sz="1400" dirty="0">
                  <a:solidFill>
                    <a:srgbClr val="000000"/>
                  </a:solidFill>
                  <a:latin typeface="Arial" panose="020B0604020202020204" pitchFamily="34" charset="0"/>
                  <a:ea typeface="MS PGothic" charset="0"/>
                  <a:cs typeface="MS PGothic" charset="0"/>
                </a:rPr>
                <a:t>  rv</a:t>
              </a:r>
              <a:r>
                <a:rPr lang="en-US" sz="1400" baseline="-20000" dirty="0">
                  <a:solidFill>
                    <a:srgbClr val="000000"/>
                  </a:solidFill>
                  <a:latin typeface="Arial" panose="020B0604020202020204" pitchFamily="34" charset="0"/>
                  <a:ea typeface="MS PGothic" charset="0"/>
                  <a:cs typeface="MS PGothic" charset="0"/>
                </a:rPr>
                <a:t>8</a:t>
              </a:r>
              <a:r>
                <a:rPr lang="en-US" sz="1400" dirty="0">
                  <a:solidFill>
                    <a:srgbClr val="000000"/>
                  </a:solidFill>
                  <a:latin typeface="Arial" panose="020B0604020202020204" pitchFamily="34" charset="0"/>
                  <a:ea typeface="MS PGothic" charset="0"/>
                  <a:cs typeface="MS PGothic" charset="0"/>
                </a:rPr>
                <a:t>,rv</a:t>
              </a:r>
              <a:r>
                <a:rPr lang="en-US" sz="1400" baseline="-20000" dirty="0">
                  <a:solidFill>
                    <a:srgbClr val="000000"/>
                  </a:solidFill>
                  <a:latin typeface="Arial" panose="020B0604020202020204" pitchFamily="34" charset="0"/>
                  <a:ea typeface="MS PGothic" charset="0"/>
                  <a:cs typeface="MS PGothic" charset="0"/>
                </a:rPr>
                <a:t>i</a:t>
              </a:r>
              <a:r>
                <a:rPr lang="en-US" sz="1400" dirty="0">
                  <a:solidFill>
                    <a:srgbClr val="000000"/>
                  </a:solidFill>
                  <a:latin typeface="Arial" panose="020B0604020202020204" pitchFamily="34" charset="0"/>
                  <a:ea typeface="MS PGothic" charset="0"/>
                  <a:cs typeface="MS PGothic" charset="0"/>
                </a:rPr>
                <a:t>,...  </a:t>
              </a:r>
              <a:endParaRPr lang="en-US" sz="1400" dirty="0">
                <a:solidFill>
                  <a:srgbClr val="000000"/>
                </a:solidFill>
                <a:latin typeface="Arial" panose="020B0604020202020204" pitchFamily="34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310306" name="Line 34"/>
            <p:cNvSpPr>
              <a:spLocks noChangeShapeType="1"/>
            </p:cNvSpPr>
            <p:nvPr/>
          </p:nvSpPr>
          <p:spPr bwMode="auto">
            <a:xfrm>
              <a:off x="4629" y="1213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200" dirty="0">
                <a:latin typeface="Helvetica" pitchFamily="34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310307" name="Rectangle 35"/>
            <p:cNvSpPr/>
            <p:nvPr/>
          </p:nvSpPr>
          <p:spPr bwMode="auto">
            <a:xfrm>
              <a:off x="4326" y="1598"/>
              <a:ext cx="1037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tailEnd type="triangle" w="med" len="med"/>
            </a:ln>
            <a:effectLst/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</a:tabLst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panose="020B0604020202020204" pitchFamily="34" charset="0"/>
                  <a:ea typeface="MS PGothic" charset="0"/>
                  <a:cs typeface="MS PGothic" charset="0"/>
                </a:rPr>
                <a:t>rk</a:t>
              </a:r>
              <a:r>
                <a:rPr lang="en-US" sz="1200" baseline="-33000" dirty="0">
                  <a:solidFill>
                    <a:srgbClr val="000000"/>
                  </a:solidFill>
                  <a:latin typeface="Arial" panose="020B0604020202020204" pitchFamily="34" charset="0"/>
                  <a:ea typeface="MS PGothic" charset="0"/>
                  <a:cs typeface="MS PGothic" charset="0"/>
                </a:rPr>
                <a:t>3</a:t>
              </a:r>
              <a:r>
                <a:rPr lang="en-US" sz="1400" dirty="0">
                  <a:solidFill>
                    <a:srgbClr val="000000"/>
                  </a:solidFill>
                  <a:latin typeface="Arial" panose="020B0604020202020204" pitchFamily="34" charset="0"/>
                  <a:ea typeface="MS PGothic" charset="0"/>
                  <a:cs typeface="MS PGothic" charset="0"/>
                </a:rPr>
                <a:t>  rv</a:t>
              </a:r>
              <a:r>
                <a:rPr lang="en-US" sz="1400" baseline="-20000" dirty="0">
                  <a:solidFill>
                    <a:srgbClr val="000000"/>
                  </a:solidFill>
                  <a:latin typeface="Arial" panose="020B0604020202020204" pitchFamily="34" charset="0"/>
                  <a:ea typeface="MS PGothic" charset="0"/>
                  <a:cs typeface="MS PGothic" charset="0"/>
                </a:rPr>
                <a:t>3</a:t>
              </a:r>
              <a:r>
                <a:rPr lang="en-US" sz="1400" dirty="0">
                  <a:solidFill>
                    <a:srgbClr val="000000"/>
                  </a:solidFill>
                  <a:latin typeface="Arial" panose="020B0604020202020204" pitchFamily="34" charset="0"/>
                  <a:ea typeface="MS PGothic" charset="0"/>
                  <a:cs typeface="MS PGothic" charset="0"/>
                </a:rPr>
                <a:t>,...      </a:t>
              </a:r>
              <a:endParaRPr lang="en-US" sz="1400" dirty="0">
                <a:solidFill>
                  <a:srgbClr val="000000"/>
                </a:solidFill>
                <a:latin typeface="Arial" panose="020B0604020202020204" pitchFamily="34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310308" name="Line 36"/>
            <p:cNvSpPr>
              <a:spLocks noChangeShapeType="1"/>
            </p:cNvSpPr>
            <p:nvPr/>
          </p:nvSpPr>
          <p:spPr bwMode="auto">
            <a:xfrm>
              <a:off x="4640" y="1598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200" dirty="0">
                <a:latin typeface="Helvetica" pitchFamily="34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310309" name="Rectangle 37"/>
            <p:cNvSpPr/>
            <p:nvPr/>
          </p:nvSpPr>
          <p:spPr bwMode="auto">
            <a:xfrm>
              <a:off x="4325" y="2278"/>
              <a:ext cx="1037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tailEnd type="triangle" w="med" len="med"/>
            </a:ln>
            <a:effectLst/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</a:tabLst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panose="020B0604020202020204" pitchFamily="34" charset="0"/>
                  <a:ea typeface="MS PGothic" charset="0"/>
                  <a:cs typeface="MS PGothic" charset="0"/>
                </a:rPr>
                <a:t>rk</a:t>
              </a:r>
              <a:r>
                <a:rPr lang="en-US" sz="1200" baseline="-33000" dirty="0">
                  <a:solidFill>
                    <a:srgbClr val="000000"/>
                  </a:solidFill>
                  <a:latin typeface="Arial" panose="020B0604020202020204" pitchFamily="34" charset="0"/>
                  <a:ea typeface="MS PGothic" charset="0"/>
                  <a:cs typeface="MS PGothic" charset="0"/>
                </a:rPr>
                <a:t>7</a:t>
              </a:r>
              <a:r>
                <a:rPr lang="en-US" sz="1400" dirty="0">
                  <a:solidFill>
                    <a:srgbClr val="000000"/>
                  </a:solidFill>
                  <a:latin typeface="Arial" panose="020B0604020202020204" pitchFamily="34" charset="0"/>
                  <a:ea typeface="MS PGothic" charset="0"/>
                  <a:cs typeface="MS PGothic" charset="0"/>
                </a:rPr>
                <a:t>  rv</a:t>
              </a:r>
              <a:r>
                <a:rPr lang="en-US" sz="1400" baseline="-20000" dirty="0">
                  <a:solidFill>
                    <a:srgbClr val="000000"/>
                  </a:solidFill>
                  <a:latin typeface="Arial" panose="020B0604020202020204" pitchFamily="34" charset="0"/>
                  <a:ea typeface="MS PGothic" charset="0"/>
                  <a:cs typeface="MS PGothic" charset="0"/>
                </a:rPr>
                <a:t>2</a:t>
              </a:r>
              <a:r>
                <a:rPr lang="en-US" sz="1400" dirty="0">
                  <a:solidFill>
                    <a:srgbClr val="000000"/>
                  </a:solidFill>
                  <a:latin typeface="Arial" panose="020B0604020202020204" pitchFamily="34" charset="0"/>
                  <a:ea typeface="MS PGothic" charset="0"/>
                  <a:cs typeface="MS PGothic" charset="0"/>
                </a:rPr>
                <a:t>,...      </a:t>
              </a:r>
              <a:endParaRPr lang="en-US" sz="1400" dirty="0">
                <a:solidFill>
                  <a:srgbClr val="000000"/>
                </a:solidFill>
                <a:latin typeface="Arial" panose="020B0604020202020204" pitchFamily="34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310310" name="Line 38"/>
            <p:cNvSpPr>
              <a:spLocks noChangeShapeType="1"/>
            </p:cNvSpPr>
            <p:nvPr/>
          </p:nvSpPr>
          <p:spPr bwMode="auto">
            <a:xfrm>
              <a:off x="4640" y="2278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200" dirty="0">
                <a:latin typeface="Helvetica" pitchFamily="34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310311" name="Rectangle 39"/>
            <p:cNvSpPr/>
            <p:nvPr/>
          </p:nvSpPr>
          <p:spPr bwMode="auto">
            <a:xfrm>
              <a:off x="4325" y="3094"/>
              <a:ext cx="1037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tailEnd type="triangle" w="med" len="med"/>
            </a:ln>
            <a:effectLst/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</a:tabLst>
                <a:defRPr/>
              </a:pPr>
              <a:r>
                <a:rPr lang="en-US" sz="1400" dirty="0" err="1">
                  <a:solidFill>
                    <a:srgbClr val="000000"/>
                  </a:solidFill>
                  <a:latin typeface="Arial" panose="020B0604020202020204" pitchFamily="34" charset="0"/>
                  <a:ea typeface="MS PGothic" charset="0"/>
                  <a:cs typeface="MS PGothic" charset="0"/>
                </a:rPr>
                <a:t>rk</a:t>
              </a:r>
              <a:r>
                <a:rPr lang="en-US" sz="1200" baseline="-33000" dirty="0" err="1">
                  <a:solidFill>
                    <a:srgbClr val="000000"/>
                  </a:solidFill>
                  <a:latin typeface="Arial" panose="020B0604020202020204" pitchFamily="34" charset="0"/>
                  <a:ea typeface="MS PGothic" charset="0"/>
                  <a:cs typeface="MS PGothic" charset="0"/>
                </a:rPr>
                <a:t>i</a:t>
              </a:r>
              <a:r>
                <a:rPr lang="en-US" sz="1400" dirty="0">
                  <a:solidFill>
                    <a:srgbClr val="000000"/>
                  </a:solidFill>
                  <a:latin typeface="Arial" panose="020B0604020202020204" pitchFamily="34" charset="0"/>
                  <a:ea typeface="MS PGothic" charset="0"/>
                  <a:cs typeface="MS PGothic" charset="0"/>
                </a:rPr>
                <a:t>  ... </a:t>
              </a:r>
              <a:r>
                <a:rPr lang="en-US" sz="1400" dirty="0" err="1">
                  <a:solidFill>
                    <a:srgbClr val="000000"/>
                  </a:solidFill>
                  <a:latin typeface="Arial" panose="020B0604020202020204" pitchFamily="34" charset="0"/>
                  <a:ea typeface="MS PGothic" charset="0"/>
                  <a:cs typeface="MS PGothic" charset="0"/>
                </a:rPr>
                <a:t>rv</a:t>
              </a:r>
              <a:r>
                <a:rPr lang="en-US" sz="1400" baseline="-20000" dirty="0" err="1">
                  <a:solidFill>
                    <a:srgbClr val="000000"/>
                  </a:solidFill>
                  <a:latin typeface="Arial" panose="020B0604020202020204" pitchFamily="34" charset="0"/>
                  <a:ea typeface="MS PGothic" charset="0"/>
                  <a:cs typeface="MS PGothic" charset="0"/>
                </a:rPr>
                <a:t>n</a:t>
              </a:r>
              <a:r>
                <a:rPr lang="en-US" sz="1400" dirty="0">
                  <a:solidFill>
                    <a:srgbClr val="000000"/>
                  </a:solidFill>
                  <a:latin typeface="Arial" panose="020B0604020202020204" pitchFamily="34" charset="0"/>
                  <a:ea typeface="MS PGothic" charset="0"/>
                  <a:cs typeface="MS PGothic" charset="0"/>
                </a:rPr>
                <a:t>,...  </a:t>
              </a:r>
              <a:endParaRPr lang="en-US" sz="1400" dirty="0">
                <a:solidFill>
                  <a:srgbClr val="000000"/>
                </a:solidFill>
                <a:latin typeface="Arial" panose="020B0604020202020204" pitchFamily="34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310312" name="Line 40"/>
            <p:cNvSpPr>
              <a:spLocks noChangeShapeType="1"/>
            </p:cNvSpPr>
            <p:nvPr/>
          </p:nvSpPr>
          <p:spPr bwMode="auto">
            <a:xfrm>
              <a:off x="4656" y="3094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200" dirty="0">
                <a:latin typeface="Helvetica" pitchFamily="34" charset="0"/>
                <a:ea typeface="MS PGothic" charset="0"/>
                <a:cs typeface="MS PGothic" charset="0"/>
              </a:endParaRPr>
            </a:p>
          </p:txBody>
        </p:sp>
        <p:cxnSp>
          <p:nvCxnSpPr>
            <p:cNvPr id="310313" name="AutoShape 41"/>
            <p:cNvCxnSpPr>
              <a:cxnSpLocks noChangeShapeType="1"/>
              <a:stCxn id="310283" idx="3"/>
              <a:endCxn id="310303" idx="1"/>
            </p:cNvCxnSpPr>
            <p:nvPr/>
          </p:nvCxnSpPr>
          <p:spPr bwMode="auto">
            <a:xfrm flipV="1">
              <a:off x="2730" y="971"/>
              <a:ext cx="1596" cy="2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</p:spPr>
        </p:cxnSp>
        <p:cxnSp>
          <p:nvCxnSpPr>
            <p:cNvPr id="310314" name="AutoShape 42"/>
            <p:cNvCxnSpPr>
              <a:cxnSpLocks noChangeShapeType="1"/>
              <a:stCxn id="310295" idx="3"/>
              <a:endCxn id="310303" idx="1"/>
            </p:cNvCxnSpPr>
            <p:nvPr/>
          </p:nvCxnSpPr>
          <p:spPr bwMode="auto">
            <a:xfrm flipV="1">
              <a:off x="2729" y="971"/>
              <a:ext cx="1597" cy="12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</p:spPr>
        </p:cxnSp>
        <p:cxnSp>
          <p:nvCxnSpPr>
            <p:cNvPr id="310315" name="AutoShape 43"/>
            <p:cNvCxnSpPr>
              <a:cxnSpLocks noChangeShapeType="1"/>
              <a:stCxn id="310285" idx="3"/>
              <a:endCxn id="310309" idx="1"/>
            </p:cNvCxnSpPr>
            <p:nvPr/>
          </p:nvCxnSpPr>
          <p:spPr bwMode="auto">
            <a:xfrm>
              <a:off x="2730" y="1289"/>
              <a:ext cx="1596" cy="113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</p:spPr>
        </p:cxnSp>
        <p:cxnSp>
          <p:nvCxnSpPr>
            <p:cNvPr id="310316" name="AutoShape 44"/>
            <p:cNvCxnSpPr>
              <a:cxnSpLocks noChangeShapeType="1"/>
              <a:stCxn id="310287" idx="3"/>
              <a:endCxn id="310307" idx="1"/>
            </p:cNvCxnSpPr>
            <p:nvPr/>
          </p:nvCxnSpPr>
          <p:spPr bwMode="auto">
            <a:xfrm flipV="1">
              <a:off x="2729" y="1742"/>
              <a:ext cx="1596" cy="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</p:spPr>
        </p:cxnSp>
        <p:cxnSp>
          <p:nvCxnSpPr>
            <p:cNvPr id="310317" name="AutoShape 45"/>
            <p:cNvCxnSpPr>
              <a:cxnSpLocks noChangeShapeType="1"/>
              <a:stCxn id="310289" idx="3"/>
              <a:endCxn id="310305" idx="1"/>
            </p:cNvCxnSpPr>
            <p:nvPr/>
          </p:nvCxnSpPr>
          <p:spPr bwMode="auto">
            <a:xfrm flipV="1">
              <a:off x="2729" y="1357"/>
              <a:ext cx="1597" cy="120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</p:spPr>
        </p:cxnSp>
        <p:cxnSp>
          <p:nvCxnSpPr>
            <p:cNvPr id="310318" name="AutoShape 46"/>
            <p:cNvCxnSpPr>
              <a:cxnSpLocks noChangeShapeType="1"/>
              <a:stCxn id="310297" idx="3"/>
              <a:endCxn id="310305" idx="1"/>
            </p:cNvCxnSpPr>
            <p:nvPr/>
          </p:nvCxnSpPr>
          <p:spPr bwMode="auto">
            <a:xfrm flipV="1">
              <a:off x="2729" y="1357"/>
              <a:ext cx="1597" cy="206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</p:spPr>
        </p:cxnSp>
        <p:cxnSp>
          <p:nvCxnSpPr>
            <p:cNvPr id="310319" name="AutoShape 47"/>
            <p:cNvCxnSpPr>
              <a:cxnSpLocks noChangeShapeType="1"/>
              <a:stCxn id="310291" idx="3"/>
              <a:endCxn id="310311" idx="1"/>
            </p:cNvCxnSpPr>
            <p:nvPr/>
          </p:nvCxnSpPr>
          <p:spPr bwMode="auto">
            <a:xfrm flipV="1">
              <a:off x="2729" y="3238"/>
              <a:ext cx="1596" cy="6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</p:spPr>
        </p:cxnSp>
        <p:sp>
          <p:nvSpPr>
            <p:cNvPr id="310320" name="Line 48"/>
            <p:cNvSpPr>
              <a:spLocks noChangeShapeType="1"/>
            </p:cNvSpPr>
            <p:nvPr/>
          </p:nvSpPr>
          <p:spPr bwMode="auto">
            <a:xfrm>
              <a:off x="922" y="2246"/>
              <a:ext cx="1" cy="10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pitchFamily="34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310321" name="Line 49"/>
            <p:cNvSpPr>
              <a:spLocks noChangeShapeType="1"/>
            </p:cNvSpPr>
            <p:nvPr/>
          </p:nvSpPr>
          <p:spPr bwMode="auto">
            <a:xfrm>
              <a:off x="2305" y="2789"/>
              <a:ext cx="1" cy="3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pitchFamily="34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310322" name="Line 50"/>
            <p:cNvSpPr>
              <a:spLocks noChangeShapeType="1"/>
            </p:cNvSpPr>
            <p:nvPr/>
          </p:nvSpPr>
          <p:spPr bwMode="auto">
            <a:xfrm>
              <a:off x="2304" y="3607"/>
              <a:ext cx="1" cy="1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pitchFamily="34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310323" name="Line 51"/>
            <p:cNvSpPr>
              <a:spLocks noChangeShapeType="1"/>
            </p:cNvSpPr>
            <p:nvPr/>
          </p:nvSpPr>
          <p:spPr bwMode="auto">
            <a:xfrm>
              <a:off x="2304" y="1975"/>
              <a:ext cx="1" cy="1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pitchFamily="34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310324" name="Line 52"/>
            <p:cNvSpPr>
              <a:spLocks noChangeShapeType="1"/>
            </p:cNvSpPr>
            <p:nvPr/>
          </p:nvSpPr>
          <p:spPr bwMode="auto">
            <a:xfrm>
              <a:off x="4798" y="1951"/>
              <a:ext cx="1" cy="2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pitchFamily="34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310325" name="Line 53"/>
            <p:cNvSpPr>
              <a:spLocks noChangeShapeType="1"/>
            </p:cNvSpPr>
            <p:nvPr/>
          </p:nvSpPr>
          <p:spPr bwMode="auto">
            <a:xfrm>
              <a:off x="4798" y="2631"/>
              <a:ext cx="1" cy="3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pitchFamily="34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310326" name="Line 54"/>
            <p:cNvSpPr>
              <a:spLocks noChangeShapeType="1"/>
            </p:cNvSpPr>
            <p:nvPr/>
          </p:nvSpPr>
          <p:spPr bwMode="auto">
            <a:xfrm>
              <a:off x="4798" y="3492"/>
              <a:ext cx="1" cy="2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pitchFamily="34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310327" name="Text Box 55"/>
            <p:cNvSpPr txBox="1">
              <a:spLocks noChangeArrowheads="1"/>
            </p:cNvSpPr>
            <p:nvPr/>
          </p:nvSpPr>
          <p:spPr bwMode="auto">
            <a:xfrm>
              <a:off x="403" y="4320"/>
              <a:ext cx="845" cy="37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60876" rIns="90000" bIns="45000"/>
            <a:lstStyle>
              <a:lvl1pPr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  <a:cs typeface="MS PGothic" charset="0"/>
                </a:defRPr>
              </a:lvl1pPr>
              <a:lvl2pPr marL="742950" indent="-28575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2pPr>
              <a:lvl3pPr marL="11430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3pPr>
              <a:lvl4pPr marL="16002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4pPr>
              <a:lvl5pPr marL="20574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9pPr>
            </a:lstStyle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map inputs</a:t>
              </a:r>
              <a:br>
                <a:rPr lang="en-US" sz="1400">
                  <a:solidFill>
                    <a:srgbClr val="000000"/>
                  </a:solidFill>
                  <a:latin typeface="Arial" panose="020B0604020202020204" pitchFamily="34" charset="0"/>
                </a:rPr>
              </a:br>
              <a:r>
                <a:rPr 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(key, value)</a:t>
              </a:r>
              <a:endParaRPr lang="en-US" sz="1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10328" name="Text Box 56"/>
            <p:cNvSpPr txBox="1">
              <a:spLocks noChangeArrowheads="1"/>
            </p:cNvSpPr>
            <p:nvPr/>
          </p:nvSpPr>
          <p:spPr bwMode="auto">
            <a:xfrm>
              <a:off x="1959" y="4320"/>
              <a:ext cx="905" cy="21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60876" rIns="90000" bIns="45000"/>
            <a:lstStyle>
              <a:lvl1pPr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  <a:cs typeface="MS PGothic" charset="0"/>
                </a:defRPr>
              </a:lvl1pPr>
              <a:lvl2pPr marL="742950" indent="-28575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2pPr>
              <a:lvl3pPr marL="11430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3pPr>
              <a:lvl4pPr marL="16002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4pPr>
              <a:lvl5pPr marL="20574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9pPr>
            </a:lstStyle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map outputs</a:t>
              </a:r>
              <a:endParaRPr lang="en-US" sz="1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10329" name="Text Box 57"/>
            <p:cNvSpPr txBox="1">
              <a:spLocks noChangeArrowheads="1"/>
            </p:cNvSpPr>
            <p:nvPr/>
          </p:nvSpPr>
          <p:spPr bwMode="auto">
            <a:xfrm>
              <a:off x="4351" y="4262"/>
              <a:ext cx="976" cy="37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60876" rIns="90000" bIns="45000"/>
            <a:lstStyle>
              <a:lvl1pPr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  <a:cs typeface="MS PGothic" charset="0"/>
                </a:defRPr>
              </a:lvl1pPr>
              <a:lvl2pPr marL="742950" indent="-28575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2pPr>
              <a:lvl3pPr marL="11430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3pPr>
              <a:lvl4pPr marL="16002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4pPr>
              <a:lvl5pPr marL="20574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9pPr>
            </a:lstStyle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reduce inputs</a:t>
              </a:r>
              <a:endParaRPr lang="en-US" sz="140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(key, value)</a:t>
              </a:r>
              <a:endParaRPr lang="en-US" sz="1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Parallel Processing of MapReduce Job</a:t>
            </a:r>
            <a:endParaRPr lang="en-US" altLang="en-US" dirty="0">
              <a:effectLst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1117600" y="1320800"/>
            <a:ext cx="7550149" cy="4168774"/>
            <a:chOff x="332" y="861"/>
            <a:chExt cx="5936" cy="3568"/>
          </a:xfrm>
        </p:grpSpPr>
        <p:sp>
          <p:nvSpPr>
            <p:cNvPr id="309252" name="Oval 4"/>
            <p:cNvSpPr>
              <a:spLocks noChangeArrowheads="1"/>
            </p:cNvSpPr>
            <p:nvPr/>
          </p:nvSpPr>
          <p:spPr bwMode="auto">
            <a:xfrm>
              <a:off x="2667" y="861"/>
              <a:ext cx="912" cy="432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  <a:tab pos="14478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Verdana" panose="020B0604030504040204" charset="0"/>
                  <a:ea typeface="MS PGothic" charset="0"/>
                  <a:cs typeface="MS PGothic" charset="0"/>
                </a:rPr>
                <a:t>User</a:t>
              </a:r>
              <a:endParaRPr lang="en-US" sz="1400">
                <a:solidFill>
                  <a:srgbClr val="000000"/>
                </a:solidFill>
                <a:latin typeface="Verdana" panose="020B0604030504040204" charset="0"/>
                <a:ea typeface="MS PGothic" charset="0"/>
                <a:cs typeface="MS PGothic" charset="0"/>
              </a:endParaRPr>
            </a:p>
            <a:p>
              <a:pPr algn="ctr" defTabSz="457200">
                <a:buSzPct val="100000"/>
                <a:tabLst>
                  <a:tab pos="723900" algn="l"/>
                  <a:tab pos="14478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Verdana" panose="020B0604030504040204" charset="0"/>
                  <a:ea typeface="MS PGothic" charset="0"/>
                  <a:cs typeface="MS PGothic" charset="0"/>
                </a:rPr>
                <a:t>Program</a:t>
              </a:r>
              <a:endParaRPr lang="en-US" sz="1400">
                <a:solidFill>
                  <a:srgbClr val="000000"/>
                </a:solidFill>
                <a:latin typeface="Verdana" panose="020B0604030504040204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309253" name="Oval 5"/>
            <p:cNvSpPr>
              <a:spLocks noChangeArrowheads="1"/>
            </p:cNvSpPr>
            <p:nvPr/>
          </p:nvSpPr>
          <p:spPr bwMode="auto">
            <a:xfrm>
              <a:off x="3802" y="2304"/>
              <a:ext cx="806" cy="339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Verdana" panose="020B0604030504040204" charset="0"/>
                  <a:ea typeface="MS PGothic" charset="0"/>
                  <a:cs typeface="MS PGothic" charset="0"/>
                </a:rPr>
                <a:t>Reduce 1</a:t>
              </a:r>
              <a:endParaRPr lang="en-US" sz="1400">
                <a:solidFill>
                  <a:srgbClr val="000000"/>
                </a:solidFill>
                <a:latin typeface="Verdana" panose="020B0604030504040204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309254" name="Oval 6"/>
            <p:cNvSpPr>
              <a:spLocks noChangeArrowheads="1"/>
            </p:cNvSpPr>
            <p:nvPr/>
          </p:nvSpPr>
          <p:spPr bwMode="auto">
            <a:xfrm>
              <a:off x="2811" y="1725"/>
              <a:ext cx="624" cy="288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400" dirty="0">
                  <a:solidFill>
                    <a:srgbClr val="000000"/>
                  </a:solidFill>
                  <a:latin typeface="Verdana" panose="020B0604030504040204" charset="0"/>
                  <a:ea typeface="MS PGothic" charset="0"/>
                  <a:cs typeface="MS PGothic" charset="0"/>
                </a:rPr>
                <a:t>Master</a:t>
              </a:r>
              <a:endParaRPr lang="en-US" sz="1400" dirty="0">
                <a:solidFill>
                  <a:srgbClr val="000000"/>
                </a:solidFill>
                <a:latin typeface="Verdana" panose="020B0604030504040204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309255" name="Oval 7"/>
            <p:cNvSpPr>
              <a:spLocks noChangeArrowheads="1"/>
            </p:cNvSpPr>
            <p:nvPr/>
          </p:nvSpPr>
          <p:spPr bwMode="auto">
            <a:xfrm>
              <a:off x="1611" y="2349"/>
              <a:ext cx="624" cy="288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Verdana" panose="020B0604030504040204" charset="0"/>
                  <a:ea typeface="MS PGothic" charset="0"/>
                  <a:cs typeface="MS PGothic" charset="0"/>
                </a:rPr>
                <a:t>Map 1</a:t>
              </a:r>
              <a:endParaRPr lang="en-US" sz="1400">
                <a:solidFill>
                  <a:srgbClr val="000000"/>
                </a:solidFill>
                <a:latin typeface="Verdana" panose="020B0604030504040204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309256" name="Oval 8"/>
            <p:cNvSpPr>
              <a:spLocks noChangeArrowheads="1"/>
            </p:cNvSpPr>
            <p:nvPr/>
          </p:nvSpPr>
          <p:spPr bwMode="auto">
            <a:xfrm>
              <a:off x="1611" y="2786"/>
              <a:ext cx="624" cy="287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Verdana" panose="020B0604030504040204" charset="0"/>
                  <a:ea typeface="MS PGothic" charset="0"/>
                  <a:cs typeface="MS PGothic" charset="0"/>
                </a:rPr>
                <a:t>Map 2</a:t>
              </a:r>
              <a:endParaRPr lang="en-US" sz="1400">
                <a:solidFill>
                  <a:srgbClr val="000000"/>
                </a:solidFill>
                <a:latin typeface="Verdana" panose="020B0604030504040204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309257" name="Oval 9"/>
            <p:cNvSpPr>
              <a:spLocks noChangeArrowheads="1"/>
            </p:cNvSpPr>
            <p:nvPr/>
          </p:nvSpPr>
          <p:spPr bwMode="auto">
            <a:xfrm>
              <a:off x="1606" y="3501"/>
              <a:ext cx="624" cy="288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Verdana" panose="020B0604030504040204" charset="0"/>
                  <a:ea typeface="MS PGothic" charset="0"/>
                  <a:cs typeface="MS PGothic" charset="0"/>
                </a:rPr>
                <a:t>Map n</a:t>
              </a:r>
              <a:endParaRPr lang="en-US" sz="1400">
                <a:solidFill>
                  <a:srgbClr val="000000"/>
                </a:solidFill>
                <a:latin typeface="Verdana" panose="020B0604030504040204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309258" name="Line 10"/>
            <p:cNvSpPr>
              <a:spLocks noChangeShapeType="1"/>
            </p:cNvSpPr>
            <p:nvPr/>
          </p:nvSpPr>
          <p:spPr bwMode="auto">
            <a:xfrm>
              <a:off x="3099" y="1293"/>
              <a:ext cx="1" cy="43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sysDot"/>
              <a:miter lim="800000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pitchFamily="34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309259" name="Text Box 11"/>
            <p:cNvSpPr txBox="1">
              <a:spLocks noChangeArrowheads="1"/>
            </p:cNvSpPr>
            <p:nvPr/>
          </p:nvSpPr>
          <p:spPr bwMode="auto">
            <a:xfrm>
              <a:off x="2260" y="1941"/>
              <a:ext cx="639" cy="43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>
              <a:lvl1pPr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  <a:cs typeface="MS PGothic" charset="0"/>
                </a:defRPr>
              </a:lvl1pPr>
              <a:lvl2pPr marL="742950" indent="-28575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2pPr>
              <a:lvl3pPr marL="11430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3pPr>
              <a:lvl4pPr marL="16002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4pPr>
              <a:lvl5pPr marL="20574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9pPr>
            </a:lstStyle>
            <a:p>
              <a:pPr>
                <a:buSzPct val="100000"/>
                <a:defRPr/>
              </a:pPr>
              <a:r>
                <a:rPr lang="en-US" sz="1400">
                  <a:solidFill>
                    <a:srgbClr val="000000"/>
                  </a:solidFill>
                  <a:latin typeface="Verdana" panose="020B0604030504040204" charset="0"/>
                </a:rPr>
                <a:t>assign</a:t>
              </a:r>
              <a:endParaRPr lang="en-US" sz="1400">
                <a:solidFill>
                  <a:srgbClr val="000000"/>
                </a:solidFill>
                <a:latin typeface="Verdana" panose="020B0604030504040204" charset="0"/>
              </a:endParaRPr>
            </a:p>
            <a:p>
              <a:pPr>
                <a:buSzPct val="100000"/>
                <a:defRPr/>
              </a:pPr>
              <a:r>
                <a:rPr lang="en-US" sz="1400">
                  <a:solidFill>
                    <a:srgbClr val="000000"/>
                  </a:solidFill>
                  <a:latin typeface="Verdana" panose="020B0604030504040204" charset="0"/>
                </a:rPr>
                <a:t>map</a:t>
              </a:r>
              <a:endParaRPr lang="en-US" sz="1400">
                <a:solidFill>
                  <a:srgbClr val="000000"/>
                </a:solidFill>
                <a:latin typeface="Verdana" panose="020B0604030504040204" charset="0"/>
              </a:endParaRPr>
            </a:p>
          </p:txBody>
        </p:sp>
        <p:sp>
          <p:nvSpPr>
            <p:cNvPr id="309260" name="Text Box 12"/>
            <p:cNvSpPr txBox="1">
              <a:spLocks noChangeArrowheads="1"/>
            </p:cNvSpPr>
            <p:nvPr/>
          </p:nvSpPr>
          <p:spPr bwMode="auto">
            <a:xfrm>
              <a:off x="3285" y="1934"/>
              <a:ext cx="761" cy="43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>
              <a:lvl1pPr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  <a:cs typeface="MS PGothic" charset="0"/>
                </a:defRPr>
              </a:lvl1pPr>
              <a:lvl2pPr marL="742950" indent="-28575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2pPr>
              <a:lvl3pPr marL="11430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3pPr>
              <a:lvl4pPr marL="16002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4pPr>
              <a:lvl5pPr marL="20574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9pPr>
            </a:lstStyle>
            <a:p>
              <a:pPr>
                <a:buSzPct val="100000"/>
                <a:defRPr/>
              </a:pPr>
              <a:r>
                <a:rPr lang="en-US" sz="1400">
                  <a:solidFill>
                    <a:srgbClr val="000000"/>
                  </a:solidFill>
                  <a:latin typeface="Verdana" panose="020B0604030504040204" charset="0"/>
                </a:rPr>
                <a:t>assign</a:t>
              </a:r>
              <a:endParaRPr lang="en-US" sz="1400">
                <a:solidFill>
                  <a:srgbClr val="000000"/>
                </a:solidFill>
                <a:latin typeface="Verdana" panose="020B0604030504040204" charset="0"/>
              </a:endParaRPr>
            </a:p>
            <a:p>
              <a:pPr>
                <a:buSzPct val="100000"/>
                <a:defRPr/>
              </a:pPr>
              <a:r>
                <a:rPr lang="en-US" sz="1400">
                  <a:solidFill>
                    <a:srgbClr val="000000"/>
                  </a:solidFill>
                  <a:latin typeface="Verdana" panose="020B0604030504040204" charset="0"/>
                </a:rPr>
                <a:t>reduce</a:t>
              </a:r>
              <a:endParaRPr lang="en-US" sz="1400">
                <a:solidFill>
                  <a:srgbClr val="000000"/>
                </a:solidFill>
                <a:latin typeface="Verdana" panose="020B0604030504040204" charset="0"/>
              </a:endParaRPr>
            </a:p>
          </p:txBody>
        </p:sp>
        <p:sp>
          <p:nvSpPr>
            <p:cNvPr id="309261" name="Text Box 13"/>
            <p:cNvSpPr txBox="1">
              <a:spLocks noChangeArrowheads="1"/>
            </p:cNvSpPr>
            <p:nvPr/>
          </p:nvSpPr>
          <p:spPr bwMode="auto">
            <a:xfrm>
              <a:off x="1094" y="3570"/>
              <a:ext cx="499" cy="25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SzPct val="100000"/>
                <a:defRPr/>
              </a:pPr>
              <a:r>
                <a:rPr lang="en-US" sz="1400">
                  <a:solidFill>
                    <a:srgbClr val="000000"/>
                  </a:solidFill>
                  <a:latin typeface="Verdana" panose="020B0604030504040204" charset="0"/>
                  <a:ea typeface="MS PGothic" charset="0"/>
                  <a:cs typeface="MS PGothic" charset="0"/>
                </a:rPr>
                <a:t>read</a:t>
              </a:r>
              <a:endParaRPr lang="en-US" sz="1400">
                <a:solidFill>
                  <a:srgbClr val="000000"/>
                </a:solidFill>
                <a:latin typeface="Verdana" panose="020B0604030504040204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309262" name="Rectangle 14"/>
            <p:cNvSpPr>
              <a:spLocks noChangeArrowheads="1"/>
            </p:cNvSpPr>
            <p:nvPr/>
          </p:nvSpPr>
          <p:spPr bwMode="auto">
            <a:xfrm>
              <a:off x="2727" y="2349"/>
              <a:ext cx="144" cy="288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200">
                <a:latin typeface="Helvetica" pitchFamily="34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309263" name="Rectangle 15"/>
            <p:cNvSpPr>
              <a:spLocks noChangeArrowheads="1"/>
            </p:cNvSpPr>
            <p:nvPr/>
          </p:nvSpPr>
          <p:spPr bwMode="auto">
            <a:xfrm>
              <a:off x="2872" y="2349"/>
              <a:ext cx="144" cy="288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200">
                <a:latin typeface="Helvetica" pitchFamily="34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309264" name="Rectangle 16"/>
            <p:cNvSpPr>
              <a:spLocks noChangeArrowheads="1"/>
            </p:cNvSpPr>
            <p:nvPr/>
          </p:nvSpPr>
          <p:spPr bwMode="auto">
            <a:xfrm>
              <a:off x="2727" y="2786"/>
              <a:ext cx="144" cy="287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200">
                <a:latin typeface="Helvetica" pitchFamily="34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309265" name="Rectangle 17"/>
            <p:cNvSpPr>
              <a:spLocks noChangeArrowheads="1"/>
            </p:cNvSpPr>
            <p:nvPr/>
          </p:nvSpPr>
          <p:spPr bwMode="auto">
            <a:xfrm>
              <a:off x="2872" y="2786"/>
              <a:ext cx="144" cy="287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200">
                <a:latin typeface="Helvetica" pitchFamily="34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309266" name="Rectangle 18"/>
            <p:cNvSpPr>
              <a:spLocks noChangeArrowheads="1"/>
            </p:cNvSpPr>
            <p:nvPr/>
          </p:nvSpPr>
          <p:spPr bwMode="auto">
            <a:xfrm>
              <a:off x="2727" y="3496"/>
              <a:ext cx="144" cy="288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200">
                <a:latin typeface="Helvetica" pitchFamily="34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309267" name="Rectangle 19"/>
            <p:cNvSpPr>
              <a:spLocks noChangeArrowheads="1"/>
            </p:cNvSpPr>
            <p:nvPr/>
          </p:nvSpPr>
          <p:spPr bwMode="auto">
            <a:xfrm>
              <a:off x="2872" y="3496"/>
              <a:ext cx="144" cy="288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200">
                <a:latin typeface="Helvetica" pitchFamily="34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309268" name="Text Box 20"/>
            <p:cNvSpPr txBox="1">
              <a:spLocks noChangeArrowheads="1"/>
            </p:cNvSpPr>
            <p:nvPr/>
          </p:nvSpPr>
          <p:spPr bwMode="auto">
            <a:xfrm>
              <a:off x="2221" y="3093"/>
              <a:ext cx="540" cy="43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>
              <a:lvl1pPr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  <a:cs typeface="MS PGothic" charset="0"/>
                </a:defRPr>
              </a:lvl1pPr>
              <a:lvl2pPr marL="742950" indent="-28575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2pPr>
              <a:lvl3pPr marL="11430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3pPr>
              <a:lvl4pPr marL="16002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4pPr>
              <a:lvl5pPr marL="20574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9pPr>
            </a:lstStyle>
            <a:p>
              <a:pPr>
                <a:buSzPct val="100000"/>
                <a:defRPr/>
              </a:pPr>
              <a:r>
                <a:rPr lang="en-US" sz="1400">
                  <a:solidFill>
                    <a:srgbClr val="000000"/>
                  </a:solidFill>
                  <a:latin typeface="Verdana" panose="020B0604030504040204" charset="0"/>
                </a:rPr>
                <a:t>local</a:t>
              </a:r>
              <a:endParaRPr lang="en-US" sz="1400">
                <a:solidFill>
                  <a:srgbClr val="000000"/>
                </a:solidFill>
                <a:latin typeface="Verdana" panose="020B0604030504040204" charset="0"/>
              </a:endParaRPr>
            </a:p>
            <a:p>
              <a:pPr>
                <a:buSzPct val="100000"/>
                <a:defRPr/>
              </a:pPr>
              <a:r>
                <a:rPr lang="en-US" sz="1400">
                  <a:solidFill>
                    <a:srgbClr val="000000"/>
                  </a:solidFill>
                  <a:latin typeface="Verdana" panose="020B0604030504040204" charset="0"/>
                </a:rPr>
                <a:t>write</a:t>
              </a:r>
              <a:endParaRPr lang="en-US" sz="1400">
                <a:solidFill>
                  <a:srgbClr val="000000"/>
                </a:solidFill>
                <a:latin typeface="Verdana" panose="020B0604030504040204" charset="0"/>
              </a:endParaRPr>
            </a:p>
          </p:txBody>
        </p:sp>
        <p:sp>
          <p:nvSpPr>
            <p:cNvPr id="309269" name="Text Box 21"/>
            <p:cNvSpPr txBox="1">
              <a:spLocks noChangeArrowheads="1"/>
            </p:cNvSpPr>
            <p:nvPr/>
          </p:nvSpPr>
          <p:spPr bwMode="auto">
            <a:xfrm>
              <a:off x="3103" y="3608"/>
              <a:ext cx="969" cy="43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>
              <a:lvl1pPr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  <a:cs typeface="MS PGothic" charset="0"/>
                </a:defRPr>
              </a:lvl1pPr>
              <a:lvl2pPr marL="742950" indent="-28575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2pPr>
              <a:lvl3pPr marL="11430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3pPr>
              <a:lvl4pPr marL="16002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4pPr>
              <a:lvl5pPr marL="20574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9pPr>
            </a:lstStyle>
            <a:p>
              <a:pPr>
                <a:buSzPct val="100000"/>
                <a:defRPr/>
              </a:pPr>
              <a:r>
                <a:rPr lang="en-US" sz="1400">
                  <a:solidFill>
                    <a:srgbClr val="000000"/>
                  </a:solidFill>
                  <a:latin typeface="Verdana" panose="020B0604030504040204" charset="0"/>
                </a:rPr>
                <a:t>Remote </a:t>
              </a:r>
              <a:endParaRPr lang="en-US" sz="1400">
                <a:solidFill>
                  <a:srgbClr val="000000"/>
                </a:solidFill>
                <a:latin typeface="Verdana" panose="020B0604030504040204" charset="0"/>
              </a:endParaRPr>
            </a:p>
            <a:p>
              <a:pPr>
                <a:buSzPct val="100000"/>
                <a:defRPr/>
              </a:pPr>
              <a:r>
                <a:rPr lang="en-US" sz="1400">
                  <a:solidFill>
                    <a:srgbClr val="000000"/>
                  </a:solidFill>
                  <a:latin typeface="Verdana" panose="020B0604030504040204" charset="0"/>
                </a:rPr>
                <a:t>Read, Sort</a:t>
              </a:r>
              <a:endParaRPr lang="en-US" sz="1400">
                <a:solidFill>
                  <a:srgbClr val="000000"/>
                </a:solidFill>
                <a:latin typeface="Verdana" panose="020B0604030504040204" charset="0"/>
              </a:endParaRPr>
            </a:p>
          </p:txBody>
        </p:sp>
        <p:sp>
          <p:nvSpPr>
            <p:cNvPr id="309270" name="Rectangle 22"/>
            <p:cNvSpPr>
              <a:spLocks noChangeArrowheads="1"/>
            </p:cNvSpPr>
            <p:nvPr/>
          </p:nvSpPr>
          <p:spPr bwMode="auto">
            <a:xfrm>
              <a:off x="5415" y="2339"/>
              <a:ext cx="576" cy="262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Verdana" panose="020B0604030504040204" charset="0"/>
                  <a:ea typeface="MS PGothic" charset="0"/>
                  <a:cs typeface="MS PGothic" charset="0"/>
                </a:rPr>
                <a:t>File 1</a:t>
              </a:r>
              <a:endParaRPr lang="en-US" sz="1400">
                <a:solidFill>
                  <a:srgbClr val="000000"/>
                </a:solidFill>
                <a:latin typeface="Verdana" panose="020B0604030504040204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309271" name="Text Box 23"/>
            <p:cNvSpPr txBox="1">
              <a:spLocks noChangeArrowheads="1"/>
            </p:cNvSpPr>
            <p:nvPr/>
          </p:nvSpPr>
          <p:spPr bwMode="auto">
            <a:xfrm>
              <a:off x="4767" y="2706"/>
              <a:ext cx="540" cy="25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>
              <a:lvl1pPr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  <a:cs typeface="MS PGothic" charset="0"/>
                </a:defRPr>
              </a:lvl1pPr>
              <a:lvl2pPr marL="742950" indent="-28575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2pPr>
              <a:lvl3pPr marL="11430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3pPr>
              <a:lvl4pPr marL="16002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4pPr>
              <a:lvl5pPr marL="20574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9pPr>
            </a:lstStyle>
            <a:p>
              <a:pPr>
                <a:buSzPct val="100000"/>
                <a:defRPr/>
              </a:pPr>
              <a:r>
                <a:rPr lang="en-US" sz="1400">
                  <a:solidFill>
                    <a:srgbClr val="000000"/>
                  </a:solidFill>
                  <a:latin typeface="Verdana" panose="020B0604030504040204" charset="0"/>
                </a:rPr>
                <a:t>write</a:t>
              </a:r>
              <a:endParaRPr lang="en-US" sz="1400">
                <a:solidFill>
                  <a:srgbClr val="000000"/>
                </a:solidFill>
                <a:latin typeface="Verdana" panose="020B0604030504040204" charset="0"/>
              </a:endParaRPr>
            </a:p>
          </p:txBody>
        </p:sp>
        <p:sp>
          <p:nvSpPr>
            <p:cNvPr id="309272" name="Rectangle 24"/>
            <p:cNvSpPr>
              <a:spLocks noChangeArrowheads="1"/>
            </p:cNvSpPr>
            <p:nvPr/>
          </p:nvSpPr>
          <p:spPr bwMode="auto">
            <a:xfrm>
              <a:off x="507" y="2370"/>
              <a:ext cx="528" cy="192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Verdana" panose="020B0604030504040204" charset="0"/>
                  <a:ea typeface="MS PGothic" charset="0"/>
                  <a:cs typeface="MS PGothic" charset="0"/>
                </a:rPr>
                <a:t>Part 1</a:t>
              </a:r>
              <a:endParaRPr lang="en-US" sz="1400">
                <a:solidFill>
                  <a:srgbClr val="000000"/>
                </a:solidFill>
                <a:latin typeface="Verdana" panose="020B0604030504040204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309273" name="Rectangle 25"/>
            <p:cNvSpPr>
              <a:spLocks noChangeArrowheads="1"/>
            </p:cNvSpPr>
            <p:nvPr/>
          </p:nvSpPr>
          <p:spPr bwMode="auto">
            <a:xfrm>
              <a:off x="507" y="2562"/>
              <a:ext cx="528" cy="192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Verdana" panose="020B0604030504040204" charset="0"/>
                  <a:ea typeface="MS PGothic" charset="0"/>
                  <a:cs typeface="MS PGothic" charset="0"/>
                </a:rPr>
                <a:t>Part 2</a:t>
              </a:r>
              <a:endParaRPr lang="en-US" sz="1400">
                <a:solidFill>
                  <a:srgbClr val="000000"/>
                </a:solidFill>
                <a:latin typeface="Verdana" panose="020B0604030504040204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309274" name="Text Box 26"/>
            <p:cNvSpPr txBox="1">
              <a:spLocks noChangeArrowheads="1"/>
            </p:cNvSpPr>
            <p:nvPr/>
          </p:nvSpPr>
          <p:spPr bwMode="auto">
            <a:xfrm>
              <a:off x="332" y="3941"/>
              <a:ext cx="952" cy="4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>
              <a:lvl1pPr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  <a:cs typeface="MS PGothic" charset="0"/>
                </a:defRPr>
              </a:lvl1pPr>
              <a:lvl2pPr marL="742950" indent="-28575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2pPr>
              <a:lvl3pPr marL="11430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3pPr>
              <a:lvl4pPr marL="16002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4pPr>
              <a:lvl5pPr marL="20574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9pPr>
            </a:lstStyle>
            <a:p>
              <a:pPr eaLnBrk="1" hangingPunct="1">
                <a:buSzPct val="100000"/>
                <a:defRPr/>
              </a:pPr>
              <a:r>
                <a:rPr lang="en-US" b="1">
                  <a:solidFill>
                    <a:srgbClr val="000000"/>
                  </a:solidFill>
                  <a:latin typeface="Arial" panose="020B0604020202020204" pitchFamily="34" charset="0"/>
                </a:rPr>
                <a:t>Input file </a:t>
              </a:r>
              <a:endParaRPr lang="en-US" b="1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eaLnBrk="1" hangingPunct="1">
                <a:buSzPct val="100000"/>
                <a:defRPr/>
              </a:pPr>
              <a:r>
                <a:rPr lang="en-US" b="1">
                  <a:solidFill>
                    <a:srgbClr val="000000"/>
                  </a:solidFill>
                  <a:latin typeface="Arial" panose="020B0604020202020204" pitchFamily="34" charset="0"/>
                </a:rPr>
                <a:t>partitions</a:t>
              </a:r>
              <a:endParaRPr lang="en-US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309275" name="AutoShape 27"/>
            <p:cNvCxnSpPr>
              <a:cxnSpLocks noChangeShapeType="1"/>
              <a:stCxn id="309252" idx="3"/>
              <a:endCxn id="309255" idx="0"/>
            </p:cNvCxnSpPr>
            <p:nvPr/>
          </p:nvCxnSpPr>
          <p:spPr bwMode="auto">
            <a:xfrm flipH="1">
              <a:off x="1923" y="1230"/>
              <a:ext cx="877" cy="112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prstDash val="sysDot"/>
              <a:round/>
              <a:tailEnd type="triangle" w="med" len="med"/>
            </a:ln>
            <a:effectLst/>
          </p:spPr>
        </p:cxnSp>
        <p:cxnSp>
          <p:nvCxnSpPr>
            <p:cNvPr id="309276" name="AutoShape 28"/>
            <p:cNvCxnSpPr>
              <a:cxnSpLocks noChangeShapeType="1"/>
              <a:stCxn id="309252" idx="5"/>
              <a:endCxn id="309253" idx="0"/>
            </p:cNvCxnSpPr>
            <p:nvPr/>
          </p:nvCxnSpPr>
          <p:spPr bwMode="auto">
            <a:xfrm>
              <a:off x="3445" y="1230"/>
              <a:ext cx="760" cy="107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prstDash val="sysDot"/>
              <a:round/>
              <a:tailEnd type="triangle" w="med" len="med"/>
            </a:ln>
            <a:effectLst/>
          </p:spPr>
        </p:cxnSp>
        <p:cxnSp>
          <p:nvCxnSpPr>
            <p:cNvPr id="309277" name="AutoShape 29"/>
            <p:cNvCxnSpPr>
              <a:cxnSpLocks noChangeShapeType="1"/>
              <a:stCxn id="309254" idx="2"/>
              <a:endCxn id="309255" idx="7"/>
            </p:cNvCxnSpPr>
            <p:nvPr/>
          </p:nvCxnSpPr>
          <p:spPr bwMode="auto">
            <a:xfrm flipH="1">
              <a:off x="2143" y="1868"/>
              <a:ext cx="667" cy="52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prstDash val="sysDot"/>
              <a:round/>
              <a:tailEnd type="triangle" w="med" len="med"/>
            </a:ln>
            <a:effectLst/>
          </p:spPr>
        </p:cxnSp>
        <p:cxnSp>
          <p:nvCxnSpPr>
            <p:cNvPr id="309278" name="AutoShape 30"/>
            <p:cNvCxnSpPr>
              <a:cxnSpLocks noChangeShapeType="1"/>
              <a:stCxn id="309254" idx="6"/>
              <a:endCxn id="309253" idx="1"/>
            </p:cNvCxnSpPr>
            <p:nvPr/>
          </p:nvCxnSpPr>
          <p:spPr bwMode="auto">
            <a:xfrm>
              <a:off x="3435" y="1868"/>
              <a:ext cx="485" cy="486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prstDash val="sysDot"/>
              <a:round/>
              <a:tailEnd type="triangle" w="med" len="med"/>
            </a:ln>
            <a:effectLst/>
          </p:spPr>
        </p:cxnSp>
        <p:sp>
          <p:nvSpPr>
            <p:cNvPr id="309279" name="Text Box 31"/>
            <p:cNvSpPr txBox="1">
              <a:spLocks noChangeArrowheads="1"/>
            </p:cNvSpPr>
            <p:nvPr/>
          </p:nvSpPr>
          <p:spPr bwMode="auto">
            <a:xfrm>
              <a:off x="5140" y="3950"/>
              <a:ext cx="1128" cy="28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>
              <a:lvl1pPr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  <a:cs typeface="MS PGothic" charset="0"/>
                </a:defRPr>
              </a:lvl1pPr>
              <a:lvl2pPr marL="742950" indent="-28575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2pPr>
              <a:lvl3pPr marL="11430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3pPr>
              <a:lvl4pPr marL="16002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4pPr>
              <a:lvl5pPr marL="20574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9pPr>
            </a:lstStyle>
            <a:p>
              <a:pPr eaLnBrk="1" hangingPunct="1">
                <a:buSzPct val="100000"/>
                <a:defRPr/>
              </a:pPr>
              <a:r>
                <a:rPr lang="en-US" b="1">
                  <a:solidFill>
                    <a:srgbClr val="000000"/>
                  </a:solidFill>
                  <a:latin typeface="Arial" panose="020B0604020202020204" pitchFamily="34" charset="0"/>
                </a:rPr>
                <a:t>Output files</a:t>
              </a:r>
              <a:endParaRPr lang="en-US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9280" name="Line 32"/>
            <p:cNvSpPr>
              <a:spLocks noChangeShapeType="1"/>
            </p:cNvSpPr>
            <p:nvPr/>
          </p:nvSpPr>
          <p:spPr bwMode="auto">
            <a:xfrm>
              <a:off x="1901" y="3110"/>
              <a:ext cx="1" cy="3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pitchFamily="34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309281" name="Oval 33"/>
            <p:cNvSpPr>
              <a:spLocks noChangeArrowheads="1"/>
            </p:cNvSpPr>
            <p:nvPr/>
          </p:nvSpPr>
          <p:spPr bwMode="auto">
            <a:xfrm>
              <a:off x="3802" y="2738"/>
              <a:ext cx="806" cy="339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Verdana" panose="020B0604030504040204" charset="0"/>
                  <a:ea typeface="MS PGothic" charset="0"/>
                  <a:cs typeface="MS PGothic" charset="0"/>
                </a:rPr>
                <a:t>Reduce 1</a:t>
              </a:r>
              <a:endParaRPr lang="en-US" sz="1400">
                <a:solidFill>
                  <a:srgbClr val="000000"/>
                </a:solidFill>
                <a:latin typeface="Verdana" panose="020B0604030504040204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309282" name="Oval 34"/>
            <p:cNvSpPr>
              <a:spLocks noChangeArrowheads="1"/>
            </p:cNvSpPr>
            <p:nvPr/>
          </p:nvSpPr>
          <p:spPr bwMode="auto">
            <a:xfrm>
              <a:off x="3824" y="3470"/>
              <a:ext cx="806" cy="339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Verdana" panose="020B0604030504040204" charset="0"/>
                  <a:ea typeface="MS PGothic" charset="0"/>
                  <a:cs typeface="MS PGothic" charset="0"/>
                </a:rPr>
                <a:t>Reduce m</a:t>
              </a:r>
              <a:endParaRPr lang="en-US" sz="1400">
                <a:solidFill>
                  <a:srgbClr val="000000"/>
                </a:solidFill>
                <a:latin typeface="Verdana" panose="020B0604030504040204" charset="0"/>
                <a:ea typeface="MS PGothic" charset="0"/>
                <a:cs typeface="MS PGothic" charset="0"/>
              </a:endParaRPr>
            </a:p>
          </p:txBody>
        </p:sp>
        <p:cxnSp>
          <p:nvCxnSpPr>
            <p:cNvPr id="309283" name="AutoShape 35"/>
            <p:cNvCxnSpPr>
              <a:cxnSpLocks noChangeShapeType="1"/>
              <a:stCxn id="309263" idx="3"/>
              <a:endCxn id="309253" idx="2"/>
            </p:cNvCxnSpPr>
            <p:nvPr/>
          </p:nvCxnSpPr>
          <p:spPr bwMode="auto">
            <a:xfrm flipV="1">
              <a:off x="3016" y="2474"/>
              <a:ext cx="786" cy="1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</p:spPr>
        </p:cxnSp>
        <p:cxnSp>
          <p:nvCxnSpPr>
            <p:cNvPr id="309284" name="AutoShape 36"/>
            <p:cNvCxnSpPr>
              <a:cxnSpLocks noChangeShapeType="1"/>
              <a:stCxn id="309263" idx="3"/>
              <a:endCxn id="309281" idx="2"/>
            </p:cNvCxnSpPr>
            <p:nvPr/>
          </p:nvCxnSpPr>
          <p:spPr bwMode="auto">
            <a:xfrm>
              <a:off x="3016" y="2493"/>
              <a:ext cx="786" cy="41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</p:spPr>
        </p:cxnSp>
        <p:cxnSp>
          <p:nvCxnSpPr>
            <p:cNvPr id="309285" name="AutoShape 37"/>
            <p:cNvCxnSpPr>
              <a:cxnSpLocks noChangeShapeType="1"/>
              <a:stCxn id="309263" idx="3"/>
              <a:endCxn id="309282" idx="2"/>
            </p:cNvCxnSpPr>
            <p:nvPr/>
          </p:nvCxnSpPr>
          <p:spPr bwMode="auto">
            <a:xfrm>
              <a:off x="3016" y="2493"/>
              <a:ext cx="808" cy="114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</p:spPr>
        </p:cxnSp>
        <p:cxnSp>
          <p:nvCxnSpPr>
            <p:cNvPr id="309286" name="AutoShape 38"/>
            <p:cNvCxnSpPr>
              <a:cxnSpLocks noChangeShapeType="1"/>
              <a:stCxn id="309265" idx="3"/>
              <a:endCxn id="309253" idx="2"/>
            </p:cNvCxnSpPr>
            <p:nvPr/>
          </p:nvCxnSpPr>
          <p:spPr bwMode="auto">
            <a:xfrm flipV="1">
              <a:off x="3016" y="2473"/>
              <a:ext cx="786" cy="4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</p:spPr>
        </p:cxnSp>
        <p:cxnSp>
          <p:nvCxnSpPr>
            <p:cNvPr id="309287" name="AutoShape 39"/>
            <p:cNvCxnSpPr>
              <a:cxnSpLocks noChangeShapeType="1"/>
              <a:stCxn id="309265" idx="3"/>
              <a:endCxn id="309281" idx="2"/>
            </p:cNvCxnSpPr>
            <p:nvPr/>
          </p:nvCxnSpPr>
          <p:spPr bwMode="auto">
            <a:xfrm flipV="1">
              <a:off x="3016" y="2908"/>
              <a:ext cx="786" cy="2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</p:spPr>
        </p:cxnSp>
        <p:cxnSp>
          <p:nvCxnSpPr>
            <p:cNvPr id="309288" name="AutoShape 40"/>
            <p:cNvCxnSpPr>
              <a:cxnSpLocks noChangeShapeType="1"/>
              <a:stCxn id="309265" idx="3"/>
              <a:endCxn id="309282" idx="2"/>
            </p:cNvCxnSpPr>
            <p:nvPr/>
          </p:nvCxnSpPr>
          <p:spPr bwMode="auto">
            <a:xfrm>
              <a:off x="3016" y="2930"/>
              <a:ext cx="808" cy="71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</p:spPr>
        </p:cxnSp>
        <p:cxnSp>
          <p:nvCxnSpPr>
            <p:cNvPr id="309289" name="AutoShape 41"/>
            <p:cNvCxnSpPr>
              <a:cxnSpLocks noChangeShapeType="1"/>
              <a:stCxn id="309267" idx="3"/>
              <a:endCxn id="309253" idx="2"/>
            </p:cNvCxnSpPr>
            <p:nvPr/>
          </p:nvCxnSpPr>
          <p:spPr bwMode="auto">
            <a:xfrm flipV="1">
              <a:off x="3016" y="2474"/>
              <a:ext cx="786" cy="116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</p:spPr>
        </p:cxnSp>
        <p:cxnSp>
          <p:nvCxnSpPr>
            <p:cNvPr id="309290" name="AutoShape 42"/>
            <p:cNvCxnSpPr>
              <a:cxnSpLocks noChangeShapeType="1"/>
              <a:stCxn id="309267" idx="3"/>
              <a:endCxn id="309281" idx="2"/>
            </p:cNvCxnSpPr>
            <p:nvPr/>
          </p:nvCxnSpPr>
          <p:spPr bwMode="auto">
            <a:xfrm flipV="1">
              <a:off x="3016" y="2908"/>
              <a:ext cx="786" cy="73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</p:spPr>
        </p:cxnSp>
        <p:cxnSp>
          <p:nvCxnSpPr>
            <p:cNvPr id="309291" name="AutoShape 43"/>
            <p:cNvCxnSpPr>
              <a:cxnSpLocks noChangeShapeType="1"/>
              <a:stCxn id="309272" idx="3"/>
              <a:endCxn id="309255" idx="2"/>
            </p:cNvCxnSpPr>
            <p:nvPr/>
          </p:nvCxnSpPr>
          <p:spPr bwMode="auto">
            <a:xfrm>
              <a:off x="1035" y="2466"/>
              <a:ext cx="576" cy="2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</p:spPr>
        </p:cxnSp>
        <p:cxnSp>
          <p:nvCxnSpPr>
            <p:cNvPr id="309292" name="AutoShape 44"/>
            <p:cNvCxnSpPr>
              <a:cxnSpLocks noChangeShapeType="1"/>
              <a:stCxn id="309273" idx="3"/>
              <a:endCxn id="309256" idx="2"/>
            </p:cNvCxnSpPr>
            <p:nvPr/>
          </p:nvCxnSpPr>
          <p:spPr bwMode="auto">
            <a:xfrm>
              <a:off x="1035" y="2658"/>
              <a:ext cx="576" cy="27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</p:spPr>
        </p:cxnSp>
        <p:sp>
          <p:nvSpPr>
            <p:cNvPr id="309293" name="Rectangle 45"/>
            <p:cNvSpPr>
              <a:spLocks noChangeArrowheads="1"/>
            </p:cNvSpPr>
            <p:nvPr/>
          </p:nvSpPr>
          <p:spPr bwMode="auto">
            <a:xfrm>
              <a:off x="518" y="3456"/>
              <a:ext cx="528" cy="192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Verdana" panose="020B0604030504040204" charset="0"/>
                  <a:ea typeface="MS PGothic" charset="0"/>
                  <a:cs typeface="MS PGothic" charset="0"/>
                </a:rPr>
                <a:t>Part n</a:t>
              </a:r>
              <a:endParaRPr lang="en-US" sz="1400">
                <a:solidFill>
                  <a:srgbClr val="000000"/>
                </a:solidFill>
                <a:latin typeface="Verdana" panose="020B0604030504040204" charset="0"/>
                <a:ea typeface="MS PGothic" charset="0"/>
                <a:cs typeface="MS PGothic" charset="0"/>
              </a:endParaRPr>
            </a:p>
          </p:txBody>
        </p:sp>
        <p:cxnSp>
          <p:nvCxnSpPr>
            <p:cNvPr id="309294" name="AutoShape 46"/>
            <p:cNvCxnSpPr>
              <a:cxnSpLocks noChangeShapeType="1"/>
              <a:stCxn id="309293" idx="3"/>
              <a:endCxn id="309256" idx="2"/>
            </p:cNvCxnSpPr>
            <p:nvPr/>
          </p:nvCxnSpPr>
          <p:spPr bwMode="auto">
            <a:xfrm flipV="1">
              <a:off x="1046" y="2930"/>
              <a:ext cx="565" cy="62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</p:spPr>
        </p:cxnSp>
        <p:cxnSp>
          <p:nvCxnSpPr>
            <p:cNvPr id="309295" name="AutoShape 47"/>
            <p:cNvCxnSpPr>
              <a:cxnSpLocks noChangeShapeType="1"/>
              <a:stCxn id="309255" idx="6"/>
              <a:endCxn id="309262" idx="1"/>
            </p:cNvCxnSpPr>
            <p:nvPr/>
          </p:nvCxnSpPr>
          <p:spPr bwMode="auto">
            <a:xfrm>
              <a:off x="2235" y="2493"/>
              <a:ext cx="492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</p:spPr>
        </p:cxnSp>
        <p:cxnSp>
          <p:nvCxnSpPr>
            <p:cNvPr id="309296" name="AutoShape 48"/>
            <p:cNvCxnSpPr>
              <a:cxnSpLocks noChangeShapeType="1"/>
              <a:stCxn id="309256" idx="6"/>
              <a:endCxn id="309264" idx="1"/>
            </p:cNvCxnSpPr>
            <p:nvPr/>
          </p:nvCxnSpPr>
          <p:spPr bwMode="auto">
            <a:xfrm>
              <a:off x="2235" y="2930"/>
              <a:ext cx="492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</p:spPr>
        </p:cxnSp>
        <p:cxnSp>
          <p:nvCxnSpPr>
            <p:cNvPr id="309297" name="AutoShape 49"/>
            <p:cNvCxnSpPr>
              <a:cxnSpLocks noChangeShapeType="1"/>
              <a:stCxn id="309257" idx="6"/>
              <a:endCxn id="309266" idx="1"/>
            </p:cNvCxnSpPr>
            <p:nvPr/>
          </p:nvCxnSpPr>
          <p:spPr bwMode="auto">
            <a:xfrm flipV="1">
              <a:off x="2231" y="3641"/>
              <a:ext cx="497" cy="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</p:spPr>
        </p:cxnSp>
        <p:sp>
          <p:nvSpPr>
            <p:cNvPr id="309298" name="Rectangle 50"/>
            <p:cNvSpPr>
              <a:spLocks noChangeArrowheads="1"/>
            </p:cNvSpPr>
            <p:nvPr/>
          </p:nvSpPr>
          <p:spPr bwMode="auto">
            <a:xfrm>
              <a:off x="5414" y="2789"/>
              <a:ext cx="576" cy="230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Verdana" panose="020B0604030504040204" charset="0"/>
                  <a:ea typeface="MS PGothic" charset="0"/>
                  <a:cs typeface="MS PGothic" charset="0"/>
                </a:rPr>
                <a:t>File 2</a:t>
              </a:r>
              <a:endParaRPr lang="en-US" sz="1400">
                <a:solidFill>
                  <a:srgbClr val="000000"/>
                </a:solidFill>
                <a:latin typeface="Verdana" panose="020B0604030504040204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309299" name="Rectangle 51"/>
            <p:cNvSpPr>
              <a:spLocks noChangeArrowheads="1"/>
            </p:cNvSpPr>
            <p:nvPr/>
          </p:nvSpPr>
          <p:spPr bwMode="auto">
            <a:xfrm>
              <a:off x="5414" y="3501"/>
              <a:ext cx="576" cy="262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Verdana" panose="020B0604030504040204" charset="0"/>
                  <a:ea typeface="MS PGothic" charset="0"/>
                  <a:cs typeface="MS PGothic" charset="0"/>
                </a:rPr>
                <a:t>File m</a:t>
              </a:r>
              <a:endParaRPr lang="en-US" sz="1400">
                <a:solidFill>
                  <a:srgbClr val="000000"/>
                </a:solidFill>
                <a:latin typeface="Verdana" panose="020B0604030504040204" charset="0"/>
                <a:ea typeface="MS PGothic" charset="0"/>
                <a:cs typeface="MS PGothic" charset="0"/>
              </a:endParaRPr>
            </a:p>
          </p:txBody>
        </p:sp>
        <p:cxnSp>
          <p:nvCxnSpPr>
            <p:cNvPr id="309300" name="AutoShape 52"/>
            <p:cNvCxnSpPr>
              <a:cxnSpLocks noChangeShapeType="1"/>
              <a:stCxn id="309253" idx="6"/>
              <a:endCxn id="309270" idx="1"/>
            </p:cNvCxnSpPr>
            <p:nvPr/>
          </p:nvCxnSpPr>
          <p:spPr bwMode="auto">
            <a:xfrm flipV="1">
              <a:off x="4608" y="2470"/>
              <a:ext cx="807" cy="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</p:spPr>
        </p:cxnSp>
        <p:cxnSp>
          <p:nvCxnSpPr>
            <p:cNvPr id="309301" name="AutoShape 53"/>
            <p:cNvCxnSpPr>
              <a:cxnSpLocks noChangeShapeType="1"/>
              <a:stCxn id="309281" idx="6"/>
              <a:endCxn id="309298" idx="1"/>
            </p:cNvCxnSpPr>
            <p:nvPr/>
          </p:nvCxnSpPr>
          <p:spPr bwMode="auto">
            <a:xfrm flipV="1">
              <a:off x="4608" y="2904"/>
              <a:ext cx="807" cy="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</p:spPr>
        </p:cxnSp>
        <p:cxnSp>
          <p:nvCxnSpPr>
            <p:cNvPr id="309302" name="AutoShape 54"/>
            <p:cNvCxnSpPr>
              <a:cxnSpLocks noChangeShapeType="1"/>
              <a:stCxn id="309267" idx="3"/>
              <a:endCxn id="309282" idx="2"/>
            </p:cNvCxnSpPr>
            <p:nvPr/>
          </p:nvCxnSpPr>
          <p:spPr bwMode="auto">
            <a:xfrm>
              <a:off x="3016" y="3641"/>
              <a:ext cx="80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</p:spPr>
        </p:cxnSp>
        <p:cxnSp>
          <p:nvCxnSpPr>
            <p:cNvPr id="309303" name="AutoShape 55"/>
            <p:cNvCxnSpPr>
              <a:cxnSpLocks noChangeShapeType="1"/>
              <a:stCxn id="309282" idx="6"/>
              <a:endCxn id="309299" idx="1"/>
            </p:cNvCxnSpPr>
            <p:nvPr/>
          </p:nvCxnSpPr>
          <p:spPr bwMode="auto">
            <a:xfrm flipV="1">
              <a:off x="4631" y="3633"/>
              <a:ext cx="784" cy="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</p:spPr>
        </p:cxnSp>
        <p:sp>
          <p:nvSpPr>
            <p:cNvPr id="309304" name="Line 56"/>
            <p:cNvSpPr>
              <a:spLocks noChangeShapeType="1"/>
            </p:cNvSpPr>
            <p:nvPr/>
          </p:nvSpPr>
          <p:spPr bwMode="auto">
            <a:xfrm>
              <a:off x="749" y="3166"/>
              <a:ext cx="1" cy="2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pitchFamily="34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309305" name="Line 57"/>
            <p:cNvSpPr>
              <a:spLocks noChangeShapeType="1"/>
            </p:cNvSpPr>
            <p:nvPr/>
          </p:nvSpPr>
          <p:spPr bwMode="auto">
            <a:xfrm>
              <a:off x="4205" y="3077"/>
              <a:ext cx="1" cy="3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pitchFamily="34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309306" name="Line 58"/>
            <p:cNvSpPr>
              <a:spLocks noChangeShapeType="1"/>
            </p:cNvSpPr>
            <p:nvPr/>
          </p:nvSpPr>
          <p:spPr bwMode="auto">
            <a:xfrm>
              <a:off x="3016" y="2493"/>
              <a:ext cx="843" cy="6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pitchFamily="34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309307" name="Line 59"/>
            <p:cNvSpPr>
              <a:spLocks noChangeShapeType="1"/>
            </p:cNvSpPr>
            <p:nvPr/>
          </p:nvSpPr>
          <p:spPr bwMode="auto">
            <a:xfrm>
              <a:off x="3016" y="2930"/>
              <a:ext cx="843" cy="2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pitchFamily="34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309308" name="Line 60"/>
            <p:cNvSpPr>
              <a:spLocks noChangeShapeType="1"/>
            </p:cNvSpPr>
            <p:nvPr/>
          </p:nvSpPr>
          <p:spPr bwMode="auto">
            <a:xfrm flipV="1">
              <a:off x="3016" y="3283"/>
              <a:ext cx="843" cy="3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pitchFamily="34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309309" name="Rectangle 61"/>
            <p:cNvSpPr>
              <a:spLocks noChangeArrowheads="1"/>
            </p:cNvSpPr>
            <p:nvPr/>
          </p:nvSpPr>
          <p:spPr bwMode="auto">
            <a:xfrm>
              <a:off x="504" y="2763"/>
              <a:ext cx="528" cy="192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400" dirty="0">
                  <a:solidFill>
                    <a:srgbClr val="000000"/>
                  </a:solidFill>
                  <a:latin typeface="Verdana" panose="020B0604030504040204" charset="0"/>
                  <a:ea typeface="MS PGothic" charset="0"/>
                  <a:cs typeface="MS PGothic" charset="0"/>
                </a:rPr>
                <a:t>Part 3</a:t>
              </a:r>
              <a:endParaRPr lang="en-US" sz="1400" dirty="0">
                <a:solidFill>
                  <a:srgbClr val="000000"/>
                </a:solidFill>
                <a:latin typeface="Verdana" panose="020B0604030504040204" charset="0"/>
                <a:ea typeface="MS PGothic" charset="0"/>
                <a:cs typeface="MS PGothic" charset="0"/>
              </a:endParaRPr>
            </a:p>
          </p:txBody>
        </p:sp>
        <p:cxnSp>
          <p:nvCxnSpPr>
            <p:cNvPr id="309310" name="AutoShape 62"/>
            <p:cNvCxnSpPr>
              <a:cxnSpLocks noChangeShapeType="1"/>
              <a:stCxn id="309309" idx="3"/>
              <a:endCxn id="309255" idx="2"/>
            </p:cNvCxnSpPr>
            <p:nvPr/>
          </p:nvCxnSpPr>
          <p:spPr bwMode="auto">
            <a:xfrm flipV="1">
              <a:off x="1032" y="2493"/>
              <a:ext cx="579" cy="36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</p:spPr>
        </p:cxnSp>
        <p:sp>
          <p:nvSpPr>
            <p:cNvPr id="309311" name="Rectangle 63"/>
            <p:cNvSpPr>
              <a:spLocks noChangeArrowheads="1"/>
            </p:cNvSpPr>
            <p:nvPr/>
          </p:nvSpPr>
          <p:spPr bwMode="auto">
            <a:xfrm>
              <a:off x="504" y="2954"/>
              <a:ext cx="528" cy="192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Verdana" panose="020B0604030504040204" charset="0"/>
                  <a:ea typeface="MS PGothic" charset="0"/>
                  <a:cs typeface="MS PGothic" charset="0"/>
                </a:rPr>
                <a:t>Part 4</a:t>
              </a:r>
              <a:endParaRPr lang="en-US" sz="1400">
                <a:solidFill>
                  <a:srgbClr val="000000"/>
                </a:solidFill>
                <a:latin typeface="Verdana" panose="020B0604030504040204" charset="0"/>
                <a:ea typeface="MS PGothic" charset="0"/>
                <a:cs typeface="MS PGothic" charset="0"/>
              </a:endParaRPr>
            </a:p>
          </p:txBody>
        </p:sp>
        <p:cxnSp>
          <p:nvCxnSpPr>
            <p:cNvPr id="309312" name="AutoShape 64"/>
            <p:cNvCxnSpPr>
              <a:cxnSpLocks noChangeShapeType="1"/>
              <a:stCxn id="309311" idx="3"/>
              <a:endCxn id="309257" idx="2"/>
            </p:cNvCxnSpPr>
            <p:nvPr/>
          </p:nvCxnSpPr>
          <p:spPr bwMode="auto">
            <a:xfrm>
              <a:off x="1032" y="3050"/>
              <a:ext cx="575" cy="59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</p:spPr>
        </p:cxnSp>
        <p:sp>
          <p:nvSpPr>
            <p:cNvPr id="309313" name="Text Box 65"/>
            <p:cNvSpPr txBox="1">
              <a:spLocks noChangeArrowheads="1"/>
            </p:cNvSpPr>
            <p:nvPr/>
          </p:nvSpPr>
          <p:spPr bwMode="auto">
            <a:xfrm>
              <a:off x="2466" y="3941"/>
              <a:ext cx="1195" cy="4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>
              <a:lvl1pPr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  <a:cs typeface="MS PGothic" charset="0"/>
                </a:defRPr>
              </a:lvl1pPr>
              <a:lvl2pPr marL="742950" indent="-28575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2pPr>
              <a:lvl3pPr marL="11430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3pPr>
              <a:lvl4pPr marL="16002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4pPr>
              <a:lvl5pPr marL="20574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9pPr>
            </a:lstStyle>
            <a:p>
              <a:pPr eaLnBrk="1" hangingPunct="1">
                <a:buSzPct val="100000"/>
                <a:defRPr/>
              </a:pPr>
              <a:r>
                <a:rPr lang="en-US" b="1">
                  <a:solidFill>
                    <a:srgbClr val="000000"/>
                  </a:solidFill>
                  <a:latin typeface="Arial" panose="020B0604020202020204" pitchFamily="34" charset="0"/>
                </a:rPr>
                <a:t>Intermediate</a:t>
              </a:r>
              <a:endParaRPr lang="en-US" b="1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eaLnBrk="1" hangingPunct="1">
                <a:buSzPct val="100000"/>
                <a:defRPr/>
              </a:pPr>
              <a:r>
                <a:rPr lang="en-US" b="1">
                  <a:solidFill>
                    <a:srgbClr val="000000"/>
                  </a:solidFill>
                  <a:latin typeface="Arial" panose="020B0604020202020204" pitchFamily="34" charset="0"/>
                </a:rPr>
                <a:t>files</a:t>
              </a:r>
              <a:endParaRPr lang="en-US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9314" name="Text Box 66"/>
            <p:cNvSpPr txBox="1">
              <a:spLocks noChangeArrowheads="1"/>
            </p:cNvSpPr>
            <p:nvPr/>
          </p:nvSpPr>
          <p:spPr bwMode="auto">
            <a:xfrm>
              <a:off x="2100" y="1306"/>
              <a:ext cx="512" cy="25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>
              <a:lvl1pPr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  <a:cs typeface="MS PGothic" charset="0"/>
                </a:defRPr>
              </a:lvl1pPr>
              <a:lvl2pPr marL="742950" indent="-28575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2pPr>
              <a:lvl3pPr marL="11430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3pPr>
              <a:lvl4pPr marL="16002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4pPr>
              <a:lvl5pPr marL="20574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9pPr>
            </a:lstStyle>
            <a:p>
              <a:pPr>
                <a:buSzPct val="100000"/>
                <a:defRPr/>
              </a:pPr>
              <a:r>
                <a:rPr lang="en-US" sz="1400">
                  <a:solidFill>
                    <a:srgbClr val="000000"/>
                  </a:solidFill>
                  <a:latin typeface="Verdana" panose="020B0604030504040204" charset="0"/>
                </a:rPr>
                <a:t>copy</a:t>
              </a:r>
              <a:endParaRPr lang="en-US" sz="1400">
                <a:solidFill>
                  <a:srgbClr val="000000"/>
                </a:solidFill>
                <a:latin typeface="Verdana" panose="020B0604030504040204" charset="0"/>
              </a:endParaRPr>
            </a:p>
          </p:txBody>
        </p:sp>
        <p:sp>
          <p:nvSpPr>
            <p:cNvPr id="309315" name="Text Box 67"/>
            <p:cNvSpPr txBox="1">
              <a:spLocks noChangeArrowheads="1"/>
            </p:cNvSpPr>
            <p:nvPr/>
          </p:nvSpPr>
          <p:spPr bwMode="auto">
            <a:xfrm>
              <a:off x="3664" y="1284"/>
              <a:ext cx="512" cy="25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>
              <a:lvl1pPr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  <a:cs typeface="MS PGothic" charset="0"/>
                </a:defRPr>
              </a:lvl1pPr>
              <a:lvl2pPr marL="742950" indent="-28575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2pPr>
              <a:lvl3pPr marL="11430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3pPr>
              <a:lvl4pPr marL="16002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4pPr>
              <a:lvl5pPr marL="20574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9pPr>
            </a:lstStyle>
            <a:p>
              <a:pPr>
                <a:buSzPct val="100000"/>
                <a:defRPr/>
              </a:pPr>
              <a:r>
                <a:rPr lang="en-US" sz="1400">
                  <a:solidFill>
                    <a:srgbClr val="000000"/>
                  </a:solidFill>
                  <a:latin typeface="Verdana" panose="020B0604030504040204" charset="0"/>
                </a:rPr>
                <a:t>copy</a:t>
              </a:r>
              <a:endParaRPr lang="en-US" sz="1400">
                <a:solidFill>
                  <a:srgbClr val="000000"/>
                </a:solidFill>
                <a:latin typeface="Verdana" panose="020B0604030504040204" charset="0"/>
              </a:endParaRPr>
            </a:p>
          </p:txBody>
        </p:sp>
        <p:sp>
          <p:nvSpPr>
            <p:cNvPr id="309316" name="Text Box 68"/>
            <p:cNvSpPr txBox="1">
              <a:spLocks noChangeArrowheads="1"/>
            </p:cNvSpPr>
            <p:nvPr/>
          </p:nvSpPr>
          <p:spPr bwMode="auto">
            <a:xfrm>
              <a:off x="2894" y="1307"/>
              <a:ext cx="512" cy="25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>
              <a:lvl1pPr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  <a:cs typeface="MS PGothic" charset="0"/>
                </a:defRPr>
              </a:lvl1pPr>
              <a:lvl2pPr marL="742950" indent="-28575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2pPr>
              <a:lvl3pPr marL="11430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3pPr>
              <a:lvl4pPr marL="16002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4pPr>
              <a:lvl5pPr marL="20574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  <a:ea typeface="MS PGothic" charset="0"/>
                </a:defRPr>
              </a:lvl9pPr>
            </a:lstStyle>
            <a:p>
              <a:pPr>
                <a:buSzPct val="100000"/>
                <a:defRPr/>
              </a:pPr>
              <a:r>
                <a:rPr lang="en-US" sz="1400">
                  <a:solidFill>
                    <a:srgbClr val="000000"/>
                  </a:solidFill>
                  <a:latin typeface="Verdana" panose="020B0604030504040204" charset="0"/>
                </a:rPr>
                <a:t>copy</a:t>
              </a:r>
              <a:endParaRPr lang="en-US" sz="1400">
                <a:solidFill>
                  <a:srgbClr val="000000"/>
                </a:solidFill>
                <a:latin typeface="Verdana" panose="020B0604030504040204" charset="0"/>
              </a:endParaRPr>
            </a:p>
          </p:txBody>
        </p:sp>
        <p:sp>
          <p:nvSpPr>
            <p:cNvPr id="309317" name="Line 69"/>
            <p:cNvSpPr>
              <a:spLocks noChangeShapeType="1"/>
            </p:cNvSpPr>
            <p:nvPr/>
          </p:nvSpPr>
          <p:spPr bwMode="auto">
            <a:xfrm>
              <a:off x="5701" y="3077"/>
              <a:ext cx="1" cy="3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pitchFamily="34" charset="0"/>
                <a:ea typeface="MS PGothic" charset="0"/>
                <a:cs typeface="MS PGothic" charset="0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Hadoop MapReduce</a:t>
            </a:r>
            <a:endParaRPr lang="en-US" altLang="en-US" dirty="0">
              <a:effectLst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40597"/>
            <a:ext cx="7647861" cy="486650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Google pioneered map-reduce implementations that could run on thousands of machines (nodes), and transparently handle failures of machines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Hadoop is a widely used open source implementation of Map Reduce written in Java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Map and reduce functions can be written in several different languages, we use Java.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Input and output to map reduce systems such as Hadoop must be done in parallel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Google used GFS distributed file system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Hadoop uses Hadoop File System (HDFS), 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Input files can be in several formats</a:t>
            </a:r>
            <a:endParaRPr lang="en-US" altLang="en-US" dirty="0"/>
          </a:p>
          <a:p>
            <a:pPr lvl="2">
              <a:lnSpc>
                <a:spcPct val="90000"/>
              </a:lnSpc>
            </a:pPr>
            <a:r>
              <a:rPr lang="en-US" altLang="en-US" dirty="0"/>
              <a:t>Text/CSV</a:t>
            </a:r>
            <a:endParaRPr lang="en-US" altLang="en-US" dirty="0"/>
          </a:p>
          <a:p>
            <a:pPr lvl="2">
              <a:lnSpc>
                <a:spcPct val="90000"/>
              </a:lnSpc>
            </a:pPr>
            <a:r>
              <a:rPr lang="en-US" altLang="en-US" dirty="0"/>
              <a:t>compressed representation such as Avro, ORC and Parquet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Hadoop also supports key-value stores such as </a:t>
            </a:r>
            <a:r>
              <a:rPr lang="en-US" altLang="en-US" dirty="0" err="1"/>
              <a:t>Hbase</a:t>
            </a:r>
            <a:r>
              <a:rPr lang="en-US" altLang="en-US" dirty="0"/>
              <a:t>, Cassandra, MongoDB, etc.</a:t>
            </a:r>
            <a:endParaRPr lang="en-US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 Types in Hadoop</a:t>
            </a:r>
            <a:endParaRPr lang="en-US" altLang="en-US" dirty="0">
              <a:effectLst/>
            </a:endParaRPr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7610540" cy="3177403"/>
          </a:xfrm>
        </p:spPr>
        <p:txBody>
          <a:bodyPr/>
          <a:lstStyle/>
          <a:p>
            <a:r>
              <a:rPr lang="en-US" altLang="en-US" dirty="0"/>
              <a:t>Generic Mapper and Reducer interfaces both take four type arguments, that specify the types of the</a:t>
            </a:r>
            <a:endParaRPr lang="en-US" altLang="en-US" dirty="0"/>
          </a:p>
          <a:p>
            <a:pPr lvl="1"/>
            <a:r>
              <a:rPr lang="en-US" altLang="en-US" dirty="0"/>
              <a:t>input key, input value, output key and output value</a:t>
            </a:r>
            <a:endParaRPr lang="en-US" altLang="en-US" dirty="0"/>
          </a:p>
          <a:p>
            <a:r>
              <a:rPr lang="en-US" altLang="en-US" dirty="0"/>
              <a:t>Map class in next slide implements the Mapper interface</a:t>
            </a:r>
            <a:endParaRPr lang="en-US" altLang="en-US" dirty="0"/>
          </a:p>
          <a:p>
            <a:pPr lvl="1"/>
            <a:r>
              <a:rPr lang="en-US" altLang="en-US" dirty="0"/>
              <a:t>Map input key is of type </a:t>
            </a:r>
            <a:r>
              <a:rPr lang="en-US" altLang="en-US" dirty="0" err="1"/>
              <a:t>LongWritable</a:t>
            </a:r>
            <a:r>
              <a:rPr lang="en-US" altLang="en-US" dirty="0"/>
              <a:t>, i.e. a long integer</a:t>
            </a:r>
            <a:endParaRPr lang="en-US" altLang="en-US" dirty="0"/>
          </a:p>
          <a:p>
            <a:pPr lvl="1"/>
            <a:r>
              <a:rPr lang="en-US" altLang="en-US" dirty="0"/>
              <a:t>Map input value which is (all or part of) a document, is of type Text.</a:t>
            </a:r>
            <a:endParaRPr lang="en-US" altLang="en-US" dirty="0"/>
          </a:p>
          <a:p>
            <a:pPr lvl="1"/>
            <a:r>
              <a:rPr lang="en-US" altLang="en-US" dirty="0"/>
              <a:t>Map output key is of type Text, since the key is a word,</a:t>
            </a:r>
            <a:endParaRPr lang="en-US" altLang="en-US" dirty="0"/>
          </a:p>
          <a:p>
            <a:pPr lvl="1"/>
            <a:r>
              <a:rPr lang="en-US" altLang="en-US" dirty="0"/>
              <a:t>Map output value is of type </a:t>
            </a:r>
            <a:r>
              <a:rPr lang="en-US" altLang="en-US" dirty="0" err="1"/>
              <a:t>IntWritable</a:t>
            </a:r>
            <a:r>
              <a:rPr lang="en-US" altLang="en-US" dirty="0"/>
              <a:t>, which is an integer value.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Hadoop Code in Java: Map Function</a:t>
            </a:r>
            <a:endParaRPr lang="en-US" altLang="en-US" dirty="0">
              <a:effectLst/>
            </a:endParaRP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7830328" cy="5367972"/>
          </a:xfrm>
        </p:spPr>
        <p:txBody>
          <a:bodyPr/>
          <a:lstStyle/>
          <a:p>
            <a:pPr>
              <a:buFont typeface="Monotype Sorts" pitchFamily="-65" charset="2"/>
              <a:buNone/>
            </a:pPr>
            <a:r>
              <a:rPr lang="en-US" altLang="en-US" dirty="0"/>
              <a:t>public static class Map extends Mapper&lt;</a:t>
            </a:r>
            <a:r>
              <a:rPr lang="en-US" altLang="en-US" dirty="0" err="1"/>
              <a:t>LongWritable</a:t>
            </a:r>
            <a:r>
              <a:rPr lang="en-US" altLang="en-US" dirty="0"/>
              <a:t>, Text, Text, </a:t>
            </a:r>
            <a:r>
              <a:rPr lang="en-US" altLang="en-US" dirty="0" err="1"/>
              <a:t>IntWritable</a:t>
            </a:r>
            <a:r>
              <a:rPr lang="en-US" altLang="en-US" dirty="0"/>
              <a:t>&gt; 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{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    private final static </a:t>
            </a:r>
            <a:r>
              <a:rPr lang="en-US" altLang="en-US" dirty="0" err="1"/>
              <a:t>IntWritable</a:t>
            </a:r>
            <a:r>
              <a:rPr lang="en-US" altLang="en-US" dirty="0"/>
              <a:t> one = new </a:t>
            </a:r>
            <a:r>
              <a:rPr lang="en-US" altLang="en-US" dirty="0" err="1"/>
              <a:t>IntWritable</a:t>
            </a:r>
            <a:r>
              <a:rPr lang="en-US" altLang="en-US" dirty="0"/>
              <a:t>(1);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    private Text word = new Text();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    public void map(</a:t>
            </a:r>
            <a:r>
              <a:rPr lang="en-US" altLang="en-US" dirty="0" err="1"/>
              <a:t>LongWritable</a:t>
            </a:r>
            <a:r>
              <a:rPr lang="en-US" altLang="en-US" dirty="0"/>
              <a:t> key, Text value, Context context)  </a:t>
            </a:r>
            <a:br>
              <a:rPr lang="en-US" altLang="en-US" dirty="0"/>
            </a:br>
            <a:r>
              <a:rPr lang="en-US" altLang="en-US" dirty="0"/>
              <a:t>        throws </a:t>
            </a:r>
            <a:r>
              <a:rPr lang="en-US" altLang="en-US" dirty="0" err="1"/>
              <a:t>IOException</a:t>
            </a:r>
            <a:r>
              <a:rPr lang="en-US" altLang="en-US" dirty="0"/>
              <a:t>, </a:t>
            </a:r>
            <a:r>
              <a:rPr lang="en-US" altLang="en-US" dirty="0" err="1"/>
              <a:t>InterruptedException</a:t>
            </a:r>
            <a:r>
              <a:rPr lang="en-US" altLang="en-US" dirty="0"/>
              <a:t> 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    {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         String line = </a:t>
            </a:r>
            <a:r>
              <a:rPr lang="en-US" altLang="en-US" dirty="0" err="1"/>
              <a:t>value.toString</a:t>
            </a:r>
            <a:r>
              <a:rPr lang="en-US" altLang="en-US" dirty="0"/>
              <a:t>();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         </a:t>
            </a:r>
            <a:r>
              <a:rPr lang="en-US" altLang="en-US" dirty="0" err="1"/>
              <a:t>StringTokenizer</a:t>
            </a:r>
            <a:r>
              <a:rPr lang="en-US" altLang="en-US" dirty="0"/>
              <a:t> tokenizer = new </a:t>
            </a:r>
            <a:r>
              <a:rPr lang="en-US" altLang="en-US" dirty="0" err="1"/>
              <a:t>StringTokenizer</a:t>
            </a:r>
            <a:r>
              <a:rPr lang="en-US" altLang="en-US" dirty="0"/>
              <a:t>(line);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         while (</a:t>
            </a:r>
            <a:r>
              <a:rPr lang="en-US" altLang="en-US" dirty="0" err="1"/>
              <a:t>tokenizer.hasMoreTokens</a:t>
            </a:r>
            <a:r>
              <a:rPr lang="en-US" altLang="en-US" dirty="0"/>
              <a:t>()) {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                 </a:t>
            </a:r>
            <a:r>
              <a:rPr lang="en-US" altLang="en-US" dirty="0" err="1"/>
              <a:t>word.set</a:t>
            </a:r>
            <a:r>
              <a:rPr lang="en-US" altLang="en-US" dirty="0"/>
              <a:t>(</a:t>
            </a:r>
            <a:r>
              <a:rPr lang="en-US" altLang="en-US" dirty="0" err="1"/>
              <a:t>tokenizer.nextToken</a:t>
            </a:r>
            <a:r>
              <a:rPr lang="en-US" altLang="en-US" dirty="0"/>
              <a:t>());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                 </a:t>
            </a:r>
            <a:r>
              <a:rPr lang="en-US" altLang="en-US" dirty="0" err="1"/>
              <a:t>context.write</a:t>
            </a:r>
            <a:r>
              <a:rPr lang="en-US" altLang="en-US" dirty="0"/>
              <a:t>(word, one);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         }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    }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}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Hadoop Code in Java: Reduce Function</a:t>
            </a:r>
            <a:endParaRPr lang="en-US" altLang="en-US" dirty="0">
              <a:effectLst/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276517"/>
            <a:ext cx="8111087" cy="3993984"/>
          </a:xfrm>
        </p:spPr>
        <p:txBody>
          <a:bodyPr/>
          <a:lstStyle/>
          <a:p>
            <a:pPr>
              <a:buFont typeface="Monotype Sorts" pitchFamily="-65" charset="2"/>
              <a:buNone/>
            </a:pPr>
            <a:r>
              <a:rPr lang="en-US" altLang="en-US" dirty="0"/>
              <a:t>public static class Reduce extends Reducer&lt;Text, </a:t>
            </a:r>
            <a:r>
              <a:rPr lang="en-US" altLang="en-US" dirty="0" err="1"/>
              <a:t>IntWritable</a:t>
            </a:r>
            <a:r>
              <a:rPr lang="en-US" altLang="en-US" dirty="0"/>
              <a:t>, Text, </a:t>
            </a:r>
            <a:r>
              <a:rPr lang="en-US" altLang="en-US" dirty="0" err="1"/>
              <a:t>IntWritable</a:t>
            </a:r>
            <a:r>
              <a:rPr lang="en-US" altLang="en-US" dirty="0"/>
              <a:t>&gt; {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    public void reduce(Text key, </a:t>
            </a:r>
            <a:r>
              <a:rPr lang="en-US" altLang="en-US" dirty="0" err="1"/>
              <a:t>Iterable</a:t>
            </a:r>
            <a:r>
              <a:rPr lang="en-US" altLang="en-US" dirty="0"/>
              <a:t>&lt;</a:t>
            </a:r>
            <a:r>
              <a:rPr lang="en-US" altLang="en-US" dirty="0" err="1"/>
              <a:t>IntWritable</a:t>
            </a:r>
            <a:r>
              <a:rPr lang="en-US" altLang="en-US" dirty="0"/>
              <a:t>&gt; values, </a:t>
            </a:r>
            <a:br>
              <a:rPr lang="en-US" altLang="en-US" dirty="0"/>
            </a:br>
            <a:r>
              <a:rPr lang="en-US" altLang="en-US" dirty="0"/>
              <a:t>        Context context)  throws </a:t>
            </a:r>
            <a:r>
              <a:rPr lang="en-US" altLang="en-US" dirty="0" err="1"/>
              <a:t>IOException</a:t>
            </a:r>
            <a:r>
              <a:rPr lang="en-US" altLang="en-US" dirty="0"/>
              <a:t>, </a:t>
            </a:r>
            <a:r>
              <a:rPr lang="en-US" altLang="en-US" dirty="0" err="1"/>
              <a:t>InterruptedException</a:t>
            </a:r>
            <a:r>
              <a:rPr lang="en-US" altLang="en-US" dirty="0"/>
              <a:t> 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    {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         </a:t>
            </a:r>
            <a:r>
              <a:rPr lang="en-US" altLang="en-US" dirty="0" err="1"/>
              <a:t>int</a:t>
            </a:r>
            <a:r>
              <a:rPr lang="en-US" altLang="en-US" dirty="0"/>
              <a:t> sum = 0;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         for (</a:t>
            </a:r>
            <a:r>
              <a:rPr lang="en-US" altLang="en-US" dirty="0" err="1"/>
              <a:t>IntWritable</a:t>
            </a:r>
            <a:r>
              <a:rPr lang="en-US" altLang="en-US" dirty="0"/>
              <a:t> </a:t>
            </a:r>
            <a:r>
              <a:rPr lang="en-US" altLang="en-US" dirty="0" err="1"/>
              <a:t>val</a:t>
            </a:r>
            <a:r>
              <a:rPr lang="en-US" altLang="en-US" dirty="0"/>
              <a:t> : values) {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                sum += </a:t>
            </a:r>
            <a:r>
              <a:rPr lang="en-US" altLang="en-US" dirty="0" err="1"/>
              <a:t>val.get</a:t>
            </a:r>
            <a:r>
              <a:rPr lang="en-US" altLang="en-US" dirty="0"/>
              <a:t>();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         }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         </a:t>
            </a:r>
            <a:r>
              <a:rPr lang="en-US" altLang="en-US" dirty="0" err="1"/>
              <a:t>context.write</a:t>
            </a:r>
            <a:r>
              <a:rPr lang="en-US" altLang="en-US" dirty="0"/>
              <a:t>(key, new </a:t>
            </a:r>
            <a:r>
              <a:rPr lang="en-US" altLang="en-US" dirty="0" err="1"/>
              <a:t>IntWritable</a:t>
            </a:r>
            <a:r>
              <a:rPr lang="en-US" altLang="en-US" dirty="0"/>
              <a:t>(sum));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    }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}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Hadoop Job Parameters</a:t>
            </a:r>
            <a:endParaRPr lang="en-US" altLang="en-US" dirty="0">
              <a:effectLst/>
            </a:endParaRPr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7657193" cy="4510903"/>
          </a:xfrm>
        </p:spPr>
        <p:txBody>
          <a:bodyPr/>
          <a:lstStyle/>
          <a:p>
            <a:r>
              <a:rPr lang="en-US" altLang="en-US" dirty="0"/>
              <a:t>The classes that contain the map and reduce functions for the job</a:t>
            </a:r>
            <a:endParaRPr lang="en-US" altLang="en-US" dirty="0"/>
          </a:p>
          <a:p>
            <a:pPr lvl="1"/>
            <a:r>
              <a:rPr lang="en-US" altLang="en-US" dirty="0"/>
              <a:t>Set by methods </a:t>
            </a:r>
            <a:r>
              <a:rPr lang="en-US" altLang="en-US" dirty="0" err="1"/>
              <a:t>setMapperClass</a:t>
            </a:r>
            <a:r>
              <a:rPr lang="en-US" altLang="en-US" dirty="0"/>
              <a:t>() and </a:t>
            </a:r>
            <a:r>
              <a:rPr lang="en-US" altLang="en-US" dirty="0" err="1"/>
              <a:t>setReducerClass</a:t>
            </a:r>
            <a:r>
              <a:rPr lang="en-US" altLang="en-US" dirty="0"/>
              <a:t>()</a:t>
            </a:r>
            <a:endParaRPr lang="en-US" altLang="en-US" dirty="0"/>
          </a:p>
          <a:p>
            <a:r>
              <a:rPr lang="en-US" altLang="en-US" dirty="0"/>
              <a:t>The types of the job</a:t>
            </a:r>
            <a:r>
              <a:rPr lang="ja-JP" altLang="en-US" dirty="0"/>
              <a:t>’</a:t>
            </a:r>
            <a:r>
              <a:rPr lang="en-US" altLang="ja-JP" dirty="0"/>
              <a:t>s output key and values</a:t>
            </a:r>
            <a:endParaRPr lang="en-US" altLang="ja-JP" dirty="0"/>
          </a:p>
          <a:p>
            <a:pPr lvl="1"/>
            <a:r>
              <a:rPr lang="en-US" altLang="en-US" dirty="0"/>
              <a:t>Set by methods </a:t>
            </a:r>
            <a:r>
              <a:rPr lang="en-US" altLang="en-US" dirty="0" err="1"/>
              <a:t>setOutputKeyClass</a:t>
            </a:r>
            <a:r>
              <a:rPr lang="en-US" altLang="en-US" dirty="0"/>
              <a:t>() and </a:t>
            </a:r>
            <a:r>
              <a:rPr lang="en-US" altLang="en-US" dirty="0" err="1"/>
              <a:t>setOutputValueClass</a:t>
            </a:r>
            <a:r>
              <a:rPr lang="en-US" altLang="en-US" dirty="0"/>
              <a:t>()</a:t>
            </a:r>
            <a:endParaRPr lang="en-US" altLang="en-US" dirty="0"/>
          </a:p>
          <a:p>
            <a:r>
              <a:rPr lang="en-US" altLang="en-US" dirty="0"/>
              <a:t>The input format of the job</a:t>
            </a:r>
            <a:endParaRPr lang="en-US" altLang="en-US" dirty="0"/>
          </a:p>
          <a:p>
            <a:pPr lvl="1"/>
            <a:r>
              <a:rPr lang="en-US" altLang="en-US" dirty="0"/>
              <a:t> Set by method </a:t>
            </a:r>
            <a:r>
              <a:rPr lang="en-US" altLang="en-US" dirty="0" err="1"/>
              <a:t>job.setInputFormatClass</a:t>
            </a:r>
            <a:r>
              <a:rPr lang="en-US" altLang="en-US" dirty="0"/>
              <a:t>()</a:t>
            </a:r>
            <a:endParaRPr lang="en-US" altLang="en-US" dirty="0"/>
          </a:p>
          <a:p>
            <a:pPr lvl="2"/>
            <a:r>
              <a:rPr lang="en-US" altLang="en-US" dirty="0"/>
              <a:t>Default input format in Hadoop is the </a:t>
            </a:r>
            <a:r>
              <a:rPr lang="en-US" altLang="en-US" dirty="0" err="1"/>
              <a:t>TextInputFormat</a:t>
            </a:r>
            <a:r>
              <a:rPr lang="en-US" altLang="en-US" dirty="0"/>
              <a:t>, </a:t>
            </a:r>
            <a:endParaRPr lang="en-US" altLang="en-US" dirty="0"/>
          </a:p>
          <a:p>
            <a:pPr lvl="3"/>
            <a:r>
              <a:rPr lang="en-US" altLang="en-US" dirty="0"/>
              <a:t>Map key whose value is a byte offset into the file, and </a:t>
            </a:r>
            <a:endParaRPr lang="en-US" altLang="en-US" dirty="0"/>
          </a:p>
          <a:p>
            <a:pPr lvl="3"/>
            <a:r>
              <a:rPr lang="en-US" altLang="en-US" dirty="0"/>
              <a:t>Map value is the contents of one line of the file</a:t>
            </a:r>
            <a:endParaRPr lang="en-US" altLang="en-US" dirty="0"/>
          </a:p>
          <a:p>
            <a:r>
              <a:rPr lang="en-US" altLang="en-US" dirty="0"/>
              <a:t>The directories where the input files are stored, and where the output files must be created</a:t>
            </a:r>
            <a:endParaRPr lang="en-US" altLang="en-US" dirty="0"/>
          </a:p>
          <a:p>
            <a:pPr lvl="1"/>
            <a:r>
              <a:rPr lang="en-US" altLang="en-US" dirty="0"/>
              <a:t> Set by </a:t>
            </a:r>
            <a:r>
              <a:rPr lang="en-US" altLang="en-US" dirty="0" err="1"/>
              <a:t>addInputPath</a:t>
            </a:r>
            <a:r>
              <a:rPr lang="en-US" altLang="en-US" dirty="0"/>
              <a:t>() and </a:t>
            </a:r>
            <a:r>
              <a:rPr lang="en-US" altLang="en-US" dirty="0" err="1"/>
              <a:t>addOutputPath</a:t>
            </a:r>
            <a:r>
              <a:rPr lang="en-US" altLang="en-US" dirty="0"/>
              <a:t>()</a:t>
            </a:r>
            <a:endParaRPr lang="en-US" altLang="en-US" dirty="0"/>
          </a:p>
          <a:p>
            <a:r>
              <a:rPr lang="en-US" altLang="en-US" dirty="0"/>
              <a:t>And many more parameters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Querying Big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1" y="1102497"/>
            <a:ext cx="7610540" cy="2250303"/>
          </a:xfrm>
        </p:spPr>
        <p:txBody>
          <a:bodyPr/>
          <a:lstStyle/>
          <a:p>
            <a:r>
              <a:rPr lang="en-IN" dirty="0"/>
              <a:t>Transaction processing systems that need very high scalability</a:t>
            </a:r>
            <a:endParaRPr lang="en-IN" dirty="0"/>
          </a:p>
          <a:p>
            <a:pPr lvl="1"/>
            <a:r>
              <a:rPr lang="en-IN" dirty="0"/>
              <a:t>Many applications willing to sacrifice ACID properties and other database features, if they can get very high scalability</a:t>
            </a:r>
            <a:endParaRPr lang="en-IN" dirty="0"/>
          </a:p>
          <a:p>
            <a:r>
              <a:rPr lang="en-IN" dirty="0"/>
              <a:t>Query processing systems that</a:t>
            </a:r>
            <a:endParaRPr lang="en-IN" dirty="0"/>
          </a:p>
          <a:p>
            <a:pPr lvl="1"/>
            <a:r>
              <a:rPr lang="en-IN" dirty="0"/>
              <a:t>Need very high scalability, and </a:t>
            </a:r>
            <a:endParaRPr lang="en-IN" dirty="0"/>
          </a:p>
          <a:p>
            <a:pPr lvl="1"/>
            <a:r>
              <a:rPr lang="en-IN" dirty="0"/>
              <a:t>Need to support non-relation data</a:t>
            </a:r>
            <a:endParaRPr lang="en-I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Hadoop Code in Java: Overall Program</a:t>
            </a:r>
            <a:endParaRPr lang="en-US" altLang="en-US" dirty="0">
              <a:effectLst/>
            </a:endParaRPr>
          </a:p>
        </p:txBody>
      </p:sp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89"/>
            <a:ext cx="7346951" cy="4837112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dirty="0"/>
              <a:t>public class </a:t>
            </a:r>
            <a:r>
              <a:rPr lang="en-US" altLang="en-US" dirty="0" err="1"/>
              <a:t>WordCount</a:t>
            </a:r>
            <a:r>
              <a:rPr lang="en-US" altLang="en-US" dirty="0"/>
              <a:t> {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dirty="0"/>
              <a:t>    public static void main(String[] </a:t>
            </a:r>
            <a:r>
              <a:rPr lang="en-US" altLang="en-US" dirty="0" err="1"/>
              <a:t>args</a:t>
            </a:r>
            <a:r>
              <a:rPr lang="en-US" altLang="en-US" dirty="0"/>
              <a:t>) throws Exception {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dirty="0"/>
              <a:t>        Configuration </a:t>
            </a:r>
            <a:r>
              <a:rPr lang="en-US" altLang="en-US" dirty="0" err="1"/>
              <a:t>conf</a:t>
            </a:r>
            <a:r>
              <a:rPr lang="en-US" altLang="en-US" dirty="0"/>
              <a:t> = new Configuration();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dirty="0"/>
              <a:t>        Job </a:t>
            </a:r>
            <a:r>
              <a:rPr lang="en-US" altLang="en-US" dirty="0" err="1"/>
              <a:t>job</a:t>
            </a:r>
            <a:r>
              <a:rPr lang="en-US" altLang="en-US" dirty="0"/>
              <a:t> = new Job(</a:t>
            </a:r>
            <a:r>
              <a:rPr lang="en-US" altLang="en-US" dirty="0" err="1"/>
              <a:t>conf</a:t>
            </a:r>
            <a:r>
              <a:rPr lang="en-US" altLang="en-US" dirty="0"/>
              <a:t>, "wordcount");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dirty="0"/>
              <a:t>        </a:t>
            </a:r>
            <a:r>
              <a:rPr lang="en-US" altLang="en-US" dirty="0" err="1"/>
              <a:t>job.setOutputKeyClass</a:t>
            </a:r>
            <a:r>
              <a:rPr lang="en-US" altLang="en-US" dirty="0"/>
              <a:t>(</a:t>
            </a:r>
            <a:r>
              <a:rPr lang="en-US" altLang="en-US" dirty="0" err="1"/>
              <a:t>Text.class</a:t>
            </a:r>
            <a:r>
              <a:rPr lang="en-US" altLang="en-US" dirty="0"/>
              <a:t>);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dirty="0"/>
              <a:t>        </a:t>
            </a:r>
            <a:r>
              <a:rPr lang="en-US" altLang="en-US" dirty="0" err="1"/>
              <a:t>job.setOutputValueClass</a:t>
            </a:r>
            <a:r>
              <a:rPr lang="en-US" altLang="en-US" dirty="0"/>
              <a:t>(</a:t>
            </a:r>
            <a:r>
              <a:rPr lang="en-US" altLang="en-US" dirty="0" err="1"/>
              <a:t>IntWritable.class</a:t>
            </a:r>
            <a:r>
              <a:rPr lang="en-US" altLang="en-US" dirty="0"/>
              <a:t>);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dirty="0"/>
              <a:t>        </a:t>
            </a:r>
            <a:r>
              <a:rPr lang="en-US" altLang="en-US" dirty="0" err="1"/>
              <a:t>job.setMapperClass</a:t>
            </a:r>
            <a:r>
              <a:rPr lang="en-US" altLang="en-US" dirty="0"/>
              <a:t>(</a:t>
            </a:r>
            <a:r>
              <a:rPr lang="en-US" altLang="en-US" dirty="0" err="1"/>
              <a:t>Map.class</a:t>
            </a:r>
            <a:r>
              <a:rPr lang="en-US" altLang="en-US" dirty="0"/>
              <a:t>);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dirty="0"/>
              <a:t>        </a:t>
            </a:r>
            <a:r>
              <a:rPr lang="en-US" altLang="en-US" dirty="0" err="1"/>
              <a:t>job.setReducerClass</a:t>
            </a:r>
            <a:r>
              <a:rPr lang="en-US" altLang="en-US" dirty="0"/>
              <a:t>(</a:t>
            </a:r>
            <a:r>
              <a:rPr lang="en-US" altLang="en-US" dirty="0" err="1"/>
              <a:t>Reduce.class</a:t>
            </a:r>
            <a:r>
              <a:rPr lang="en-US" altLang="en-US" dirty="0"/>
              <a:t>);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dirty="0"/>
              <a:t>        </a:t>
            </a:r>
            <a:r>
              <a:rPr lang="en-US" altLang="en-US" dirty="0" err="1"/>
              <a:t>job.setInputFormatClass</a:t>
            </a:r>
            <a:r>
              <a:rPr lang="en-US" altLang="en-US" dirty="0"/>
              <a:t>(</a:t>
            </a:r>
            <a:r>
              <a:rPr lang="en-US" altLang="en-US" dirty="0" err="1"/>
              <a:t>TextInputFormat.class</a:t>
            </a:r>
            <a:r>
              <a:rPr lang="en-US" altLang="en-US" dirty="0"/>
              <a:t>);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dirty="0"/>
              <a:t>        </a:t>
            </a:r>
            <a:r>
              <a:rPr lang="en-US" altLang="en-US" dirty="0" err="1"/>
              <a:t>job.setOutputFormatClass</a:t>
            </a:r>
            <a:r>
              <a:rPr lang="en-US" altLang="en-US" dirty="0"/>
              <a:t>(</a:t>
            </a:r>
            <a:r>
              <a:rPr lang="en-US" altLang="en-US" dirty="0" err="1"/>
              <a:t>TextOutputFormat.class</a:t>
            </a:r>
            <a:r>
              <a:rPr lang="en-US" altLang="en-US" dirty="0"/>
              <a:t>);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dirty="0"/>
              <a:t>        </a:t>
            </a:r>
            <a:r>
              <a:rPr lang="en-US" altLang="en-US" dirty="0" err="1"/>
              <a:t>FileInputFormat.addInputPath</a:t>
            </a:r>
            <a:r>
              <a:rPr lang="en-US" altLang="en-US" dirty="0"/>
              <a:t>(job, new Path(</a:t>
            </a:r>
            <a:r>
              <a:rPr lang="en-US" altLang="en-US" dirty="0" err="1"/>
              <a:t>args</a:t>
            </a:r>
            <a:r>
              <a:rPr lang="en-US" altLang="en-US" dirty="0"/>
              <a:t>[0]));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dirty="0"/>
              <a:t>        </a:t>
            </a:r>
            <a:r>
              <a:rPr lang="en-US" altLang="en-US" dirty="0" err="1"/>
              <a:t>FileOutputFormat.setOutputPath</a:t>
            </a:r>
            <a:r>
              <a:rPr lang="en-US" altLang="en-US" dirty="0"/>
              <a:t>(job, new Path(</a:t>
            </a:r>
            <a:r>
              <a:rPr lang="en-US" altLang="en-US" dirty="0" err="1"/>
              <a:t>args</a:t>
            </a:r>
            <a:r>
              <a:rPr lang="en-US" altLang="en-US" dirty="0"/>
              <a:t>[1]));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dirty="0"/>
              <a:t>        </a:t>
            </a:r>
            <a:r>
              <a:rPr lang="en-US" altLang="en-US" dirty="0" err="1"/>
              <a:t>job.waitForCompletion</a:t>
            </a:r>
            <a:r>
              <a:rPr lang="en-US" altLang="en-US" dirty="0"/>
              <a:t>(true);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dirty="0"/>
              <a:t>    }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dirty="0"/>
              <a:t>}</a:t>
            </a: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/>
              </a:rPr>
              <a:t>Local Pre-Aggregation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15197"/>
            <a:ext cx="7629200" cy="2326503"/>
          </a:xfrm>
        </p:spPr>
        <p:txBody>
          <a:bodyPr lIns="91440"/>
          <a:lstStyle/>
          <a:p>
            <a:r>
              <a:rPr lang="en-US" altLang="en-US" b="1" dirty="0">
                <a:solidFill>
                  <a:srgbClr val="002060"/>
                </a:solidFill>
              </a:rPr>
              <a:t>Combiners</a:t>
            </a:r>
            <a:r>
              <a:rPr lang="en-US" altLang="en-US" dirty="0"/>
              <a:t>: perform partial aggregation to minimize network traffic</a:t>
            </a:r>
            <a:endParaRPr lang="en-US" altLang="en-US" dirty="0"/>
          </a:p>
          <a:p>
            <a:pPr marL="669925" lvl="1" indent="-325755"/>
            <a:r>
              <a:rPr lang="en-US" altLang="en-US" dirty="0"/>
              <a:t>E.g., within machine</a:t>
            </a:r>
            <a:endParaRPr lang="en-US" altLang="en-US" dirty="0"/>
          </a:p>
          <a:p>
            <a:pPr marL="669925" lvl="1" indent="-325755"/>
            <a:r>
              <a:rPr lang="en-US" altLang="en-US" dirty="0"/>
              <a:t>And/or at rack level</a:t>
            </a:r>
            <a:endParaRPr lang="en-US" altLang="en-US" dirty="0"/>
          </a:p>
          <a:p>
            <a:r>
              <a:rPr lang="en-US" altLang="en-US" dirty="0"/>
              <a:t>In Hadoop, reduce function is used by default if combiners are enabled</a:t>
            </a:r>
            <a:endParaRPr lang="en-US" altLang="en-US" dirty="0"/>
          </a:p>
          <a:p>
            <a:pPr marL="669925" lvl="1" indent="-325755"/>
            <a:r>
              <a:rPr lang="en-US" altLang="en-US" dirty="0"/>
              <a:t>But alternative implementation of combiner can be specified if input and output types of reducers are different</a:t>
            </a:r>
            <a:endParaRPr lang="en-US" altLang="en-US" dirty="0"/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Map Reduce vs. Databases</a:t>
            </a:r>
            <a:endParaRPr lang="en-US" altLang="en-US" dirty="0"/>
          </a:p>
        </p:txBody>
      </p:sp>
      <p:sp>
        <p:nvSpPr>
          <p:cNvPr id="35842" name="Rectangle 5"/>
          <p:cNvSpPr>
            <a:spLocks noGrp="1" noChangeArrowheads="1"/>
          </p:cNvSpPr>
          <p:nvPr>
            <p:ph idx="1"/>
          </p:nvPr>
        </p:nvSpPr>
        <p:spPr>
          <a:xfrm>
            <a:off x="768349" y="1102497"/>
            <a:ext cx="7563887" cy="3202803"/>
          </a:xfrm>
        </p:spPr>
        <p:txBody>
          <a:bodyPr/>
          <a:lstStyle/>
          <a:p>
            <a:r>
              <a:rPr lang="en-US" altLang="en-US" dirty="0"/>
              <a:t>Map Reduce widely used for parallel processing</a:t>
            </a:r>
            <a:endParaRPr lang="en-US" altLang="en-US" dirty="0"/>
          </a:p>
          <a:p>
            <a:pPr lvl="1"/>
            <a:r>
              <a:rPr lang="en-US" altLang="en-US" dirty="0"/>
              <a:t>Google, Yahoo, and 100</a:t>
            </a:r>
            <a:r>
              <a:rPr lang="ja-JP" altLang="en-US" dirty="0"/>
              <a:t>’</a:t>
            </a:r>
            <a:r>
              <a:rPr lang="en-US" altLang="ja-JP" dirty="0"/>
              <a:t>s of other companies</a:t>
            </a:r>
            <a:endParaRPr lang="en-US" altLang="ja-JP" dirty="0"/>
          </a:p>
          <a:p>
            <a:pPr lvl="1"/>
            <a:r>
              <a:rPr lang="en-US" altLang="en-US" dirty="0"/>
              <a:t>Example uses: compute PageRank, build keyword indices, do data analysis of web click logs, ….</a:t>
            </a:r>
            <a:endParaRPr lang="en-US" altLang="en-US" dirty="0"/>
          </a:p>
          <a:p>
            <a:pPr lvl="1"/>
            <a:r>
              <a:rPr lang="en-IN" altLang="en-US" dirty="0"/>
              <a:t>A</a:t>
            </a:r>
            <a:r>
              <a:rPr lang="en-US" altLang="en-US" dirty="0" err="1"/>
              <a:t>llows</a:t>
            </a:r>
            <a:r>
              <a:rPr lang="en-US" altLang="en-US" dirty="0"/>
              <a:t> procedural code in map and reduce functions</a:t>
            </a:r>
            <a:endParaRPr lang="en-US" altLang="en-US" dirty="0"/>
          </a:p>
          <a:p>
            <a:pPr lvl="1"/>
            <a:r>
              <a:rPr lang="en-US" altLang="en-US" dirty="0"/>
              <a:t>Allows data of any type</a:t>
            </a:r>
            <a:endParaRPr lang="en-US" altLang="en-US" dirty="0"/>
          </a:p>
          <a:p>
            <a:r>
              <a:rPr lang="en-US" altLang="en-US" dirty="0"/>
              <a:t>Many real-world uses of MapReduce cannot be expressed in SQL</a:t>
            </a:r>
            <a:endParaRPr lang="en-US" altLang="en-US" dirty="0"/>
          </a:p>
          <a:p>
            <a:r>
              <a:rPr lang="en-US" altLang="en-US" dirty="0"/>
              <a:t>But many computations are much easier to express in SQL</a:t>
            </a:r>
            <a:endParaRPr lang="en-US" altLang="en-US" dirty="0"/>
          </a:p>
          <a:p>
            <a:pPr lvl="1"/>
            <a:r>
              <a:rPr lang="en-US" altLang="en-US" dirty="0"/>
              <a:t>Map Reduce is cumbersome for writing simple queries</a:t>
            </a:r>
            <a:endParaRPr lang="en-US" altLang="en-US" dirty="0"/>
          </a:p>
          <a:p>
            <a:pPr lvl="2"/>
            <a:endParaRPr lang="en-US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6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Map Reduce vs.  Databases (Cont.)</a:t>
            </a:r>
            <a:endParaRPr lang="en-US" altLang="en-US" sz="2800" dirty="0">
              <a:effectLst/>
            </a:endParaRPr>
          </a:p>
        </p:txBody>
      </p:sp>
      <p:sp>
        <p:nvSpPr>
          <p:cNvPr id="36866" name="Rectangle 7"/>
          <p:cNvSpPr>
            <a:spLocks noGrp="1" noChangeArrowheads="1"/>
          </p:cNvSpPr>
          <p:nvPr>
            <p:ph idx="1"/>
          </p:nvPr>
        </p:nvSpPr>
        <p:spPr>
          <a:xfrm>
            <a:off x="768350" y="1153297"/>
            <a:ext cx="7535895" cy="2428103"/>
          </a:xfrm>
        </p:spPr>
        <p:txBody>
          <a:bodyPr/>
          <a:lstStyle/>
          <a:p>
            <a:r>
              <a:rPr lang="en-US" altLang="en-US" dirty="0"/>
              <a:t>Relational operations (select, project, join, aggregation, etc.) can be expressed using Map Reduce</a:t>
            </a:r>
            <a:endParaRPr lang="en-US" altLang="en-US" dirty="0"/>
          </a:p>
          <a:p>
            <a:r>
              <a:rPr lang="en-US" altLang="en-US" dirty="0"/>
              <a:t>SQL queries can be translated into Map Reduce infrastructure for execution</a:t>
            </a:r>
            <a:endParaRPr lang="en-US" altLang="en-US" dirty="0"/>
          </a:p>
          <a:p>
            <a:pPr lvl="1"/>
            <a:r>
              <a:rPr lang="en-US" altLang="en-US" dirty="0"/>
              <a:t>Apache Hive SQL, Apache Pig Latin, Microsoft SCOPE</a:t>
            </a:r>
            <a:endParaRPr lang="en-US" altLang="en-US" dirty="0"/>
          </a:p>
          <a:p>
            <a:r>
              <a:rPr lang="en-US" altLang="en-US" dirty="0"/>
              <a:t>Current generation execution engines support not only Map Reduce, but also other algebraic operations such as joins, aggregation, etc. natively.</a:t>
            </a:r>
            <a:endParaRPr lang="en-US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77900" y="2447471"/>
            <a:ext cx="7797800" cy="1362075"/>
          </a:xfrm>
        </p:spPr>
        <p:txBody>
          <a:bodyPr/>
          <a:lstStyle/>
          <a:p>
            <a:r>
              <a:rPr lang="en-IN" sz="3200" dirty="0"/>
              <a:t>Beyond MapReduce: Algebraic Operations</a:t>
            </a:r>
            <a:endParaRPr lang="en-IN" sz="32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Algebraic Operations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8350" y="1102497"/>
            <a:ext cx="7619870" cy="3050403"/>
          </a:xfrm>
        </p:spPr>
        <p:txBody>
          <a:bodyPr/>
          <a:lstStyle/>
          <a:p>
            <a:r>
              <a:rPr lang="en-US" altLang="en-US" dirty="0"/>
              <a:t>Current generation execution engines </a:t>
            </a:r>
            <a:endParaRPr lang="en-US" altLang="en-US" dirty="0"/>
          </a:p>
          <a:p>
            <a:pPr lvl="1"/>
            <a:r>
              <a:rPr lang="en-US" altLang="en-US" dirty="0"/>
              <a:t>natively support algebraic operations such as joins, aggregation, etc. natively.</a:t>
            </a:r>
            <a:endParaRPr lang="en-US" altLang="en-US" dirty="0"/>
          </a:p>
          <a:p>
            <a:pPr lvl="1"/>
            <a:r>
              <a:rPr lang="en-US" altLang="en-US" dirty="0"/>
              <a:t>Allow users to create their own algebraic operators</a:t>
            </a:r>
            <a:endParaRPr lang="en-US" altLang="en-US" dirty="0"/>
          </a:p>
          <a:p>
            <a:pPr lvl="1"/>
            <a:r>
              <a:rPr lang="en-US" altLang="en-US" dirty="0"/>
              <a:t>Support trees of algebraic operators that can be executed on multiple nodes in parallel</a:t>
            </a:r>
            <a:endParaRPr lang="en-US" altLang="en-US" dirty="0"/>
          </a:p>
          <a:p>
            <a:r>
              <a:rPr lang="en-US" altLang="en-US" dirty="0"/>
              <a:t>E.g. Apache </a:t>
            </a:r>
            <a:r>
              <a:rPr lang="en-US" altLang="en-US" dirty="0" err="1"/>
              <a:t>Tez</a:t>
            </a:r>
            <a:r>
              <a:rPr lang="en-US" altLang="en-US" dirty="0"/>
              <a:t>, Spark</a:t>
            </a:r>
            <a:endParaRPr lang="en-US" altLang="en-US" dirty="0"/>
          </a:p>
          <a:p>
            <a:pPr lvl="1"/>
            <a:r>
              <a:rPr lang="en-US" altLang="en-US" dirty="0" err="1"/>
              <a:t>Tex</a:t>
            </a:r>
            <a:r>
              <a:rPr lang="en-US" altLang="en-US" dirty="0"/>
              <a:t> provides low level API; Hive on </a:t>
            </a:r>
            <a:r>
              <a:rPr lang="en-US" altLang="en-US" dirty="0" err="1"/>
              <a:t>Tez</a:t>
            </a:r>
            <a:r>
              <a:rPr lang="en-US" altLang="en-US" dirty="0"/>
              <a:t> compiles SQL to </a:t>
            </a:r>
            <a:r>
              <a:rPr lang="en-US" altLang="en-US" dirty="0" err="1"/>
              <a:t>Tez</a:t>
            </a:r>
            <a:endParaRPr lang="en-US" altLang="en-US" dirty="0"/>
          </a:p>
          <a:p>
            <a:pPr lvl="1"/>
            <a:r>
              <a:rPr lang="en-IN" dirty="0"/>
              <a:t>Spark provides more user-friendly API</a:t>
            </a:r>
            <a:endParaRPr lang="en-IN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Algebraic Operations in Spark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102497"/>
            <a:ext cx="7601209" cy="4091803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Resilient Distributed Dataset </a:t>
            </a:r>
            <a:r>
              <a:rPr lang="en-IN" dirty="0"/>
              <a:t>(</a:t>
            </a:r>
            <a:r>
              <a:rPr lang="en-IN" b="1" dirty="0">
                <a:solidFill>
                  <a:srgbClr val="002060"/>
                </a:solidFill>
              </a:rPr>
              <a:t>RDD</a:t>
            </a:r>
            <a:r>
              <a:rPr lang="en-IN" dirty="0"/>
              <a:t>) abstraction</a:t>
            </a:r>
            <a:endParaRPr lang="en-IN" dirty="0"/>
          </a:p>
          <a:p>
            <a:pPr lvl="1"/>
            <a:r>
              <a:rPr lang="en-IN" dirty="0"/>
              <a:t>Collection of records that can be stored across multiple machines</a:t>
            </a:r>
            <a:endParaRPr lang="en-IN" dirty="0"/>
          </a:p>
          <a:p>
            <a:r>
              <a:rPr lang="en-IN" dirty="0"/>
              <a:t>RDDs can be created by applying algebraic operations on other RDDs</a:t>
            </a:r>
            <a:endParaRPr lang="en-IN" dirty="0"/>
          </a:p>
          <a:p>
            <a:r>
              <a:rPr lang="en-IN" dirty="0"/>
              <a:t>RDDs can be lazily computed when needed</a:t>
            </a:r>
            <a:endParaRPr lang="en-IN" dirty="0"/>
          </a:p>
          <a:p>
            <a:r>
              <a:rPr lang="en-IN" dirty="0"/>
              <a:t>Spark programs can be written in Java/Scala/R</a:t>
            </a:r>
            <a:endParaRPr lang="en-IN" dirty="0"/>
          </a:p>
          <a:p>
            <a:pPr lvl="1"/>
            <a:r>
              <a:rPr lang="en-IN" dirty="0"/>
              <a:t>Our examples are in Java</a:t>
            </a:r>
            <a:endParaRPr lang="en-IN" dirty="0"/>
          </a:p>
          <a:p>
            <a:r>
              <a:rPr lang="en-IN" dirty="0"/>
              <a:t>Spark makes use of Java 8 Lambda expressions; the code</a:t>
            </a:r>
            <a:endParaRPr lang="en-IN" dirty="0"/>
          </a:p>
          <a:p>
            <a:pPr marL="514350" lvl="1" indent="0">
              <a:buNone/>
            </a:pPr>
            <a:r>
              <a:rPr lang="en-US" dirty="0"/>
              <a:t>  s - </a:t>
            </a:r>
            <a:r>
              <a:rPr lang="en-US" i="1" dirty="0"/>
              <a:t>&gt; </a:t>
            </a:r>
            <a:r>
              <a:rPr lang="en-US" dirty="0" err="1"/>
              <a:t>Arrays.asList</a:t>
            </a:r>
            <a:r>
              <a:rPr lang="en-US" dirty="0"/>
              <a:t>(</a:t>
            </a:r>
            <a:r>
              <a:rPr lang="en-US" dirty="0" err="1"/>
              <a:t>s.split</a:t>
            </a:r>
            <a:r>
              <a:rPr lang="en-US" dirty="0"/>
              <a:t>(" ")).iterator() </a:t>
            </a:r>
            <a:endParaRPr lang="en-US" dirty="0"/>
          </a:p>
          <a:p>
            <a:pPr marL="514350" lvl="1" indent="0">
              <a:buNone/>
            </a:pPr>
            <a:r>
              <a:rPr lang="en-US" dirty="0"/>
              <a:t>defines unnamed function that takes argument s and executes the expression </a:t>
            </a:r>
            <a:r>
              <a:rPr lang="en-US" dirty="0" err="1"/>
              <a:t>Arrays.asList</a:t>
            </a:r>
            <a:r>
              <a:rPr lang="en-US" dirty="0"/>
              <a:t>(</a:t>
            </a:r>
            <a:r>
              <a:rPr lang="en-US" dirty="0" err="1"/>
              <a:t>s.split</a:t>
            </a:r>
            <a:r>
              <a:rPr lang="en-US" dirty="0"/>
              <a:t>(" ")).iterator()  on the argument</a:t>
            </a:r>
            <a:endParaRPr lang="en-US" dirty="0"/>
          </a:p>
          <a:p>
            <a:pPr marL="400050"/>
            <a:r>
              <a:rPr lang="en-US" dirty="0"/>
              <a:t>Lambda functions are particularly convenient as arguments to map, reduce and other functions </a:t>
            </a:r>
            <a:br>
              <a:rPr lang="en-US" dirty="0"/>
            </a:br>
            <a:endParaRPr lang="en-IN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Word Count in Spark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11617" t="45153"/>
          <a:stretch>
            <a:fillRect/>
          </a:stretch>
        </p:blipFill>
        <p:spPr>
          <a:xfrm>
            <a:off x="768350" y="1326996"/>
            <a:ext cx="7451919" cy="3968904"/>
          </a:xfr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Algebraic Operations in Spark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102497"/>
            <a:ext cx="7666523" cy="2948803"/>
          </a:xfrm>
        </p:spPr>
        <p:txBody>
          <a:bodyPr/>
          <a:lstStyle/>
          <a:p>
            <a:r>
              <a:rPr lang="en-IN" dirty="0"/>
              <a:t>Algebraic operations in Spark are typically executed in parallel on multiple machines</a:t>
            </a:r>
            <a:endParaRPr lang="en-IN" dirty="0"/>
          </a:p>
          <a:p>
            <a:pPr lvl="1"/>
            <a:r>
              <a:rPr lang="en-IN" dirty="0"/>
              <a:t>With data partitioned across the machines</a:t>
            </a:r>
            <a:endParaRPr lang="en-IN" dirty="0"/>
          </a:p>
          <a:p>
            <a:r>
              <a:rPr lang="en-IN" dirty="0"/>
              <a:t>Algebraic operations are executed lazily, not immediately</a:t>
            </a:r>
            <a:endParaRPr lang="en-IN" dirty="0"/>
          </a:p>
          <a:p>
            <a:pPr lvl="1"/>
            <a:r>
              <a:rPr lang="en-IN" dirty="0"/>
              <a:t>Our preceding program creates an operator tree</a:t>
            </a:r>
            <a:endParaRPr lang="en-IN" dirty="0"/>
          </a:p>
          <a:p>
            <a:pPr lvl="1"/>
            <a:r>
              <a:rPr lang="en-IN" dirty="0"/>
              <a:t>Tree is executed only on specific functions such as </a:t>
            </a:r>
            <a:r>
              <a:rPr lang="en-IN" dirty="0" err="1"/>
              <a:t>saveAsTextFile</a:t>
            </a:r>
            <a:r>
              <a:rPr lang="en-IN" dirty="0"/>
              <a:t>() or collect()</a:t>
            </a:r>
            <a:endParaRPr lang="en-IN" dirty="0"/>
          </a:p>
          <a:p>
            <a:pPr lvl="1"/>
            <a:r>
              <a:rPr lang="en-IN" dirty="0"/>
              <a:t>Query optimization can be performed on tree before it is executed</a:t>
            </a:r>
            <a:endParaRPr lang="en-IN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Spark </a:t>
            </a:r>
            <a:r>
              <a:rPr lang="en-IN" dirty="0" err="1"/>
              <a:t>DataFrames</a:t>
            </a:r>
            <a:r>
              <a:rPr lang="en-IN" dirty="0"/>
              <a:t> and </a:t>
            </a:r>
            <a:r>
              <a:rPr lang="en-IN" dirty="0" err="1"/>
              <a:t>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102497"/>
            <a:ext cx="7619869" cy="4104503"/>
          </a:xfrm>
        </p:spPr>
        <p:txBody>
          <a:bodyPr/>
          <a:lstStyle/>
          <a:p>
            <a:r>
              <a:rPr lang="en-IN" dirty="0"/>
              <a:t>RDDs in Spark can be typed in programs, but not dynamically</a:t>
            </a:r>
            <a:endParaRPr lang="en-IN" dirty="0"/>
          </a:p>
          <a:p>
            <a:r>
              <a:rPr lang="en-IN" dirty="0"/>
              <a:t>The </a:t>
            </a:r>
            <a:r>
              <a:rPr lang="en-IN" dirty="0" err="1"/>
              <a:t>DataSet</a:t>
            </a:r>
            <a:r>
              <a:rPr lang="en-IN" dirty="0"/>
              <a:t> type allows types to be specified dynamically</a:t>
            </a:r>
            <a:endParaRPr lang="en-IN" dirty="0"/>
          </a:p>
          <a:p>
            <a:r>
              <a:rPr lang="en-IN" dirty="0"/>
              <a:t>Row is a row type, with attribute names </a:t>
            </a:r>
            <a:endParaRPr lang="en-IN" dirty="0"/>
          </a:p>
          <a:p>
            <a:pPr lvl="1"/>
            <a:r>
              <a:rPr lang="en-IN" dirty="0"/>
              <a:t>In code below, attribute names/types of instructor and department are inferred from files read </a:t>
            </a:r>
            <a:endParaRPr lang="en-IN" dirty="0"/>
          </a:p>
          <a:p>
            <a:r>
              <a:rPr lang="en-IN" dirty="0"/>
              <a:t>Operations filter, join, </a:t>
            </a:r>
            <a:r>
              <a:rPr lang="en-IN" dirty="0" err="1"/>
              <a:t>groupBy</a:t>
            </a:r>
            <a:r>
              <a:rPr lang="en-IN" dirty="0"/>
              <a:t>, </a:t>
            </a:r>
            <a:r>
              <a:rPr lang="en-IN" dirty="0" err="1"/>
              <a:t>agg</a:t>
            </a:r>
            <a:r>
              <a:rPr lang="en-IN" dirty="0"/>
              <a:t>, etc defined on </a:t>
            </a:r>
            <a:r>
              <a:rPr lang="en-IN" dirty="0" err="1"/>
              <a:t>DataSet</a:t>
            </a:r>
            <a:r>
              <a:rPr lang="en-IN" dirty="0"/>
              <a:t>, and can execute in parallel</a:t>
            </a:r>
            <a:endParaRPr lang="en-IN" dirty="0"/>
          </a:p>
          <a:p>
            <a:r>
              <a:rPr lang="en-IN" dirty="0"/>
              <a:t>Dataset</a:t>
            </a:r>
            <a:r>
              <a:rPr lang="en-IN" i="1" dirty="0"/>
              <a:t>&lt;</a:t>
            </a:r>
            <a:r>
              <a:rPr lang="en-IN" dirty="0"/>
              <a:t>Row</a:t>
            </a:r>
            <a:r>
              <a:rPr lang="en-IN" i="1" dirty="0"/>
              <a:t>&gt; </a:t>
            </a:r>
            <a:r>
              <a:rPr lang="en-IN" dirty="0"/>
              <a:t>instructor = </a:t>
            </a:r>
            <a:r>
              <a:rPr lang="en-IN" dirty="0" err="1"/>
              <a:t>spark.read</a:t>
            </a:r>
            <a:r>
              <a:rPr lang="en-IN" dirty="0"/>
              <a:t>().parquet("...");</a:t>
            </a:r>
            <a:br>
              <a:rPr lang="en-IN" dirty="0"/>
            </a:br>
            <a:r>
              <a:rPr lang="en-IN" dirty="0"/>
              <a:t>Dataset</a:t>
            </a:r>
            <a:r>
              <a:rPr lang="en-IN" i="1" dirty="0"/>
              <a:t>&lt;</a:t>
            </a:r>
            <a:r>
              <a:rPr lang="en-IN" dirty="0"/>
              <a:t>Row</a:t>
            </a:r>
            <a:r>
              <a:rPr lang="en-IN" i="1" dirty="0"/>
              <a:t>&gt; </a:t>
            </a:r>
            <a:r>
              <a:rPr lang="en-IN" dirty="0"/>
              <a:t>department = </a:t>
            </a:r>
            <a:r>
              <a:rPr lang="en-IN" dirty="0" err="1"/>
              <a:t>spark.read</a:t>
            </a:r>
            <a:r>
              <a:rPr lang="en-IN" dirty="0"/>
              <a:t>().parquet("...");</a:t>
            </a:r>
            <a:br>
              <a:rPr lang="en-IN" dirty="0"/>
            </a:br>
            <a:r>
              <a:rPr lang="en-IN" dirty="0" err="1"/>
              <a:t>instructor.filter</a:t>
            </a:r>
            <a:r>
              <a:rPr lang="en-IN" dirty="0"/>
              <a:t>(</a:t>
            </a:r>
            <a:r>
              <a:rPr lang="en-IN" dirty="0" err="1"/>
              <a:t>instructor.col</a:t>
            </a:r>
            <a:r>
              <a:rPr lang="en-IN" dirty="0"/>
              <a:t>("salary").</a:t>
            </a:r>
            <a:r>
              <a:rPr lang="en-IN" dirty="0" err="1"/>
              <a:t>gt</a:t>
            </a:r>
            <a:r>
              <a:rPr lang="en-IN" dirty="0"/>
              <a:t>(100000))</a:t>
            </a:r>
            <a:br>
              <a:rPr lang="en-IN" dirty="0"/>
            </a:br>
            <a:r>
              <a:rPr lang="en-IN" dirty="0"/>
              <a:t>.join(department, </a:t>
            </a:r>
            <a:r>
              <a:rPr lang="en-IN" dirty="0" err="1"/>
              <a:t>instructor.col</a:t>
            </a:r>
            <a:r>
              <a:rPr lang="en-IN" dirty="0"/>
              <a:t>("dept name")</a:t>
            </a:r>
            <a:br>
              <a:rPr lang="en-IN" dirty="0"/>
            </a:br>
            <a:r>
              <a:rPr lang="en-IN" dirty="0"/>
              <a:t>.</a:t>
            </a:r>
            <a:r>
              <a:rPr lang="en-IN" dirty="0" err="1"/>
              <a:t>equalTo</a:t>
            </a:r>
            <a:r>
              <a:rPr lang="en-IN" dirty="0"/>
              <a:t>(</a:t>
            </a:r>
            <a:r>
              <a:rPr lang="en-IN" dirty="0" err="1"/>
              <a:t>department.col</a:t>
            </a:r>
            <a:r>
              <a:rPr lang="en-IN" dirty="0"/>
              <a:t>("dept name")))</a:t>
            </a:r>
            <a:br>
              <a:rPr lang="en-IN" dirty="0"/>
            </a:br>
            <a:r>
              <a:rPr lang="en-IN" dirty="0"/>
              <a:t>.</a:t>
            </a:r>
            <a:r>
              <a:rPr lang="en-IN" dirty="0" err="1"/>
              <a:t>groupBy</a:t>
            </a:r>
            <a:r>
              <a:rPr lang="en-IN" dirty="0"/>
              <a:t>(</a:t>
            </a:r>
            <a:r>
              <a:rPr lang="en-IN" dirty="0" err="1"/>
              <a:t>department.col</a:t>
            </a:r>
            <a:r>
              <a:rPr lang="en-IN" dirty="0"/>
              <a:t>("building"))</a:t>
            </a:r>
            <a:br>
              <a:rPr lang="en-IN" dirty="0"/>
            </a:br>
            <a:r>
              <a:rPr lang="en-IN" dirty="0"/>
              <a:t>.</a:t>
            </a:r>
            <a:r>
              <a:rPr lang="en-IN" dirty="0" err="1"/>
              <a:t>agg</a:t>
            </a:r>
            <a:r>
              <a:rPr lang="en-IN" dirty="0"/>
              <a:t>(count(</a:t>
            </a:r>
            <a:r>
              <a:rPr lang="en-IN" dirty="0" err="1"/>
              <a:t>instructor.col</a:t>
            </a:r>
            <a:r>
              <a:rPr lang="en-IN" dirty="0"/>
              <a:t>("ID"))); </a:t>
            </a:r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Big Data Storage Systems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257299"/>
            <a:ext cx="7545226" cy="1651001"/>
          </a:xfrm>
        </p:spPr>
        <p:txBody>
          <a:bodyPr/>
          <a:lstStyle/>
          <a:p>
            <a:r>
              <a:rPr lang="en-IN" dirty="0"/>
              <a:t>Distributed file systems</a:t>
            </a:r>
            <a:endParaRPr lang="en-IN" dirty="0"/>
          </a:p>
          <a:p>
            <a:r>
              <a:rPr lang="en-IN" dirty="0" err="1"/>
              <a:t>Shardring</a:t>
            </a:r>
            <a:r>
              <a:rPr lang="en-IN" dirty="0"/>
              <a:t> across multiple databases</a:t>
            </a:r>
            <a:endParaRPr lang="en-IN" dirty="0"/>
          </a:p>
          <a:p>
            <a:r>
              <a:rPr lang="en-IN" dirty="0"/>
              <a:t>Key-value storage systems</a:t>
            </a:r>
            <a:endParaRPr lang="en-IN" dirty="0"/>
          </a:p>
          <a:p>
            <a:r>
              <a:rPr lang="en-IN" dirty="0"/>
              <a:t>Parallel and distributed databases</a:t>
            </a:r>
            <a:endParaRPr lang="en-IN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35200" y="2472871"/>
            <a:ext cx="6172200" cy="1210129"/>
          </a:xfrm>
        </p:spPr>
        <p:txBody>
          <a:bodyPr/>
          <a:lstStyle/>
          <a:p>
            <a:r>
              <a:rPr lang="en-IN" sz="3200" dirty="0"/>
              <a:t>Streaming</a:t>
            </a:r>
            <a:r>
              <a:rPr lang="en-IN" dirty="0"/>
              <a:t> </a:t>
            </a:r>
            <a:r>
              <a:rPr lang="en-IN" sz="3200" dirty="0"/>
              <a:t>Data</a:t>
            </a:r>
            <a:endParaRPr lang="en-IN" sz="32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Streaming Data and Applications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8350" y="1102497"/>
            <a:ext cx="7610540" cy="4079103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Streaming data </a:t>
            </a:r>
            <a:r>
              <a:rPr lang="en-IN" dirty="0"/>
              <a:t>refers to data that arrives in a continuous fashion</a:t>
            </a:r>
            <a:endParaRPr lang="en-IN" dirty="0"/>
          </a:p>
          <a:p>
            <a:pPr lvl="1"/>
            <a:r>
              <a:rPr lang="en-IN" dirty="0"/>
              <a:t>Contrast to </a:t>
            </a:r>
            <a:r>
              <a:rPr lang="en-IN" b="1" dirty="0">
                <a:solidFill>
                  <a:srgbClr val="002060"/>
                </a:solidFill>
              </a:rPr>
              <a:t>data-at-rest</a:t>
            </a:r>
            <a:endParaRPr lang="en-IN" b="1" dirty="0">
              <a:solidFill>
                <a:srgbClr val="002060"/>
              </a:solidFill>
            </a:endParaRPr>
          </a:p>
          <a:p>
            <a:r>
              <a:rPr lang="en-IN" dirty="0"/>
              <a:t>Applications include:</a:t>
            </a:r>
            <a:endParaRPr lang="en-IN" dirty="0"/>
          </a:p>
          <a:p>
            <a:pPr lvl="1"/>
            <a:r>
              <a:rPr lang="en-IN" dirty="0"/>
              <a:t>Stock market: stream of trades</a:t>
            </a:r>
            <a:endParaRPr lang="en-IN" dirty="0"/>
          </a:p>
          <a:p>
            <a:pPr lvl="1"/>
            <a:r>
              <a:rPr lang="en-IN" dirty="0"/>
              <a:t>e-commerce site: purchases, searches</a:t>
            </a:r>
            <a:endParaRPr lang="en-IN" dirty="0"/>
          </a:p>
          <a:p>
            <a:pPr lvl="1"/>
            <a:r>
              <a:rPr lang="en-IN" dirty="0"/>
              <a:t>Sensors: sensor readings</a:t>
            </a:r>
            <a:endParaRPr lang="en-IN" dirty="0"/>
          </a:p>
          <a:p>
            <a:pPr lvl="2"/>
            <a:r>
              <a:rPr lang="en-IN" dirty="0"/>
              <a:t>Internet of things</a:t>
            </a:r>
            <a:endParaRPr lang="en-IN" dirty="0"/>
          </a:p>
          <a:p>
            <a:pPr lvl="1"/>
            <a:r>
              <a:rPr lang="en-IN" dirty="0"/>
              <a:t>Network monitoring data</a:t>
            </a:r>
            <a:endParaRPr lang="en-IN" dirty="0"/>
          </a:p>
          <a:p>
            <a:pPr lvl="1"/>
            <a:r>
              <a:rPr lang="en-IN" dirty="0"/>
              <a:t>Social media: tweets and posts can be viewed as a stream</a:t>
            </a:r>
            <a:endParaRPr lang="en-IN" dirty="0"/>
          </a:p>
          <a:p>
            <a:r>
              <a:rPr lang="en-IN" dirty="0"/>
              <a:t>Queries on streams can be very useful</a:t>
            </a:r>
            <a:endParaRPr lang="en-IN" dirty="0"/>
          </a:p>
          <a:p>
            <a:pPr lvl="1"/>
            <a:r>
              <a:rPr lang="en-IN" dirty="0"/>
              <a:t>Monitoring, alerts, automated triggering of actions</a:t>
            </a:r>
            <a:endParaRPr lang="en-IN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Querying Streaming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037" y="1585097"/>
            <a:ext cx="7415763" cy="3901303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Windowing</a:t>
            </a:r>
            <a:r>
              <a:rPr lang="en-IN" dirty="0"/>
              <a:t>: Break up stream into windows, and queries are run on windows</a:t>
            </a:r>
            <a:endParaRPr lang="en-IN" dirty="0"/>
          </a:p>
          <a:p>
            <a:pPr lvl="1"/>
            <a:r>
              <a:rPr lang="en-IN" dirty="0"/>
              <a:t>Stream query languages support window operations</a:t>
            </a:r>
            <a:endParaRPr lang="en-IN" dirty="0"/>
          </a:p>
          <a:p>
            <a:pPr lvl="1"/>
            <a:r>
              <a:rPr lang="en-IN" dirty="0"/>
              <a:t>Windows may be based on time or tuples</a:t>
            </a:r>
            <a:endParaRPr lang="en-IN" dirty="0"/>
          </a:p>
          <a:p>
            <a:pPr lvl="1"/>
            <a:r>
              <a:rPr lang="en-IN" dirty="0"/>
              <a:t>Must figure out when all tuples in a window have been seen</a:t>
            </a:r>
            <a:endParaRPr lang="en-IN" dirty="0"/>
          </a:p>
          <a:p>
            <a:pPr lvl="2"/>
            <a:r>
              <a:rPr lang="en-IN" dirty="0"/>
              <a:t>Easy if stream totally ordered by timestamp</a:t>
            </a:r>
            <a:endParaRPr lang="en-IN" dirty="0"/>
          </a:p>
          <a:p>
            <a:pPr lvl="2"/>
            <a:r>
              <a:rPr lang="en-IN" b="1" dirty="0">
                <a:solidFill>
                  <a:srgbClr val="002060"/>
                </a:solidFill>
              </a:rPr>
              <a:t>Punctuations</a:t>
            </a:r>
            <a:r>
              <a:rPr lang="en-IN" dirty="0"/>
              <a:t> specify that all future tuples have timestamp greater that some value</a:t>
            </a:r>
            <a:endParaRPr lang="en-IN" dirty="0"/>
          </a:p>
          <a:p>
            <a:r>
              <a:rPr lang="en-IN" b="1" dirty="0">
                <a:solidFill>
                  <a:srgbClr val="002060"/>
                </a:solidFill>
              </a:rPr>
              <a:t>Continuous Queries</a:t>
            </a:r>
            <a:r>
              <a:rPr lang="en-IN" dirty="0"/>
              <a:t>: Queries written e.g. in SQL, output partial results based on stream seen so far;  query results updated continuously</a:t>
            </a:r>
            <a:endParaRPr lang="en-IN" dirty="0"/>
          </a:p>
          <a:p>
            <a:pPr lvl="1"/>
            <a:r>
              <a:rPr lang="en-IN" dirty="0"/>
              <a:t>Have some applications, but can lead to flood of updates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68350" y="1168400"/>
            <a:ext cx="517525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sz="1700" dirty="0"/>
              <a:t>Approaches to querying streams:</a:t>
            </a:r>
            <a:endParaRPr lang="en-IN" sz="17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Querying Streaming Data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6365" y="1546997"/>
            <a:ext cx="7343193" cy="3660003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Algebraic operators on streams</a:t>
            </a:r>
            <a:r>
              <a:rPr lang="en-IN" dirty="0"/>
              <a:t>:</a:t>
            </a:r>
            <a:endParaRPr lang="en-IN" dirty="0"/>
          </a:p>
          <a:p>
            <a:pPr lvl="1"/>
            <a:r>
              <a:rPr lang="en-IN" dirty="0"/>
              <a:t>Each operator consumes tuples from a stream and outputs tuples</a:t>
            </a:r>
            <a:endParaRPr lang="en-IN" dirty="0"/>
          </a:p>
          <a:p>
            <a:pPr lvl="1"/>
            <a:r>
              <a:rPr lang="en-IN" dirty="0"/>
              <a:t>Operators can be written e.g., in an imperative language</a:t>
            </a:r>
            <a:endParaRPr lang="en-IN" dirty="0"/>
          </a:p>
          <a:p>
            <a:pPr lvl="1"/>
            <a:r>
              <a:rPr lang="en-IN" dirty="0"/>
              <a:t>Operator may maintain state</a:t>
            </a:r>
            <a:endParaRPr lang="en-IN" dirty="0"/>
          </a:p>
          <a:p>
            <a:r>
              <a:rPr lang="en-IN" b="1" dirty="0">
                <a:solidFill>
                  <a:srgbClr val="002060"/>
                </a:solidFill>
              </a:rPr>
              <a:t>Pattern matching</a:t>
            </a:r>
            <a:r>
              <a:rPr lang="en-IN" dirty="0"/>
              <a:t>: </a:t>
            </a:r>
            <a:endParaRPr lang="en-IN" dirty="0"/>
          </a:p>
          <a:p>
            <a:pPr lvl="1"/>
            <a:r>
              <a:rPr lang="en-IN" dirty="0"/>
              <a:t>Queries specify patterns, system detects occurrences of patterns and triggers actions</a:t>
            </a:r>
            <a:endParaRPr lang="en-IN" dirty="0"/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Complex Event Processing </a:t>
            </a:r>
            <a:r>
              <a:rPr lang="en-IN" dirty="0"/>
              <a:t>(</a:t>
            </a:r>
            <a:r>
              <a:rPr lang="en-IN" b="1" dirty="0">
                <a:solidFill>
                  <a:srgbClr val="002060"/>
                </a:solidFill>
              </a:rPr>
              <a:t>CEP</a:t>
            </a:r>
            <a:r>
              <a:rPr lang="en-IN" dirty="0"/>
              <a:t>) systems</a:t>
            </a:r>
            <a:endParaRPr lang="en-IN" dirty="0"/>
          </a:p>
          <a:p>
            <a:pPr lvl="1"/>
            <a:r>
              <a:rPr lang="en-IN" dirty="0"/>
              <a:t>E.g., Microsoft </a:t>
            </a:r>
            <a:r>
              <a:rPr lang="en-IN" dirty="0" err="1"/>
              <a:t>StreamInsight</a:t>
            </a:r>
            <a:r>
              <a:rPr lang="en-IN" dirty="0"/>
              <a:t>, </a:t>
            </a:r>
            <a:r>
              <a:rPr lang="en-IN" dirty="0" err="1"/>
              <a:t>Flink</a:t>
            </a:r>
            <a:r>
              <a:rPr lang="en-IN" dirty="0"/>
              <a:t> CEP, Oracle Event Processing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68350" y="1168400"/>
            <a:ext cx="633095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sz="1700" dirty="0"/>
              <a:t>Approaches to querying streams (Cont.):</a:t>
            </a:r>
            <a:endParaRPr lang="en-IN" sz="17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Stream Processing Architectures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153297"/>
            <a:ext cx="7479911" cy="2250303"/>
          </a:xfrm>
        </p:spPr>
        <p:txBody>
          <a:bodyPr/>
          <a:lstStyle/>
          <a:p>
            <a:r>
              <a:rPr lang="en-IN" dirty="0"/>
              <a:t>Many stream processing systems are purely in-memory, and do not persist data</a:t>
            </a:r>
            <a:endParaRPr lang="en-IN" dirty="0"/>
          </a:p>
          <a:p>
            <a:r>
              <a:rPr lang="en-IN" b="1" dirty="0">
                <a:solidFill>
                  <a:srgbClr val="002060"/>
                </a:solidFill>
              </a:rPr>
              <a:t>Lambda architecture</a:t>
            </a:r>
            <a:r>
              <a:rPr lang="en-IN" dirty="0"/>
              <a:t>: split stream into two, one output goes to stream processing system and the other to a database for storage</a:t>
            </a:r>
            <a:endParaRPr lang="en-IN" dirty="0"/>
          </a:p>
          <a:p>
            <a:pPr lvl="1"/>
            <a:r>
              <a:rPr lang="en-IN" dirty="0"/>
              <a:t>Easy to implement and widely used</a:t>
            </a:r>
            <a:endParaRPr lang="en-IN" dirty="0"/>
          </a:p>
          <a:p>
            <a:pPr lvl="1"/>
            <a:r>
              <a:rPr lang="en-IN" dirty="0"/>
              <a:t>But often leads to duplication of querying effort, once on streaming system and once in database</a:t>
            </a:r>
            <a:endParaRPr lang="en-IN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Stream Extensions to SQL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102497"/>
            <a:ext cx="7470581" cy="3774303"/>
          </a:xfrm>
        </p:spPr>
        <p:txBody>
          <a:bodyPr/>
          <a:lstStyle/>
          <a:p>
            <a:r>
              <a:rPr lang="en-IN" dirty="0"/>
              <a:t>SQL Window functions described in Section 5.5.2</a:t>
            </a:r>
            <a:endParaRPr lang="en-IN" dirty="0"/>
          </a:p>
          <a:p>
            <a:r>
              <a:rPr lang="en-IN" dirty="0"/>
              <a:t>Streaming systems often support more window types</a:t>
            </a:r>
            <a:endParaRPr lang="en-IN" dirty="0"/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Tumbling window</a:t>
            </a:r>
            <a:endParaRPr lang="en-IN" b="1" dirty="0">
              <a:solidFill>
                <a:srgbClr val="002060"/>
              </a:solidFill>
            </a:endParaRPr>
          </a:p>
          <a:p>
            <a:pPr lvl="2"/>
            <a:r>
              <a:rPr lang="en-IN" dirty="0"/>
              <a:t>E.g., hourly windows, windows don’t </a:t>
            </a:r>
            <a:r>
              <a:rPr lang="en-IN" dirty="0" err="1"/>
              <a:t>overlab</a:t>
            </a:r>
            <a:endParaRPr lang="en-IN" dirty="0"/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Hopping window</a:t>
            </a:r>
            <a:endParaRPr lang="en-IN" b="1" dirty="0">
              <a:solidFill>
                <a:srgbClr val="002060"/>
              </a:solidFill>
            </a:endParaRPr>
          </a:p>
          <a:p>
            <a:pPr lvl="2"/>
            <a:r>
              <a:rPr lang="en-IN" dirty="0"/>
              <a:t>E.g., hourly window computed every 20 minutes</a:t>
            </a:r>
            <a:endParaRPr lang="en-IN" dirty="0"/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Sliding window</a:t>
            </a:r>
            <a:endParaRPr lang="en-IN" b="1" dirty="0">
              <a:solidFill>
                <a:srgbClr val="002060"/>
              </a:solidFill>
            </a:endParaRPr>
          </a:p>
          <a:p>
            <a:pPr lvl="2"/>
            <a:r>
              <a:rPr lang="en-IN" dirty="0"/>
              <a:t>Window of specified size (based on timestamp interval or number of tuples) around each incoming tuple</a:t>
            </a:r>
            <a:endParaRPr lang="en-IN" dirty="0"/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Session window</a:t>
            </a:r>
            <a:endParaRPr lang="en-IN" b="1" dirty="0">
              <a:solidFill>
                <a:srgbClr val="002060"/>
              </a:solidFill>
            </a:endParaRPr>
          </a:p>
          <a:p>
            <a:pPr lvl="2"/>
            <a:r>
              <a:rPr lang="en-IN" dirty="0"/>
              <a:t>Groups tuples based on user sessions 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Window Syntax in SQL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102497"/>
            <a:ext cx="7666523" cy="4041003"/>
          </a:xfrm>
        </p:spPr>
        <p:txBody>
          <a:bodyPr/>
          <a:lstStyle/>
          <a:p>
            <a:r>
              <a:rPr lang="en-IN" dirty="0"/>
              <a:t>Windowing syntax varies widely by system</a:t>
            </a:r>
            <a:endParaRPr lang="en-IN" dirty="0"/>
          </a:p>
          <a:p>
            <a:r>
              <a:rPr lang="en-IN" dirty="0"/>
              <a:t>E.g., in Azure Stream Analytics SQL:</a:t>
            </a:r>
            <a:endParaRPr lang="en-IN" sz="800" dirty="0"/>
          </a:p>
          <a:p>
            <a:pPr marL="0" indent="0">
              <a:buNone/>
            </a:pPr>
            <a:br>
              <a:rPr lang="en-IN" sz="800" dirty="0"/>
            </a:br>
            <a:r>
              <a:rPr lang="en-IN" dirty="0"/>
              <a:t>         </a:t>
            </a:r>
            <a:r>
              <a:rPr lang="en-US" b="1" dirty="0"/>
              <a:t>select </a:t>
            </a:r>
            <a:r>
              <a:rPr lang="en-US" i="1" dirty="0"/>
              <a:t>item</a:t>
            </a:r>
            <a:r>
              <a:rPr lang="en-US" dirty="0"/>
              <a:t>, </a:t>
            </a:r>
            <a:r>
              <a:rPr lang="en-US" i="1" dirty="0" err="1"/>
              <a:t>System.Timestamp</a:t>
            </a:r>
            <a:r>
              <a:rPr lang="en-US" i="1" dirty="0"/>
              <a:t> </a:t>
            </a:r>
            <a:r>
              <a:rPr lang="en-US" b="1" dirty="0"/>
              <a:t>as </a:t>
            </a:r>
            <a:r>
              <a:rPr lang="en-US" i="1" dirty="0"/>
              <a:t>window end</a:t>
            </a:r>
            <a:r>
              <a:rPr lang="en-US" dirty="0"/>
              <a:t>, </a:t>
            </a:r>
            <a:r>
              <a:rPr lang="en-US" b="1" dirty="0"/>
              <a:t>sum</a:t>
            </a:r>
            <a:r>
              <a:rPr lang="en-US" dirty="0"/>
              <a:t>(</a:t>
            </a:r>
            <a:r>
              <a:rPr lang="en-US" i="1" dirty="0"/>
              <a:t>amount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b="1" dirty="0"/>
              <a:t>from </a:t>
            </a:r>
            <a:r>
              <a:rPr lang="en-US" i="1" dirty="0"/>
              <a:t>order </a:t>
            </a:r>
            <a:r>
              <a:rPr lang="en-US" b="1" dirty="0"/>
              <a:t>timestamp by </a:t>
            </a:r>
            <a:r>
              <a:rPr lang="en-US" i="1" dirty="0"/>
              <a:t>datetime</a:t>
            </a:r>
            <a:br>
              <a:rPr lang="en-US" i="1" dirty="0"/>
            </a:br>
            <a:r>
              <a:rPr lang="en-US" i="1" dirty="0"/>
              <a:t>         </a:t>
            </a:r>
            <a:r>
              <a:rPr lang="en-US" b="1" dirty="0"/>
              <a:t>group by </a:t>
            </a:r>
            <a:r>
              <a:rPr lang="en-US" i="1" dirty="0" err="1"/>
              <a:t>itemid</a:t>
            </a:r>
            <a:r>
              <a:rPr lang="en-US" dirty="0"/>
              <a:t>, </a:t>
            </a:r>
            <a:r>
              <a:rPr lang="en-US" b="1" dirty="0" err="1"/>
              <a:t>tumblingwindow</a:t>
            </a:r>
            <a:r>
              <a:rPr lang="en-US" dirty="0"/>
              <a:t>(</a:t>
            </a:r>
            <a:r>
              <a:rPr lang="en-US" i="1" dirty="0"/>
              <a:t>hour</a:t>
            </a:r>
            <a:r>
              <a:rPr lang="en-US" dirty="0"/>
              <a:t>, 1)</a:t>
            </a:r>
            <a:endParaRPr lang="en-US" sz="800" dirty="0"/>
          </a:p>
          <a:p>
            <a:pPr marL="0" indent="0">
              <a:buNone/>
            </a:pPr>
            <a:r>
              <a:rPr lang="en-US" sz="800" dirty="0"/>
              <a:t>  </a:t>
            </a:r>
            <a:endParaRPr lang="en-US" sz="800" dirty="0"/>
          </a:p>
          <a:p>
            <a:r>
              <a:rPr lang="en-US" dirty="0"/>
              <a:t>Aggregates are applied on windows</a:t>
            </a:r>
            <a:endParaRPr lang="en-US" dirty="0"/>
          </a:p>
          <a:p>
            <a:r>
              <a:rPr lang="en-US" dirty="0"/>
              <a:t>Result of windowing operation on a stream is a relation</a:t>
            </a:r>
            <a:endParaRPr lang="en-US" dirty="0"/>
          </a:p>
          <a:p>
            <a:r>
              <a:rPr lang="en-US" dirty="0"/>
              <a:t>Many systems support stream-relation joins</a:t>
            </a:r>
            <a:endParaRPr lang="en-US" dirty="0"/>
          </a:p>
          <a:p>
            <a:r>
              <a:rPr lang="en-US" dirty="0"/>
              <a:t>Stream-stream joins often require join conditions to specify bound on timestamp gap between matching tuples</a:t>
            </a:r>
            <a:endParaRPr lang="en-US" dirty="0"/>
          </a:p>
          <a:p>
            <a:pPr lvl="1"/>
            <a:r>
              <a:rPr lang="en-US" dirty="0"/>
              <a:t>E.g., tuples must be at most 30 minutes apart in timestamp</a:t>
            </a:r>
            <a:br>
              <a:rPr lang="en-US" dirty="0"/>
            </a:br>
            <a:r>
              <a:rPr lang="en-US" dirty="0"/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Algebraic Operations on Streams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8350" y="1102497"/>
            <a:ext cx="7835252" cy="1310503"/>
          </a:xfrm>
        </p:spPr>
        <p:txBody>
          <a:bodyPr/>
          <a:lstStyle/>
          <a:p>
            <a:r>
              <a:rPr lang="en-IN" dirty="0"/>
              <a:t>Tuples in streams need to be routed to operators</a:t>
            </a:r>
            <a:endParaRPr lang="en-IN" dirty="0"/>
          </a:p>
          <a:p>
            <a:r>
              <a:rPr lang="en-IN" dirty="0"/>
              <a:t>Routing of streams using DAG and publish-subscribe representations</a:t>
            </a:r>
            <a:endParaRPr lang="en-IN" dirty="0"/>
          </a:p>
          <a:p>
            <a:pPr lvl="1"/>
            <a:r>
              <a:rPr lang="en-IN" dirty="0"/>
              <a:t>Used in Apache Storm and Apache Kafka respective</a:t>
            </a:r>
            <a:endParaRPr lang="en-IN" dirty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 bwMode="auto">
          <a:xfrm>
            <a:off x="1371600" y="2340702"/>
            <a:ext cx="7425507" cy="297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Publish Subscribe Systems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102497"/>
            <a:ext cx="7610540" cy="3088503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Publish-subscribe</a:t>
            </a:r>
            <a:r>
              <a:rPr lang="en-IN" dirty="0"/>
              <a:t> (</a:t>
            </a:r>
            <a:r>
              <a:rPr lang="en-IN" b="1" dirty="0">
                <a:solidFill>
                  <a:srgbClr val="002060"/>
                </a:solidFill>
              </a:rPr>
              <a:t>pub-sub</a:t>
            </a:r>
            <a:r>
              <a:rPr lang="en-IN" dirty="0"/>
              <a:t>) systems provide convenient abstraction for processing streams</a:t>
            </a:r>
            <a:endParaRPr lang="en-IN" dirty="0"/>
          </a:p>
          <a:p>
            <a:pPr lvl="1"/>
            <a:r>
              <a:rPr lang="en-IN" dirty="0"/>
              <a:t>Tuples in a stream are published to a topic</a:t>
            </a:r>
            <a:endParaRPr lang="en-IN" dirty="0"/>
          </a:p>
          <a:p>
            <a:pPr lvl="1"/>
            <a:r>
              <a:rPr lang="en-IN" dirty="0"/>
              <a:t>Consumers subscribe to topic</a:t>
            </a:r>
            <a:endParaRPr lang="en-IN" dirty="0"/>
          </a:p>
          <a:p>
            <a:r>
              <a:rPr lang="en-IN" dirty="0"/>
              <a:t>Parallel pub-sub systems allow tuples in a topic to be partitioned across multiple machines</a:t>
            </a:r>
            <a:endParaRPr lang="en-IN" dirty="0"/>
          </a:p>
          <a:p>
            <a:r>
              <a:rPr lang="en-IN" b="1" dirty="0">
                <a:solidFill>
                  <a:srgbClr val="002060"/>
                </a:solidFill>
              </a:rPr>
              <a:t>Apache Kafka </a:t>
            </a:r>
            <a:r>
              <a:rPr lang="en-IN" dirty="0"/>
              <a:t>is a popular parallel pub-sub system widely used to manage streaming data</a:t>
            </a:r>
            <a:endParaRPr lang="en-IN" dirty="0"/>
          </a:p>
          <a:p>
            <a:r>
              <a:rPr lang="en-IN" dirty="0"/>
              <a:t>More details in book</a:t>
            </a:r>
            <a:endParaRPr lang="en-IN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32000" y="2498271"/>
            <a:ext cx="6083300" cy="638629"/>
          </a:xfrm>
        </p:spPr>
        <p:txBody>
          <a:bodyPr/>
          <a:lstStyle/>
          <a:p>
            <a:r>
              <a:rPr lang="en-IN" sz="3200" dirty="0"/>
              <a:t>Graph Databases</a:t>
            </a:r>
            <a:endParaRPr lang="en-IN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Distributed File Systems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11828"/>
            <a:ext cx="7619869" cy="3898711"/>
          </a:xfrm>
        </p:spPr>
        <p:txBody>
          <a:bodyPr lIns="91440"/>
          <a:lstStyle/>
          <a:p>
            <a:pPr marL="265430" indent="-265430" eaLnBrk="1" hangingPunct="1">
              <a:lnSpc>
                <a:spcPct val="90000"/>
              </a:lnSpc>
            </a:pPr>
            <a:r>
              <a:rPr lang="en-US" altLang="en-US" dirty="0"/>
              <a:t>A distributed file system stores data across a large collection of machines, but provides single file-system view</a:t>
            </a:r>
            <a:endParaRPr lang="en-US" altLang="en-US" dirty="0"/>
          </a:p>
          <a:p>
            <a:pPr marL="265430" indent="-265430" eaLnBrk="1" hangingPunct="1">
              <a:lnSpc>
                <a:spcPct val="90000"/>
              </a:lnSpc>
            </a:pPr>
            <a:r>
              <a:rPr lang="en-US" altLang="en-US" dirty="0"/>
              <a:t>Highly scalable distributed file system for large data-intensive applications.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E.g., 10K nodes, 100 million files, 10 PB</a:t>
            </a:r>
            <a:endParaRPr lang="en-US" altLang="en-US" dirty="0"/>
          </a:p>
          <a:p>
            <a:pPr marL="265430" indent="-265430" eaLnBrk="1" hangingPunct="1">
              <a:lnSpc>
                <a:spcPct val="90000"/>
              </a:lnSpc>
            </a:pPr>
            <a:r>
              <a:rPr lang="en-US" altLang="en-US" dirty="0"/>
              <a:t>Provides </a:t>
            </a:r>
            <a:r>
              <a:rPr lang="en-GB" altLang="en-US" dirty="0"/>
              <a:t>redundant storage of massive amounts of data on cheap and unreliable computers</a:t>
            </a:r>
            <a:endParaRPr lang="en-GB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Files are replicated to handle hardware failure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Detect failures and recovers from them</a:t>
            </a:r>
            <a:endParaRPr lang="en-GB" altLang="en-US" dirty="0"/>
          </a:p>
          <a:p>
            <a:pPr marL="265430" indent="-265430" eaLnBrk="1" hangingPunct="1">
              <a:lnSpc>
                <a:spcPct val="90000"/>
              </a:lnSpc>
              <a:spcAft>
                <a:spcPts val="150"/>
              </a:spcAft>
            </a:pPr>
            <a:r>
              <a:rPr lang="en-GB" altLang="en-US" dirty="0"/>
              <a:t>Examples: </a:t>
            </a:r>
            <a:endParaRPr lang="en-GB" altLang="en-US" dirty="0"/>
          </a:p>
          <a:p>
            <a:pPr lvl="1" eaLnBrk="1" hangingPunct="1"/>
            <a:r>
              <a:rPr lang="en-US" altLang="en-US" dirty="0"/>
              <a:t>Google File System (GFS)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Hadoop File System (HDFS)</a:t>
            </a:r>
            <a:endParaRPr lang="en-US" altLang="en-US" dirty="0"/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 Data Model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8350" y="1259633"/>
            <a:ext cx="7619870" cy="2232867"/>
          </a:xfrm>
        </p:spPr>
        <p:txBody>
          <a:bodyPr/>
          <a:lstStyle/>
          <a:p>
            <a:r>
              <a:rPr lang="en-IN" dirty="0"/>
              <a:t>Graphs are a very general data model</a:t>
            </a:r>
            <a:endParaRPr lang="en-IN" dirty="0"/>
          </a:p>
          <a:p>
            <a:r>
              <a:rPr lang="en-IN" dirty="0"/>
              <a:t>ER model of an enterprise can be viewed as a graph</a:t>
            </a:r>
            <a:endParaRPr lang="en-IN" dirty="0"/>
          </a:p>
          <a:p>
            <a:pPr lvl="1"/>
            <a:r>
              <a:rPr lang="en-IN" dirty="0"/>
              <a:t>Every entity is a node</a:t>
            </a:r>
            <a:endParaRPr lang="en-IN" dirty="0"/>
          </a:p>
          <a:p>
            <a:pPr lvl="1"/>
            <a:r>
              <a:rPr lang="en-IN" dirty="0"/>
              <a:t>Every binary relationship is an edge</a:t>
            </a:r>
            <a:endParaRPr lang="en-IN" dirty="0"/>
          </a:p>
          <a:p>
            <a:pPr lvl="1"/>
            <a:r>
              <a:rPr lang="en-IN" dirty="0"/>
              <a:t>Ternary and higher degree relationships can be modelled as binary relationships</a:t>
            </a:r>
            <a:endParaRPr lang="en-IN" dirty="0"/>
          </a:p>
          <a:p>
            <a:pPr lvl="1"/>
            <a:endParaRPr lang="en-IN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 Data Model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102497"/>
            <a:ext cx="7689851" cy="3469503"/>
          </a:xfrm>
        </p:spPr>
        <p:txBody>
          <a:bodyPr/>
          <a:lstStyle/>
          <a:p>
            <a:r>
              <a:rPr lang="en-IN" dirty="0"/>
              <a:t>Graphs can be modelled as relations</a:t>
            </a:r>
            <a:endParaRPr lang="en-IN" dirty="0"/>
          </a:p>
          <a:p>
            <a:pPr lvl="1"/>
            <a:r>
              <a:rPr lang="en-IN" i="1" dirty="0"/>
              <a:t>node</a:t>
            </a:r>
            <a:r>
              <a:rPr lang="en-IN" dirty="0"/>
              <a:t>(</a:t>
            </a:r>
            <a:r>
              <a:rPr lang="en-IN" i="1" dirty="0"/>
              <a:t>ID, label, </a:t>
            </a:r>
            <a:r>
              <a:rPr lang="en-IN" i="1" dirty="0" err="1"/>
              <a:t>node_data</a:t>
            </a:r>
            <a:r>
              <a:rPr lang="en-IN" dirty="0"/>
              <a:t>)</a:t>
            </a:r>
            <a:endParaRPr lang="en-IN" dirty="0"/>
          </a:p>
          <a:p>
            <a:pPr lvl="1"/>
            <a:r>
              <a:rPr lang="en-IN" i="1" dirty="0"/>
              <a:t>edge</a:t>
            </a:r>
            <a:r>
              <a:rPr lang="en-IN" dirty="0"/>
              <a:t>(</a:t>
            </a:r>
            <a:r>
              <a:rPr lang="en-IN" i="1" dirty="0" err="1"/>
              <a:t>fromID</a:t>
            </a:r>
            <a:r>
              <a:rPr lang="en-IN" i="1" dirty="0"/>
              <a:t>, </a:t>
            </a:r>
            <a:r>
              <a:rPr lang="en-IN" i="1" dirty="0" err="1"/>
              <a:t>toID</a:t>
            </a:r>
            <a:r>
              <a:rPr lang="en-IN" i="1" dirty="0"/>
              <a:t>, label, </a:t>
            </a:r>
            <a:r>
              <a:rPr lang="en-IN" i="1" dirty="0" err="1"/>
              <a:t>edge_data</a:t>
            </a:r>
            <a:r>
              <a:rPr lang="en-IN" dirty="0"/>
              <a:t>)</a:t>
            </a:r>
            <a:endParaRPr lang="en-IN" dirty="0"/>
          </a:p>
          <a:p>
            <a:r>
              <a:rPr lang="en-IN" dirty="0"/>
              <a:t>Above representation too simplistic</a:t>
            </a:r>
            <a:endParaRPr lang="en-IN" dirty="0"/>
          </a:p>
          <a:p>
            <a:r>
              <a:rPr lang="en-IN" dirty="0"/>
              <a:t>Graph databases like Neo4J can provide a </a:t>
            </a:r>
            <a:r>
              <a:rPr lang="en-IN" b="1" dirty="0"/>
              <a:t>graph view of relational schema</a:t>
            </a:r>
            <a:endParaRPr lang="en-IN" b="1" dirty="0"/>
          </a:p>
          <a:p>
            <a:pPr lvl="1"/>
            <a:r>
              <a:rPr lang="en-IN" dirty="0"/>
              <a:t>Relations can be identified as representing either nodes or edges</a:t>
            </a:r>
            <a:endParaRPr lang="en-IN" dirty="0"/>
          </a:p>
          <a:p>
            <a:r>
              <a:rPr lang="en-IN" dirty="0"/>
              <a:t>Query languages for graph databases make it </a:t>
            </a:r>
            <a:endParaRPr lang="en-IN" dirty="0"/>
          </a:p>
          <a:p>
            <a:pPr lvl="1"/>
            <a:r>
              <a:rPr lang="en-IN" dirty="0"/>
              <a:t>easy to express queries requiring edge traversal</a:t>
            </a:r>
            <a:endParaRPr lang="en-IN" dirty="0"/>
          </a:p>
          <a:p>
            <a:pPr lvl="1"/>
            <a:r>
              <a:rPr lang="en-IN" dirty="0"/>
              <a:t>allow efficient algorithms to be used for evaluation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 Data Model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102497"/>
            <a:ext cx="7994909" cy="4447403"/>
          </a:xfrm>
        </p:spPr>
        <p:txBody>
          <a:bodyPr/>
          <a:lstStyle/>
          <a:p>
            <a:r>
              <a:rPr lang="en-IN" dirty="0"/>
              <a:t>Suppose</a:t>
            </a:r>
            <a:endParaRPr lang="en-IN" dirty="0"/>
          </a:p>
          <a:p>
            <a:pPr lvl="1"/>
            <a:r>
              <a:rPr lang="en-IN" dirty="0"/>
              <a:t>Relations </a:t>
            </a:r>
            <a:r>
              <a:rPr lang="en-IN" i="1" dirty="0"/>
              <a:t>instructor</a:t>
            </a:r>
            <a:r>
              <a:rPr lang="en-IN" dirty="0"/>
              <a:t> and </a:t>
            </a:r>
            <a:r>
              <a:rPr lang="en-IN" i="1" dirty="0"/>
              <a:t>student</a:t>
            </a:r>
            <a:r>
              <a:rPr lang="en-IN" dirty="0"/>
              <a:t> are nodes, and </a:t>
            </a:r>
            <a:endParaRPr lang="en-IN" dirty="0"/>
          </a:p>
          <a:p>
            <a:pPr lvl="1"/>
            <a:r>
              <a:rPr lang="en-IN" dirty="0"/>
              <a:t>Relation </a:t>
            </a:r>
            <a:r>
              <a:rPr lang="en-IN" i="1" dirty="0"/>
              <a:t>advisor</a:t>
            </a:r>
            <a:r>
              <a:rPr lang="en-IN" dirty="0"/>
              <a:t> represents edges between instructors and student</a:t>
            </a:r>
            <a:endParaRPr lang="en-IN" dirty="0"/>
          </a:p>
          <a:p>
            <a:r>
              <a:rPr lang="en-IN" dirty="0"/>
              <a:t>Query in Neo4J:</a:t>
            </a:r>
            <a:br>
              <a:rPr lang="en-IN" dirty="0"/>
            </a:br>
            <a:r>
              <a:rPr lang="en-IN" dirty="0"/>
              <a:t> </a:t>
            </a:r>
            <a:r>
              <a:rPr lang="en-US" b="1" dirty="0"/>
              <a:t>match </a:t>
            </a:r>
            <a:r>
              <a:rPr lang="en-US" dirty="0"/>
              <a:t>(</a:t>
            </a:r>
            <a:r>
              <a:rPr lang="en-US" i="1" dirty="0" err="1"/>
              <a:t>i</a:t>
            </a:r>
            <a:r>
              <a:rPr lang="en-US" dirty="0" err="1"/>
              <a:t>:</a:t>
            </a:r>
            <a:r>
              <a:rPr lang="en-US" i="1" dirty="0" err="1"/>
              <a:t>instructor</a:t>
            </a:r>
            <a:r>
              <a:rPr lang="en-US" dirty="0"/>
              <a:t>)</a:t>
            </a:r>
            <a:r>
              <a:rPr lang="en-US" i="1" dirty="0"/>
              <a:t>&lt;</a:t>
            </a:r>
            <a:r>
              <a:rPr lang="en-US" dirty="0"/>
              <a:t>-[:</a:t>
            </a:r>
            <a:r>
              <a:rPr lang="en-US" i="1" dirty="0"/>
              <a:t>advisor</a:t>
            </a:r>
            <a:r>
              <a:rPr lang="en-US" dirty="0"/>
              <a:t>]-(</a:t>
            </a:r>
            <a:r>
              <a:rPr lang="en-US" i="1" dirty="0" err="1"/>
              <a:t>s</a:t>
            </a:r>
            <a:r>
              <a:rPr lang="en-US" dirty="0" err="1"/>
              <a:t>:</a:t>
            </a:r>
            <a:r>
              <a:rPr lang="en-US" i="1" dirty="0" err="1"/>
              <a:t>student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where </a:t>
            </a:r>
            <a:r>
              <a:rPr lang="en-US" i="1" dirty="0" err="1"/>
              <a:t>i</a:t>
            </a:r>
            <a:r>
              <a:rPr lang="en-US" dirty="0" err="1"/>
              <a:t>.</a:t>
            </a:r>
            <a:r>
              <a:rPr lang="en-US" i="1" dirty="0" err="1"/>
              <a:t>dept</a:t>
            </a:r>
            <a:r>
              <a:rPr lang="en-US" i="1" dirty="0"/>
              <a:t> name</a:t>
            </a:r>
            <a:r>
              <a:rPr lang="en-US" dirty="0"/>
              <a:t>= 'Comp. Sci.’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return </a:t>
            </a:r>
            <a:r>
              <a:rPr lang="en-US" i="1" dirty="0"/>
              <a:t>i</a:t>
            </a:r>
            <a:r>
              <a:rPr lang="en-US" dirty="0"/>
              <a:t>.ID </a:t>
            </a:r>
            <a:r>
              <a:rPr lang="en-US" b="1" dirty="0"/>
              <a:t>as </a:t>
            </a:r>
            <a:r>
              <a:rPr lang="en-US" dirty="0"/>
              <a:t>ID, </a:t>
            </a:r>
            <a:r>
              <a:rPr lang="en-US" i="1" dirty="0"/>
              <a:t>i</a:t>
            </a:r>
            <a:r>
              <a:rPr lang="en-US" dirty="0"/>
              <a:t>.</a:t>
            </a:r>
            <a:r>
              <a:rPr lang="en-US" i="1" dirty="0"/>
              <a:t>name </a:t>
            </a:r>
            <a:r>
              <a:rPr lang="en-US" b="1" dirty="0"/>
              <a:t>as </a:t>
            </a:r>
            <a:r>
              <a:rPr lang="en-US" i="1" dirty="0"/>
              <a:t>name</a:t>
            </a:r>
            <a:r>
              <a:rPr lang="en-US" dirty="0"/>
              <a:t>, </a:t>
            </a:r>
            <a:r>
              <a:rPr lang="en-US" b="1" dirty="0"/>
              <a:t>collect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dirty="0"/>
              <a:t>.</a:t>
            </a:r>
            <a:r>
              <a:rPr lang="en-US" i="1" dirty="0"/>
              <a:t>name</a:t>
            </a:r>
            <a:r>
              <a:rPr lang="en-US" dirty="0"/>
              <a:t>) </a:t>
            </a:r>
            <a:r>
              <a:rPr lang="en-US" b="1" dirty="0"/>
              <a:t>as </a:t>
            </a:r>
            <a:r>
              <a:rPr lang="en-US" i="1" dirty="0"/>
              <a:t>advisees</a:t>
            </a:r>
            <a:r>
              <a:rPr lang="en-US" dirty="0"/>
              <a:t> </a:t>
            </a:r>
            <a:endParaRPr lang="en-US" dirty="0"/>
          </a:p>
          <a:p>
            <a:r>
              <a:rPr lang="en-US" b="1" dirty="0"/>
              <a:t>match</a:t>
            </a:r>
            <a:r>
              <a:rPr lang="en-US" dirty="0"/>
              <a:t> clause matches nodes and edges in graphs</a:t>
            </a:r>
            <a:endParaRPr lang="en-US" dirty="0"/>
          </a:p>
          <a:p>
            <a:r>
              <a:rPr lang="en-US" dirty="0"/>
              <a:t>Recursive traversal of edges is also possible</a:t>
            </a:r>
            <a:endParaRPr lang="en-US" dirty="0"/>
          </a:p>
          <a:p>
            <a:pPr lvl="1"/>
            <a:r>
              <a:rPr lang="en-US" dirty="0"/>
              <a:t>Suppose </a:t>
            </a:r>
            <a:r>
              <a:rPr lang="en-US" i="1" dirty="0" err="1"/>
              <a:t>prereq</a:t>
            </a:r>
            <a:r>
              <a:rPr lang="en-US" dirty="0"/>
              <a:t>(</a:t>
            </a:r>
            <a:r>
              <a:rPr lang="en-US" i="1" dirty="0" err="1"/>
              <a:t>course_id</a:t>
            </a:r>
            <a:r>
              <a:rPr lang="en-US" i="1" dirty="0"/>
              <a:t>, </a:t>
            </a:r>
            <a:r>
              <a:rPr lang="en-US" i="1" dirty="0" err="1"/>
              <a:t>prereq_id</a:t>
            </a:r>
            <a:r>
              <a:rPr lang="en-US" dirty="0"/>
              <a:t>) is modeled as an edge</a:t>
            </a:r>
            <a:endParaRPr lang="en-US" dirty="0"/>
          </a:p>
          <a:p>
            <a:pPr lvl="1"/>
            <a:r>
              <a:rPr lang="en-US" dirty="0"/>
              <a:t>Transitive closure can be done as follows: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match </a:t>
            </a:r>
            <a:r>
              <a:rPr lang="en-US" dirty="0"/>
              <a:t>(</a:t>
            </a:r>
            <a:r>
              <a:rPr lang="en-US" i="1" dirty="0"/>
              <a:t>c1</a:t>
            </a:r>
            <a:r>
              <a:rPr lang="en-US" dirty="0"/>
              <a:t>:</a:t>
            </a:r>
            <a:r>
              <a:rPr lang="en-US" i="1" dirty="0"/>
              <a:t>course</a:t>
            </a:r>
            <a:r>
              <a:rPr lang="en-US" dirty="0"/>
              <a:t>)-[:</a:t>
            </a:r>
            <a:r>
              <a:rPr lang="en-US" i="1" dirty="0" err="1"/>
              <a:t>prereq</a:t>
            </a:r>
            <a:r>
              <a:rPr lang="en-US" i="1" dirty="0"/>
              <a:t> </a:t>
            </a:r>
            <a:r>
              <a:rPr lang="en-US" dirty="0"/>
              <a:t>*1..]-</a:t>
            </a:r>
            <a:r>
              <a:rPr lang="en-US" i="1" dirty="0"/>
              <a:t>&gt;</a:t>
            </a:r>
            <a:r>
              <a:rPr lang="en-US" dirty="0"/>
              <a:t>(</a:t>
            </a:r>
            <a:r>
              <a:rPr lang="en-US" i="1" dirty="0"/>
              <a:t>c</a:t>
            </a:r>
            <a:r>
              <a:rPr lang="en-US" dirty="0"/>
              <a:t>2:</a:t>
            </a:r>
            <a:r>
              <a:rPr lang="en-US" i="1" dirty="0"/>
              <a:t>course</a:t>
            </a:r>
            <a:r>
              <a:rPr lang="en-US" dirty="0"/>
              <a:t>)</a:t>
            </a:r>
            <a:br>
              <a:rPr lang="en-US" dirty="0"/>
            </a:br>
            <a:r>
              <a:rPr lang="en-US" b="1" dirty="0"/>
              <a:t>return </a:t>
            </a:r>
            <a:r>
              <a:rPr lang="en-US" i="1" dirty="0"/>
              <a:t>c</a:t>
            </a:r>
            <a:r>
              <a:rPr lang="en-US" dirty="0"/>
              <a:t>1.</a:t>
            </a:r>
            <a:r>
              <a:rPr lang="en-US" i="1" dirty="0"/>
              <a:t>course id</a:t>
            </a:r>
            <a:r>
              <a:rPr lang="en-US" dirty="0"/>
              <a:t>, </a:t>
            </a:r>
            <a:r>
              <a:rPr lang="en-US" i="1" dirty="0"/>
              <a:t>c</a:t>
            </a:r>
            <a:r>
              <a:rPr lang="en-US" dirty="0"/>
              <a:t>2.</a:t>
            </a:r>
            <a:r>
              <a:rPr lang="en-US" i="1" dirty="0"/>
              <a:t>course id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br>
              <a:rPr lang="en-US" dirty="0"/>
            </a:br>
            <a:endParaRPr lang="en-IN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Parallel Graph 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1" y="1102497"/>
            <a:ext cx="7647862" cy="4587103"/>
          </a:xfrm>
        </p:spPr>
        <p:txBody>
          <a:bodyPr/>
          <a:lstStyle/>
          <a:p>
            <a:r>
              <a:rPr lang="en-IN" dirty="0"/>
              <a:t>Very large graphs (billions of nodes, trillions of edges)</a:t>
            </a:r>
            <a:endParaRPr lang="en-IN" dirty="0"/>
          </a:p>
          <a:p>
            <a:pPr lvl="1"/>
            <a:r>
              <a:rPr lang="en-IN" dirty="0"/>
              <a:t>Web graph:  web pages are nodes, hyper links are edges</a:t>
            </a:r>
            <a:endParaRPr lang="en-IN" dirty="0"/>
          </a:p>
          <a:p>
            <a:pPr lvl="1"/>
            <a:r>
              <a:rPr lang="en-IN" dirty="0"/>
              <a:t>Social network graph: people are nodes, friend/follow links are edges</a:t>
            </a:r>
            <a:endParaRPr lang="en-IN" dirty="0"/>
          </a:p>
          <a:p>
            <a:r>
              <a:rPr lang="en-IN" dirty="0"/>
              <a:t>Two popular approaches for parallel processing on such graphs</a:t>
            </a:r>
            <a:endParaRPr lang="en-IN" dirty="0"/>
          </a:p>
          <a:p>
            <a:pPr lvl="1"/>
            <a:r>
              <a:rPr lang="en-IN" dirty="0"/>
              <a:t>Map-reduce and algebraic frameworks</a:t>
            </a:r>
            <a:endParaRPr lang="en-IN" dirty="0"/>
          </a:p>
          <a:p>
            <a:pPr lvl="1"/>
            <a:r>
              <a:rPr lang="en-IN" b="1" dirty="0"/>
              <a:t>Bulk synchronous processing (BSP) </a:t>
            </a:r>
            <a:r>
              <a:rPr lang="en-IN" dirty="0"/>
              <a:t>framework</a:t>
            </a:r>
            <a:endParaRPr lang="en-IN" dirty="0"/>
          </a:p>
          <a:p>
            <a:r>
              <a:rPr lang="en-IN" dirty="0"/>
              <a:t>Multiple iterations are required for any computations on graphs</a:t>
            </a:r>
            <a:endParaRPr lang="en-IN" dirty="0"/>
          </a:p>
          <a:p>
            <a:pPr lvl="1"/>
            <a:r>
              <a:rPr lang="en-IN" dirty="0"/>
              <a:t>Map-reduce/algebraic frameworks often have high overheads per iteration</a:t>
            </a:r>
            <a:endParaRPr lang="en-IN" dirty="0"/>
          </a:p>
          <a:p>
            <a:pPr lvl="1"/>
            <a:r>
              <a:rPr lang="en-IN" dirty="0"/>
              <a:t>BSP frameworks have much lower per-iteration overheads</a:t>
            </a:r>
            <a:endParaRPr lang="en-IN" dirty="0"/>
          </a:p>
          <a:p>
            <a:r>
              <a:rPr lang="en-IN" dirty="0"/>
              <a:t>Google’s Pregel system popularized the BSP framework</a:t>
            </a:r>
            <a:endParaRPr lang="en-IN" dirty="0"/>
          </a:p>
          <a:p>
            <a:r>
              <a:rPr lang="en-IN" dirty="0"/>
              <a:t>Apache </a:t>
            </a:r>
            <a:r>
              <a:rPr lang="en-IN" dirty="0" err="1"/>
              <a:t>Giraph</a:t>
            </a:r>
            <a:r>
              <a:rPr lang="en-IN" dirty="0"/>
              <a:t> is an open-source version of Pregel</a:t>
            </a:r>
            <a:endParaRPr lang="en-IN" dirty="0"/>
          </a:p>
          <a:p>
            <a:r>
              <a:rPr lang="en-IN" dirty="0"/>
              <a:t>Apache Spark’s </a:t>
            </a:r>
            <a:r>
              <a:rPr lang="en-IN" dirty="0" err="1"/>
              <a:t>GraphX</a:t>
            </a:r>
            <a:r>
              <a:rPr lang="en-IN" dirty="0"/>
              <a:t> component provides a Pregel-like API </a:t>
            </a:r>
            <a:endParaRPr lang="en-IN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Bulk Synchronous 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102497"/>
            <a:ext cx="7619870" cy="4701403"/>
          </a:xfrm>
        </p:spPr>
        <p:txBody>
          <a:bodyPr/>
          <a:lstStyle/>
          <a:p>
            <a:r>
              <a:rPr lang="en-IN" dirty="0"/>
              <a:t>Each vertex (node) of a graph has data (state) associated with it</a:t>
            </a:r>
            <a:endParaRPr lang="en-IN" dirty="0"/>
          </a:p>
          <a:p>
            <a:pPr lvl="1"/>
            <a:r>
              <a:rPr lang="en-IN" dirty="0"/>
              <a:t>Vertices are partitioned across multiple machines, and state of node kept in-memory</a:t>
            </a:r>
            <a:endParaRPr lang="en-IN" dirty="0"/>
          </a:p>
          <a:p>
            <a:r>
              <a:rPr lang="en-IN" dirty="0"/>
              <a:t>Analogous to map() and reduce() functions, programmers provide methods to be executed for each node</a:t>
            </a:r>
            <a:endParaRPr lang="en-IN" dirty="0"/>
          </a:p>
          <a:p>
            <a:pPr lvl="1"/>
            <a:r>
              <a:rPr lang="en-IN" dirty="0"/>
              <a:t>Node method can send messages to or receive messages from </a:t>
            </a:r>
            <a:r>
              <a:rPr lang="en-IN" dirty="0" err="1"/>
              <a:t>neighboring</a:t>
            </a:r>
            <a:r>
              <a:rPr lang="en-IN" dirty="0"/>
              <a:t> nodes</a:t>
            </a:r>
            <a:endParaRPr lang="en-IN" dirty="0"/>
          </a:p>
          <a:p>
            <a:r>
              <a:rPr lang="en-IN" dirty="0"/>
              <a:t>Computation consists of multiple iterations, or </a:t>
            </a:r>
            <a:r>
              <a:rPr lang="en-IN" dirty="0" err="1"/>
              <a:t>supersteps</a:t>
            </a:r>
            <a:endParaRPr lang="en-IN" dirty="0"/>
          </a:p>
          <a:p>
            <a:r>
              <a:rPr lang="en-IN" dirty="0"/>
              <a:t>In each </a:t>
            </a:r>
            <a:r>
              <a:rPr lang="en-IN" b="1" dirty="0" err="1">
                <a:solidFill>
                  <a:srgbClr val="002060"/>
                </a:solidFill>
              </a:rPr>
              <a:t>superstep</a:t>
            </a:r>
            <a:endParaRPr lang="en-IN" b="1" dirty="0">
              <a:solidFill>
                <a:srgbClr val="002060"/>
              </a:solidFill>
            </a:endParaRPr>
          </a:p>
          <a:p>
            <a:pPr lvl="1"/>
            <a:r>
              <a:rPr lang="en-IN" dirty="0"/>
              <a:t>Nodes process received messages</a:t>
            </a:r>
            <a:endParaRPr lang="en-IN" dirty="0"/>
          </a:p>
          <a:p>
            <a:pPr lvl="1"/>
            <a:r>
              <a:rPr lang="en-IN" dirty="0"/>
              <a:t>Update their state, and </a:t>
            </a:r>
            <a:endParaRPr lang="en-IN" dirty="0"/>
          </a:p>
          <a:p>
            <a:pPr lvl="1"/>
            <a:r>
              <a:rPr lang="en-IN" dirty="0"/>
              <a:t>Send further messages or vote to halt</a:t>
            </a:r>
            <a:endParaRPr lang="en-IN" dirty="0"/>
          </a:p>
          <a:p>
            <a:pPr lvl="1"/>
            <a:r>
              <a:rPr lang="en-IN" dirty="0"/>
              <a:t>Computation ends when all nodes vote to halt, and there are no pending messages;</a:t>
            </a:r>
            <a:endParaRPr lang="en-IN" dirty="0"/>
          </a:p>
          <a:p>
            <a:pPr lvl="1"/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Hadoop File System Architecture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470400" y="1127927"/>
            <a:ext cx="4349750" cy="5510997"/>
          </a:xfrm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68350" y="1194318"/>
            <a:ext cx="3332455" cy="527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1pPr>
            <a:lvl2pPr marL="7429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2pPr>
            <a:lvl3pPr marL="10858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10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3pPr>
            <a:lvl4pPr marL="14287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4pPr>
            <a:lvl5pPr marL="17716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5pPr>
            <a:lvl6pPr marL="22288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charset="-128"/>
              </a:defRPr>
            </a:lvl6pPr>
            <a:lvl7pPr marL="26860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charset="-128"/>
              </a:defRPr>
            </a:lvl7pPr>
            <a:lvl8pPr marL="31432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charset="-128"/>
              </a:defRPr>
            </a:lvl8pPr>
            <a:lvl9pPr marL="36004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charset="-128"/>
              </a:defRPr>
            </a:lvl9pPr>
          </a:lstStyle>
          <a:p>
            <a:pPr indent="-365760"/>
            <a:r>
              <a:rPr lang="en-US" sz="1700" kern="0" dirty="0">
                <a:ea typeface="MS PGothic" charset="0"/>
              </a:rPr>
              <a:t>Single Namespace for entire cluster</a:t>
            </a:r>
            <a:endParaRPr lang="en-US" sz="1700" kern="0" dirty="0">
              <a:ea typeface="MS PGothic" charset="0"/>
            </a:endParaRPr>
          </a:p>
          <a:p>
            <a:pPr indent="-365760"/>
            <a:r>
              <a:rPr lang="en-US" sz="1700" kern="0" dirty="0">
                <a:ea typeface="MS PGothic" charset="0"/>
              </a:rPr>
              <a:t>Files are broken up into blocks</a:t>
            </a:r>
            <a:endParaRPr lang="en-US" sz="1700" kern="0" dirty="0">
              <a:ea typeface="MS PGothic" charset="0"/>
            </a:endParaRPr>
          </a:p>
          <a:p>
            <a:pPr lvl="1" indent="-365760"/>
            <a:r>
              <a:rPr lang="en-US" sz="1700" kern="0" dirty="0">
                <a:ea typeface="MS PGothic" charset="-128"/>
              </a:rPr>
              <a:t>Typically 64 MB block size</a:t>
            </a:r>
            <a:endParaRPr lang="en-US" sz="1700" kern="0" dirty="0">
              <a:ea typeface="MS PGothic" charset="-128"/>
            </a:endParaRPr>
          </a:p>
          <a:p>
            <a:pPr lvl="1" indent="-365760"/>
            <a:r>
              <a:rPr lang="en-US" sz="1700" kern="0" dirty="0">
                <a:ea typeface="MS PGothic" charset="-128"/>
              </a:rPr>
              <a:t>Each block replicated on multiple </a:t>
            </a:r>
            <a:r>
              <a:rPr lang="en-US" sz="1700" kern="0" dirty="0" err="1">
                <a:ea typeface="MS PGothic" charset="-128"/>
              </a:rPr>
              <a:t>DataNodes</a:t>
            </a:r>
            <a:endParaRPr lang="en-US" sz="1700" kern="0" dirty="0">
              <a:ea typeface="MS PGothic" charset="-128"/>
            </a:endParaRPr>
          </a:p>
          <a:p>
            <a:pPr indent="-365760"/>
            <a:r>
              <a:rPr lang="en-US" sz="1700" kern="0" dirty="0">
                <a:ea typeface="MS PGothic" charset="0"/>
              </a:rPr>
              <a:t>Client</a:t>
            </a:r>
            <a:endParaRPr lang="en-US" sz="1700" kern="0" dirty="0">
              <a:ea typeface="MS PGothic" charset="0"/>
            </a:endParaRPr>
          </a:p>
          <a:p>
            <a:pPr lvl="1" indent="-365760"/>
            <a:r>
              <a:rPr lang="en-US" sz="1700" kern="0" dirty="0">
                <a:ea typeface="MS PGothic" charset="-128"/>
              </a:rPr>
              <a:t>Finds location of blocks from </a:t>
            </a:r>
            <a:r>
              <a:rPr lang="en-US" sz="1700" kern="0" dirty="0" err="1">
                <a:ea typeface="MS PGothic" charset="-128"/>
              </a:rPr>
              <a:t>NameNode</a:t>
            </a:r>
            <a:endParaRPr lang="en-US" sz="1700" kern="0" dirty="0">
              <a:ea typeface="MS PGothic" charset="-128"/>
            </a:endParaRPr>
          </a:p>
          <a:p>
            <a:pPr lvl="1" indent="-365760"/>
            <a:r>
              <a:rPr lang="en-US" sz="1700" kern="0" dirty="0">
                <a:ea typeface="MS PGothic" charset="-128"/>
              </a:rPr>
              <a:t>Accesses data directly from </a:t>
            </a:r>
            <a:r>
              <a:rPr lang="en-US" sz="1700" kern="0" dirty="0" err="1">
                <a:ea typeface="MS PGothic" charset="-128"/>
              </a:rPr>
              <a:t>DataNode</a:t>
            </a:r>
            <a:endParaRPr lang="en-US" altLang="en-US" sz="1700" kern="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Hadoop Distributed File System (HDFS)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7591879" cy="3558403"/>
          </a:xfrm>
        </p:spPr>
        <p:txBody>
          <a:bodyPr lIns="91440"/>
          <a:lstStyle/>
          <a:p>
            <a:r>
              <a:rPr lang="en-US" altLang="en-US" b="1" dirty="0" err="1">
                <a:solidFill>
                  <a:srgbClr val="002060"/>
                </a:solidFill>
              </a:rPr>
              <a:t>NameNode</a:t>
            </a:r>
            <a:endParaRPr lang="en-US" altLang="en-US" b="1" dirty="0">
              <a:solidFill>
                <a:srgbClr val="002060"/>
              </a:solidFill>
            </a:endParaRPr>
          </a:p>
          <a:p>
            <a:pPr lvl="1"/>
            <a:r>
              <a:rPr lang="en-GB" altLang="en-US" dirty="0">
                <a:solidFill>
                  <a:srgbClr val="000000"/>
                </a:solidFill>
              </a:rPr>
              <a:t>Maps a filename to list of Block IDs</a:t>
            </a:r>
            <a:endParaRPr lang="en-GB" altLang="en-US" dirty="0">
              <a:solidFill>
                <a:srgbClr val="000000"/>
              </a:solidFill>
            </a:endParaRPr>
          </a:p>
          <a:p>
            <a:pPr lvl="1"/>
            <a:r>
              <a:rPr lang="en-GB" altLang="en-US" dirty="0">
                <a:solidFill>
                  <a:srgbClr val="000000"/>
                </a:solidFill>
              </a:rPr>
              <a:t>Maps each Block ID to </a:t>
            </a:r>
            <a:r>
              <a:rPr lang="en-GB" altLang="en-US" dirty="0" err="1">
                <a:solidFill>
                  <a:srgbClr val="000000"/>
                </a:solidFill>
              </a:rPr>
              <a:t>DataNodes</a:t>
            </a:r>
            <a:r>
              <a:rPr lang="en-GB" altLang="en-US" dirty="0">
                <a:solidFill>
                  <a:srgbClr val="000000"/>
                </a:solidFill>
              </a:rPr>
              <a:t> containing a replica of the block</a:t>
            </a:r>
            <a:endParaRPr lang="en-GB" altLang="en-US" dirty="0">
              <a:solidFill>
                <a:srgbClr val="000000"/>
              </a:solidFill>
            </a:endParaRPr>
          </a:p>
          <a:p>
            <a:r>
              <a:rPr lang="en-GB" altLang="en-US" b="1" dirty="0" err="1">
                <a:solidFill>
                  <a:srgbClr val="002060"/>
                </a:solidFill>
              </a:rPr>
              <a:t>DataNode</a:t>
            </a:r>
            <a:r>
              <a:rPr lang="en-GB" altLang="en-US" dirty="0">
                <a:solidFill>
                  <a:srgbClr val="000000"/>
                </a:solidFill>
              </a:rPr>
              <a:t>: Maps a Block ID to a physical location on disk</a:t>
            </a:r>
            <a:endParaRPr lang="en-GB" altLang="en-US" dirty="0">
              <a:solidFill>
                <a:srgbClr val="000000"/>
              </a:solidFill>
            </a:endParaRPr>
          </a:p>
          <a:p>
            <a:pPr indent="-365760"/>
            <a:r>
              <a:rPr lang="en-US" dirty="0">
                <a:ea typeface="MS PGothic" charset="0"/>
              </a:rPr>
              <a:t>Data Coherency</a:t>
            </a:r>
            <a:endParaRPr lang="en-US" dirty="0">
              <a:ea typeface="MS PGothic" charset="0"/>
            </a:endParaRPr>
          </a:p>
          <a:p>
            <a:pPr lvl="1" indent="-365760"/>
            <a:r>
              <a:rPr lang="en-US" dirty="0">
                <a:ea typeface="MS PGothic" charset="-128"/>
              </a:rPr>
              <a:t>Write-once-read-many access model</a:t>
            </a:r>
            <a:endParaRPr lang="en-US" dirty="0">
              <a:ea typeface="MS PGothic" charset="-128"/>
            </a:endParaRPr>
          </a:p>
          <a:p>
            <a:pPr lvl="1" indent="-365760"/>
            <a:r>
              <a:rPr lang="en-US" dirty="0">
                <a:ea typeface="MS PGothic" charset="-128"/>
              </a:rPr>
              <a:t>Client can only append to existing files</a:t>
            </a:r>
            <a:endParaRPr lang="en-US" dirty="0">
              <a:ea typeface="MS PGothic" charset="-128"/>
            </a:endParaRPr>
          </a:p>
          <a:p>
            <a:pPr indent="-365760"/>
            <a:r>
              <a:rPr lang="en-US" dirty="0">
                <a:ea typeface="MS PGothic" charset="-128"/>
              </a:rPr>
              <a:t>Distributed file systems good for millions of large files</a:t>
            </a:r>
            <a:endParaRPr lang="en-US" dirty="0">
              <a:ea typeface="MS PGothic" charset="-128"/>
            </a:endParaRPr>
          </a:p>
          <a:p>
            <a:pPr lvl="1" indent="-365760"/>
            <a:r>
              <a:rPr lang="en-US" dirty="0">
                <a:ea typeface="MS PGothic" charset="-128"/>
              </a:rPr>
              <a:t>But have very high overheads and poor performance with billions of smaller tuples</a:t>
            </a:r>
            <a:endParaRPr lang="en-US" dirty="0">
              <a:ea typeface="MS PGothic" charset="-128"/>
            </a:endParaRPr>
          </a:p>
          <a:p>
            <a:pPr indent="-365760"/>
            <a:endParaRPr lang="en-US" dirty="0">
              <a:ea typeface="MS PGothic" charset="-128"/>
            </a:endParaRP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Sharding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1" y="1102497"/>
            <a:ext cx="7675854" cy="5367972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Sharding</a:t>
            </a:r>
            <a:r>
              <a:rPr lang="en-IN" dirty="0"/>
              <a:t>: partition data across multiple databases</a:t>
            </a:r>
            <a:endParaRPr lang="en-IN" dirty="0"/>
          </a:p>
          <a:p>
            <a:r>
              <a:rPr lang="en-IN" dirty="0"/>
              <a:t>Partitioning usually done on some </a:t>
            </a:r>
            <a:r>
              <a:rPr lang="en-IN" b="1" i="1" dirty="0"/>
              <a:t>partitioning attributes </a:t>
            </a:r>
            <a:r>
              <a:rPr lang="en-IN" dirty="0"/>
              <a:t>(also known as </a:t>
            </a:r>
            <a:r>
              <a:rPr lang="en-IN" b="1" i="1" dirty="0"/>
              <a:t>partitioning keys </a:t>
            </a:r>
            <a:r>
              <a:rPr lang="en-IN" dirty="0"/>
              <a:t>or </a:t>
            </a:r>
            <a:r>
              <a:rPr lang="en-IN" b="1" i="1" dirty="0"/>
              <a:t>shard keys </a:t>
            </a:r>
            <a:r>
              <a:rPr lang="en-IN" dirty="0"/>
              <a:t>e.g. user ID</a:t>
            </a:r>
            <a:endParaRPr lang="en-IN" b="1" i="1" dirty="0"/>
          </a:p>
          <a:p>
            <a:pPr lvl="1"/>
            <a:r>
              <a:rPr lang="en-IN" dirty="0"/>
              <a:t>E.g., records with key values from 1 to 100,000 on database 1,</a:t>
            </a:r>
            <a:br>
              <a:rPr lang="en-IN" dirty="0"/>
            </a:br>
            <a:r>
              <a:rPr lang="en-IN" dirty="0"/>
              <a:t>records with key values from 100,001 to 200,000 on database 2, etc.</a:t>
            </a:r>
            <a:endParaRPr lang="en-IN" dirty="0"/>
          </a:p>
          <a:p>
            <a:r>
              <a:rPr lang="en-IN" dirty="0"/>
              <a:t>Application must track which records are on which database and send queries/updates to that database</a:t>
            </a:r>
            <a:endParaRPr lang="en-IN" dirty="0"/>
          </a:p>
          <a:p>
            <a:r>
              <a:rPr lang="en-IN" dirty="0"/>
              <a:t>Positives: scales well, easy to implement</a:t>
            </a:r>
            <a:endParaRPr lang="en-IN" dirty="0"/>
          </a:p>
          <a:p>
            <a:r>
              <a:rPr lang="en-IN" dirty="0"/>
              <a:t>Drawbacks:</a:t>
            </a:r>
            <a:endParaRPr lang="en-IN" dirty="0"/>
          </a:p>
          <a:p>
            <a:pPr lvl="1"/>
            <a:r>
              <a:rPr lang="en-IN" dirty="0"/>
              <a:t>Not transparent: application has to deal with routing of queries, queries that span multiple databases</a:t>
            </a:r>
            <a:endParaRPr lang="en-IN" dirty="0"/>
          </a:p>
          <a:p>
            <a:pPr lvl="1"/>
            <a:r>
              <a:rPr lang="en-IN" dirty="0"/>
              <a:t>When a database is overloaded, moving part of its load out is not easy</a:t>
            </a:r>
            <a:endParaRPr lang="en-IN" dirty="0"/>
          </a:p>
          <a:p>
            <a:pPr lvl="1"/>
            <a:r>
              <a:rPr lang="en-IN" dirty="0"/>
              <a:t>Chance of failure more with more databases</a:t>
            </a:r>
            <a:endParaRPr lang="en-IN" dirty="0"/>
          </a:p>
          <a:p>
            <a:pPr lvl="2"/>
            <a:r>
              <a:rPr lang="en-IN" dirty="0"/>
              <a:t>need to keep replicas to ensure availability, which is more work for application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Parallel Databases and Data Stores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7685185" cy="4803781"/>
          </a:xfrm>
        </p:spPr>
        <p:txBody>
          <a:bodyPr/>
          <a:lstStyle/>
          <a:p>
            <a:r>
              <a:rPr lang="en-US" altLang="en-US" dirty="0"/>
              <a:t>Supporting scalable data access</a:t>
            </a:r>
            <a:endParaRPr lang="en-US" altLang="en-US" dirty="0"/>
          </a:p>
          <a:p>
            <a:pPr lvl="1"/>
            <a:r>
              <a:rPr lang="en-US" altLang="en-US" dirty="0"/>
              <a:t>Approach 1: </a:t>
            </a:r>
            <a:r>
              <a:rPr lang="en-US" altLang="en-US" dirty="0" err="1"/>
              <a:t>memcache</a:t>
            </a:r>
            <a:r>
              <a:rPr lang="en-US" altLang="en-US" dirty="0"/>
              <a:t> or other caching mechanisms at application servers, to reduce database access</a:t>
            </a:r>
            <a:endParaRPr lang="en-US" altLang="en-US" dirty="0"/>
          </a:p>
          <a:p>
            <a:pPr lvl="2"/>
            <a:r>
              <a:rPr lang="en-US" altLang="en-US" dirty="0"/>
              <a:t>Limited in scalability</a:t>
            </a:r>
            <a:endParaRPr lang="en-US" altLang="en-US" dirty="0"/>
          </a:p>
          <a:p>
            <a:pPr lvl="1"/>
            <a:r>
              <a:rPr lang="en-US" altLang="en-US" dirty="0"/>
              <a:t>Approach 2: Partition (“shard”) data across multiple separate database servers</a:t>
            </a:r>
            <a:endParaRPr lang="en-US" altLang="en-US" dirty="0"/>
          </a:p>
          <a:p>
            <a:pPr lvl="1"/>
            <a:r>
              <a:rPr lang="en-US" altLang="en-US" dirty="0"/>
              <a:t>Approach 3: Use existing parallel databases </a:t>
            </a:r>
            <a:endParaRPr lang="en-US" altLang="en-US" dirty="0"/>
          </a:p>
          <a:p>
            <a:pPr lvl="2"/>
            <a:r>
              <a:rPr lang="en-US" altLang="en-US" dirty="0"/>
              <a:t>Historically: parallel databases that can scale to large number of machines were designed for decision support not OLTP</a:t>
            </a:r>
            <a:endParaRPr lang="en-US" altLang="en-US" dirty="0"/>
          </a:p>
          <a:p>
            <a:pPr lvl="1"/>
            <a:r>
              <a:rPr lang="en-US" altLang="en-US" dirty="0"/>
              <a:t>Approach 4: Massively Parallel Key-Value Data Store</a:t>
            </a:r>
            <a:endParaRPr lang="en-US" altLang="en-US" dirty="0"/>
          </a:p>
          <a:p>
            <a:pPr lvl="2"/>
            <a:r>
              <a:rPr lang="en-US" altLang="en-US" dirty="0"/>
              <a:t>Partitioning, high availability etc. completely transparent to application</a:t>
            </a:r>
            <a:endParaRPr lang="en-US" altLang="en-US" dirty="0"/>
          </a:p>
          <a:p>
            <a:r>
              <a:rPr lang="en-US" altLang="en-US" dirty="0"/>
              <a:t>Sharding systems and key-value stores don’t support many relational features, such as joins, integrity constraints, etc., across partitions. </a:t>
            </a:r>
            <a:endParaRPr lang="en-US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b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1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1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db</Template>
  <TotalTime>0</TotalTime>
  <Words>23541</Words>
  <Application>WPS Spreadsheets</Application>
  <PresentationFormat>On-screen Show (4:3)</PresentationFormat>
  <Paragraphs>712</Paragraphs>
  <Slides>54</Slides>
  <Notes>12</Notes>
  <HiddenSlides>2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  <vt:variant>
        <vt:lpstr>自定义放映</vt:lpstr>
      </vt:variant>
      <vt:variant>
        <vt:i4>1</vt:i4>
      </vt:variant>
    </vt:vector>
  </HeadingPairs>
  <TitlesOfParts>
    <vt:vector size="76" baseType="lpstr">
      <vt:lpstr>Arial</vt:lpstr>
      <vt:lpstr>SimSun</vt:lpstr>
      <vt:lpstr>Wingdings</vt:lpstr>
      <vt:lpstr>Helvetica</vt:lpstr>
      <vt:lpstr>MS PGothic</vt:lpstr>
      <vt:lpstr>宋体-简</vt:lpstr>
      <vt:lpstr>Times New Roman</vt:lpstr>
      <vt:lpstr>MS PGothic</vt:lpstr>
      <vt:lpstr>苹方-简</vt:lpstr>
      <vt:lpstr>Monotype Sorts</vt:lpstr>
      <vt:lpstr>Thonburi</vt:lpstr>
      <vt:lpstr>Webdings</vt:lpstr>
      <vt:lpstr>MS PGothic</vt:lpstr>
      <vt:lpstr>MS PGothic</vt:lpstr>
      <vt:lpstr>Calibri</vt:lpstr>
      <vt:lpstr>Verdana</vt:lpstr>
      <vt:lpstr>Microsoft YaHei</vt:lpstr>
      <vt:lpstr>汉仪旗黑</vt:lpstr>
      <vt:lpstr>Arial Unicode MS</vt:lpstr>
      <vt:lpstr>Helvetica Neue</vt:lpstr>
      <vt:lpstr>db</vt:lpstr>
      <vt:lpstr>Chapter 10: Big Data</vt:lpstr>
      <vt:lpstr>Motivation</vt:lpstr>
      <vt:lpstr>Querying Big Data</vt:lpstr>
      <vt:lpstr>Big Data Storage Systems</vt:lpstr>
      <vt:lpstr>Distributed File Systems</vt:lpstr>
      <vt:lpstr>Hadoop File System Architecture</vt:lpstr>
      <vt:lpstr>Hadoop Distributed File System (HDFS)</vt:lpstr>
      <vt:lpstr>Sharding</vt:lpstr>
      <vt:lpstr>Parallel Databases and Data Stores</vt:lpstr>
      <vt:lpstr>Key Value Storage Systems</vt:lpstr>
      <vt:lpstr>Key Value Storage Systems</vt:lpstr>
      <vt:lpstr>Data Representation</vt:lpstr>
      <vt:lpstr>Key Value Storage Systems</vt:lpstr>
      <vt:lpstr>Parallel and Distributed Databases</vt:lpstr>
      <vt:lpstr>Replication and Consistency</vt:lpstr>
      <vt:lpstr>Replication and Consistency</vt:lpstr>
      <vt:lpstr>The MapReduce Paradigm</vt:lpstr>
      <vt:lpstr>MapReduce: Word Count Example</vt:lpstr>
      <vt:lpstr>Pseudo-code of Word Count</vt:lpstr>
      <vt:lpstr>MapReduce Programming Model</vt:lpstr>
      <vt:lpstr>MapReduce Example 2: Log Processing</vt:lpstr>
      <vt:lpstr>MapReduce: File Access Count Example</vt:lpstr>
      <vt:lpstr>Schematic Flow of Keys and Values</vt:lpstr>
      <vt:lpstr>Parallel Processing of MapReduce Job</vt:lpstr>
      <vt:lpstr>Hadoop MapReduce</vt:lpstr>
      <vt:lpstr> Types in Hadoop</vt:lpstr>
      <vt:lpstr>Hadoop Code in Java: Map Function</vt:lpstr>
      <vt:lpstr>Hadoop Code in Java: Reduce Function</vt:lpstr>
      <vt:lpstr>Hadoop Job Parameters</vt:lpstr>
      <vt:lpstr>Hadoop Code in Java: Overall Program</vt:lpstr>
      <vt:lpstr>Local Pre-Aggregation</vt:lpstr>
      <vt:lpstr>Map Reduce vs. Databases</vt:lpstr>
      <vt:lpstr>Map Reduce vs.  Databases (Cont.)</vt:lpstr>
      <vt:lpstr>Beyond MapReduce: Algebraic Operations</vt:lpstr>
      <vt:lpstr>Algebraic Operations</vt:lpstr>
      <vt:lpstr>Algebraic Operations in Spark</vt:lpstr>
      <vt:lpstr>Word Count in Spark</vt:lpstr>
      <vt:lpstr>Algebraic Operations in Spark</vt:lpstr>
      <vt:lpstr>Spark DataFrames and DataSet</vt:lpstr>
      <vt:lpstr>Streaming Data</vt:lpstr>
      <vt:lpstr>Streaming Data and Applications</vt:lpstr>
      <vt:lpstr>Querying Streaming Data</vt:lpstr>
      <vt:lpstr>Querying Streaming Data (Cont.)</vt:lpstr>
      <vt:lpstr>Stream Processing Architectures</vt:lpstr>
      <vt:lpstr>Stream Extensions to SQL</vt:lpstr>
      <vt:lpstr>Window Syntax in SQL</vt:lpstr>
      <vt:lpstr>Algebraic Operations on Streams</vt:lpstr>
      <vt:lpstr>Publish Subscribe Systems</vt:lpstr>
      <vt:lpstr>Graph Databases</vt:lpstr>
      <vt:lpstr>Graph Data Model</vt:lpstr>
      <vt:lpstr>Graph Data Model (Cont.)</vt:lpstr>
      <vt:lpstr>Graph Data Model (Cont.)</vt:lpstr>
      <vt:lpstr>Parallel Graph Processing</vt:lpstr>
      <vt:lpstr>Bulk Synchronous Processing</vt:lpstr>
      <vt:lpstr>Custom Show 1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nashu</cp:lastModifiedBy>
  <cp:revision>501</cp:revision>
  <cp:lastPrinted>2024-06-06T01:40:42Z</cp:lastPrinted>
  <dcterms:created xsi:type="dcterms:W3CDTF">2024-06-06T01:40:42Z</dcterms:created>
  <dcterms:modified xsi:type="dcterms:W3CDTF">2024-06-06T01:40:42Z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1033-5.7.1.8093</vt:lpwstr>
  </property>
</Properties>
</file>