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4"/>
  </p:notesMasterIdLst>
  <p:handoutMasterIdLst>
    <p:handoutMasterId r:id="rId68"/>
  </p:handoutMasterIdLst>
  <p:sldIdLst>
    <p:sldId id="336" r:id="rId3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91" r:id="rId21"/>
    <p:sldId id="470" r:id="rId22"/>
    <p:sldId id="354" r:id="rId23"/>
    <p:sldId id="355" r:id="rId24"/>
    <p:sldId id="356" r:id="rId25"/>
    <p:sldId id="357" r:id="rId26"/>
    <p:sldId id="392" r:id="rId27"/>
    <p:sldId id="405" r:id="rId28"/>
    <p:sldId id="366" r:id="rId29"/>
    <p:sldId id="518" r:id="rId30"/>
    <p:sldId id="519" r:id="rId31"/>
    <p:sldId id="520" r:id="rId32"/>
    <p:sldId id="522" r:id="rId33"/>
    <p:sldId id="367" r:id="rId34"/>
    <p:sldId id="368" r:id="rId35"/>
    <p:sldId id="472" r:id="rId36"/>
    <p:sldId id="471" r:id="rId37"/>
    <p:sldId id="521" r:id="rId38"/>
    <p:sldId id="523" r:id="rId39"/>
    <p:sldId id="395" r:id="rId40"/>
    <p:sldId id="396" r:id="rId41"/>
    <p:sldId id="397" r:id="rId42"/>
    <p:sldId id="525" r:id="rId43"/>
    <p:sldId id="526" r:id="rId44"/>
    <p:sldId id="527" r:id="rId45"/>
    <p:sldId id="372" r:id="rId46"/>
    <p:sldId id="399" r:id="rId47"/>
    <p:sldId id="400" r:id="rId48"/>
    <p:sldId id="528" r:id="rId49"/>
    <p:sldId id="524" r:id="rId50"/>
    <p:sldId id="378" r:id="rId51"/>
    <p:sldId id="379" r:id="rId52"/>
    <p:sldId id="402" r:id="rId53"/>
    <p:sldId id="381" r:id="rId54"/>
    <p:sldId id="382" r:id="rId55"/>
    <p:sldId id="383" r:id="rId56"/>
    <p:sldId id="384" r:id="rId57"/>
    <p:sldId id="385" r:id="rId58"/>
    <p:sldId id="386" r:id="rId59"/>
    <p:sldId id="387" r:id="rId60"/>
    <p:sldId id="403" r:id="rId61"/>
    <p:sldId id="444" r:id="rId62"/>
    <p:sldId id="445" r:id="rId63"/>
    <p:sldId id="446" r:id="rId64"/>
    <p:sldId id="447" r:id="rId65"/>
    <p:sldId id="448" r:id="rId66"/>
    <p:sldId id="449" r:id="rId67"/>
  </p:sldIdLst>
  <p:sldSz cx="9144000" cy="6858000" type="screen4x3"/>
  <p:notesSz cx="6997700" cy="9283700"/>
  <p:embeddedFontLst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 showGuides="1">
      <p:cViewPr varScale="1">
        <p:scale>
          <a:sx n="108" d="100"/>
          <a:sy n="108" d="100"/>
        </p:scale>
        <p:origin x="1512" y="114"/>
      </p:cViewPr>
      <p:guideLst>
        <p:guide orient="horz" pos="689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4.xml"/><Relationship Id="rId69" Type="http://schemas.openxmlformats.org/officeDocument/2006/relationships/presProps" Target="presProps.xml"/><Relationship Id="rId68" Type="http://schemas.openxmlformats.org/officeDocument/2006/relationships/handoutMaster" Target="handoutMasters/handoutMaster1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algn="r"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algn="r"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E384C445-B1F5-490F-A9C4-D80A2FD64200}" type="slidenum">
              <a:rPr lang="en-US" altLang="en-US" sz="1200"/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3EA5081-7C3B-4331-8DF4-4701702254E9}" type="slidenum">
              <a:rPr lang="en-US" altLang="en-US" sz="1200"/>
            </a:fld>
            <a:endParaRPr lang="en-US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BAD4660-C1BD-43D6-AED2-2CDB1E45F07D}" type="slidenum">
              <a:rPr lang="en-US" altLang="en-US" sz="1200"/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E77F9C97-08D5-47D4-A865-ADACA29B1AA1}" type="slidenum">
              <a:rPr lang="en-US" altLang="en-US" sz="1200"/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B6F0339C-7A5B-4860-8D42-52F584D09780}" type="slidenum">
              <a:rPr lang="en-US" altLang="en-US" sz="1200"/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6EA8CD4-BE8A-459D-9D31-26FCFAB06D25}" type="slidenum">
              <a:rPr lang="en-US" altLang="en-US" sz="1200"/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7040340-971D-4A83-83E8-822FA67F93DB}" type="slidenum">
              <a:rPr lang="en-US" altLang="en-US" sz="1200"/>
            </a:fld>
            <a:endParaRPr lang="en-US" alt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F0D3EC4A-6F15-43AE-AA3C-5A809172836D}" type="slidenum">
              <a:rPr lang="en-US" altLang="en-US" sz="1200"/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A1350AA7-056F-4860-8F4F-423CF851BA62}" type="slidenum">
              <a:rPr lang="en-US" altLang="en-US" sz="1200"/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A0A2931-304C-4865-B2DC-2F6371DEAF73}" type="slidenum">
              <a:rPr lang="en-US" altLang="en-US" sz="1200"/>
            </a:fld>
            <a:endParaRPr lang="en-US" alt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84AC97B1-25CD-474B-98A6-5180BA18AE28}" type="slidenum">
              <a:rPr lang="en-US" altLang="en-US" sz="1200"/>
            </a:fld>
            <a:endParaRPr lang="en-US" alt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3AFD31E9-BE10-4267-BC2D-73ADA680375F}" type="slidenum">
              <a:rPr lang="en-US" altLang="en-US" sz="1200"/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7F04CF4B-324E-46D0-BA47-9EB6AD9CA672}" type="slidenum">
              <a:rPr lang="en-US" altLang="en-US" sz="1200"/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B660626-6ED4-4019-A597-4C6DFE264C50}" type="slidenum">
              <a:rPr lang="en-US" altLang="en-US" sz="1200"/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A0967849-B9F5-4791-B1A9-03C13B822321}" type="slidenum">
              <a:rPr lang="en-US" altLang="en-US" sz="1200"/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8667AE9D-16D3-4C16-919A-75B127D37AD1}" type="slidenum">
              <a:rPr lang="en-US" altLang="en-US" sz="1200"/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B6F0339C-7A5B-4860-8D42-52F584D09780}" type="slidenum">
              <a:rPr lang="en-US" altLang="en-US" sz="1200"/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3516BC0A-7AF6-411D-BE71-BCBBBCBA9517}" type="slidenum">
              <a:rPr lang="en-US" altLang="en-US" sz="1200"/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0C6C070-221F-4423-9214-3514A79EC7A3}" type="slidenum">
              <a:rPr lang="en-US" altLang="en-US" sz="1200"/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88492A6-4F00-4007-87E0-225E8D3BDEF7}" type="slidenum">
              <a:rPr lang="en-US" altLang="en-US" sz="1200"/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91CD168A-2AB0-40BE-8A28-C8934AB24B59}" type="slidenum">
              <a:rPr lang="en-US" altLang="en-US" sz="1200"/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195425E-B128-4221-8204-CB4CCCA7DF75}" type="slidenum">
              <a:rPr lang="en-US" altLang="en-US" sz="1200"/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9A4489F-5EFD-4D7E-AF6C-64604DC04144}" type="slidenum">
              <a:rPr lang="en-US" altLang="en-US" sz="1200"/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412AD63-2C6B-42F7-8B81-9C7AD796E0BB}" type="slidenum">
              <a:rPr lang="en-US" altLang="en-US" sz="1200"/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5C2FE0B-747E-4E51-8338-9337A712521F}" type="slidenum">
              <a:rPr lang="en-US" altLang="en-US" sz="1200"/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EF74B7E-6D78-40C0-B480-B2E1F05096CD}" type="slidenum">
              <a:rPr lang="en-US" altLang="en-US" sz="1200"/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86412B2-536C-4355-9676-2D56984C8D0B}" type="slidenum">
              <a:rPr lang="en-US" altLang="en-US" sz="1200"/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8EB2570B-4ECC-42D2-A915-3497ECD86CCC}" type="slidenum">
              <a:rPr lang="en-US" altLang="en-US" sz="1200"/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512005" name="Text Box 5"/>
          <p:cNvSpPr txBox="1">
            <a:spLocks noChangeArrowheads="1"/>
          </p:cNvSpPr>
          <p:nvPr userDrawn="1"/>
        </p:nvSpPr>
        <p:spPr bwMode="auto">
          <a:xfrm>
            <a:off x="4502786" y="6613525"/>
            <a:ext cx="401955" cy="245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032" name="Freeform 8"/>
          <p:cNvSpPr/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Chapter 5: Advanced SQL</a:t>
            </a:r>
            <a:endParaRPr lang="en-US" dirty="0"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 SUBSECTIONS       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r>
              <a:rPr lang="en-US" altLang="en-US" dirty="0"/>
              <a:t>Connecting to the Database</a:t>
            </a:r>
            <a:endParaRPr lang="en-US" altLang="en-US" dirty="0"/>
          </a:p>
          <a:p>
            <a:r>
              <a:rPr lang="en-US" altLang="en-US" dirty="0"/>
              <a:t>Shipping SQL Statements to the Database System</a:t>
            </a:r>
            <a:endParaRPr lang="en-US" altLang="en-US" dirty="0"/>
          </a:p>
          <a:p>
            <a:r>
              <a:rPr lang="en-US" altLang="en-US" dirty="0"/>
              <a:t>Exceptions and Resource Management</a:t>
            </a:r>
            <a:endParaRPr lang="en-US" altLang="en-US" dirty="0"/>
          </a:p>
          <a:p>
            <a:r>
              <a:rPr lang="en-US" altLang="en-US" dirty="0"/>
              <a:t>Retrieving the Result of a Query</a:t>
            </a:r>
            <a:endParaRPr lang="en-US" altLang="en-US" dirty="0"/>
          </a:p>
          <a:p>
            <a:r>
              <a:rPr lang="en-US" altLang="en-US" dirty="0"/>
              <a:t>Prepared Statements</a:t>
            </a:r>
            <a:endParaRPr lang="en-US" altLang="en-US" dirty="0"/>
          </a:p>
          <a:p>
            <a:r>
              <a:rPr lang="en-US" altLang="en-US" dirty="0"/>
              <a:t>Callable Statements</a:t>
            </a:r>
            <a:endParaRPr lang="en-US" altLang="en-US" dirty="0"/>
          </a:p>
          <a:p>
            <a:r>
              <a:rPr lang="en-US" altLang="en-US" dirty="0"/>
              <a:t>Metadata Features</a:t>
            </a:r>
            <a:endParaRPr lang="en-US" altLang="en-US" dirty="0"/>
          </a:p>
          <a:p>
            <a:r>
              <a:rPr lang="en-US" altLang="en-US" dirty="0"/>
              <a:t>Other Features</a:t>
            </a:r>
            <a:endParaRPr lang="en-US" altLang="en-US" dirty="0"/>
          </a:p>
          <a:p>
            <a:r>
              <a:rPr lang="en-US" altLang="en-US" dirty="0"/>
              <a:t>Database Access from Python</a:t>
            </a:r>
            <a:endParaRPr lang="en-US" altLang="en-US" dirty="0"/>
          </a:p>
          <a:p>
            <a:endParaRPr lang="en-US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Details       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r>
              <a:rPr lang="en-US" altLang="en-US" dirty="0"/>
              <a:t>Getting result fields:</a:t>
            </a:r>
            <a:endParaRPr lang="en-US" altLang="en-US" dirty="0"/>
          </a:p>
          <a:p>
            <a:pPr lvl="1"/>
            <a:r>
              <a:rPr lang="en-US" altLang="en-US" b="1" dirty="0" err="1">
                <a:ea typeface="MS PGothic" panose="020B0600070205080204" pitchFamily="34" charset="-128"/>
              </a:rPr>
              <a:t>rs.getString</a:t>
            </a:r>
            <a:r>
              <a:rPr lang="en-US" altLang="en-US" b="1" dirty="0">
                <a:ea typeface="MS PGothic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MS PGothic" panose="020B0600070205080204" pitchFamily="34" charset="-128"/>
              </a:rPr>
              <a:t>“</a:t>
            </a:r>
            <a:r>
              <a:rPr lang="en-US" altLang="ja-JP" b="1" dirty="0" err="1">
                <a:ea typeface="MS PGothic" panose="020B0600070205080204" pitchFamily="34" charset="-128"/>
              </a:rPr>
              <a:t>dept_name</a:t>
            </a:r>
            <a:r>
              <a:rPr lang="ja-JP" altLang="en-US" b="1" dirty="0">
                <a:latin typeface="Arial" panose="020B0604020202020204" pitchFamily="34" charset="0"/>
                <a:ea typeface="MS PGothic" panose="020B0600070205080204" pitchFamily="34" charset="-128"/>
              </a:rPr>
              <a:t>”</a:t>
            </a:r>
            <a:r>
              <a:rPr lang="en-US" altLang="ja-JP" b="1" dirty="0">
                <a:ea typeface="MS PGothic" panose="020B0600070205080204" pitchFamily="34" charset="-128"/>
              </a:rPr>
              <a:t>) and </a:t>
            </a:r>
            <a:r>
              <a:rPr lang="en-US" altLang="ja-JP" b="1" dirty="0" err="1">
                <a:ea typeface="MS PGothic" panose="020B0600070205080204" pitchFamily="34" charset="-128"/>
              </a:rPr>
              <a:t>rs.getString</a:t>
            </a:r>
            <a:r>
              <a:rPr lang="en-US" altLang="ja-JP" b="1" dirty="0">
                <a:ea typeface="MS PGothic" panose="020B0600070205080204" pitchFamily="34" charset="-128"/>
              </a:rPr>
              <a:t>(1) equivalent if </a:t>
            </a:r>
            <a:r>
              <a:rPr lang="en-US" altLang="ja-JP" b="1" dirty="0" err="1">
                <a:ea typeface="MS PGothic" panose="020B0600070205080204" pitchFamily="34" charset="-128"/>
              </a:rPr>
              <a:t>dept_name</a:t>
            </a:r>
            <a:r>
              <a:rPr lang="en-US" altLang="ja-JP" b="1" dirty="0">
                <a:ea typeface="MS PGothic" panose="020B0600070205080204" pitchFamily="34" charset="-128"/>
              </a:rPr>
              <a:t> is the first argument of select result.</a:t>
            </a:r>
            <a:endParaRPr lang="en-US" altLang="ja-JP" b="1" dirty="0">
              <a:ea typeface="MS PGothic" panose="020B0600070205080204" pitchFamily="34" charset="-128"/>
            </a:endParaRPr>
          </a:p>
          <a:p>
            <a:r>
              <a:rPr lang="en-US" altLang="en-US" dirty="0"/>
              <a:t>Dealing with Null values</a:t>
            </a:r>
            <a:endParaRPr lang="en-US" altLang="en-US" dirty="0"/>
          </a:p>
          <a:p>
            <a:pPr lvl="1">
              <a:buFont typeface="Monotype Sorts" pitchFamily="-65" charset="2"/>
              <a:buNone/>
            </a:pPr>
            <a:r>
              <a:rPr lang="en-US" altLang="en-US" b="1" dirty="0" err="1">
                <a:ea typeface="MS PGothic" panose="020B0600070205080204" pitchFamily="34" charset="-128"/>
              </a:rPr>
              <a:t>int</a:t>
            </a:r>
            <a:r>
              <a:rPr lang="en-US" altLang="en-US" b="1" dirty="0">
                <a:ea typeface="MS PGothic" panose="020B0600070205080204" pitchFamily="34" charset="-128"/>
              </a:rPr>
              <a:t> a = </a:t>
            </a:r>
            <a:r>
              <a:rPr lang="en-US" altLang="en-US" b="1" dirty="0" err="1">
                <a:ea typeface="MS PGothic" panose="020B0600070205080204" pitchFamily="34" charset="-128"/>
              </a:rPr>
              <a:t>rs.getInt</a:t>
            </a:r>
            <a:r>
              <a:rPr lang="en-US" altLang="en-US" b="1" dirty="0">
                <a:ea typeface="MS PGothic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MS PGothic" panose="020B0600070205080204" pitchFamily="34" charset="-128"/>
              </a:rPr>
              <a:t>“</a:t>
            </a:r>
            <a:r>
              <a:rPr lang="en-US" altLang="ja-JP" b="1" dirty="0">
                <a:ea typeface="MS PGothic" panose="020B0600070205080204" pitchFamily="34" charset="-128"/>
              </a:rPr>
              <a:t>a</a:t>
            </a:r>
            <a:r>
              <a:rPr lang="ja-JP" altLang="en-US" b="1" dirty="0">
                <a:latin typeface="Arial" panose="020B0604020202020204" pitchFamily="34" charset="0"/>
                <a:ea typeface="MS PGothic" panose="020B0600070205080204" pitchFamily="34" charset="-128"/>
              </a:rPr>
              <a:t>”</a:t>
            </a:r>
            <a:r>
              <a:rPr lang="en-US" altLang="ja-JP" b="1" dirty="0">
                <a:ea typeface="MS PGothic" panose="020B0600070205080204" pitchFamily="34" charset="-128"/>
              </a:rPr>
              <a:t>);</a:t>
            </a:r>
            <a:endParaRPr lang="en-US" altLang="ja-JP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b="1" dirty="0">
                <a:ea typeface="MS PGothic" panose="020B0600070205080204" pitchFamily="34" charset="-128"/>
              </a:rPr>
              <a:t>if (</a:t>
            </a:r>
            <a:r>
              <a:rPr lang="en-US" altLang="en-US" b="1" dirty="0" err="1">
                <a:ea typeface="MS PGothic" panose="020B0600070205080204" pitchFamily="34" charset="-128"/>
              </a:rPr>
              <a:t>rs.wasNull</a:t>
            </a:r>
            <a:r>
              <a:rPr lang="en-US" altLang="en-US" b="1" dirty="0">
                <a:ea typeface="MS PGothic" panose="020B0600070205080204" pitchFamily="34" charset="-128"/>
              </a:rPr>
              <a:t>()) </a:t>
            </a:r>
            <a:r>
              <a:rPr lang="en-US" altLang="en-US" b="1" dirty="0" err="1">
                <a:ea typeface="MS PGothic" panose="020B0600070205080204" pitchFamily="34" charset="-128"/>
              </a:rPr>
              <a:t>Systems.out.println</a:t>
            </a:r>
            <a:r>
              <a:rPr lang="en-US" altLang="en-US" b="1" dirty="0">
                <a:ea typeface="MS PGothic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MS PGothic" panose="020B0600070205080204" pitchFamily="34" charset="-128"/>
              </a:rPr>
              <a:t>“</a:t>
            </a:r>
            <a:r>
              <a:rPr lang="en-US" altLang="ja-JP" b="1" dirty="0">
                <a:ea typeface="MS PGothic" panose="020B0600070205080204" pitchFamily="34" charset="-128"/>
              </a:rPr>
              <a:t>Got null value</a:t>
            </a:r>
            <a:r>
              <a:rPr lang="ja-JP" altLang="en-US" b="1" dirty="0">
                <a:latin typeface="Arial" panose="020B0604020202020204" pitchFamily="34" charset="0"/>
                <a:ea typeface="MS PGothic" panose="020B0600070205080204" pitchFamily="34" charset="-128"/>
              </a:rPr>
              <a:t>”</a:t>
            </a:r>
            <a:r>
              <a:rPr lang="en-US" altLang="ja-JP" b="1" dirty="0">
                <a:ea typeface="MS PGothic" panose="020B0600070205080204" pitchFamily="34" charset="-128"/>
              </a:rPr>
              <a:t>);</a:t>
            </a:r>
            <a:endParaRPr lang="en-US" altLang="en-US" b="1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Prepared Statement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PreparedStatement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conn.prepareStatement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"insert into instructor values(?,?,?,?)");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(1, "88877");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(2, "Perry");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(3, "Finance");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pStmt.setInt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(4, 125000);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pStmt.executeUpdate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(1, "88878");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pStmt.executeUpdate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/>
              <a:t>WARNING: always use prepared statements when taking an input from the user and adding it to a query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NEVER create a query by concatenating strings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"insert into instructor values(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' " + ID + " ', ' " + name + " ', " + " ' + dept name + " ', " ' balance + </a:t>
            </a:r>
            <a:r>
              <a:rPr lang="en-US" altLang="ja-JP" dirty="0"/>
              <a:t>'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)</a:t>
            </a:r>
            <a:r>
              <a:rPr lang="ja-JP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“</a:t>
            </a:r>
            <a:endParaRPr lang="en-US" altLang="ja-JP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What if name is </a:t>
            </a:r>
            <a:r>
              <a:rPr lang="ja-JP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“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D'Souza</a:t>
            </a:r>
            <a:r>
              <a:rPr lang="ja-JP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”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?</a:t>
            </a:r>
            <a:endParaRPr lang="en-US" altLang="ja-JP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/>
            <a:endParaRPr lang="en-US" altLang="en-US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SQL Injection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Suppose query is constructed using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"select * from instructor where name =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" + name + "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"</a:t>
            </a:r>
            <a:endParaRPr lang="en-US" altLang="ja-JP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Suppose the user, instead of entering a name, enters: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X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 or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 =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Y</a:t>
            </a:r>
            <a:endParaRPr lang="en-US" altLang="ja-JP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then the resulting statement becomes: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"select * from instructor where name =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" + "X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 or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 =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Y" + "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"</a:t>
            </a:r>
            <a:endParaRPr lang="en-US" altLang="ja-JP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which is: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select * from instructor where name =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X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 or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 =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endParaRPr lang="en-US" altLang="ja-JP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User could have even used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X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; update instructor set salary = salary + 10000; --</a:t>
            </a:r>
            <a:endParaRPr lang="en-US" altLang="ja-JP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Prepared </a:t>
            </a:r>
            <a:r>
              <a:rPr lang="en-US" altLang="en-US" dirty="0" err="1"/>
              <a:t>stament</a:t>
            </a:r>
            <a:r>
              <a:rPr lang="en-US" altLang="en-US" dirty="0"/>
              <a:t> internally uses:</a:t>
            </a:r>
            <a:br>
              <a:rPr lang="en-US" altLang="en-US" dirty="0"/>
            </a:br>
            <a:r>
              <a:rPr lang="en-US" altLang="en-US" dirty="0"/>
              <a:t>"select * from instructor where name = 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X\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 or 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Y\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 = 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Y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endParaRPr lang="en-US" altLang="ja-JP" dirty="0"/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Always use prepared statements, with user inputs as parameters</a:t>
            </a:r>
            <a:endParaRPr lang="en-US" altLang="en-US" b="1" dirty="0">
              <a:solidFill>
                <a:srgbClr val="002060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Features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ResultSet metadata</a:t>
            </a:r>
            <a:endParaRPr lang="en-US" altLang="en-US"/>
          </a:p>
          <a:p>
            <a:r>
              <a:rPr lang="en-US" altLang="en-US"/>
              <a:t>E.g.after executing query to get a ResultSet rs:</a:t>
            </a:r>
            <a:endParaRPr lang="en-US" altLang="en-US"/>
          </a:p>
          <a:p>
            <a:pPr lvl="1"/>
            <a:r>
              <a:rPr lang="en-US" altLang="en-US">
                <a:ea typeface="MS PGothic" panose="020B0600070205080204" pitchFamily="34" charset="-128"/>
              </a:rPr>
              <a:t>ResultSetMetaData rsmd = rs.getMetaData();</a:t>
            </a:r>
            <a:endParaRPr lang="en-US" altLang="en-US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>
                <a:ea typeface="MS PGothic" panose="020B0600070205080204" pitchFamily="34" charset="-128"/>
              </a:rPr>
              <a:t>     for(int i = 1; i &lt;= rsmd.getColumnCount(); i++) {</a:t>
            </a:r>
            <a:endParaRPr lang="en-US" altLang="en-US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>
                <a:ea typeface="MS PGothic" panose="020B0600070205080204" pitchFamily="34" charset="-128"/>
              </a:rPr>
              <a:t>           System.out.println(rsmd.getColumnName(i));</a:t>
            </a:r>
            <a:endParaRPr lang="en-US" altLang="en-US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/>
              <a:t>                  System.out.println(rsmd.getColumnTypeName(i));</a:t>
            </a:r>
            <a:endParaRPr lang="en-US" altLang="en-US"/>
          </a:p>
          <a:p>
            <a:pPr>
              <a:buFont typeface="Monotype Sorts" pitchFamily="-65" charset="2"/>
              <a:buNone/>
            </a:pPr>
            <a:r>
              <a:rPr lang="en-US" altLang="en-US"/>
              <a:t>	       }</a:t>
            </a:r>
            <a:endParaRPr lang="en-US" altLang="en-US"/>
          </a:p>
          <a:p>
            <a:r>
              <a:rPr lang="en-US" altLang="en-US"/>
              <a:t>How is this useful?</a:t>
            </a:r>
            <a:endParaRPr lang="en-US" altLang="en-US"/>
          </a:p>
          <a:p>
            <a:pPr>
              <a:buFont typeface="Monotype Sorts" pitchFamily="-65" charset="2"/>
              <a:buNone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(Cont)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Database metadata</a:t>
            </a:r>
            <a:endParaRPr lang="en-US" altLang="en-US" dirty="0"/>
          </a:p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dbmd</a:t>
            </a:r>
            <a:r>
              <a:rPr lang="en-US" altLang="en-US" dirty="0"/>
              <a:t> = </a:t>
            </a:r>
            <a:r>
              <a:rPr lang="en-US" altLang="en-US" dirty="0" err="1"/>
              <a:t>conn.getMetaData</a:t>
            </a:r>
            <a:r>
              <a:rPr lang="en-US" altLang="en-US" dirty="0"/>
              <a:t>();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2060"/>
                </a:solidFill>
              </a:rPr>
              <a:t>// Arguments to </a:t>
            </a:r>
            <a:r>
              <a:rPr lang="en-US" altLang="en-US" dirty="0" err="1">
                <a:solidFill>
                  <a:srgbClr val="002060"/>
                </a:solidFill>
              </a:rPr>
              <a:t>getColumns</a:t>
            </a:r>
            <a:r>
              <a:rPr lang="en-US" altLang="en-US" dirty="0">
                <a:solidFill>
                  <a:srgbClr val="002060"/>
                </a:solidFill>
              </a:rPr>
              <a:t>: Catalog, Schema-pattern, Table-pattern,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and Column-Pattern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Returns: One row for each column; row has a number of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such as COLUMN_NAME, TYPE_NAME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null indicates all Catalogs/Schemas.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“%” has the same meaning as SQL </a:t>
            </a:r>
            <a:r>
              <a:rPr lang="en-US" altLang="en-US" b="1" dirty="0">
                <a:solidFill>
                  <a:srgbClr val="002060"/>
                </a:solidFill>
              </a:rPr>
              <a:t>like</a:t>
            </a:r>
            <a:r>
              <a:rPr lang="en-US" altLang="en-US" dirty="0">
                <a:solidFill>
                  <a:srgbClr val="002060"/>
                </a:solidFill>
              </a:rPr>
              <a:t> clause</a:t>
            </a:r>
            <a:endParaRPr lang="en-US" altLang="en-US" dirty="0">
              <a:solidFill>
                <a:srgbClr val="002060"/>
              </a:solidFill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</a:t>
            </a: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dbmd.getColumns</a:t>
            </a:r>
            <a:r>
              <a:rPr lang="en-US" altLang="en-US" dirty="0"/>
              <a:t>(null, "</a:t>
            </a:r>
            <a:r>
              <a:rPr lang="en-US" altLang="en-US" dirty="0" err="1"/>
              <a:t>univdb</a:t>
            </a:r>
            <a:r>
              <a:rPr lang="en-US" altLang="en-US" dirty="0"/>
              <a:t>", "department", "%");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while( </a:t>
            </a:r>
            <a:r>
              <a:rPr lang="en-US" altLang="en-US" dirty="0" err="1"/>
              <a:t>rs.next</a:t>
            </a:r>
            <a:r>
              <a:rPr lang="en-US" altLang="en-US" dirty="0"/>
              <a:t>()) {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("COLUMN_NAME"),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                                     </a:t>
            </a:r>
            <a:r>
              <a:rPr lang="en-US" altLang="en-US" dirty="0" err="1"/>
              <a:t>rs.getString</a:t>
            </a:r>
            <a:r>
              <a:rPr lang="en-US" altLang="en-US" dirty="0"/>
              <a:t>("TYPE_NAME");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}</a:t>
            </a:r>
            <a:endParaRPr lang="en-US" altLang="en-US" dirty="0"/>
          </a:p>
          <a:p>
            <a:r>
              <a:rPr lang="en-US" altLang="en-US" dirty="0"/>
              <a:t>And where is this useful?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(Cont)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8077200" cy="4903787"/>
          </a:xfrm>
        </p:spPr>
        <p:txBody>
          <a:bodyPr/>
          <a:lstStyle/>
          <a:p>
            <a:r>
              <a:rPr lang="en-US" altLang="en-US" dirty="0"/>
              <a:t>Database metadata</a:t>
            </a:r>
            <a:endParaRPr lang="en-US" altLang="en-US" dirty="0"/>
          </a:p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dbmd</a:t>
            </a:r>
            <a:r>
              <a:rPr lang="en-US" altLang="en-US" dirty="0"/>
              <a:t> = </a:t>
            </a:r>
            <a:r>
              <a:rPr lang="en-US" altLang="en-US" dirty="0" err="1"/>
              <a:t>conn.getMetaData</a:t>
            </a:r>
            <a:r>
              <a:rPr lang="en-US" altLang="en-US" dirty="0"/>
              <a:t>();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2060"/>
                </a:solidFill>
              </a:rPr>
              <a:t>// Arguments to </a:t>
            </a:r>
            <a:r>
              <a:rPr lang="en-US" altLang="en-US" dirty="0" err="1">
                <a:solidFill>
                  <a:srgbClr val="002060"/>
                </a:solidFill>
              </a:rPr>
              <a:t>getTables</a:t>
            </a:r>
            <a:r>
              <a:rPr lang="en-US" altLang="en-US" dirty="0">
                <a:solidFill>
                  <a:srgbClr val="002060"/>
                </a:solidFill>
              </a:rPr>
              <a:t>: Catalog, Schema-pattern, Table-pattern,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and Table-Type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Returns: One row for each table; row has a number of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such as TABLE_NAME, TABLE_CAT, TABLE_TYPE, ..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null indicates all Catalogs/Schemas.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“%” has the same meaning as SQL </a:t>
            </a:r>
            <a:r>
              <a:rPr lang="en-US" altLang="en-US" b="1" dirty="0">
                <a:solidFill>
                  <a:srgbClr val="002060"/>
                </a:solidFill>
              </a:rPr>
              <a:t>like</a:t>
            </a:r>
            <a:r>
              <a:rPr lang="en-US" altLang="en-US" dirty="0">
                <a:solidFill>
                  <a:srgbClr val="002060"/>
                </a:solidFill>
              </a:rPr>
              <a:t> clause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last attribute is an array of types of tables to return.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   TABLE means only regular tables</a:t>
            </a:r>
            <a:endParaRPr lang="en-US" altLang="en-US" dirty="0">
              <a:solidFill>
                <a:srgbClr val="002060"/>
              </a:solidFill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</a:t>
            </a: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dbmd.getTables</a:t>
            </a:r>
            <a:r>
              <a:rPr lang="en-US" altLang="en-US" dirty="0"/>
              <a:t> (“”, "", “%", new String[] {“TABLES”});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while( </a:t>
            </a:r>
            <a:r>
              <a:rPr lang="en-US" altLang="en-US" dirty="0" err="1"/>
              <a:t>rs.next</a:t>
            </a:r>
            <a:r>
              <a:rPr lang="en-US" altLang="en-US" dirty="0"/>
              <a:t>()) {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(“TABLE_NAME“));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}</a:t>
            </a:r>
            <a:endParaRPr lang="en-US" altLang="en-US" dirty="0"/>
          </a:p>
          <a:p>
            <a:r>
              <a:rPr lang="en-US" altLang="en-US" dirty="0"/>
              <a:t>And where is this useful?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Finding Primary Keys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dmd</a:t>
            </a:r>
            <a:r>
              <a:rPr lang="en-US" altLang="en-US" dirty="0"/>
              <a:t> = </a:t>
            </a:r>
            <a:r>
              <a:rPr lang="en-US" altLang="en-US" dirty="0" err="1"/>
              <a:t>connection.getMetaData</a:t>
            </a:r>
            <a:r>
              <a:rPr lang="en-US" altLang="en-US" dirty="0"/>
              <a:t>();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>
                <a:solidFill>
                  <a:srgbClr val="002060"/>
                </a:solidFill>
              </a:rPr>
              <a:t>// Arguments below are:  Catalog, Schema, and Table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 for Catalog/Schema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 The value null indicates all catalogs/schemas</a:t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dmd.getPrimaryKeys</a:t>
            </a:r>
            <a:r>
              <a:rPr lang="en-US" altLang="en-US" dirty="0"/>
              <a:t>(“”, “”, </a:t>
            </a:r>
            <a:r>
              <a:rPr lang="en-US" altLang="en-US" dirty="0" err="1"/>
              <a:t>tableName</a:t>
            </a:r>
            <a:r>
              <a:rPr lang="en-US" altLang="en-US" dirty="0"/>
              <a:t>);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while(</a:t>
            </a:r>
            <a:r>
              <a:rPr lang="en-US" altLang="en-US" dirty="0" err="1"/>
              <a:t>rs.next</a:t>
            </a:r>
            <a:r>
              <a:rPr lang="en-US" altLang="en-US" dirty="0"/>
              <a:t>()){</a:t>
            </a:r>
            <a:br>
              <a:rPr lang="en-US" altLang="en-US" dirty="0"/>
            </a:br>
            <a:r>
              <a:rPr lang="en-US" altLang="en-US" dirty="0">
                <a:solidFill>
                  <a:srgbClr val="002060"/>
                </a:solidFill>
              </a:rPr>
              <a:t>    // KEY_SEQ indicates the position of the attribute in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// the primary key, which is required if a primary key has multiple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//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/>
              <a:t>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(“KEY_SEQ”),  </a:t>
            </a:r>
            <a:br>
              <a:rPr lang="en-US" altLang="en-US" dirty="0"/>
            </a:br>
            <a:r>
              <a:rPr lang="en-US" altLang="en-US" dirty="0"/>
              <a:t>                                       </a:t>
            </a:r>
            <a:r>
              <a:rPr lang="en-US" altLang="en-US" dirty="0" err="1"/>
              <a:t>rs.getString</a:t>
            </a:r>
            <a:r>
              <a:rPr lang="en-US" altLang="en-US" dirty="0"/>
              <a:t>("COLUMN_NAME");</a:t>
            </a:r>
            <a:br>
              <a:rPr lang="en-US" altLang="en-US" dirty="0"/>
            </a:br>
            <a:r>
              <a:rPr lang="en-US" altLang="en-US" dirty="0"/>
              <a:t>}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Control in JDBC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9169"/>
            <a:ext cx="7514516" cy="4983163"/>
          </a:xfrm>
        </p:spPr>
        <p:txBody>
          <a:bodyPr/>
          <a:lstStyle/>
          <a:p>
            <a:r>
              <a:rPr lang="en-US" altLang="en-US" dirty="0"/>
              <a:t>By default, each SQL statement is treated as a separate transaction that is committed automatically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bad idea for transactions with multiple updates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Can turn off automatic commit on a connection</a:t>
            </a:r>
            <a:endParaRPr lang="en-US" altLang="en-US" dirty="0"/>
          </a:p>
          <a:p>
            <a:pPr lvl="1"/>
            <a:r>
              <a:rPr lang="en-US" altLang="en-US" dirty="0" err="1">
                <a:ea typeface="MS PGothic" panose="020B0600070205080204" pitchFamily="34" charset="-128"/>
              </a:rPr>
              <a:t>conn.setAutoCommit</a:t>
            </a:r>
            <a:r>
              <a:rPr lang="en-US" altLang="en-US" dirty="0">
                <a:ea typeface="MS PGothic" panose="020B0600070205080204" pitchFamily="34" charset="-128"/>
              </a:rPr>
              <a:t>(false);  // Inside the config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Transactions must then be committed or rolled back explicitly</a:t>
            </a:r>
            <a:endParaRPr lang="en-US" altLang="en-US" dirty="0"/>
          </a:p>
          <a:p>
            <a:pPr lvl="1"/>
            <a:r>
              <a:rPr lang="en-US" altLang="en-US" dirty="0" err="1">
                <a:ea typeface="MS PGothic" panose="020B0600070205080204" pitchFamily="34" charset="-128"/>
              </a:rPr>
              <a:t>conn.commit</a:t>
            </a:r>
            <a:r>
              <a:rPr lang="en-US" altLang="en-US" dirty="0">
                <a:ea typeface="MS PGothic" panose="020B0600070205080204" pitchFamily="34" charset="-128"/>
              </a:rPr>
              <a:t>();     or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 err="1">
                <a:ea typeface="MS PGothic" panose="020B0600070205080204" pitchFamily="34" charset="-128"/>
              </a:rPr>
              <a:t>conn.rollback</a:t>
            </a:r>
            <a:r>
              <a:rPr lang="en-US" altLang="en-US" dirty="0">
                <a:ea typeface="MS PGothic" panose="020B0600070205080204" pitchFamily="34" charset="-128"/>
              </a:rPr>
              <a:t>();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 err="1"/>
              <a:t>conn.setAutoCommit</a:t>
            </a:r>
            <a:r>
              <a:rPr lang="en-US" altLang="en-US" dirty="0"/>
              <a:t>(true) turns on automatic commit.</a:t>
            </a:r>
            <a:endParaRPr lang="en-US" altLang="en-US" dirty="0"/>
          </a:p>
          <a:p>
            <a:pPr>
              <a:buNone/>
            </a:pPr>
            <a:r>
              <a:rPr lang="en-US" altLang="en-US" dirty="0">
                <a:ea typeface="MS PGothic" panose="020B0600070205080204" pitchFamily="34" charset="-128"/>
              </a:rPr>
              <a:t> 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5915" y="1029335"/>
            <a:ext cx="461772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800"/>
              <a:t>try {</a:t>
            </a:r>
            <a:endParaRPr lang="en-US" sz="1800"/>
          </a:p>
          <a:p>
            <a:r>
              <a:rPr lang="en-US" sz="1800"/>
              <a:t>    PreparedStatement pstmt1 = conn.prepareStatement("INSERT INTO Employees(name) VALUES (?)");</a:t>
            </a:r>
            <a:endParaRPr lang="en-US" sz="1800"/>
          </a:p>
          <a:p>
            <a:endParaRPr lang="en-US" sz="1800"/>
          </a:p>
          <a:p>
            <a:r>
              <a:rPr lang="en-US" sz="1800"/>
              <a:t>pstmt1.setString(1, "John Doe");</a:t>
            </a:r>
            <a:endParaRPr lang="en-US" sz="1800"/>
          </a:p>
          <a:p>
            <a:r>
              <a:rPr lang="en-US" sz="1800"/>
              <a:t>pstmt1.executeUpdate();</a:t>
            </a:r>
            <a:endParaRPr lang="en-US" sz="1800"/>
          </a:p>
          <a:p>
            <a:endParaRPr lang="en-US" sz="1800"/>
          </a:p>
          <a:p>
            <a:r>
              <a:rPr lang="en-US" sz="1800"/>
              <a:t>PreparedStatement pstmt2 = </a:t>
            </a:r>
            <a:endParaRPr lang="en-US" sz="1800"/>
          </a:p>
          <a:p>
            <a:r>
              <a:rPr lang="en-US" sz="1800"/>
              <a:t>conn.prepareStatement("INSERT INTO </a:t>
            </a:r>
            <a:endParaRPr lang="en-US" sz="1800"/>
          </a:p>
          <a:p>
            <a:r>
              <a:rPr lang="en-US" sz="1800"/>
              <a:t>Departments(dept) VALUES (?)");</a:t>
            </a:r>
            <a:endParaRPr lang="en-US" sz="1800"/>
          </a:p>
          <a:p>
            <a:endParaRPr lang="en-US" sz="1800"/>
          </a:p>
          <a:p>
            <a:r>
              <a:rPr lang="en-US" sz="1800"/>
              <a:t>pstmt2.setString(1, "Human Resources");</a:t>
            </a:r>
            <a:endParaRPr lang="en-US" sz="1800"/>
          </a:p>
          <a:p>
            <a:r>
              <a:rPr lang="en-US" sz="1800"/>
              <a:t>pstmt2.executeUpdate();</a:t>
            </a:r>
            <a:endParaRPr lang="en-US" sz="1800"/>
          </a:p>
          <a:p>
            <a:endParaRPr lang="en-US" sz="1800"/>
          </a:p>
          <a:p>
            <a:r>
              <a:rPr lang="en-US" sz="1800"/>
              <a:t>// If there is no error, commit the transaction</a:t>
            </a:r>
            <a:endParaRPr lang="en-US" sz="1800"/>
          </a:p>
          <a:p>
            <a:r>
              <a:rPr lang="en-US" sz="1800"/>
              <a:t>    </a:t>
            </a:r>
            <a:endParaRPr lang="en-US" sz="1800"/>
          </a:p>
          <a:p>
            <a:r>
              <a:rPr lang="en-US" sz="1800"/>
              <a:t>conn.commit();</a:t>
            </a:r>
            <a:endParaRPr lang="en-US" sz="1800"/>
          </a:p>
          <a:p>
            <a:r>
              <a:rPr lang="en-US" sz="1800"/>
              <a:t>} </a:t>
            </a:r>
            <a:endParaRPr lang="en-US" sz="1800"/>
          </a:p>
        </p:txBody>
      </p:sp>
      <p:sp>
        <p:nvSpPr>
          <p:cNvPr id="5" name="Text Box 4"/>
          <p:cNvSpPr txBox="1"/>
          <p:nvPr/>
        </p:nvSpPr>
        <p:spPr>
          <a:xfrm>
            <a:off x="5060950" y="727075"/>
            <a:ext cx="4083050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800">
                <a:sym typeface="+mn-ea"/>
              </a:rPr>
              <a:t>catch (SQLException ex) {</a:t>
            </a:r>
            <a:endParaRPr lang="en-US" sz="1800"/>
          </a:p>
          <a:p>
            <a:r>
              <a:rPr lang="en-US" sz="1800">
                <a:sym typeface="+mn-ea"/>
              </a:rPr>
              <a:t>    // If there is any error, rollback the transaction</a:t>
            </a:r>
            <a:endParaRPr lang="en-US" sz="1800"/>
          </a:p>
          <a:p>
            <a:r>
              <a:rPr lang="en-US" sz="1800">
                <a:sym typeface="+mn-ea"/>
              </a:rPr>
              <a:t>    if (conn != null) {</a:t>
            </a:r>
            <a:endParaRPr lang="en-US" sz="1800"/>
          </a:p>
          <a:p>
            <a:r>
              <a:rPr lang="en-US" sz="1800">
                <a:sym typeface="+mn-ea"/>
              </a:rPr>
              <a:t>        try {</a:t>
            </a:r>
            <a:endParaRPr lang="en-US" sz="1800"/>
          </a:p>
          <a:p>
            <a:r>
              <a:rPr lang="en-US" sz="1800">
                <a:sym typeface="+mn-ea"/>
              </a:rPr>
              <a:t>            conn.rollback();</a:t>
            </a:r>
            <a:endParaRPr lang="en-US" sz="1800"/>
          </a:p>
          <a:p>
            <a:r>
              <a:rPr lang="en-US" sz="1800">
                <a:sym typeface="+mn-ea"/>
              </a:rPr>
              <a:t>        } catch (SQLException e) {</a:t>
            </a:r>
            <a:endParaRPr lang="en-US" sz="1800"/>
          </a:p>
          <a:p>
            <a:r>
              <a:rPr lang="en-US" sz="1800">
                <a:sym typeface="+mn-ea"/>
              </a:rPr>
              <a:t>            e.printStackTrace();</a:t>
            </a:r>
            <a:endParaRPr lang="en-US" sz="1800"/>
          </a:p>
          <a:p>
            <a:r>
              <a:rPr lang="en-US" sz="1800">
                <a:sym typeface="+mn-ea"/>
              </a:rPr>
              <a:t>        }</a:t>
            </a:r>
            <a:endParaRPr lang="en-US" sz="1800"/>
          </a:p>
          <a:p>
            <a:r>
              <a:rPr lang="en-US" sz="1800">
                <a:sym typeface="+mn-ea"/>
              </a:rPr>
              <a:t>    }</a:t>
            </a:r>
            <a:endParaRPr lang="en-US" sz="1800"/>
          </a:p>
          <a:p>
            <a:r>
              <a:rPr lang="en-US" sz="1800">
                <a:sym typeface="+mn-ea"/>
              </a:rPr>
              <a:t>    ex.printStackTrace();</a:t>
            </a:r>
            <a:endParaRPr lang="en-US" sz="1800"/>
          </a:p>
          <a:p>
            <a:r>
              <a:rPr lang="en-US" sz="1800">
                <a:sym typeface="+mn-ea"/>
              </a:rPr>
              <a:t>} finally {</a:t>
            </a:r>
            <a:endParaRPr lang="en-US" sz="1800"/>
          </a:p>
          <a:p>
            <a:r>
              <a:rPr lang="en-US" sz="1800">
                <a:sym typeface="+mn-ea"/>
              </a:rPr>
              <a:t>    // Close resources, handle exceptions</a:t>
            </a:r>
            <a:endParaRPr lang="en-US" sz="1800"/>
          </a:p>
          <a:p>
            <a:r>
              <a:rPr lang="en-US" sz="1800">
                <a:sym typeface="+mn-ea"/>
              </a:rPr>
              <a:t>    try {</a:t>
            </a:r>
            <a:endParaRPr lang="en-US" sz="1800"/>
          </a:p>
          <a:p>
            <a:r>
              <a:rPr lang="en-US" sz="1800">
                <a:sym typeface="+mn-ea"/>
              </a:rPr>
              <a:t>        if (pstmt1 != null) pstmt1.close();</a:t>
            </a:r>
            <a:endParaRPr lang="en-US" sz="1800"/>
          </a:p>
          <a:p>
            <a:r>
              <a:rPr lang="en-US" sz="1800">
                <a:sym typeface="+mn-ea"/>
              </a:rPr>
              <a:t>        if (pstmt2 != null) pstmt2.close();</a:t>
            </a:r>
            <a:endParaRPr lang="en-US" sz="1800"/>
          </a:p>
          <a:p>
            <a:r>
              <a:rPr lang="en-US" sz="1800">
                <a:sym typeface="+mn-ea"/>
              </a:rPr>
              <a:t>        if (conn != null) conn.close();</a:t>
            </a:r>
            <a:endParaRPr lang="en-US" sz="1800"/>
          </a:p>
          <a:p>
            <a:r>
              <a:rPr lang="en-US" sz="1800">
                <a:sym typeface="+mn-ea"/>
              </a:rPr>
              <a:t>    } catch (SQLException e) {</a:t>
            </a:r>
            <a:endParaRPr lang="en-US" sz="1800"/>
          </a:p>
          <a:p>
            <a:r>
              <a:rPr lang="en-US" sz="1800">
                <a:sym typeface="+mn-ea"/>
              </a:rPr>
              <a:t>        e.printStackTrace();</a:t>
            </a:r>
            <a:endParaRPr lang="en-US" sz="1800"/>
          </a:p>
          <a:p>
            <a:r>
              <a:rPr lang="en-US" sz="1800">
                <a:sym typeface="+mn-ea"/>
              </a:rPr>
              <a:t>    }</a:t>
            </a:r>
            <a:endParaRPr lang="en-US" sz="1800"/>
          </a:p>
          <a:p>
            <a:r>
              <a:rPr lang="en-US" sz="1800">
                <a:sym typeface="+mn-ea"/>
              </a:rPr>
              <a:t>}</a:t>
            </a:r>
            <a:endParaRPr lang="en-US" sz="18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9351"/>
            <a:ext cx="7205218" cy="3995674"/>
          </a:xfrm>
        </p:spPr>
        <p:txBody>
          <a:bodyPr/>
          <a:lstStyle/>
          <a:p>
            <a:r>
              <a:rPr lang="en-US" altLang="en-US" sz="1700" dirty="0"/>
              <a:t>Accessing SQL From a Programming Language</a:t>
            </a:r>
            <a:endParaRPr lang="en-US" altLang="en-US" sz="1700" dirty="0"/>
          </a:p>
          <a:p>
            <a:r>
              <a:rPr lang="en-US" altLang="en-US" sz="1700" dirty="0"/>
              <a:t>Functions and Procedures</a:t>
            </a:r>
            <a:endParaRPr lang="en-US" altLang="en-US" sz="1700" dirty="0"/>
          </a:p>
          <a:p>
            <a:r>
              <a:rPr lang="en-US" altLang="en-US" sz="1700" dirty="0"/>
              <a:t>Triggers</a:t>
            </a:r>
            <a:endParaRPr lang="en-US" altLang="en-US" sz="1700" dirty="0"/>
          </a:p>
          <a:p>
            <a:r>
              <a:rPr lang="en-US" altLang="en-US" sz="1700" dirty="0"/>
              <a:t>Recursive Queries</a:t>
            </a:r>
            <a:endParaRPr lang="en-US" altLang="en-US" sz="1700" dirty="0"/>
          </a:p>
          <a:p>
            <a:r>
              <a:rPr lang="en-US" altLang="en-US" sz="1700" dirty="0"/>
              <a:t>Advanced Aggregation Features</a:t>
            </a:r>
            <a:endParaRPr lang="en-US" altLang="en-US" sz="1700" dirty="0"/>
          </a:p>
          <a:p>
            <a:endParaRPr lang="en-US" altLang="en-US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Other JDBC Features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27963" cy="4903787"/>
          </a:xfrm>
        </p:spPr>
        <p:txBody>
          <a:bodyPr/>
          <a:lstStyle/>
          <a:p>
            <a:r>
              <a:rPr lang="en-US" altLang="en-US" dirty="0"/>
              <a:t>Calling functions and procedures</a:t>
            </a:r>
            <a:endParaRPr lang="en-US" altLang="en-US" dirty="0"/>
          </a:p>
          <a:p>
            <a:pPr lvl="1"/>
            <a:r>
              <a:rPr lang="en-US" altLang="en-US" dirty="0" err="1">
                <a:ea typeface="MS PGothic" panose="020B0600070205080204" pitchFamily="34" charset="-128"/>
              </a:rPr>
              <a:t>CallableStatement</a:t>
            </a:r>
            <a:r>
              <a:rPr lang="en-US" altLang="en-US" dirty="0">
                <a:ea typeface="MS PGothic" panose="020B0600070205080204" pitchFamily="34" charset="-128"/>
              </a:rPr>
              <a:t> cStmt1 = </a:t>
            </a:r>
            <a:r>
              <a:rPr lang="en-US" altLang="en-US" dirty="0" err="1">
                <a:ea typeface="MS PGothic" panose="020B0600070205080204" pitchFamily="34" charset="-128"/>
              </a:rPr>
              <a:t>conn.prepareCall</a:t>
            </a:r>
            <a:r>
              <a:rPr lang="en-US" altLang="en-US" dirty="0">
                <a:ea typeface="MS PGothic" panose="020B0600070205080204" pitchFamily="34" charset="-128"/>
              </a:rPr>
              <a:t>("{? = call some function(?)}");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 err="1">
                <a:ea typeface="MS PGothic" panose="020B0600070205080204" pitchFamily="34" charset="-128"/>
              </a:rPr>
              <a:t>CallableStatement</a:t>
            </a:r>
            <a:r>
              <a:rPr lang="en-US" altLang="en-US" dirty="0">
                <a:ea typeface="MS PGothic" panose="020B0600070205080204" pitchFamily="34" charset="-128"/>
              </a:rPr>
              <a:t> cStmt2 = </a:t>
            </a:r>
            <a:r>
              <a:rPr lang="en-US" altLang="en-US" dirty="0" err="1">
                <a:ea typeface="MS PGothic" panose="020B0600070205080204" pitchFamily="34" charset="-128"/>
              </a:rPr>
              <a:t>conn.prepareCall</a:t>
            </a:r>
            <a:r>
              <a:rPr lang="en-US" altLang="en-US" dirty="0">
                <a:ea typeface="MS PGothic" panose="020B0600070205080204" pitchFamily="34" charset="-128"/>
              </a:rPr>
              <a:t>("{call some procedure(?,?)}");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Handling large object types</a:t>
            </a:r>
            <a:endParaRPr lang="en-US" altLang="en-US" dirty="0"/>
          </a:p>
          <a:p>
            <a:pPr lvl="1"/>
            <a:r>
              <a:rPr lang="en-US" altLang="en-US" dirty="0" err="1">
                <a:ea typeface="MS PGothic" panose="020B0600070205080204" pitchFamily="34" charset="-128"/>
              </a:rPr>
              <a:t>getBlob</a:t>
            </a:r>
            <a:r>
              <a:rPr lang="en-US" altLang="en-US" dirty="0">
                <a:ea typeface="MS PGothic" panose="020B0600070205080204" pitchFamily="34" charset="-128"/>
              </a:rPr>
              <a:t>() and </a:t>
            </a:r>
            <a:r>
              <a:rPr lang="en-US" altLang="en-US" dirty="0" err="1">
                <a:ea typeface="MS PGothic" panose="020B0600070205080204" pitchFamily="34" charset="-128"/>
              </a:rPr>
              <a:t>getClob</a:t>
            </a:r>
            <a:r>
              <a:rPr lang="en-US" altLang="en-US" dirty="0">
                <a:ea typeface="MS PGothic" panose="020B0600070205080204" pitchFamily="34" charset="-128"/>
              </a:rPr>
              <a:t>() that are similar to the </a:t>
            </a:r>
            <a:r>
              <a:rPr lang="en-US" altLang="en-US" dirty="0" err="1">
                <a:ea typeface="MS PGothic" panose="020B0600070205080204" pitchFamily="34" charset="-128"/>
              </a:rPr>
              <a:t>getString</a:t>
            </a:r>
            <a:r>
              <a:rPr lang="en-US" altLang="en-US" dirty="0">
                <a:ea typeface="MS PGothic" panose="020B0600070205080204" pitchFamily="34" charset="-128"/>
              </a:rPr>
              <a:t>() method, but return objects of type Blob and </a:t>
            </a:r>
            <a:r>
              <a:rPr lang="en-US" altLang="en-US" dirty="0" err="1">
                <a:ea typeface="MS PGothic" panose="020B0600070205080204" pitchFamily="34" charset="-128"/>
              </a:rPr>
              <a:t>Clob</a:t>
            </a:r>
            <a:r>
              <a:rPr lang="en-US" altLang="en-US" dirty="0">
                <a:ea typeface="MS PGothic" panose="020B0600070205080204" pitchFamily="34" charset="-128"/>
              </a:rPr>
              <a:t>, respectively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get data from these objects by </a:t>
            </a:r>
            <a:r>
              <a:rPr lang="en-US" altLang="en-US" dirty="0" err="1">
                <a:ea typeface="MS PGothic" panose="020B0600070205080204" pitchFamily="34" charset="-128"/>
              </a:rPr>
              <a:t>getBytes</a:t>
            </a:r>
            <a:r>
              <a:rPr lang="en-US" altLang="en-US" dirty="0">
                <a:ea typeface="MS PGothic" panose="020B0600070205080204" pitchFamily="34" charset="-128"/>
              </a:rPr>
              <a:t>()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associate an open stream with Java Blob or </a:t>
            </a:r>
            <a:r>
              <a:rPr lang="en-US" altLang="en-US" dirty="0" err="1">
                <a:ea typeface="MS PGothic" panose="020B0600070205080204" pitchFamily="34" charset="-128"/>
              </a:rPr>
              <a:t>Clob</a:t>
            </a:r>
            <a:r>
              <a:rPr lang="en-US" altLang="en-US" dirty="0">
                <a:ea typeface="MS PGothic" panose="020B0600070205080204" pitchFamily="34" charset="-128"/>
              </a:rPr>
              <a:t> object to update large objects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 err="1">
                <a:ea typeface="MS PGothic" panose="020B0600070205080204" pitchFamily="34" charset="-128"/>
              </a:rPr>
              <a:t>blob.setBlob</a:t>
            </a:r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en-US" altLang="en-US" dirty="0" err="1">
                <a:ea typeface="MS PGothic" panose="020B0600070205080204" pitchFamily="34" charset="-128"/>
              </a:rPr>
              <a:t>int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parameterIndex</a:t>
            </a:r>
            <a:r>
              <a:rPr lang="en-US" altLang="en-US" dirty="0">
                <a:ea typeface="MS PGothic" panose="020B0600070205080204" pitchFamily="34" charset="-128"/>
              </a:rPr>
              <a:t>, </a:t>
            </a:r>
            <a:r>
              <a:rPr lang="en-US" altLang="en-US" dirty="0" err="1">
                <a:ea typeface="MS PGothic" panose="020B0600070205080204" pitchFamily="34" charset="-128"/>
              </a:rPr>
              <a:t>InputStream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inputStream</a:t>
            </a:r>
            <a:r>
              <a:rPr lang="en-US" altLang="en-US" dirty="0">
                <a:ea typeface="MS PGothic" panose="020B0600070205080204" pitchFamily="34" charset="-128"/>
              </a:rPr>
              <a:t>).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endParaRPr lang="en-US" altLang="en-US" dirty="0">
              <a:ea typeface="MS PGothic" panose="020B0600070205080204" pitchFamily="34" charset="-128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Resources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/>
              <a:t>JDBC Basics Tutorial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https://docs.oracle.com/javase/tutorial/jdbc/index.html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SQLJ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/>
              <a:t>JDBC is overly dynamic, errors cannot be caught by compiler</a:t>
            </a:r>
            <a:endParaRPr lang="en-US" altLang="en-US" dirty="0"/>
          </a:p>
          <a:p>
            <a:r>
              <a:rPr lang="en-US" altLang="en-US" dirty="0"/>
              <a:t>SQLJ: embedded SQL in Java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#</a:t>
            </a:r>
            <a:r>
              <a:rPr lang="en-US" altLang="en-US" dirty="0" err="1">
                <a:ea typeface="MS PGothic" panose="020B0600070205080204" pitchFamily="34" charset="-128"/>
              </a:rPr>
              <a:t>sql</a:t>
            </a:r>
            <a:r>
              <a:rPr lang="en-US" altLang="en-US" dirty="0">
                <a:ea typeface="MS PGothic" panose="020B0600070205080204" pitchFamily="34" charset="-128"/>
              </a:rPr>
              <a:t> iterator </a:t>
            </a:r>
            <a:r>
              <a:rPr lang="en-US" altLang="en-US" dirty="0" err="1">
                <a:ea typeface="MS PGothic" panose="020B0600070205080204" pitchFamily="34" charset="-128"/>
              </a:rPr>
              <a:t>deptInfoIter</a:t>
            </a:r>
            <a:r>
              <a:rPr lang="en-US" altLang="en-US" dirty="0">
                <a:ea typeface="MS PGothic" panose="020B0600070205080204" pitchFamily="34" charset="-128"/>
              </a:rPr>
              <a:t> ( String </a:t>
            </a:r>
            <a:r>
              <a:rPr lang="en-US" altLang="en-US" dirty="0" err="1">
                <a:ea typeface="MS PGothic" panose="020B0600070205080204" pitchFamily="34" charset="-128"/>
              </a:rPr>
              <a:t>dept</a:t>
            </a:r>
            <a:r>
              <a:rPr lang="en-US" altLang="en-US" dirty="0">
                <a:ea typeface="MS PGothic" panose="020B0600070205080204" pitchFamily="34" charset="-128"/>
              </a:rPr>
              <a:t> name, </a:t>
            </a:r>
            <a:r>
              <a:rPr lang="en-US" altLang="en-US" dirty="0" err="1">
                <a:ea typeface="MS PGothic" panose="020B0600070205080204" pitchFamily="34" charset="-128"/>
              </a:rPr>
              <a:t>int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avgSal</a:t>
            </a:r>
            <a:r>
              <a:rPr lang="en-US" altLang="en-US" dirty="0">
                <a:ea typeface="MS PGothic" panose="020B0600070205080204" pitchFamily="34" charset="-128"/>
              </a:rPr>
              <a:t>);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</a:t>
            </a:r>
            <a:r>
              <a:rPr lang="en-US" altLang="en-US" dirty="0" err="1">
                <a:ea typeface="MS PGothic" panose="020B0600070205080204" pitchFamily="34" charset="-128"/>
              </a:rPr>
              <a:t>deptInfoIter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iter</a:t>
            </a:r>
            <a:r>
              <a:rPr lang="en-US" altLang="en-US" dirty="0">
                <a:ea typeface="MS PGothic" panose="020B0600070205080204" pitchFamily="34" charset="-128"/>
              </a:rPr>
              <a:t> = null;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#</a:t>
            </a:r>
            <a:r>
              <a:rPr lang="en-US" altLang="en-US" dirty="0" err="1">
                <a:ea typeface="MS PGothic" panose="020B0600070205080204" pitchFamily="34" charset="-128"/>
              </a:rPr>
              <a:t>sql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iter</a:t>
            </a:r>
            <a:r>
              <a:rPr lang="en-US" altLang="en-US" dirty="0">
                <a:ea typeface="MS PGothic" panose="020B0600070205080204" pitchFamily="34" charset="-128"/>
              </a:rPr>
              <a:t> = { select </a:t>
            </a:r>
            <a:r>
              <a:rPr lang="en-US" altLang="en-US" dirty="0" err="1">
                <a:ea typeface="MS PGothic" panose="020B0600070205080204" pitchFamily="34" charset="-128"/>
              </a:rPr>
              <a:t>dept_name</a:t>
            </a:r>
            <a:r>
              <a:rPr lang="en-US" altLang="en-US" dirty="0">
                <a:ea typeface="MS PGothic" panose="020B0600070205080204" pitchFamily="34" charset="-128"/>
              </a:rPr>
              <a:t>, </a:t>
            </a:r>
            <a:r>
              <a:rPr lang="en-US" altLang="en-US" dirty="0" err="1">
                <a:ea typeface="MS PGothic" panose="020B0600070205080204" pitchFamily="34" charset="-128"/>
              </a:rPr>
              <a:t>avg</a:t>
            </a:r>
            <a:r>
              <a:rPr lang="en-US" altLang="en-US" dirty="0">
                <a:ea typeface="MS PGothic" panose="020B0600070205080204" pitchFamily="34" charset="-128"/>
              </a:rPr>
              <a:t>(salary) from instructor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		 group by </a:t>
            </a:r>
            <a:r>
              <a:rPr lang="en-US" altLang="en-US" dirty="0" err="1">
                <a:ea typeface="MS PGothic" panose="020B0600070205080204" pitchFamily="34" charset="-128"/>
              </a:rPr>
              <a:t>dept</a:t>
            </a:r>
            <a:r>
              <a:rPr lang="en-US" altLang="en-US" dirty="0">
                <a:ea typeface="MS PGothic" panose="020B0600070205080204" pitchFamily="34" charset="-128"/>
              </a:rPr>
              <a:t> name };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while (</a:t>
            </a:r>
            <a:r>
              <a:rPr lang="en-US" altLang="en-US" dirty="0" err="1">
                <a:ea typeface="MS PGothic" panose="020B0600070205080204" pitchFamily="34" charset="-128"/>
              </a:rPr>
              <a:t>iter.next</a:t>
            </a:r>
            <a:r>
              <a:rPr lang="en-US" altLang="en-US" dirty="0">
                <a:ea typeface="MS PGothic" panose="020B0600070205080204" pitchFamily="34" charset="-128"/>
              </a:rPr>
              <a:t>()) {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	   String </a:t>
            </a:r>
            <a:r>
              <a:rPr lang="en-US" altLang="en-US" dirty="0" err="1">
                <a:ea typeface="MS PGothic" panose="020B0600070205080204" pitchFamily="34" charset="-128"/>
              </a:rPr>
              <a:t>deptName</a:t>
            </a:r>
            <a:r>
              <a:rPr lang="en-US" altLang="en-US" dirty="0">
                <a:ea typeface="MS PGothic" panose="020B0600070205080204" pitchFamily="34" charset="-128"/>
              </a:rPr>
              <a:t> = </a:t>
            </a:r>
            <a:r>
              <a:rPr lang="en-US" altLang="en-US" dirty="0" err="1">
                <a:ea typeface="MS PGothic" panose="020B0600070205080204" pitchFamily="34" charset="-128"/>
              </a:rPr>
              <a:t>iter.dept_name</a:t>
            </a:r>
            <a:r>
              <a:rPr lang="en-US" altLang="en-US" dirty="0">
                <a:ea typeface="MS PGothic" panose="020B0600070205080204" pitchFamily="34" charset="-128"/>
              </a:rPr>
              <a:t>();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      </a:t>
            </a:r>
            <a:r>
              <a:rPr lang="en-US" altLang="en-US" dirty="0" err="1">
                <a:ea typeface="MS PGothic" panose="020B0600070205080204" pitchFamily="34" charset="-128"/>
              </a:rPr>
              <a:t>int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avgSal</a:t>
            </a:r>
            <a:r>
              <a:rPr lang="en-US" altLang="en-US" dirty="0">
                <a:ea typeface="MS PGothic" panose="020B0600070205080204" pitchFamily="34" charset="-128"/>
              </a:rPr>
              <a:t> = </a:t>
            </a:r>
            <a:r>
              <a:rPr lang="en-US" altLang="en-US" dirty="0" err="1">
                <a:ea typeface="MS PGothic" panose="020B0600070205080204" pitchFamily="34" charset="-128"/>
              </a:rPr>
              <a:t>iter.avgSal</a:t>
            </a:r>
            <a:r>
              <a:rPr lang="en-US" altLang="en-US" dirty="0">
                <a:ea typeface="MS PGothic" panose="020B0600070205080204" pitchFamily="34" charset="-128"/>
              </a:rPr>
              <a:t>();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      </a:t>
            </a:r>
            <a:r>
              <a:rPr lang="en-US" altLang="en-US" dirty="0" err="1">
                <a:ea typeface="MS PGothic" panose="020B0600070205080204" pitchFamily="34" charset="-128"/>
              </a:rPr>
              <a:t>System.out.println</a:t>
            </a:r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en-US" altLang="en-US" dirty="0" err="1">
                <a:ea typeface="MS PGothic" panose="020B0600070205080204" pitchFamily="34" charset="-128"/>
              </a:rPr>
              <a:t>deptName</a:t>
            </a:r>
            <a:r>
              <a:rPr lang="en-US" altLang="en-US" dirty="0">
                <a:ea typeface="MS PGothic" panose="020B0600070205080204" pitchFamily="34" charset="-128"/>
              </a:rPr>
              <a:t> + " " + </a:t>
            </a:r>
            <a:r>
              <a:rPr lang="en-US" altLang="en-US" dirty="0" err="1">
                <a:ea typeface="MS PGothic" panose="020B0600070205080204" pitchFamily="34" charset="-128"/>
              </a:rPr>
              <a:t>avgSal</a:t>
            </a:r>
            <a:r>
              <a:rPr lang="en-US" altLang="en-US" dirty="0">
                <a:ea typeface="MS PGothic" panose="020B0600070205080204" pitchFamily="34" charset="-128"/>
              </a:rPr>
              <a:t>);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}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</a:t>
            </a:r>
            <a:r>
              <a:rPr lang="en-US" altLang="en-US" dirty="0" err="1">
                <a:ea typeface="MS PGothic" panose="020B0600070205080204" pitchFamily="34" charset="-128"/>
              </a:rPr>
              <a:t>iter.close</a:t>
            </a:r>
            <a:r>
              <a:rPr lang="en-US" altLang="en-US" dirty="0">
                <a:ea typeface="MS PGothic" panose="020B0600070205080204" pitchFamily="34" charset="-128"/>
              </a:rPr>
              <a:t>();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2089" y="2492375"/>
            <a:ext cx="5036135" cy="2124075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ODBC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ODBC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9709"/>
            <a:ext cx="7287837" cy="4635454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O</a:t>
            </a:r>
            <a:r>
              <a:rPr lang="en-US" altLang="en-US" dirty="0"/>
              <a:t>pen </a:t>
            </a:r>
            <a:r>
              <a:rPr lang="en-US" altLang="en-US" dirty="0" err="1"/>
              <a:t>DataBase</a:t>
            </a:r>
            <a:r>
              <a:rPr lang="en-US" altLang="en-US" dirty="0"/>
              <a:t> Connectivity (ODBC) standard 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standard for application program to communicate with a database server.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application program interface (API) to 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open a connection with a database, 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send queries and updates, 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get back results.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Applications such as GUI, spreadsheets, etc. can use ODBC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b="1" dirty="0">
                <a:latin typeface="Helvetica Bold" charset="0"/>
                <a:cs typeface="Helvetica Bold" charset="0"/>
              </a:rPr>
              <a:t>ODBC:</a:t>
            </a:r>
            <a:r>
              <a:rPr lang="en-US" altLang="en-US" dirty="0"/>
              <a:t> Compatible with various programming languages </a:t>
            </a:r>
            <a:r>
              <a:rPr lang="en-US" altLang="en-US" b="1" dirty="0">
                <a:latin typeface="Helvetica Bold" charset="0"/>
                <a:cs typeface="Helvetica Bold" charset="0"/>
              </a:rPr>
              <a:t>(C, C++, etc.)</a:t>
            </a:r>
            <a:r>
              <a:rPr lang="en-US" altLang="en-US" dirty="0"/>
              <a:t>.</a:t>
            </a:r>
            <a:endParaRPr lang="en-US" altLang="en-US" dirty="0"/>
          </a:p>
          <a:p>
            <a:r>
              <a:rPr lang="en-US" altLang="en-US" b="1" dirty="0">
                <a:latin typeface="Helvetica Bold" charset="0"/>
                <a:cs typeface="Helvetica Bold" charset="0"/>
              </a:rPr>
              <a:t>JDBC: </a:t>
            </a:r>
            <a:r>
              <a:rPr lang="en-US" altLang="en-US" dirty="0"/>
              <a:t>Specifically designed for Java applications.</a:t>
            </a:r>
            <a:endParaRPr lang="en-US" altLang="en-US" dirty="0"/>
          </a:p>
          <a:p>
            <a:pPr>
              <a:buNone/>
            </a:pPr>
            <a:r>
              <a:rPr lang="en-US" altLang="en-US" dirty="0">
                <a:ea typeface="MS PGothic" panose="020B0600070205080204" pitchFamily="34" charset="-128"/>
              </a:rPr>
              <a:t> 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5879" y="2664651"/>
            <a:ext cx="5671930" cy="1430271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latin typeface="+mj-lt"/>
              </a:rPr>
              <a:t>Functions and Procedures</a:t>
            </a:r>
            <a:endParaRPr lang="en-US" altLang="en-US" sz="32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Functions and Procedures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692069" cy="4876800"/>
          </a:xfrm>
        </p:spPr>
        <p:txBody>
          <a:bodyPr/>
          <a:lstStyle/>
          <a:p>
            <a:r>
              <a:rPr lang="en-US" altLang="en-US" dirty="0"/>
              <a:t>Functions and procedures are pieces of code that can be stored in a database and executed from SQL statements.</a:t>
            </a:r>
            <a:endParaRPr lang="en-US" altLang="en-US" dirty="0"/>
          </a:p>
          <a:p>
            <a:r>
              <a:rPr lang="en-US" altLang="en-US" dirty="0"/>
              <a:t>They allow "business logic" to be encapsulated within the database.</a:t>
            </a:r>
            <a:endParaRPr lang="en-US" altLang="en-US" dirty="0"/>
          </a:p>
          <a:p>
            <a:r>
              <a:rPr lang="en-US" altLang="en-US" dirty="0"/>
              <a:t>These can be defined either by the procedural component of SQL or  by an external programming language such as Java, C, or C++.</a:t>
            </a:r>
            <a:endParaRPr lang="en-US" altLang="en-US" dirty="0"/>
          </a:p>
          <a:p>
            <a:r>
              <a:rPr lang="en-US" altLang="en-US" dirty="0"/>
              <a:t>The syntax we present here is defined by the SQL standard.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Most databases have their own versions of this syntax with additional features or slight variations.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b="1" dirty="0">
                <a:latin typeface="Helvetica Bold" charset="0"/>
                <a:ea typeface="MS PGothic" panose="020B0600070205080204" pitchFamily="34" charset="-128"/>
                <a:cs typeface="Helvetica Bold" charset="0"/>
              </a:rPr>
              <a:t>Example: MySQL:</a:t>
            </a:r>
            <a:r>
              <a:rPr lang="en-US" altLang="en-US" dirty="0">
                <a:ea typeface="MS PGothic" panose="020B0600070205080204" pitchFamily="34" charset="-128"/>
              </a:rPr>
              <a:t> Uses </a:t>
            </a:r>
            <a:r>
              <a:rPr lang="en-US" altLang="en-US" b="1" dirty="0">
                <a:latin typeface="Helvetica Bold" charset="0"/>
                <a:ea typeface="MS PGothic" panose="020B0600070205080204" pitchFamily="34" charset="-128"/>
                <a:cs typeface="Helvetica Bold" charset="0"/>
              </a:rPr>
              <a:t>DELIMITER </a:t>
            </a:r>
            <a:r>
              <a:rPr lang="en-US" altLang="en-US" dirty="0">
                <a:ea typeface="MS PGothic" panose="020B0600070205080204" pitchFamily="34" charset="-128"/>
              </a:rPr>
              <a:t>to define procedures.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p>
            <a:r>
              <a:rPr lang="en-US"/>
              <a:t>Business Logic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Business logic refers to the rules or algorithms that handle the exchange of information between a </a:t>
            </a:r>
            <a:r>
              <a:rPr lang="en-US" b="1">
                <a:latin typeface="Helvetica Bold" charset="0"/>
                <a:cs typeface="Helvetica Bold" charset="0"/>
              </a:rPr>
              <a:t>database </a:t>
            </a:r>
            <a:r>
              <a:rPr lang="en-US"/>
              <a:t>and a </a:t>
            </a:r>
            <a:r>
              <a:rPr lang="en-US" b="1">
                <a:latin typeface="Helvetica Bold" charset="0"/>
                <a:cs typeface="Helvetica Bold" charset="0"/>
              </a:rPr>
              <a:t>user interface</a:t>
            </a:r>
            <a:r>
              <a:rPr lang="en-US"/>
              <a:t>.</a:t>
            </a:r>
            <a:endParaRPr lang="en-US"/>
          </a:p>
          <a:p>
            <a:r>
              <a:rPr lang="en-US"/>
              <a:t>It includes the </a:t>
            </a:r>
            <a:r>
              <a:rPr lang="en-US" b="1">
                <a:latin typeface="Helvetica Bold" charset="0"/>
                <a:cs typeface="Helvetica Bold" charset="0"/>
              </a:rPr>
              <a:t>processes</a:t>
            </a:r>
            <a:r>
              <a:rPr lang="en-US"/>
              <a:t>, </a:t>
            </a:r>
            <a:r>
              <a:rPr lang="en-US" b="1">
                <a:latin typeface="Helvetica Bold" charset="0"/>
                <a:cs typeface="Helvetica Bold" charset="0"/>
              </a:rPr>
              <a:t>calculations</a:t>
            </a:r>
            <a:r>
              <a:rPr lang="en-US"/>
              <a:t>, and </a:t>
            </a:r>
            <a:r>
              <a:rPr lang="en-US" b="1">
                <a:latin typeface="Helvetica Bold" charset="0"/>
                <a:cs typeface="Helvetica Bold" charset="0"/>
              </a:rPr>
              <a:t>data manipulations</a:t>
            </a:r>
            <a:r>
              <a:rPr lang="en-US"/>
              <a:t> that are necessary for the application to function correctly according to the business requirements.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Why Use Functions and Procedures?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>
                <a:latin typeface="Helvetica Bold" charset="0"/>
                <a:cs typeface="Helvetica Bold" charset="0"/>
              </a:rPr>
              <a:t>Encapsulation</a:t>
            </a:r>
            <a:r>
              <a:rPr lang="en-US"/>
              <a:t>:</a:t>
            </a:r>
            <a:endParaRPr lang="en-US"/>
          </a:p>
          <a:p>
            <a:pPr lvl="1"/>
            <a:r>
              <a:rPr lang="en-US"/>
              <a:t>They encapsulate complex operations and business rules, making the SQL code easier to manage and reuse.</a:t>
            </a:r>
            <a:endParaRPr lang="en-US"/>
          </a:p>
          <a:p>
            <a:r>
              <a:rPr lang="en-US" b="1">
                <a:latin typeface="Helvetica Bold" charset="0"/>
                <a:cs typeface="Helvetica Bold" charset="0"/>
              </a:rPr>
              <a:t>Performance</a:t>
            </a:r>
            <a:r>
              <a:rPr lang="en-US"/>
              <a:t>:</a:t>
            </a:r>
            <a:endParaRPr lang="en-US"/>
          </a:p>
          <a:p>
            <a:pPr lvl="1"/>
            <a:r>
              <a:rPr lang="en-US"/>
              <a:t>Storing and executing logic directly in the database can improve performance by reducing the amount of data transferred between the database and the application.</a:t>
            </a:r>
            <a:endParaRPr lang="en-US"/>
          </a:p>
          <a:p>
            <a:r>
              <a:rPr lang="en-US" b="1">
                <a:latin typeface="Helvetica Bold" charset="0"/>
                <a:cs typeface="Helvetica Bold" charset="0"/>
              </a:rPr>
              <a:t>Maintainability</a:t>
            </a:r>
            <a:r>
              <a:rPr lang="en-US"/>
              <a:t>:</a:t>
            </a:r>
            <a:endParaRPr lang="en-US"/>
          </a:p>
          <a:p>
            <a:pPr lvl="1"/>
            <a:r>
              <a:rPr lang="en-US"/>
              <a:t>Centralizing business logic in the database simplifies maintenance and updates, as changes are made in one place rather than in multiple applications.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Syntax (SQL Standard)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p>
            <a:r>
              <a:rPr lang="en-US"/>
              <a:t>Function: A function returns a single value and is typically used for computations or transformations.</a:t>
            </a:r>
            <a:endParaRPr lang="en-US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CREATE FUNCTION</a:t>
            </a:r>
            <a:r>
              <a:rPr lang="en-US"/>
              <a:t> example_function(param1 </a:t>
            </a:r>
            <a:r>
              <a:rPr lang="en-US">
                <a:solidFill>
                  <a:srgbClr val="FF0000"/>
                </a:solidFill>
              </a:rPr>
              <a:t>INT</a:t>
            </a:r>
            <a:r>
              <a:rPr lang="en-US"/>
              <a:t>) </a:t>
            </a:r>
            <a:r>
              <a:rPr lang="en-US" b="1">
                <a:latin typeface="Helvetica Bold" charset="0"/>
                <a:cs typeface="Helvetica Bold" charset="0"/>
              </a:rPr>
              <a:t>RETURNS </a:t>
            </a:r>
            <a:r>
              <a:rPr lang="en-US">
                <a:solidFill>
                  <a:srgbClr val="FF0000"/>
                </a:solidFill>
              </a:rPr>
              <a:t>INT</a:t>
            </a:r>
            <a:endParaRPr lang="en-US"/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    BEGIN</a:t>
            </a:r>
            <a:endParaRPr lang="en-US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/>
              <a:t>  </a:t>
            </a:r>
            <a:r>
              <a:rPr lang="en-US" b="1">
                <a:latin typeface="Helvetica Bold" charset="0"/>
                <a:cs typeface="Helvetica Bold" charset="0"/>
              </a:rPr>
              <a:t>       DECLARE</a:t>
            </a:r>
            <a:r>
              <a:rPr lang="en-US"/>
              <a:t> </a:t>
            </a:r>
            <a:r>
              <a:rPr lang="en-US" b="1">
                <a:latin typeface="Helvetica Bold" charset="0"/>
                <a:cs typeface="Helvetica Bold" charset="0"/>
              </a:rPr>
              <a:t>result </a:t>
            </a:r>
            <a:r>
              <a:rPr lang="en-US"/>
              <a:t>INT;</a:t>
            </a:r>
            <a:endParaRPr lang="en-US"/>
          </a:p>
          <a:p>
            <a:pPr marL="0" indent="0">
              <a:buNone/>
            </a:pPr>
            <a:r>
              <a:rPr lang="en-US"/>
              <a:t>            -- SQL statements</a:t>
            </a:r>
            <a:endParaRPr lang="en-US"/>
          </a:p>
          <a:p>
            <a:pPr marL="0" indent="0">
              <a:buNone/>
            </a:pPr>
            <a:r>
              <a:rPr lang="en-US"/>
              <a:t>         </a:t>
            </a:r>
            <a:r>
              <a:rPr lang="en-US" b="1">
                <a:latin typeface="Helvetica Bold" charset="0"/>
                <a:cs typeface="Helvetica Bold" charset="0"/>
              </a:rPr>
              <a:t>RETURN result</a:t>
            </a:r>
            <a:r>
              <a:rPr lang="en-US"/>
              <a:t>;</a:t>
            </a:r>
            <a:endParaRPr lang="en-US"/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    END</a:t>
            </a:r>
            <a:r>
              <a:rPr lang="en-US"/>
              <a:t>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1400"/>
              <a:t>DELIMITER //</a:t>
            </a:r>
            <a:endParaRPr lang="en-US" sz="1400"/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CREATE FUNCTION</a:t>
            </a:r>
            <a:r>
              <a:rPr lang="en-US" sz="1400"/>
              <a:t> example_function(param1 INT) RETURNS INT</a:t>
            </a:r>
            <a:endParaRPr lang="en-US" sz="1400"/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BEGIN</a:t>
            </a:r>
            <a:endParaRPr lang="en-US" sz="1400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 sz="1400"/>
              <a:t>   </a:t>
            </a:r>
            <a:r>
              <a:rPr lang="en-US" sz="1400" b="1">
                <a:latin typeface="Helvetica Bold" charset="0"/>
                <a:cs typeface="Helvetica Bold" charset="0"/>
              </a:rPr>
              <a:t> DECLARE result</a:t>
            </a:r>
            <a:r>
              <a:rPr lang="en-US" sz="1400"/>
              <a:t> INT;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-- SQL statements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</a:t>
            </a:r>
            <a:r>
              <a:rPr lang="en-US" sz="1400" b="1">
                <a:latin typeface="Helvetica Bold" charset="0"/>
                <a:cs typeface="Helvetica Bold" charset="0"/>
              </a:rPr>
              <a:t>SET result</a:t>
            </a:r>
            <a:r>
              <a:rPr lang="en-US" sz="1400"/>
              <a:t> = param1 * 2;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</a:t>
            </a:r>
            <a:r>
              <a:rPr lang="en-US" sz="1400" b="1">
                <a:latin typeface="Helvetica Bold" charset="0"/>
                <a:cs typeface="Helvetica Bold" charset="0"/>
              </a:rPr>
              <a:t>RETURN result;</a:t>
            </a:r>
            <a:endParaRPr lang="en-US" sz="1400"/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END //</a:t>
            </a:r>
            <a:endParaRPr lang="en-US" sz="1400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DELIMITER </a:t>
            </a:r>
            <a:r>
              <a:rPr lang="en-US" b="1">
                <a:latin typeface="Helvetica Bold" charset="0"/>
                <a:cs typeface="Helvetica Bold" charset="0"/>
              </a:rPr>
              <a:t>;</a:t>
            </a:r>
            <a:endParaRPr lang="en-US" b="1">
              <a:latin typeface="Helvetica Bold" charset="0"/>
              <a:cs typeface="Helvetica Bol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56802"/>
            <a:ext cx="8077200" cy="615554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Accessing SQL from a Programming Language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8587" y="1813059"/>
            <a:ext cx="7247158" cy="2616073"/>
          </a:xfrm>
        </p:spPr>
        <p:txBody>
          <a:bodyPr/>
          <a:lstStyle/>
          <a:p>
            <a:r>
              <a:rPr lang="en-US" altLang="en-US" sz="1700" dirty="0"/>
              <a:t>Not all queries can be expressed in SQL, since SQL does not provide the full expressive power of a general-purpose language.</a:t>
            </a:r>
            <a:endParaRPr lang="en-US" altLang="en-US" sz="1700" dirty="0"/>
          </a:p>
          <a:p>
            <a:r>
              <a:rPr lang="en-US" altLang="en-US" sz="1700" dirty="0"/>
              <a:t>Non-declarative actions - such as printing a report, interacting with a user, or sending the results of a query to a graphical user interface - cannot be done from within SQL.</a:t>
            </a:r>
            <a:endParaRPr lang="en-US" altLang="en-US" sz="1700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768351" y="1119068"/>
            <a:ext cx="76920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/>
              <a:t>A database programmer must have access to a general-purpose programming language for at least two reasons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MySQL 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25538"/>
            <a:ext cx="7707313" cy="4903787"/>
          </a:xfrm>
        </p:spPr>
        <p:txBody>
          <a:bodyPr/>
          <a:p>
            <a:pPr marL="0" indent="0">
              <a:buNone/>
            </a:pPr>
            <a:r>
              <a:rPr lang="en-US"/>
              <a:t>DELIMITER //</a:t>
            </a:r>
            <a:endParaRPr lang="en-US"/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CREATE FUNCTION </a:t>
            </a:r>
            <a:r>
              <a:rPr lang="en-US"/>
              <a:t>calculate_bonus(salary DECIMAL(10, 2), bonus_rate DECIMAL(3, 2)) RETURNS DECIMAL(10, 2)</a:t>
            </a:r>
            <a:endParaRPr lang="en-US"/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BEGIN</a:t>
            </a:r>
            <a:endParaRPr lang="en-US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/>
              <a:t>   </a:t>
            </a:r>
            <a:r>
              <a:rPr lang="en-US" b="1">
                <a:latin typeface="Helvetica Bold" charset="0"/>
                <a:cs typeface="Helvetica Bold" charset="0"/>
              </a:rPr>
              <a:t> RETURN</a:t>
            </a:r>
            <a:r>
              <a:rPr lang="en-US"/>
              <a:t> salary * bonus_rate;</a:t>
            </a:r>
            <a:endParaRPr lang="en-US"/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END</a:t>
            </a:r>
            <a:r>
              <a:rPr lang="en-US"/>
              <a:t> //</a:t>
            </a:r>
            <a:endParaRPr lang="en-US"/>
          </a:p>
          <a:p>
            <a:pPr marL="0" indent="0">
              <a:buNone/>
            </a:pPr>
            <a:r>
              <a:rPr lang="en-US"/>
              <a:t>DELIMITER ;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The function calculate_bonus takes a salary and a bonus rate as input parameters and returns the calculated bonus.</a:t>
            </a:r>
            <a:endParaRPr lang="en-US"/>
          </a:p>
          <a:p>
            <a:r>
              <a:rPr lang="en-US"/>
              <a:t>The DELIMITER command allows the function definition to be treated as a single statement.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Declaring SQL Functions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977265"/>
            <a:ext cx="7775575" cy="4903788"/>
          </a:xfrm>
        </p:spPr>
        <p:txBody>
          <a:bodyPr/>
          <a:lstStyle/>
          <a:p>
            <a:pPr>
              <a:tabLst>
                <a:tab pos="803275" algn="l"/>
                <a:tab pos="1369695" algn="l"/>
                <a:tab pos="2112645" algn="l"/>
              </a:tabLst>
            </a:pPr>
            <a:r>
              <a:rPr lang="en-US" altLang="en-US" dirty="0"/>
              <a:t>Define a function that, given the name of a department, returns the count of the number of instructors in that department.   </a:t>
            </a:r>
            <a:r>
              <a:rPr lang="en-US" altLang="en-US" b="1" dirty="0">
                <a:latin typeface="Helvetica Bold" charset="0"/>
                <a:cs typeface="Helvetica Bold" charset="0"/>
              </a:rPr>
              <a:t>(SCALAR TYPE)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803275" algn="l"/>
                <a:tab pos="1369695" algn="l"/>
                <a:tab pos="2112645" algn="l"/>
              </a:tabLst>
            </a:pPr>
            <a:r>
              <a:rPr lang="en-US" altLang="en-US" sz="1600" b="1" dirty="0"/>
              <a:t>             </a:t>
            </a:r>
            <a:r>
              <a:rPr lang="en-US" altLang="en-US" b="1" dirty="0"/>
              <a:t>create function </a:t>
            </a:r>
            <a:r>
              <a:rPr lang="en-US" altLang="en-US" i="1" dirty="0" err="1"/>
              <a:t>dept_count</a:t>
            </a:r>
            <a:r>
              <a:rPr lang="en-US" altLang="en-US" i="1" dirty="0"/>
              <a:t> </a:t>
            </a:r>
            <a:r>
              <a:rPr lang="en-US" altLang="en-US" dirty="0"/>
              <a:t>(@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b="1" dirty="0"/>
              <a:t>varchar</a:t>
            </a:r>
            <a:r>
              <a:rPr lang="en-US" altLang="en-US" dirty="0"/>
              <a:t>(20))</a:t>
            </a:r>
            <a:br>
              <a:rPr lang="en-US" altLang="en-US" b="1" dirty="0"/>
            </a:br>
            <a:r>
              <a:rPr lang="en-US" altLang="en-US" sz="1600" b="1" dirty="0"/>
              <a:t>                </a:t>
            </a:r>
            <a:r>
              <a:rPr lang="en-US" altLang="en-US" b="1" dirty="0"/>
              <a:t>returns integer</a:t>
            </a:r>
            <a:br>
              <a:rPr lang="en-US" altLang="en-US" b="1" dirty="0"/>
            </a:br>
            <a:r>
              <a:rPr lang="en-US" altLang="en-US" b="1" dirty="0"/>
              <a:t>               begin</a:t>
            </a:r>
            <a:br>
              <a:rPr lang="en-US" altLang="en-US" b="1" dirty="0"/>
            </a:br>
            <a:r>
              <a:rPr lang="en-US" altLang="en-US" b="1" dirty="0"/>
              <a:t>               declare </a:t>
            </a:r>
            <a:r>
              <a:rPr lang="en-US" altLang="en-US" i="1" dirty="0" err="1"/>
              <a:t>d_count</a:t>
            </a:r>
            <a:r>
              <a:rPr lang="en-US" altLang="en-US" i="1" dirty="0"/>
              <a:t>  </a:t>
            </a:r>
            <a:r>
              <a:rPr lang="en-US" altLang="en-US" b="1" dirty="0"/>
              <a:t>integer;</a:t>
            </a:r>
            <a:br>
              <a:rPr lang="en-US" altLang="en-US" b="1" dirty="0"/>
            </a:br>
            <a:r>
              <a:rPr lang="en-US" altLang="en-US" b="1" dirty="0"/>
              <a:t>                      select count </a:t>
            </a:r>
            <a:r>
              <a:rPr lang="en-US" altLang="en-US" dirty="0"/>
              <a:t>(</a:t>
            </a:r>
            <a:r>
              <a:rPr lang="en-US" altLang="en-US" i="1" dirty="0"/>
              <a:t>* </a:t>
            </a:r>
            <a:r>
              <a:rPr lang="en-US" altLang="en-US" dirty="0"/>
              <a:t>) </a:t>
            </a:r>
            <a:r>
              <a:rPr lang="en-US" altLang="en-US" b="1" dirty="0"/>
              <a:t>into </a:t>
            </a:r>
            <a:r>
              <a:rPr lang="en-US" altLang="en-US" i="1" dirty="0" err="1"/>
              <a:t>d_count</a:t>
            </a:r>
            <a:br>
              <a:rPr lang="en-US" altLang="en-US" i="1" dirty="0"/>
            </a:br>
            <a:r>
              <a:rPr lang="en-US" altLang="en-US" i="1" dirty="0"/>
              <a:t>                      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i="1" dirty="0"/>
              <a:t>           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dept_name</a:t>
            </a:r>
            <a:br>
              <a:rPr lang="en-US" altLang="en-US" i="1" dirty="0"/>
            </a:br>
            <a:r>
              <a:rPr lang="en-US" altLang="en-US" i="1" dirty="0"/>
              <a:t>               </a:t>
            </a:r>
            <a:r>
              <a:rPr lang="en-US" altLang="en-US" b="1" dirty="0"/>
              <a:t>return </a:t>
            </a:r>
            <a:r>
              <a:rPr lang="en-US" altLang="en-US" i="1" dirty="0" err="1"/>
              <a:t>d_count</a:t>
            </a:r>
            <a:r>
              <a:rPr lang="en-US" altLang="en-US" i="1" dirty="0"/>
              <a:t>;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end</a:t>
            </a:r>
            <a:endParaRPr lang="en-US" altLang="en-US" b="1" dirty="0"/>
          </a:p>
          <a:p>
            <a:pPr>
              <a:tabLst>
                <a:tab pos="803275" algn="l"/>
                <a:tab pos="1369695" algn="l"/>
                <a:tab pos="2112645" algn="l"/>
              </a:tabLst>
            </a:pPr>
            <a:r>
              <a:rPr lang="en-US" altLang="en-US" dirty="0"/>
              <a:t>The function </a:t>
            </a:r>
            <a:r>
              <a:rPr lang="en-US" altLang="en-US" i="1" dirty="0" err="1"/>
              <a:t>dept_</a:t>
            </a:r>
            <a:r>
              <a:rPr lang="en-US" altLang="en-US" dirty="0" err="1"/>
              <a:t>count</a:t>
            </a:r>
            <a:r>
              <a:rPr lang="en-US" altLang="en-US" dirty="0"/>
              <a:t> can be used to find the department names and budget of all departments with more that 12 instructors.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803275" algn="l"/>
                <a:tab pos="1369695" algn="l"/>
                <a:tab pos="2112645" algn="l"/>
              </a:tabLst>
            </a:pPr>
            <a:r>
              <a:rPr lang="en-US" altLang="en-US" dirty="0"/>
              <a:t>		</a:t>
            </a:r>
            <a:r>
              <a:rPr lang="en-US" altLang="en-US" b="1" dirty="0"/>
              <a:t>select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, budget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from</a:t>
            </a:r>
            <a:r>
              <a:rPr lang="en-US" altLang="en-US" i="1" dirty="0"/>
              <a:t> department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where </a:t>
            </a:r>
            <a:r>
              <a:rPr lang="en-US" altLang="en-US" i="1" dirty="0" err="1"/>
              <a:t>dept_</a:t>
            </a:r>
            <a:r>
              <a:rPr lang="en-US" altLang="en-US" dirty="0" err="1"/>
              <a:t>count</a:t>
            </a:r>
            <a:r>
              <a:rPr lang="en-US" altLang="en-US" dirty="0"/>
              <a:t> (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/>
              <a:t>) &gt; 12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Table Functions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1730"/>
            <a:ext cx="8362950" cy="55086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The SQL standard supports functions that can return tables as results; such functions are called </a:t>
            </a:r>
            <a:r>
              <a:rPr lang="en-US" altLang="en-US" b="1" dirty="0">
                <a:solidFill>
                  <a:srgbClr val="002060"/>
                </a:solidFill>
              </a:rPr>
              <a:t>table functions</a:t>
            </a:r>
            <a:endParaRPr lang="en-US" altLang="en-US" b="1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altLang="en-US" dirty="0"/>
              <a:t>Example: Return all instructors in a given department</a:t>
            </a:r>
            <a:endParaRPr lang="en-US" altLang="en-US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dirty="0"/>
              <a:t>	</a:t>
            </a:r>
            <a:r>
              <a:rPr lang="en-US" altLang="en-US" b="1" dirty="0"/>
              <a:t>create</a:t>
            </a:r>
            <a:r>
              <a:rPr lang="en-US" altLang="en-US" dirty="0"/>
              <a:t> </a:t>
            </a:r>
            <a:r>
              <a:rPr lang="en-US" altLang="en-US" b="1" dirty="0"/>
              <a:t>function</a:t>
            </a:r>
            <a:r>
              <a:rPr lang="en-US" altLang="en-US" dirty="0"/>
              <a:t> </a:t>
            </a:r>
            <a:r>
              <a:rPr lang="en-US" altLang="en-US" i="1" dirty="0" err="1"/>
              <a:t>instructor_of</a:t>
            </a:r>
            <a:r>
              <a:rPr lang="en-US" altLang="en-US" dirty="0"/>
              <a:t> (</a:t>
            </a:r>
            <a:r>
              <a:rPr lang="en-US" altLang="en-US" i="1" dirty="0"/>
              <a:t>dept_name</a:t>
            </a:r>
            <a:r>
              <a:rPr lang="en-US" altLang="en-US" dirty="0"/>
              <a:t> </a:t>
            </a:r>
            <a:r>
              <a:rPr lang="en-US" altLang="en-US" b="1" dirty="0"/>
              <a:t>char</a:t>
            </a:r>
            <a:r>
              <a:rPr lang="en-US" altLang="en-US" dirty="0"/>
              <a:t>(20))</a:t>
            </a:r>
            <a:endParaRPr lang="en-US" altLang="en-US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dirty="0"/>
              <a:t>		</a:t>
            </a:r>
            <a:r>
              <a:rPr lang="en-US" altLang="en-US" b="1" dirty="0"/>
              <a:t>returns</a:t>
            </a:r>
            <a:r>
              <a:rPr lang="en-US" altLang="en-US" dirty="0"/>
              <a:t> </a:t>
            </a:r>
            <a:r>
              <a:rPr lang="en-US" altLang="en-US" b="1" dirty="0"/>
              <a:t>table  </a:t>
            </a:r>
            <a:r>
              <a:rPr lang="en-US" altLang="en-US" dirty="0"/>
              <a:t>(</a:t>
            </a:r>
            <a:r>
              <a:rPr lang="en-US" altLang="en-US" b="1" dirty="0"/>
              <a:t> </a:t>
            </a:r>
            <a:r>
              <a:rPr lang="en-US" altLang="en-US" dirty="0"/>
              <a:t> </a:t>
            </a:r>
            <a:endParaRPr lang="en-US" altLang="en-US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dirty="0"/>
              <a:t>                        </a:t>
            </a:r>
            <a:r>
              <a:rPr lang="en-US" altLang="en-US" i="1" dirty="0"/>
              <a:t>ID </a:t>
            </a:r>
            <a:r>
              <a:rPr lang="en-US" altLang="en-US" b="1" dirty="0" err="1"/>
              <a:t>varchar</a:t>
            </a:r>
            <a:r>
              <a:rPr lang="en-US" altLang="en-US" dirty="0"/>
              <a:t>(5),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i="1" dirty="0"/>
              <a:t>name</a:t>
            </a:r>
            <a:r>
              <a:rPr lang="en-US" altLang="en-US" dirty="0"/>
              <a:t> </a:t>
            </a:r>
            <a:r>
              <a:rPr lang="en-US" altLang="en-US" b="1" dirty="0" err="1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                   </a:t>
            </a:r>
            <a:r>
              <a:rPr lang="en-US" altLang="en-US" i="1" dirty="0"/>
              <a:t>dept_name</a:t>
            </a:r>
            <a:r>
              <a:rPr lang="en-US" altLang="en-US" dirty="0"/>
              <a:t> </a:t>
            </a:r>
            <a:r>
              <a:rPr lang="en-US" altLang="en-US" b="1" dirty="0" err="1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i="1" dirty="0"/>
              <a:t>salary</a:t>
            </a:r>
            <a:r>
              <a:rPr lang="en-US" altLang="en-US" dirty="0"/>
              <a:t> </a:t>
            </a:r>
            <a:r>
              <a:rPr lang="en-US" altLang="en-US" b="1" dirty="0"/>
              <a:t>numeric</a:t>
            </a:r>
            <a:r>
              <a:rPr lang="en-US" altLang="en-US" dirty="0"/>
              <a:t>(8,2))</a:t>
            </a:r>
            <a:endParaRPr lang="en-US" altLang="en-US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dirty="0"/>
              <a:t>	         </a:t>
            </a:r>
            <a:r>
              <a:rPr lang="en-US" altLang="en-US" b="1" dirty="0"/>
              <a:t>return</a:t>
            </a:r>
            <a:r>
              <a:rPr lang="en-US" altLang="en-US" dirty="0"/>
              <a:t> </a:t>
            </a:r>
            <a:r>
              <a:rPr lang="en-US" altLang="en-US" b="1" dirty="0"/>
              <a:t>table</a:t>
            </a:r>
            <a:br>
              <a:rPr lang="en-US" altLang="en-US" dirty="0"/>
            </a:br>
            <a:r>
              <a:rPr lang="en-US" altLang="en-US" dirty="0"/>
              <a:t>	         (</a:t>
            </a:r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i="1" dirty="0"/>
              <a:t>ID, name, dept_name, salary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dirty="0"/>
              <a:t>	          </a:t>
            </a:r>
            <a:r>
              <a:rPr lang="en-US" altLang="en-US" b="1" dirty="0"/>
              <a:t>where</a:t>
            </a:r>
            <a:r>
              <a:rPr lang="en-US" altLang="en-US" i="1" dirty="0"/>
              <a:t>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instructor_of.dept_name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defRPr/>
            </a:pPr>
            <a:r>
              <a:rPr lang="en-US" altLang="en-US" dirty="0"/>
              <a:t>Usage</a:t>
            </a:r>
            <a:endParaRPr lang="en-US" altLang="en-US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dirty="0"/>
              <a:t>		</a:t>
            </a:r>
            <a:r>
              <a:rPr lang="en-US" altLang="en-US" b="1" dirty="0"/>
              <a:t>select *</a:t>
            </a:r>
            <a:br>
              <a:rPr lang="en-US" altLang="en-US" b="1" dirty="0"/>
            </a:br>
            <a:r>
              <a:rPr lang="en-US" altLang="en-US" b="1" dirty="0"/>
              <a:t>	from table </a:t>
            </a:r>
            <a:r>
              <a:rPr lang="en-US" altLang="en-US" dirty="0"/>
              <a:t>(</a:t>
            </a:r>
            <a:r>
              <a:rPr lang="en-US" altLang="en-US" i="1" dirty="0" err="1"/>
              <a:t>instructor_of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ja-JP" dirty="0"/>
              <a:t>'Music'))</a:t>
            </a:r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More Examples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18540" y="1125855"/>
            <a:ext cx="757682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Helvetica Bold" charset="0"/>
                <a:cs typeface="Helvetica Bold" charset="0"/>
              </a:rPr>
              <a:t>CREATE FUNCTION</a:t>
            </a:r>
            <a:r>
              <a:rPr lang="en-US"/>
              <a:t> dbo.GetEmployeesInDepartment (@DepartmentID </a:t>
            </a:r>
            <a:r>
              <a:rPr lang="en-US" b="1">
                <a:latin typeface="Helvetica Bold" charset="0"/>
                <a:cs typeface="Helvetica Bold" charset="0"/>
              </a:rPr>
              <a:t>INT</a:t>
            </a:r>
            <a:r>
              <a:rPr lang="en-US"/>
              <a:t>)</a:t>
            </a:r>
            <a:endParaRPr lang="en-US"/>
          </a:p>
          <a:p>
            <a:r>
              <a:rPr lang="en-US" b="1">
                <a:latin typeface="Helvetica Bold" charset="0"/>
                <a:cs typeface="Helvetica Bold" charset="0"/>
              </a:rPr>
              <a:t>RETURNS</a:t>
            </a:r>
            <a:r>
              <a:rPr lang="en-US"/>
              <a:t> </a:t>
            </a:r>
            <a:r>
              <a:rPr lang="en-US" b="1">
                <a:latin typeface="Helvetica Bold" charset="0"/>
                <a:cs typeface="Helvetica Bold" charset="0"/>
              </a:rPr>
              <a:t>TABLE</a:t>
            </a:r>
            <a:endParaRPr lang="en-US"/>
          </a:p>
          <a:p>
            <a:r>
              <a:rPr lang="en-US" b="1">
                <a:latin typeface="Helvetica Bold" charset="0"/>
                <a:cs typeface="Helvetica Bold" charset="0"/>
              </a:rPr>
              <a:t>AS</a:t>
            </a:r>
            <a:endParaRPr lang="en-US" b="1">
              <a:latin typeface="Helvetica Bold" charset="0"/>
              <a:cs typeface="Helvetica Bold" charset="0"/>
            </a:endParaRPr>
          </a:p>
          <a:p>
            <a:r>
              <a:rPr lang="en-US" b="1">
                <a:latin typeface="Helvetica Bold" charset="0"/>
                <a:cs typeface="Helvetica Bold" charset="0"/>
              </a:rPr>
              <a:t>RETURN </a:t>
            </a:r>
            <a:endParaRPr lang="en-US" b="1">
              <a:latin typeface="Helvetica Bold" charset="0"/>
              <a:cs typeface="Helvetica Bold" charset="0"/>
            </a:endParaRPr>
          </a:p>
          <a:p>
            <a:r>
              <a:rPr lang="en-US"/>
              <a:t>(</a:t>
            </a:r>
            <a:endParaRPr lang="en-US"/>
          </a:p>
          <a:p>
            <a:r>
              <a:rPr lang="en-US"/>
              <a:t>    </a:t>
            </a:r>
            <a:r>
              <a:rPr lang="en-US" b="1">
                <a:latin typeface="Helvetica Bold" charset="0"/>
                <a:cs typeface="Helvetica Bold" charset="0"/>
              </a:rPr>
              <a:t>SELECT</a:t>
            </a:r>
            <a:r>
              <a:rPr lang="en-US"/>
              <a:t> FirstName, LastName, Email</a:t>
            </a:r>
            <a:endParaRPr lang="en-US"/>
          </a:p>
          <a:p>
            <a:r>
              <a:rPr lang="en-US"/>
              <a:t>    </a:t>
            </a:r>
            <a:r>
              <a:rPr lang="en-US" b="1">
                <a:latin typeface="Helvetica Bold" charset="0"/>
                <a:cs typeface="Helvetica Bold" charset="0"/>
              </a:rPr>
              <a:t>FROM</a:t>
            </a:r>
            <a:r>
              <a:rPr lang="en-US"/>
              <a:t> Employees</a:t>
            </a:r>
            <a:endParaRPr lang="en-US"/>
          </a:p>
          <a:p>
            <a:r>
              <a:rPr lang="en-US"/>
              <a:t>    </a:t>
            </a:r>
            <a:r>
              <a:rPr lang="en-US" b="1">
                <a:latin typeface="Helvetica Bold" charset="0"/>
                <a:cs typeface="Helvetica Bold" charset="0"/>
              </a:rPr>
              <a:t>WHERE </a:t>
            </a:r>
            <a:r>
              <a:rPr lang="en-US"/>
              <a:t>DepartmentID = @DepartmentID</a:t>
            </a:r>
            <a:endParaRPr lang="en-US"/>
          </a:p>
          <a:p>
            <a:r>
              <a:rPr lang="en-US"/>
              <a:t>);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00" y="727075"/>
            <a:ext cx="8076565" cy="6111240"/>
          </a:xfrm>
        </p:spPr>
        <p:txBody>
          <a:bodyPr/>
          <a:p>
            <a:pPr marL="0" indent="0">
              <a:buNone/>
            </a:pPr>
            <a:r>
              <a:rPr lang="en-US" sz="1600"/>
              <a:t>public class </a:t>
            </a:r>
            <a:r>
              <a:rPr lang="en-US" sz="1600" b="1">
                <a:latin typeface="Helvetica Bold" charset="0"/>
                <a:cs typeface="Helvetica Bold" charset="0"/>
              </a:rPr>
              <a:t>DatabaseFunctionsExample </a:t>
            </a:r>
            <a:r>
              <a:rPr lang="en-US" sz="1600"/>
              <a:t>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public static void </a:t>
            </a:r>
            <a:r>
              <a:rPr lang="en-US" sz="1600" b="1">
                <a:latin typeface="Helvetica Bold" charset="0"/>
                <a:cs typeface="Helvetica Bold" charset="0"/>
              </a:rPr>
              <a:t>useTableValuedFunction</a:t>
            </a:r>
            <a:r>
              <a:rPr lang="en-US" sz="1600"/>
              <a:t>() 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String query = "</a:t>
            </a:r>
            <a:r>
              <a:rPr lang="en-US" sz="1600" b="1">
                <a:latin typeface="Helvetica Bold" charset="0"/>
                <a:cs typeface="Helvetica Bold" charset="0"/>
              </a:rPr>
              <a:t>SELECT</a:t>
            </a:r>
            <a:r>
              <a:rPr lang="en-US" sz="1600"/>
              <a:t> * FROM </a:t>
            </a:r>
            <a:r>
              <a:rPr lang="en-US" sz="1600" b="1">
                <a:latin typeface="Helvetica Bold" charset="0"/>
                <a:cs typeface="Helvetica Bold" charset="0"/>
              </a:rPr>
              <a:t>dbo.GetEmployeesInDepartment</a:t>
            </a:r>
            <a:r>
              <a:rPr lang="en-US" sz="1600"/>
              <a:t>(?)";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</a:t>
            </a:r>
            <a:r>
              <a:rPr lang="en-US" sz="1600" b="1">
                <a:latin typeface="Helvetica Bold" charset="0"/>
                <a:cs typeface="Helvetica Bold" charset="0"/>
              </a:rPr>
              <a:t>try </a:t>
            </a:r>
            <a:r>
              <a:rPr lang="en-US" sz="1600"/>
              <a:t>(Connection conn = getConnection();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 PreparedStatement stmt = conn.prepareStatement(query)) 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stmt.setInt(1, 3);  // Set department ID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ResultSet rs = stmt.executeQuery();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while (rs.next()) 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    String firstName = rs.getString("FirstName");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    String lastName = rs.getString("LastName");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    String email = rs.getString("Email");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    System.out.println("Employee: " + firstName + " " + lastName + " | Email: " + email);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}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}</a:t>
            </a:r>
            <a:r>
              <a:rPr lang="en-US" sz="1600" b="1">
                <a:latin typeface="Helvetica Bold" charset="0"/>
                <a:cs typeface="Helvetica Bold" charset="0"/>
              </a:rPr>
              <a:t> catch</a:t>
            </a:r>
            <a:r>
              <a:rPr lang="en-US" sz="1600"/>
              <a:t> (</a:t>
            </a:r>
            <a:r>
              <a:rPr lang="en-US" sz="1600" b="1">
                <a:latin typeface="Helvetica Bold" charset="0"/>
                <a:cs typeface="Helvetica Bold" charset="0"/>
              </a:rPr>
              <a:t>SQLException</a:t>
            </a:r>
            <a:r>
              <a:rPr lang="en-US" sz="1600"/>
              <a:t> e) 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e.printStackTrace();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}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}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}</a:t>
            </a:r>
            <a:endParaRPr lang="en-US" sz="1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Syntax (SQL &amp; MySQL Procedure Standard)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>
                <a:latin typeface="Helvetica Bold" charset="0"/>
                <a:cs typeface="Helvetica Bold" charset="0"/>
              </a:rPr>
              <a:t>Procedure: </a:t>
            </a:r>
            <a:r>
              <a:rPr lang="en-US"/>
              <a:t>A procedure performs a task, which might include modifying data, and does not necessarily return a value.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    CREATE PROCEDURE </a:t>
            </a:r>
            <a:r>
              <a:rPr lang="en-US"/>
              <a:t>example_procedure(IN param1 INT)</a:t>
            </a:r>
            <a:endParaRPr lang="en-US"/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    BEGIN</a:t>
            </a:r>
            <a:endParaRPr lang="en-US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/>
              <a:t>        -- SQL statements</a:t>
            </a:r>
            <a:endParaRPr lang="en-US"/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    END;</a:t>
            </a:r>
            <a:endParaRPr lang="en-US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endParaRPr lang="en-US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endParaRPr lang="en-US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DELIMITER //</a:t>
            </a:r>
            <a:endParaRPr lang="en-US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CREATE PROCEDURE example_procedure(IN param1 INT)</a:t>
            </a:r>
            <a:endParaRPr lang="en-US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BEGIN</a:t>
            </a:r>
            <a:endParaRPr lang="en-US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    -- SQL statements</a:t>
            </a:r>
            <a:endParaRPr lang="en-US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    INSERT INTO example_table (column1) VALUES (param1);</a:t>
            </a:r>
            <a:endParaRPr lang="en-US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END //</a:t>
            </a:r>
            <a:endParaRPr lang="en-US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DELIMITER ;</a:t>
            </a:r>
            <a:endParaRPr lang="en-US" b="1">
              <a:latin typeface="Helvetica Bold" charset="0"/>
              <a:cs typeface="Helvetica Bold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MySQL Example: Stored Procedure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DELIMITER //</a:t>
            </a:r>
            <a:endParaRPr lang="en-US"/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CREATE PROCEDURE</a:t>
            </a:r>
            <a:r>
              <a:rPr lang="en-US"/>
              <a:t> add_employee(</a:t>
            </a:r>
            <a:endParaRPr lang="en-US"/>
          </a:p>
          <a:p>
            <a:pPr marL="0" indent="0">
              <a:buNone/>
            </a:pPr>
            <a:r>
              <a:rPr lang="en-US"/>
              <a:t>    </a:t>
            </a:r>
            <a:r>
              <a:rPr lang="en-US" b="1">
                <a:latin typeface="Helvetica Bold" charset="0"/>
                <a:cs typeface="Helvetica Bold" charset="0"/>
              </a:rPr>
              <a:t>IN</a:t>
            </a:r>
            <a:r>
              <a:rPr lang="en-US"/>
              <a:t> emp_name VARCHAR(100),</a:t>
            </a:r>
            <a:endParaRPr lang="en-US"/>
          </a:p>
          <a:p>
            <a:pPr marL="0" indent="0">
              <a:buNone/>
            </a:pPr>
            <a:r>
              <a:rPr lang="en-US"/>
              <a:t>    </a:t>
            </a:r>
            <a:r>
              <a:rPr lang="en-US" b="1">
                <a:latin typeface="Helvetica Bold" charset="0"/>
                <a:cs typeface="Helvetica Bold" charset="0"/>
              </a:rPr>
              <a:t>IN</a:t>
            </a:r>
            <a:r>
              <a:rPr lang="en-US"/>
              <a:t> emp_age INT,</a:t>
            </a:r>
            <a:endParaRPr lang="en-US"/>
          </a:p>
          <a:p>
            <a:pPr marL="0" indent="0">
              <a:buNone/>
            </a:pPr>
            <a:r>
              <a:rPr lang="en-US"/>
              <a:t>    </a:t>
            </a:r>
            <a:r>
              <a:rPr lang="en-US" b="1">
                <a:latin typeface="Helvetica Bold" charset="0"/>
                <a:cs typeface="Helvetica Bold" charset="0"/>
              </a:rPr>
              <a:t>IN</a:t>
            </a:r>
            <a:r>
              <a:rPr lang="en-US"/>
              <a:t> emp_department VARCHAR(50)</a:t>
            </a:r>
            <a:endParaRPr lang="en-US"/>
          </a:p>
          <a:p>
            <a:pPr marL="0" indent="0">
              <a:buNone/>
            </a:pPr>
            <a:r>
              <a:rPr lang="en-US"/>
              <a:t>)</a:t>
            </a:r>
            <a:endParaRPr lang="en-US"/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BEGIN</a:t>
            </a:r>
            <a:endParaRPr lang="en-US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/>
              <a:t>   </a:t>
            </a:r>
            <a:r>
              <a:rPr lang="en-US" b="1">
                <a:latin typeface="Helvetica Bold" charset="0"/>
                <a:cs typeface="Helvetica Bold" charset="0"/>
              </a:rPr>
              <a:t> INSERT INTO </a:t>
            </a:r>
            <a:r>
              <a:rPr lang="en-US"/>
              <a:t>employees (name, age, department)</a:t>
            </a:r>
            <a:endParaRPr lang="en-US"/>
          </a:p>
          <a:p>
            <a:pPr marL="0" indent="0">
              <a:buNone/>
            </a:pPr>
            <a:r>
              <a:rPr lang="en-US"/>
              <a:t>    </a:t>
            </a:r>
            <a:r>
              <a:rPr lang="en-US" b="1">
                <a:latin typeface="Helvetica Bold" charset="0"/>
                <a:cs typeface="Helvetica Bold" charset="0"/>
              </a:rPr>
              <a:t>VALUES </a:t>
            </a:r>
            <a:r>
              <a:rPr lang="en-US"/>
              <a:t>(emp_name, emp_age, emp_department);</a:t>
            </a:r>
            <a:endParaRPr lang="en-US"/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END</a:t>
            </a:r>
            <a:r>
              <a:rPr lang="en-US"/>
              <a:t> //</a:t>
            </a:r>
            <a:endParaRPr lang="en-US"/>
          </a:p>
          <a:p>
            <a:pPr marL="0" indent="0">
              <a:buNone/>
            </a:pPr>
            <a:r>
              <a:rPr lang="en-US"/>
              <a:t>DELIMITER ;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The procedure </a:t>
            </a:r>
            <a:r>
              <a:rPr lang="en-US" b="1" i="1">
                <a:latin typeface="Helvetica Bold Oblique" charset="0"/>
                <a:cs typeface="Helvetica Bold Oblique" charset="0"/>
              </a:rPr>
              <a:t>add_employee</a:t>
            </a:r>
            <a:r>
              <a:rPr lang="en-US"/>
              <a:t> inserts a new employee record into the employees table.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 Procedures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80845" cy="4903787"/>
          </a:xfrm>
        </p:spPr>
        <p:txBody>
          <a:bodyPr lIns="91440"/>
          <a:lstStyle/>
          <a:p>
            <a:r>
              <a:rPr lang="en-US" altLang="en-US" dirty="0"/>
              <a:t>The </a:t>
            </a:r>
            <a:r>
              <a:rPr lang="en-US" altLang="en-US" i="1" dirty="0" err="1"/>
              <a:t>dept_count</a:t>
            </a:r>
            <a:r>
              <a:rPr lang="en-US" altLang="en-US" i="1" dirty="0"/>
              <a:t> </a:t>
            </a:r>
            <a:r>
              <a:rPr lang="en-US" altLang="en-US" dirty="0"/>
              <a:t>function could instead be written as procedure: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b="1" dirty="0"/>
              <a:t>	create procedure </a:t>
            </a:r>
            <a:r>
              <a:rPr lang="en-US" altLang="en-US" i="1" dirty="0" err="1"/>
              <a:t>dept_count_proc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b="1" dirty="0"/>
              <a:t>in </a:t>
            </a:r>
            <a:r>
              <a:rPr lang="en-US" altLang="en-US" i="1" dirty="0"/>
              <a:t>dept_name </a:t>
            </a:r>
            <a:r>
              <a:rPr lang="en-US" altLang="en-US" b="1" dirty="0" err="1"/>
              <a:t>varchar</a:t>
            </a:r>
            <a:r>
              <a:rPr lang="en-US" altLang="en-US" dirty="0"/>
              <a:t>(20), </a:t>
            </a:r>
            <a:br>
              <a:rPr lang="en-US" altLang="en-US" dirty="0"/>
            </a:br>
            <a:r>
              <a:rPr lang="en-US" altLang="en-US" dirty="0"/>
              <a:t>                                                           </a:t>
            </a:r>
            <a:r>
              <a:rPr lang="en-US" altLang="en-US" b="1" dirty="0"/>
              <a:t>out </a:t>
            </a:r>
            <a:r>
              <a:rPr lang="en-US" altLang="en-US" i="1" dirty="0" err="1"/>
              <a:t>d_count</a:t>
            </a:r>
            <a:r>
              <a:rPr lang="en-US" altLang="en-US" i="1" dirty="0"/>
              <a:t> </a:t>
            </a:r>
            <a:r>
              <a:rPr lang="en-US" altLang="en-US" b="1" dirty="0"/>
              <a:t>integer)</a:t>
            </a:r>
            <a:br>
              <a:rPr lang="en-US" altLang="en-US" b="1" dirty="0"/>
            </a:br>
            <a:r>
              <a:rPr lang="en-US" altLang="en-US" b="1" dirty="0"/>
              <a:t>   begin</a:t>
            </a:r>
            <a:endParaRPr lang="en-US" altLang="en-US" b="1" dirty="0"/>
          </a:p>
          <a:p>
            <a:pPr>
              <a:buFont typeface="Monotype Sorts" pitchFamily="-65" charset="2"/>
              <a:buNone/>
            </a:pPr>
            <a:r>
              <a:rPr lang="en-US" altLang="en-US" b="1" dirty="0"/>
              <a:t>	       select count</a:t>
            </a:r>
            <a:r>
              <a:rPr lang="en-US" altLang="en-US" dirty="0"/>
              <a:t>(</a:t>
            </a:r>
            <a:r>
              <a:rPr lang="en-US" altLang="en-US" i="1" dirty="0"/>
              <a:t>*</a:t>
            </a:r>
            <a:r>
              <a:rPr lang="en-US" altLang="en-US" dirty="0"/>
              <a:t>) </a:t>
            </a:r>
            <a:r>
              <a:rPr lang="en-US" altLang="en-US" b="1" dirty="0"/>
              <a:t>into </a:t>
            </a:r>
            <a:r>
              <a:rPr lang="en-US" altLang="en-US" i="1" dirty="0" err="1"/>
              <a:t>d_count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dept_count_proc.dept_name</a:t>
            </a:r>
            <a:endParaRPr lang="en-US" altLang="en-US" i="1" dirty="0"/>
          </a:p>
          <a:p>
            <a:pPr>
              <a:buFont typeface="Monotype Sorts" pitchFamily="-65" charset="2"/>
              <a:buNone/>
            </a:pPr>
            <a:r>
              <a:rPr lang="en-US" altLang="en-US" i="1" dirty="0"/>
              <a:t>        </a:t>
            </a:r>
            <a:r>
              <a:rPr lang="en-US" altLang="en-US" b="1" dirty="0"/>
              <a:t>end</a:t>
            </a:r>
            <a:endParaRPr lang="en-US" altLang="en-US" dirty="0"/>
          </a:p>
          <a:p>
            <a:r>
              <a:rPr lang="en-US" altLang="en-US" dirty="0"/>
              <a:t>The keywords </a:t>
            </a:r>
            <a:r>
              <a:rPr lang="en-US" altLang="en-US" b="1" dirty="0"/>
              <a:t>in</a:t>
            </a:r>
            <a:r>
              <a:rPr lang="en-US" altLang="en-US" dirty="0"/>
              <a:t> and  </a:t>
            </a:r>
            <a:r>
              <a:rPr lang="en-US" altLang="en-US" b="1" dirty="0"/>
              <a:t>out  </a:t>
            </a:r>
            <a:r>
              <a:rPr lang="en-US" altLang="en-US" dirty="0"/>
              <a:t>are parameters that are expected to have values assigned to them and parameters whose values are set in the procedure in order to return results.</a:t>
            </a:r>
            <a:endParaRPr lang="en-US" altLang="en-US" dirty="0"/>
          </a:p>
          <a:p>
            <a:r>
              <a:rPr lang="en-US" altLang="en-US" dirty="0"/>
              <a:t>Procedures can be invoked either from an SQL procedure or from embedded SQL, using the </a:t>
            </a:r>
            <a:r>
              <a:rPr lang="en-US" altLang="en-US" b="1" dirty="0"/>
              <a:t>call</a:t>
            </a:r>
            <a:r>
              <a:rPr lang="en-US" altLang="en-US" dirty="0"/>
              <a:t> statement.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b="1" dirty="0"/>
              <a:t>		declare </a:t>
            </a:r>
            <a:r>
              <a:rPr lang="en-US" altLang="en-US" i="1" dirty="0" err="1"/>
              <a:t>d_count</a:t>
            </a:r>
            <a:r>
              <a:rPr lang="en-US" altLang="en-US" i="1" dirty="0"/>
              <a:t> </a:t>
            </a:r>
            <a:r>
              <a:rPr lang="en-US" altLang="en-US" b="1" dirty="0"/>
              <a:t>integer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call </a:t>
            </a:r>
            <a:r>
              <a:rPr lang="en-US" altLang="en-US" i="1" dirty="0" err="1"/>
              <a:t>dept_count_proc</a:t>
            </a:r>
            <a:r>
              <a:rPr lang="en-US" altLang="en-US" dirty="0"/>
              <a:t>( </a:t>
            </a:r>
            <a:r>
              <a:rPr lang="en-US" altLang="ja-JP" dirty="0"/>
              <a:t>'Physics', </a:t>
            </a:r>
            <a:r>
              <a:rPr lang="en-US" altLang="ja-JP" i="1" dirty="0" err="1"/>
              <a:t>d_count</a:t>
            </a:r>
            <a:r>
              <a:rPr lang="en-US" altLang="ja-JP" dirty="0"/>
              <a:t>);</a:t>
            </a:r>
            <a:endParaRPr lang="en-US" altLang="ja-JP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</a:t>
            </a:r>
            <a:endParaRPr lang="en-US" altLang="en-US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 Procedures (Cont.)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38802" cy="1844719"/>
          </a:xfrm>
        </p:spPr>
        <p:txBody>
          <a:bodyPr lIns="91440"/>
          <a:lstStyle/>
          <a:p>
            <a:r>
              <a:rPr lang="en-US" altLang="en-US" dirty="0"/>
              <a:t>Procedures and functions can be invoked also from dynamic SQL</a:t>
            </a:r>
            <a:endParaRPr lang="en-US" altLang="en-US" dirty="0"/>
          </a:p>
          <a:p>
            <a:r>
              <a:rPr lang="en-US" altLang="en-US" dirty="0"/>
              <a:t>SQL allows more than one procedure of the so long as the number of arguments of the procedures with the same name is different.</a:t>
            </a:r>
            <a:endParaRPr lang="en-US" altLang="en-US" dirty="0"/>
          </a:p>
          <a:p>
            <a:r>
              <a:rPr lang="en-US" altLang="en-US" dirty="0"/>
              <a:t>The name, along with the number of arguments, is used to identify the procedure. </a:t>
            </a:r>
            <a:endParaRPr lang="en-US" altLang="en-US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for Procedures &amp; Functions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27580" cy="5074998"/>
          </a:xfrm>
        </p:spPr>
        <p:txBody>
          <a:bodyPr lIns="91440"/>
          <a:lstStyle/>
          <a:p>
            <a:pPr>
              <a:defRPr/>
            </a:pPr>
            <a:r>
              <a:rPr lang="en-US" altLang="en-US" dirty="0"/>
              <a:t>SQL supports constructs that gives it almost all the power of a general-purpose programming language.</a:t>
            </a:r>
            <a:endParaRPr lang="en-US" altLang="en-US" dirty="0"/>
          </a:p>
          <a:p>
            <a:pPr lvl="1">
              <a:defRPr/>
            </a:pPr>
            <a:r>
              <a:rPr lang="en-US" altLang="en-US" dirty="0">
                <a:ea typeface="MS PGothic" panose="020B0600070205080204" pitchFamily="34" charset="-128"/>
              </a:rPr>
              <a:t>Warning: most database systems implement their own variant of the standard syntax below.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defRPr/>
            </a:pPr>
            <a:r>
              <a:rPr lang="en-US" altLang="en-US" dirty="0"/>
              <a:t>Compound statement: </a:t>
            </a:r>
            <a:r>
              <a:rPr lang="en-US" altLang="en-US" b="1" dirty="0"/>
              <a:t>begin</a:t>
            </a:r>
            <a:r>
              <a:rPr lang="en-US" altLang="en-US" dirty="0"/>
              <a:t> … </a:t>
            </a:r>
            <a:r>
              <a:rPr lang="en-US" altLang="en-US" b="1" dirty="0"/>
              <a:t>end,</a:t>
            </a:r>
            <a:r>
              <a:rPr lang="en-US" altLang="en-US" dirty="0"/>
              <a:t> </a:t>
            </a:r>
            <a:endParaRPr lang="en-US" altLang="en-US" dirty="0"/>
          </a:p>
          <a:p>
            <a:pPr lvl="1">
              <a:defRPr/>
            </a:pPr>
            <a:r>
              <a:rPr lang="en-US" altLang="en-US" dirty="0">
                <a:ea typeface="MS PGothic" panose="020B0600070205080204" pitchFamily="34" charset="-128"/>
              </a:rPr>
              <a:t>A compound statement allows multiple SQL statements to be grouped together.</a:t>
            </a:r>
            <a:endParaRPr lang="en-US" altLang="en-US" dirty="0">
              <a:ea typeface="MS PGothic" panose="020B0600070205080204" pitchFamily="34" charset="-128"/>
            </a:endParaRPr>
          </a:p>
          <a:p>
            <a:pPr marL="914400" lvl="2" indent="0">
              <a:buNone/>
              <a:defRPr/>
            </a:pPr>
            <a:r>
              <a:rPr lang="en-US" altLang="en-US" b="1" dirty="0">
                <a:latin typeface="Helvetica Bold" charset="0"/>
                <a:cs typeface="Helvetica Bold" charset="0"/>
                <a:sym typeface="+mn-ea"/>
              </a:rPr>
              <a:t>BEGIN</a:t>
            </a:r>
            <a:endParaRPr lang="en-US" altLang="en-US" b="1" dirty="0">
              <a:latin typeface="Helvetica Bold" charset="0"/>
              <a:ea typeface="MS PGothic" panose="020B0600070205080204" pitchFamily="34" charset="-128"/>
              <a:cs typeface="Helvetica Bold" charset="0"/>
            </a:endParaRPr>
          </a:p>
          <a:p>
            <a:pPr marL="914400" lvl="2" indent="0">
              <a:buNone/>
              <a:defRPr/>
            </a:pPr>
            <a:r>
              <a:rPr lang="en-US" altLang="en-US" b="1" dirty="0">
                <a:latin typeface="Helvetica Bold" charset="0"/>
                <a:cs typeface="Helvetica Bold" charset="0"/>
                <a:sym typeface="+mn-ea"/>
              </a:rPr>
              <a:t>    -- Multiple SQL statements</a:t>
            </a:r>
            <a:endParaRPr lang="en-US" altLang="en-US" b="1" dirty="0">
              <a:latin typeface="Helvetica Bold" charset="0"/>
              <a:ea typeface="MS PGothic" panose="020B0600070205080204" pitchFamily="34" charset="-128"/>
              <a:cs typeface="Helvetica Bold" charset="0"/>
            </a:endParaRPr>
          </a:p>
          <a:p>
            <a:pPr marL="914400" lvl="2" indent="0">
              <a:buNone/>
              <a:defRPr/>
            </a:pPr>
            <a:r>
              <a:rPr lang="en-US" altLang="en-US" b="1" dirty="0">
                <a:latin typeface="Helvetica Bold" charset="0"/>
                <a:cs typeface="Helvetica Bold" charset="0"/>
                <a:sym typeface="+mn-ea"/>
              </a:rPr>
              <a:t>END;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defRPr/>
            </a:pPr>
            <a:r>
              <a:rPr lang="en-US" altLang="en-US" dirty="0">
                <a:ea typeface="MS PGothic" panose="020B0600070205080204" pitchFamily="34" charset="-128"/>
              </a:rPr>
              <a:t>Local variables can be declared within a compound statements</a:t>
            </a:r>
            <a:endParaRPr lang="en-US" altLang="en-US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9688"/>
            <a:ext cx="837565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Accessing SQL from a Programming Language (Cont.)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831" y="1748663"/>
            <a:ext cx="7253056" cy="4341813"/>
          </a:xfrm>
        </p:spPr>
        <p:txBody>
          <a:bodyPr/>
          <a:lstStyle/>
          <a:p>
            <a:r>
              <a:rPr lang="en-US" altLang="en-US" sz="1700" dirty="0"/>
              <a:t>A general-purpose program  - can connect to and communicate with a database server using a collection of functions</a:t>
            </a:r>
            <a:endParaRPr lang="en-US" altLang="en-US" sz="1700" dirty="0"/>
          </a:p>
          <a:p>
            <a:r>
              <a:rPr lang="en-US" altLang="en-US" sz="1700" dirty="0"/>
              <a:t>Embedded SQL - provides a means by which a program can interact with a database server.  </a:t>
            </a:r>
            <a:endParaRPr lang="en-US" altLang="en-US" sz="1700" dirty="0"/>
          </a:p>
          <a:p>
            <a:pPr lvl="1"/>
            <a:r>
              <a:rPr lang="en-US" altLang="en-US" sz="1700" dirty="0"/>
              <a:t>The  SQL statements are translated at compile time  into function calls.  </a:t>
            </a:r>
            <a:endParaRPr lang="en-US" altLang="en-US" sz="1700" dirty="0"/>
          </a:p>
          <a:p>
            <a:pPr lvl="1"/>
            <a:r>
              <a:rPr lang="en-US" altLang="en-US" sz="1700" dirty="0"/>
              <a:t>At runtime,  these function calls connect to the database  using an API  that provides dynamic  SQL facilities.</a:t>
            </a:r>
            <a:endParaRPr lang="en-US" altLang="en-US" sz="1700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768351" y="1030288"/>
            <a:ext cx="758553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/>
              <a:t>There are two approaches to accessing  SQL from a general-purpose programming language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Looping Constructs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en-US" altLang="en-US" b="1" dirty="0">
                <a:latin typeface="Helvetica Bold" charset="0"/>
                <a:cs typeface="Helvetica Bold" charset="0"/>
                <a:sym typeface="+mn-ea"/>
              </a:rPr>
              <a:t>While Loop: </a:t>
            </a:r>
            <a:r>
              <a:rPr lang="en-US" altLang="en-US" dirty="0">
                <a:sym typeface="+mn-ea"/>
              </a:rPr>
              <a:t>Repeats a sequence of statements as long as a boolean expression is true.</a:t>
            </a:r>
            <a:endParaRPr lang="en-US" altLang="en-US" dirty="0">
              <a:sym typeface="+mn-ea"/>
            </a:endParaRPr>
          </a:p>
          <a:p>
            <a:pPr>
              <a:defRPr/>
            </a:pPr>
            <a:r>
              <a:rPr lang="en-US" altLang="en-US" dirty="0">
                <a:sym typeface="+mn-ea"/>
              </a:rPr>
              <a:t>While and repeat statements:</a:t>
            </a:r>
            <a:endParaRPr lang="en-US" altLang="en-US" dirty="0"/>
          </a:p>
          <a:p>
            <a:pPr lvl="1">
              <a:defRPr/>
            </a:pPr>
            <a:r>
              <a:rPr lang="en-US" altLang="en-US" dirty="0">
                <a:sym typeface="+mn-ea"/>
              </a:rPr>
              <a:t>  </a:t>
            </a:r>
            <a:r>
              <a:rPr lang="en-US" altLang="en-US" b="1" dirty="0">
                <a:sym typeface="+mn-ea"/>
              </a:rPr>
              <a:t>while</a:t>
            </a:r>
            <a:r>
              <a:rPr lang="en-US" altLang="en-US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boolean</a:t>
            </a:r>
            <a:r>
              <a:rPr lang="en-US" altLang="en-US" dirty="0">
                <a:sym typeface="+mn-ea"/>
              </a:rPr>
              <a:t> expression  </a:t>
            </a:r>
            <a:r>
              <a:rPr lang="en-US" altLang="en-US" b="1" dirty="0">
                <a:sym typeface="+mn-ea"/>
              </a:rPr>
              <a:t>do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lvl="2">
              <a:lnSpc>
                <a:spcPct val="70000"/>
              </a:lnSpc>
              <a:buFont typeface="Webdings" panose="05030102010509060703" pitchFamily="18" charset="2"/>
              <a:buNone/>
              <a:defRPr/>
            </a:pPr>
            <a:r>
              <a:rPr lang="en-US" altLang="en-US" dirty="0">
                <a:sym typeface="+mn-ea"/>
              </a:rPr>
              <a:t>          -- sequence of statements 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70000"/>
              </a:lnSpc>
              <a:buFont typeface="Monotype Sorts" pitchFamily="-65" charset="2"/>
              <a:buNone/>
              <a:defRPr/>
            </a:pPr>
            <a:r>
              <a:rPr lang="en-US" altLang="en-US" dirty="0">
                <a:sym typeface="+mn-ea"/>
              </a:rPr>
              <a:t>		</a:t>
            </a:r>
            <a:r>
              <a:rPr lang="en-US" altLang="en-US" b="1" dirty="0">
                <a:sym typeface="+mn-ea"/>
              </a:rPr>
              <a:t>end while</a:t>
            </a:r>
            <a:endParaRPr lang="en-US" altLang="en-US" b="1" dirty="0">
              <a:sym typeface="+mn-ea"/>
            </a:endParaRPr>
          </a:p>
          <a:p>
            <a:pPr lvl="1">
              <a:lnSpc>
                <a:spcPct val="70000"/>
              </a:lnSpc>
              <a:buFont typeface="Monotype Sorts" pitchFamily="-65" charset="2"/>
              <a:buNone/>
              <a:defRPr/>
            </a:pPr>
            <a:endParaRPr lang="en-US" altLang="en-US" b="1" dirty="0">
              <a:ea typeface="MS PGothic" panose="020B0600070205080204" pitchFamily="34" charset="-128"/>
              <a:sym typeface="+mn-ea"/>
            </a:endParaRPr>
          </a:p>
          <a:p>
            <a:pPr lvl="0">
              <a:lnSpc>
                <a:spcPct val="70000"/>
              </a:lnSpc>
              <a:defRPr/>
            </a:pPr>
            <a:r>
              <a:rPr lang="en-US" altLang="en-US" b="1" dirty="0">
                <a:latin typeface="Helvetica Bold" charset="0"/>
                <a:ea typeface="MS PGothic" panose="020B0600070205080204" pitchFamily="34" charset="-128"/>
                <a:cs typeface="Helvetica Bold" charset="0"/>
              </a:rPr>
              <a:t>Repeat Loop: </a:t>
            </a:r>
            <a:r>
              <a:rPr lang="en-US" altLang="en-US" dirty="0">
                <a:ea typeface="MS PGothic" panose="020B0600070205080204" pitchFamily="34" charset="-128"/>
              </a:rPr>
              <a:t>Repeats a sequence of statements until a boolean expression becomes true.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defRPr/>
            </a:pPr>
            <a:r>
              <a:rPr lang="en-US" altLang="en-US" dirty="0">
                <a:sym typeface="+mn-ea"/>
              </a:rPr>
              <a:t> </a:t>
            </a:r>
            <a:r>
              <a:rPr lang="en-US" altLang="en-US" b="1" dirty="0">
                <a:sym typeface="+mn-ea"/>
              </a:rPr>
              <a:t>repeat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lvl="2">
              <a:lnSpc>
                <a:spcPct val="70000"/>
              </a:lnSpc>
              <a:buFont typeface="Monotype Sorts" pitchFamily="-65" charset="2"/>
              <a:buNone/>
              <a:defRPr/>
            </a:pPr>
            <a:r>
              <a:rPr lang="en-US" altLang="en-US" dirty="0">
                <a:sym typeface="+mn-ea"/>
              </a:rPr>
              <a:t>         sequence of statements 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70000"/>
              </a:lnSpc>
              <a:buFont typeface="Monotype Sorts" pitchFamily="-65" charset="2"/>
              <a:buNone/>
              <a:defRPr/>
            </a:pPr>
            <a:r>
              <a:rPr lang="en-US" altLang="en-US" dirty="0">
                <a:sym typeface="+mn-ea"/>
              </a:rPr>
              <a:t>	 until </a:t>
            </a:r>
            <a:r>
              <a:rPr lang="en-US" altLang="en-US" dirty="0" err="1">
                <a:sym typeface="+mn-ea"/>
              </a:rPr>
              <a:t>boolean</a:t>
            </a:r>
            <a:r>
              <a:rPr lang="en-US" altLang="en-US" dirty="0">
                <a:sym typeface="+mn-ea"/>
              </a:rPr>
              <a:t> expression 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70000"/>
              </a:lnSpc>
              <a:buFont typeface="Monotype Sorts" pitchFamily="-65" charset="2"/>
              <a:buNone/>
              <a:defRPr/>
            </a:pPr>
            <a:r>
              <a:rPr lang="en-US" altLang="en-US" dirty="0">
                <a:sym typeface="+mn-ea"/>
              </a:rPr>
              <a:t>	 </a:t>
            </a:r>
            <a:r>
              <a:rPr lang="en-US" altLang="en-US" b="1" dirty="0">
                <a:sym typeface="+mn-ea"/>
              </a:rPr>
              <a:t>end repeat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indent="-365760"/>
            <a:endParaRPr lang="en-US" alt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While Loop Example: MySQL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DELIMITER //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CREATE PROCEDURE calculate_factorial(IN num INT, OUT result INT)</a:t>
            </a:r>
            <a:endParaRPr lang="en-US"/>
          </a:p>
          <a:p>
            <a:pPr marL="0" indent="0">
              <a:buNone/>
            </a:pPr>
            <a:r>
              <a:rPr lang="en-US"/>
              <a:t>BEGIN</a:t>
            </a:r>
            <a:endParaRPr lang="en-US"/>
          </a:p>
          <a:p>
            <a:pPr marL="0" indent="0">
              <a:buNone/>
            </a:pPr>
            <a:r>
              <a:rPr lang="en-US"/>
              <a:t>    DECLARE i INT DEFAULT 1;</a:t>
            </a:r>
            <a:endParaRPr lang="en-US"/>
          </a:p>
          <a:p>
            <a:pPr marL="0" indent="0">
              <a:buNone/>
            </a:pPr>
            <a:r>
              <a:rPr lang="en-US"/>
              <a:t>    DECLARE fact INT DEFAULT 1;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WHILE i &lt;= num DO</a:t>
            </a:r>
            <a:endParaRPr lang="en-US"/>
          </a:p>
          <a:p>
            <a:pPr marL="0" indent="0">
              <a:buNone/>
            </a:pPr>
            <a:r>
              <a:rPr lang="en-US"/>
              <a:t>        SET fact = fact * i;</a:t>
            </a:r>
            <a:endParaRPr lang="en-US"/>
          </a:p>
          <a:p>
            <a:pPr marL="0" indent="0">
              <a:buNone/>
            </a:pPr>
            <a:r>
              <a:rPr lang="en-US"/>
              <a:t>        SET i = i + 1;</a:t>
            </a:r>
            <a:endParaRPr lang="en-US"/>
          </a:p>
          <a:p>
            <a:pPr marL="0" indent="0">
              <a:buNone/>
            </a:pPr>
            <a:r>
              <a:rPr lang="en-US"/>
              <a:t>    END WHILE;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SET result = fact;</a:t>
            </a:r>
            <a:endParaRPr lang="en-US"/>
          </a:p>
          <a:p>
            <a:pPr marL="0" indent="0">
              <a:buNone/>
            </a:pPr>
            <a:r>
              <a:rPr lang="en-US"/>
              <a:t>END //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DELIMITER ;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Repeat Loop Example: MySQL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4105"/>
            <a:ext cx="8077200" cy="4903470"/>
          </a:xfrm>
        </p:spPr>
        <p:txBody>
          <a:bodyPr/>
          <a:p>
            <a:pPr marL="0" indent="0">
              <a:buNone/>
            </a:pPr>
            <a:r>
              <a:rPr lang="en-US"/>
              <a:t>DELIMITER //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CREATE PROCEDURE countdown(IN start INT)</a:t>
            </a:r>
            <a:endParaRPr lang="en-US"/>
          </a:p>
          <a:p>
            <a:pPr marL="0" indent="0">
              <a:buNone/>
            </a:pPr>
            <a:r>
              <a:rPr lang="en-US"/>
              <a:t>BEGIN</a:t>
            </a:r>
            <a:endParaRPr lang="en-US"/>
          </a:p>
          <a:p>
            <a:pPr marL="0" indent="0">
              <a:buNone/>
            </a:pPr>
            <a:r>
              <a:rPr lang="en-US"/>
              <a:t>    DECLARE i INT;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SET i = start;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REPEAT</a:t>
            </a:r>
            <a:endParaRPr lang="en-US"/>
          </a:p>
          <a:p>
            <a:pPr marL="0" indent="0">
              <a:buNone/>
            </a:pPr>
            <a:r>
              <a:rPr lang="en-US"/>
              <a:t>        INSERT INTO log_table (message) VALUES (CONCAT('Countdown: ', i));</a:t>
            </a:r>
            <a:endParaRPr lang="en-US"/>
          </a:p>
          <a:p>
            <a:pPr marL="0" indent="0">
              <a:buNone/>
            </a:pPr>
            <a:r>
              <a:rPr lang="en-US"/>
              <a:t>        SET i = i - 1;</a:t>
            </a:r>
            <a:endParaRPr lang="en-US"/>
          </a:p>
          <a:p>
            <a:pPr marL="0" indent="0">
              <a:buNone/>
            </a:pPr>
            <a:r>
              <a:rPr lang="en-US"/>
              <a:t>    UNTIL i = 0</a:t>
            </a:r>
            <a:endParaRPr lang="en-US"/>
          </a:p>
          <a:p>
            <a:pPr marL="0" indent="0">
              <a:buNone/>
            </a:pPr>
            <a:r>
              <a:rPr lang="en-US"/>
              <a:t>    END REPEAT;</a:t>
            </a:r>
            <a:endParaRPr lang="en-US"/>
          </a:p>
          <a:p>
            <a:pPr marL="0" indent="0">
              <a:buNone/>
            </a:pPr>
            <a:r>
              <a:rPr lang="en-US"/>
              <a:t>END //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DELIMITER ;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1" dirty="0">
                <a:latin typeface="Tahoma" panose="020B0604030504040204" pitchFamily="34" charset="0"/>
              </a:rPr>
              <a:t>For</a:t>
            </a:r>
            <a:r>
              <a:rPr lang="en-US" altLang="en-US" dirty="0">
                <a:latin typeface="Tahoma" panose="020B0604030504040204" pitchFamily="34" charset="0"/>
              </a:rPr>
              <a:t> loop</a:t>
            </a:r>
            <a:endParaRPr lang="en-US" altLang="en-US" dirty="0">
              <a:latin typeface="Tahoma" panose="020B060403050404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Tahoma" panose="020B0604030504040204" pitchFamily="34" charset="0"/>
                <a:ea typeface="MS PGothic" panose="020B0600070205080204" pitchFamily="34" charset="-128"/>
              </a:rPr>
              <a:t>Permits iteration over all results of a query</a:t>
            </a:r>
            <a:endParaRPr lang="en-US" altLang="en-US" dirty="0">
              <a:latin typeface="Tahoma" panose="020B0604030504040204" pitchFamily="34" charset="0"/>
              <a:ea typeface="MS PGothic" panose="020B0600070205080204" pitchFamily="34" charset="-128"/>
            </a:endParaRPr>
          </a:p>
          <a:p>
            <a:r>
              <a:rPr lang="en-US" altLang="en-US" dirty="0">
                <a:latin typeface="Tahoma" panose="020B0604030504040204" pitchFamily="34" charset="0"/>
              </a:rPr>
              <a:t>Example:   Find the budget of all departments</a:t>
            </a:r>
            <a:br>
              <a:rPr lang="en-US" altLang="en-US" dirty="0">
                <a:latin typeface="Tahoma" panose="020B0604030504040204" pitchFamily="34" charset="0"/>
              </a:rPr>
            </a:br>
            <a:br>
              <a:rPr lang="en-US" altLang="en-US" dirty="0">
                <a:latin typeface="Tahoma" panose="020B0604030504040204" pitchFamily="34" charset="0"/>
              </a:rPr>
            </a:br>
            <a:r>
              <a:rPr lang="en-US" altLang="en-US" dirty="0">
                <a:latin typeface="Tahoma" panose="020B0604030504040204" pitchFamily="34" charset="0"/>
              </a:rPr>
              <a:t>  </a:t>
            </a:r>
            <a:r>
              <a:rPr lang="en-US" altLang="en-US" b="1" dirty="0"/>
              <a:t>declare </a:t>
            </a:r>
            <a:r>
              <a:rPr lang="en-US" altLang="en-US" i="1" dirty="0"/>
              <a:t>n  </a:t>
            </a:r>
            <a:r>
              <a:rPr lang="en-US" altLang="en-US" b="1" dirty="0"/>
              <a:t>integer default </a:t>
            </a:r>
            <a:r>
              <a:rPr lang="en-US" altLang="en-US" dirty="0"/>
              <a:t>0;</a:t>
            </a:r>
            <a:br>
              <a:rPr lang="en-US" altLang="en-US" dirty="0"/>
            </a:br>
            <a:r>
              <a:rPr lang="en-US" altLang="en-US" dirty="0"/>
              <a:t>  </a:t>
            </a:r>
            <a:r>
              <a:rPr lang="en-US" altLang="en-US" b="1" dirty="0"/>
              <a:t>for </a:t>
            </a:r>
            <a:r>
              <a:rPr lang="en-US" altLang="en-US" i="1" dirty="0"/>
              <a:t>r  </a:t>
            </a:r>
            <a:r>
              <a:rPr lang="en-US" altLang="en-US" b="1" dirty="0"/>
              <a:t>as</a:t>
            </a:r>
            <a:br>
              <a:rPr lang="en-US" altLang="en-US" b="1" dirty="0"/>
            </a:br>
            <a:r>
              <a:rPr lang="en-US" altLang="en-US" b="1" dirty="0"/>
              <a:t>         select </a:t>
            </a:r>
            <a:r>
              <a:rPr lang="en-US" altLang="en-US" i="1" dirty="0"/>
              <a:t>budget </a:t>
            </a:r>
            <a:r>
              <a:rPr lang="en-US" altLang="en-US" b="1" dirty="0"/>
              <a:t>from </a:t>
            </a:r>
            <a:r>
              <a:rPr lang="en-US" altLang="en-US" i="1" dirty="0"/>
              <a:t>department                                                     	</a:t>
            </a:r>
            <a:r>
              <a:rPr lang="en-US" altLang="en-US" b="1" dirty="0"/>
              <a:t>where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= 'Music'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b="1" dirty="0"/>
              <a:t>do</a:t>
            </a:r>
            <a:br>
              <a:rPr lang="en-US" altLang="en-US" b="1" dirty="0"/>
            </a:br>
            <a:r>
              <a:rPr lang="en-US" altLang="en-US" b="1" dirty="0"/>
              <a:t>	       set </a:t>
            </a:r>
            <a:r>
              <a:rPr lang="en-US" altLang="en-US" i="1" dirty="0"/>
              <a:t>n </a:t>
            </a:r>
            <a:r>
              <a:rPr lang="en-US" altLang="en-US" dirty="0"/>
              <a:t>= </a:t>
            </a:r>
            <a:r>
              <a:rPr lang="en-US" altLang="en-US" i="1" dirty="0"/>
              <a:t>n </a:t>
            </a:r>
            <a:r>
              <a:rPr lang="en-US" altLang="en-US" dirty="0"/>
              <a:t>+ </a:t>
            </a:r>
            <a:r>
              <a:rPr lang="en-US" altLang="en-US" dirty="0" err="1"/>
              <a:t>r.</a:t>
            </a:r>
            <a:r>
              <a:rPr lang="en-US" altLang="en-US" i="1" dirty="0" err="1"/>
              <a:t>budget</a:t>
            </a:r>
            <a:br>
              <a:rPr lang="en-US" altLang="en-US" i="1" dirty="0"/>
            </a:br>
            <a:r>
              <a:rPr lang="en-US" altLang="en-US" i="1" dirty="0"/>
              <a:t>   </a:t>
            </a:r>
            <a:r>
              <a:rPr lang="en-US" altLang="en-US" b="1" dirty="0"/>
              <a:t>end for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– if-then-else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8119618" cy="4903787"/>
          </a:xfrm>
        </p:spPr>
        <p:txBody>
          <a:bodyPr lIns="91440"/>
          <a:lstStyle/>
          <a:p>
            <a:r>
              <a:rPr lang="en-US" altLang="en-US" dirty="0"/>
              <a:t>Conditional statements  (</a:t>
            </a:r>
            <a:r>
              <a:rPr lang="en-US" altLang="en-US" b="1" dirty="0"/>
              <a:t>if-then-else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         </a:t>
            </a:r>
            <a:r>
              <a:rPr lang="en-US" altLang="en-US" b="1" dirty="0"/>
              <a:t>if</a:t>
            </a:r>
            <a:r>
              <a:rPr lang="en-US" altLang="en-US" dirty="0"/>
              <a:t> </a:t>
            </a:r>
            <a:r>
              <a:rPr lang="en-US" altLang="en-US" i="1" dirty="0" err="1"/>
              <a:t>boolean</a:t>
            </a:r>
            <a:r>
              <a:rPr lang="en-US" altLang="en-US" i="1" dirty="0"/>
              <a:t>  expression </a:t>
            </a:r>
            <a:br>
              <a:rPr lang="en-US" altLang="en-US" b="1" dirty="0"/>
            </a:br>
            <a:r>
              <a:rPr lang="en-US" altLang="en-US" b="1" dirty="0"/>
              <a:t>	    then </a:t>
            </a:r>
            <a:r>
              <a:rPr lang="en-US" altLang="en-US" i="1" dirty="0"/>
              <a:t>statement or compound statement 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 err="1"/>
              <a:t>elseif</a:t>
            </a:r>
            <a:r>
              <a:rPr lang="en-US" altLang="en-US" b="1" dirty="0"/>
              <a:t> </a:t>
            </a:r>
            <a:r>
              <a:rPr lang="en-US" altLang="en-US" i="1" dirty="0" err="1"/>
              <a:t>boolean</a:t>
            </a:r>
            <a:r>
              <a:rPr lang="en-US" altLang="en-US" i="1" dirty="0"/>
              <a:t>  expression </a:t>
            </a:r>
            <a:br>
              <a:rPr lang="en-US" altLang="en-US" b="1" dirty="0"/>
            </a:br>
            <a:r>
              <a:rPr lang="en-US" altLang="en-US" b="1" dirty="0"/>
              <a:t>	</a:t>
            </a:r>
            <a:r>
              <a:rPr lang="en-US" altLang="en-US" dirty="0"/>
              <a:t>    </a:t>
            </a:r>
            <a:r>
              <a:rPr lang="en-US" altLang="en-US" b="1" dirty="0"/>
              <a:t>then </a:t>
            </a:r>
            <a:r>
              <a:rPr lang="en-US" altLang="en-US" i="1" dirty="0"/>
              <a:t>statement or compound statement </a:t>
            </a:r>
            <a:br>
              <a:rPr lang="en-US" altLang="en-US" dirty="0"/>
            </a:br>
            <a:r>
              <a:rPr lang="en-US" altLang="en-US" dirty="0"/>
              <a:t>         </a:t>
            </a:r>
            <a:r>
              <a:rPr lang="en-US" altLang="en-US" b="1" dirty="0"/>
              <a:t>else</a:t>
            </a:r>
            <a:r>
              <a:rPr lang="en-US" altLang="en-US" dirty="0"/>
              <a:t> </a:t>
            </a:r>
            <a:r>
              <a:rPr lang="en-US" altLang="en-US" i="1" dirty="0"/>
              <a:t>statement or compound statement 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end</a:t>
            </a:r>
            <a:r>
              <a:rPr lang="en-US" altLang="en-US" dirty="0"/>
              <a:t> </a:t>
            </a:r>
            <a:r>
              <a:rPr lang="en-US" altLang="en-US" b="1" dirty="0"/>
              <a:t>if</a:t>
            </a:r>
            <a:endParaRPr lang="en-US" altLang="en-US" b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procedure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03292" cy="4903787"/>
          </a:xfrm>
        </p:spPr>
        <p:txBody>
          <a:bodyPr lIns="91440"/>
          <a:lstStyle/>
          <a:p>
            <a:r>
              <a:rPr lang="en-US" altLang="en-US" dirty="0"/>
              <a:t>Registers student after ensuring classroom capacity is not exceeded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Returns 0 on success and -1 if capacity is exceeded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Exception Handling</a:t>
            </a:r>
            <a:endParaRPr lang="en-US" altLang="en-US" dirty="0"/>
          </a:p>
          <a:p>
            <a:pPr lvl="1"/>
            <a:r>
              <a:rPr lang="en-US" altLang="en-US" dirty="0"/>
              <a:t>Signaling Exception Conditions:</a:t>
            </a:r>
            <a:endParaRPr lang="en-US" altLang="en-US" dirty="0"/>
          </a:p>
          <a:p>
            <a:pPr lvl="2"/>
            <a:r>
              <a:rPr lang="en-US" altLang="en-US" dirty="0"/>
              <a:t>Use </a:t>
            </a:r>
            <a:r>
              <a:rPr lang="en-US" altLang="en-US" b="1" dirty="0">
                <a:latin typeface="Helvetica Bold" charset="0"/>
                <a:cs typeface="Helvetica Bold" charset="0"/>
              </a:rPr>
              <a:t>SIGNAL </a:t>
            </a:r>
            <a:r>
              <a:rPr lang="en-US" altLang="en-US" dirty="0"/>
              <a:t>to raise an exception.</a:t>
            </a:r>
            <a:endParaRPr lang="en-US" altLang="en-US" dirty="0"/>
          </a:p>
          <a:p>
            <a:pPr lvl="1"/>
            <a:r>
              <a:rPr lang="en-US" altLang="en-US" dirty="0"/>
              <a:t>Declaring Handlers for Exceptions:</a:t>
            </a:r>
            <a:endParaRPr lang="en-US" altLang="en-US" dirty="0"/>
          </a:p>
          <a:p>
            <a:pPr lvl="2"/>
            <a:r>
              <a:rPr lang="en-US" altLang="en-US" dirty="0"/>
              <a:t>Use </a:t>
            </a:r>
            <a:r>
              <a:rPr lang="en-US" altLang="en-US" b="1" dirty="0">
                <a:latin typeface="Helvetica Bold" charset="0"/>
                <a:cs typeface="Helvetica Bold" charset="0"/>
              </a:rPr>
              <a:t>DECLARE </a:t>
            </a:r>
            <a:r>
              <a:rPr lang="en-US" altLang="en-US" dirty="0"/>
              <a:t>to specify how to handle exceptions when they occur.</a:t>
            </a: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Procedure Syntax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4105"/>
            <a:ext cx="4910455" cy="4903470"/>
          </a:xfrm>
        </p:spPr>
        <p:txBody>
          <a:bodyPr/>
          <a:p>
            <a:pPr marL="0" indent="0">
              <a:buNone/>
            </a:pPr>
            <a:r>
              <a:rPr lang="en-US"/>
              <a:t>DELIMITER //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CREATE PROCEDURE register_student(</a:t>
            </a:r>
            <a:endParaRPr lang="en-US"/>
          </a:p>
          <a:p>
            <a:pPr marL="0" indent="0">
              <a:buNone/>
            </a:pPr>
            <a:r>
              <a:rPr lang="en-US"/>
              <a:t>    IN student_id INT,</a:t>
            </a:r>
            <a:endParaRPr lang="en-US"/>
          </a:p>
          <a:p>
            <a:pPr marL="0" indent="0">
              <a:buNone/>
            </a:pPr>
            <a:r>
              <a:rPr lang="en-US"/>
              <a:t>    IN classroom_id INT,</a:t>
            </a:r>
            <a:endParaRPr lang="en-US"/>
          </a:p>
          <a:p>
            <a:pPr marL="0" indent="0">
              <a:buNone/>
            </a:pPr>
            <a:r>
              <a:rPr lang="en-US"/>
              <a:t>    OUT result INT</a:t>
            </a:r>
            <a:endParaRPr lang="en-US"/>
          </a:p>
          <a:p>
            <a:pPr marL="0" indent="0">
              <a:buNone/>
            </a:pPr>
            <a:r>
              <a:rPr lang="en-US"/>
              <a:t>)</a:t>
            </a:r>
            <a:endParaRPr lang="en-US"/>
          </a:p>
          <a:p>
            <a:pPr marL="0" indent="0">
              <a:buNone/>
            </a:pPr>
            <a:r>
              <a:rPr lang="en-US"/>
              <a:t>BEGIN</a:t>
            </a:r>
            <a:endParaRPr lang="en-US"/>
          </a:p>
          <a:p>
            <a:pPr marL="0" indent="0">
              <a:buNone/>
            </a:pPr>
            <a:r>
              <a:rPr lang="en-US"/>
              <a:t>    DECLARE classroom_capacity INT;</a:t>
            </a:r>
            <a:endParaRPr lang="en-US"/>
          </a:p>
          <a:p>
            <a:pPr marL="0" indent="0">
              <a:buNone/>
            </a:pPr>
            <a:r>
              <a:rPr lang="en-US"/>
              <a:t>    DECLARE student_count INT;</a:t>
            </a:r>
            <a:endParaRPr lang="en-US"/>
          </a:p>
          <a:p>
            <a:pPr marL="0" indent="0">
              <a:buNone/>
            </a:pPr>
            <a:r>
              <a:rPr lang="en-US"/>
              <a:t>    DECLARE out_of_classroom_seats CONDITION FOR SQLSTATE '45000';</a:t>
            </a:r>
            <a:endParaRPr lang="en-US"/>
          </a:p>
          <a:p>
            <a:pPr marL="0" indent="0">
              <a:buNone/>
            </a:pPr>
            <a:r>
              <a:rPr lang="en-US"/>
              <a:t>    DECLARE EXIT HANDLER FOR out_of_classroom_seats</a:t>
            </a:r>
            <a:endParaRPr lang="en-US"/>
          </a:p>
          <a:p>
            <a:pPr marL="0" indent="0">
              <a:buNone/>
            </a:pPr>
            <a:r>
              <a:rPr lang="en-US"/>
              <a:t>    BEGIN</a:t>
            </a:r>
            <a:endParaRPr lang="en-US"/>
          </a:p>
          <a:p>
            <a:pPr marL="0" indent="0">
              <a:buNone/>
            </a:pPr>
            <a:r>
              <a:rPr lang="en-US"/>
              <a:t>        SET result = -1;</a:t>
            </a:r>
            <a:endParaRPr lang="en-US"/>
          </a:p>
          <a:p>
            <a:pPr marL="0" indent="0">
              <a:buNone/>
            </a:pPr>
            <a:r>
              <a:rPr lang="en-US"/>
              <a:t>    END;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348480" y="1094105"/>
            <a:ext cx="4795520" cy="5615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kumimoji="1" lang="en-US" sz="1700" kern="0">
                <a:latin typeface="+mn-lt"/>
                <a:cs typeface="MS PGothic" panose="020B0600070205080204" pitchFamily="34" charset="-128"/>
                <a:sym typeface="+mn-ea"/>
              </a:rPr>
              <a:t>-- Check classroom capacity</a:t>
            </a:r>
            <a:endParaRPr kumimoji="1" lang="en-US" sz="1700" kern="0">
              <a:latin typeface="+mn-lt"/>
              <a:cs typeface="MS PGothic" panose="020B0600070205080204" pitchFamily="34" charset="-128"/>
              <a:sym typeface="+mn-ea"/>
            </a:endParaRPr>
          </a:p>
          <a:p>
            <a:pPr marL="0" indent="0">
              <a:buNone/>
            </a:pPr>
            <a:r>
              <a:rPr kumimoji="1" lang="en-US" sz="1700" kern="0">
                <a:latin typeface="+mn-lt"/>
                <a:cs typeface="MS PGothic" panose="020B0600070205080204" pitchFamily="34" charset="-128"/>
                <a:sym typeface="+mn-ea"/>
              </a:rPr>
              <a:t>SELECT capacity INTO classroom_capacity FROM classrooms WHERE id = classroom_id;</a:t>
            </a:r>
            <a:endParaRPr kumimoji="1" lang="en-US" sz="1700" kern="0">
              <a:latin typeface="+mn-lt"/>
              <a:cs typeface="MS PGothic" panose="020B0600070205080204" pitchFamily="34" charset="-128"/>
            </a:endParaRPr>
          </a:p>
          <a:p>
            <a:pPr marL="0" indent="0">
              <a:buNone/>
            </a:pPr>
            <a:endParaRPr kumimoji="1" lang="en-US" sz="1700" kern="0">
              <a:latin typeface="+mn-lt"/>
              <a:cs typeface="MS PGothic" panose="020B0600070205080204" pitchFamily="34" charset="-128"/>
              <a:sym typeface="+mn-ea"/>
            </a:endParaRPr>
          </a:p>
          <a:p>
            <a:pPr marL="0" indent="0">
              <a:buNone/>
            </a:pPr>
            <a:r>
              <a:rPr kumimoji="1" lang="en-US" sz="1700" kern="0">
                <a:latin typeface="+mn-lt"/>
                <a:cs typeface="MS PGothic" panose="020B0600070205080204" pitchFamily="34" charset="-128"/>
                <a:sym typeface="+mn-ea"/>
              </a:rPr>
              <a:t>SELECT COUNT(*) INTO student_count FROM registrations WHERE classroom_id = classroom_id;</a:t>
            </a:r>
            <a:endParaRPr kumimoji="1" lang="en-US" sz="1700" kern="0">
              <a:latin typeface="+mn-lt"/>
              <a:cs typeface="MS PGothic" panose="020B0600070205080204" pitchFamily="34" charset="-128"/>
            </a:endParaRPr>
          </a:p>
          <a:p>
            <a:pPr marL="0" indent="0">
              <a:buNone/>
            </a:pPr>
            <a:endParaRPr kumimoji="1" lang="en-US" sz="1700" kern="0">
              <a:latin typeface="+mn-lt"/>
              <a:cs typeface="MS PGothic" panose="020B0600070205080204" pitchFamily="34" charset="-128"/>
              <a:sym typeface="+mn-ea"/>
            </a:endParaRPr>
          </a:p>
          <a:p>
            <a:pPr marL="0" indent="0">
              <a:buNone/>
            </a:pPr>
            <a:r>
              <a:rPr kumimoji="1" lang="en-US" sz="1700" kern="0">
                <a:latin typeface="+mn-lt"/>
                <a:cs typeface="MS PGothic" panose="020B0600070205080204" pitchFamily="34" charset="-128"/>
                <a:sym typeface="+mn-ea"/>
              </a:rPr>
              <a:t>-- Check if capacity is exceeded</a:t>
            </a:r>
            <a:endParaRPr kumimoji="1" lang="en-US" sz="1700" kern="0">
              <a:latin typeface="+mn-lt"/>
              <a:cs typeface="MS PGothic" panose="020B0600070205080204" pitchFamily="34" charset="-128"/>
            </a:endParaRPr>
          </a:p>
          <a:p>
            <a:pPr marL="0" indent="0">
              <a:buNone/>
            </a:pPr>
            <a:r>
              <a:rPr kumimoji="1" lang="en-US" sz="1700" kern="0">
                <a:latin typeface="+mn-lt"/>
                <a:cs typeface="MS PGothic" panose="020B0600070205080204" pitchFamily="34" charset="-128"/>
                <a:sym typeface="+mn-ea"/>
              </a:rPr>
              <a:t>IF student_count &gt;= classroom_capacity THEN</a:t>
            </a:r>
            <a:endParaRPr kumimoji="1" lang="en-US" sz="1700" kern="0">
              <a:latin typeface="+mn-lt"/>
              <a:cs typeface="MS PGothic" panose="020B0600070205080204" pitchFamily="34" charset="-128"/>
            </a:endParaRPr>
          </a:p>
          <a:p>
            <a:pPr marL="0" indent="0">
              <a:buNone/>
            </a:pPr>
            <a:r>
              <a:rPr kumimoji="1" lang="en-US" sz="1700" kern="0">
                <a:latin typeface="+mn-lt"/>
                <a:cs typeface="MS PGothic" panose="020B0600070205080204" pitchFamily="34" charset="-128"/>
                <a:sym typeface="+mn-ea"/>
              </a:rPr>
              <a:t>        SIGNAL out_of_classroom_seats;</a:t>
            </a:r>
            <a:endParaRPr kumimoji="1" lang="en-US" sz="1700" kern="0">
              <a:latin typeface="+mn-lt"/>
              <a:cs typeface="MS PGothic" panose="020B0600070205080204" pitchFamily="34" charset="-128"/>
              <a:sym typeface="+mn-ea"/>
            </a:endParaRPr>
          </a:p>
          <a:p>
            <a:pPr marL="0" indent="0">
              <a:buNone/>
            </a:pPr>
            <a:r>
              <a:rPr kumimoji="1" lang="en-US" sz="1700" kern="0">
                <a:latin typeface="+mn-lt"/>
                <a:cs typeface="MS PGothic" panose="020B0600070205080204" pitchFamily="34" charset="-128"/>
                <a:sym typeface="+mn-ea"/>
              </a:rPr>
              <a:t>ELSE</a:t>
            </a:r>
            <a:endParaRPr kumimoji="1" lang="en-US" sz="1700" kern="0">
              <a:latin typeface="+mn-lt"/>
              <a:cs typeface="MS PGothic" panose="020B0600070205080204" pitchFamily="34" charset="-128"/>
            </a:endParaRPr>
          </a:p>
          <a:p>
            <a:pPr marL="0" indent="0">
              <a:buNone/>
            </a:pPr>
            <a:r>
              <a:rPr kumimoji="1" lang="en-US" sz="1700" kern="0">
                <a:latin typeface="+mn-lt"/>
                <a:cs typeface="MS PGothic" panose="020B0600070205080204" pitchFamily="34" charset="-128"/>
                <a:sym typeface="+mn-ea"/>
              </a:rPr>
              <a:t>       -- Register the student</a:t>
            </a:r>
            <a:endParaRPr kumimoji="1" lang="en-US" sz="1700" kern="0">
              <a:latin typeface="+mn-lt"/>
              <a:cs typeface="MS PGothic" panose="020B0600070205080204" pitchFamily="34" charset="-128"/>
            </a:endParaRPr>
          </a:p>
          <a:p>
            <a:pPr marL="0" indent="0">
              <a:buNone/>
            </a:pPr>
            <a:r>
              <a:rPr kumimoji="1" lang="en-US" sz="1700" kern="0">
                <a:latin typeface="+mn-lt"/>
                <a:cs typeface="MS PGothic" panose="020B0600070205080204" pitchFamily="34" charset="-128"/>
                <a:sym typeface="+mn-ea"/>
              </a:rPr>
              <a:t>        INSERT INTO registrations (student_id, classroom_id) VALUES (student_id, classroom_id);</a:t>
            </a:r>
            <a:endParaRPr kumimoji="1" lang="en-US" sz="1700" kern="0">
              <a:latin typeface="+mn-lt"/>
              <a:cs typeface="MS PGothic" panose="020B0600070205080204" pitchFamily="34" charset="-128"/>
            </a:endParaRPr>
          </a:p>
          <a:p>
            <a:pPr marL="0" indent="0">
              <a:buNone/>
            </a:pPr>
            <a:r>
              <a:rPr kumimoji="1" lang="en-US" sz="1700" kern="0">
                <a:latin typeface="+mn-lt"/>
                <a:cs typeface="MS PGothic" panose="020B0600070205080204" pitchFamily="34" charset="-128"/>
                <a:sym typeface="+mn-ea"/>
              </a:rPr>
              <a:t>        SET result = 0;</a:t>
            </a:r>
            <a:endParaRPr kumimoji="1" lang="en-US" sz="1700" kern="0">
              <a:latin typeface="+mn-lt"/>
              <a:cs typeface="MS PGothic" panose="020B0600070205080204" pitchFamily="34" charset="-128"/>
            </a:endParaRPr>
          </a:p>
          <a:p>
            <a:pPr marL="0" indent="0">
              <a:buNone/>
            </a:pPr>
            <a:r>
              <a:rPr kumimoji="1" lang="en-US" sz="1700" kern="0">
                <a:latin typeface="+mn-lt"/>
                <a:cs typeface="MS PGothic" panose="020B0600070205080204" pitchFamily="34" charset="-128"/>
                <a:sym typeface="+mn-ea"/>
              </a:rPr>
              <a:t>END IF;</a:t>
            </a:r>
            <a:endParaRPr kumimoji="1" lang="en-US" sz="1700" kern="0">
              <a:latin typeface="+mn-lt"/>
              <a:cs typeface="MS PGothic" panose="020B0600070205080204" pitchFamily="34" charset="-128"/>
            </a:endParaRPr>
          </a:p>
          <a:p>
            <a:pPr marL="0" indent="0">
              <a:buNone/>
            </a:pPr>
            <a:r>
              <a:rPr kumimoji="1" lang="en-US" sz="1700" kern="0">
                <a:latin typeface="+mn-lt"/>
                <a:cs typeface="MS PGothic" panose="020B0600070205080204" pitchFamily="34" charset="-128"/>
                <a:sym typeface="+mn-ea"/>
              </a:rPr>
              <a:t>END //</a:t>
            </a:r>
            <a:endParaRPr kumimoji="1" lang="en-US" sz="1700" kern="0">
              <a:latin typeface="+mn-lt"/>
              <a:cs typeface="MS PGothic" panose="020B0600070205080204" pitchFamily="34" charset="-128"/>
            </a:endParaRP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DELIMITER ;</a:t>
            </a:r>
            <a:endParaRPr lang="en-US" sz="1800">
              <a:sym typeface="+mn-e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Key Points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>
                <a:latin typeface="Helvetica Bold" charset="0"/>
                <a:cs typeface="Helvetica Bold" charset="0"/>
              </a:rPr>
              <a:t>Procedures: </a:t>
            </a:r>
            <a:r>
              <a:rPr lang="en-US"/>
              <a:t>Useful for operations that perform tasks like inserting or updating records.</a:t>
            </a:r>
            <a:endParaRPr lang="en-US"/>
          </a:p>
          <a:p>
            <a:r>
              <a:rPr lang="en-US" b="1">
                <a:latin typeface="Helvetica Bold" charset="0"/>
                <a:cs typeface="Helvetica Bold" charset="0"/>
              </a:rPr>
              <a:t>Functions:</a:t>
            </a:r>
            <a:r>
              <a:rPr lang="en-US"/>
              <a:t> Useful for computations and transformations that return a single value.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8004" y="2607785"/>
            <a:ext cx="4398700" cy="1858963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Triggers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Triggers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700"/>
            <a:ext cx="7647681" cy="4833938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trigger</a:t>
            </a:r>
            <a:r>
              <a:rPr lang="en-US" altLang="en-US" dirty="0"/>
              <a:t> is a statement that is executed automatically by the system as a side effect of a modification to the database.</a:t>
            </a:r>
            <a:endParaRPr lang="en-US" altLang="en-US" dirty="0"/>
          </a:p>
          <a:p>
            <a:r>
              <a:rPr lang="en-US" altLang="en-US" dirty="0"/>
              <a:t>To design a trigger mechanism, we must: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Specify the conditions under which the trigger is to be executed.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Specify the actions to be taken when the trigger executes.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Triggers introduced to SQL standard in SQL:1999, but supported even earlier using non-standard syntax by most databases.		</a:t>
            </a:r>
            <a:endParaRPr lang="en-US" altLang="en-US" dirty="0"/>
          </a:p>
          <a:p>
            <a:pPr lvl="1"/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Syntax illustrated here may not work exactly on your database system; check the system manuals</a:t>
            </a:r>
            <a:endParaRPr lang="en-US" altLang="en-US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300" y="2477532"/>
            <a:ext cx="6429375" cy="2463800"/>
          </a:xfrm>
        </p:spPr>
        <p:txBody>
          <a:bodyPr/>
          <a:lstStyle/>
          <a:p>
            <a:pPr algn="ctr">
              <a:spcBef>
                <a:spcPct val="0"/>
              </a:spcBef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JDBC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Triggering Events and Actions in SQL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18701" cy="4903787"/>
          </a:xfrm>
        </p:spPr>
        <p:txBody>
          <a:bodyPr lIns="91440"/>
          <a:lstStyle/>
          <a:p>
            <a:pPr>
              <a:lnSpc>
                <a:spcPct val="90000"/>
              </a:lnSpc>
            </a:pPr>
            <a:r>
              <a:rPr lang="en-US" altLang="en-US" dirty="0"/>
              <a:t>Triggering event can be </a:t>
            </a:r>
            <a:r>
              <a:rPr lang="en-US" altLang="en-US" b="1" dirty="0"/>
              <a:t>insert</a:t>
            </a:r>
            <a:r>
              <a:rPr lang="en-US" altLang="en-US" dirty="0"/>
              <a:t>, </a:t>
            </a:r>
            <a:r>
              <a:rPr lang="en-US" altLang="en-US" b="1" dirty="0"/>
              <a:t>delete</a:t>
            </a:r>
            <a:r>
              <a:rPr lang="en-US" altLang="en-US" dirty="0"/>
              <a:t> or </a:t>
            </a:r>
            <a:r>
              <a:rPr lang="en-US" altLang="en-US" b="1" dirty="0"/>
              <a:t>update</a:t>
            </a:r>
            <a:endParaRPr lang="en-US" altLang="en-US" b="1" dirty="0"/>
          </a:p>
          <a:p>
            <a:pPr>
              <a:lnSpc>
                <a:spcPct val="90000"/>
              </a:lnSpc>
            </a:pPr>
            <a:r>
              <a:rPr lang="en-US" altLang="en-US" dirty="0"/>
              <a:t>Triggers on update can be restricted to specific attributes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For example, </a:t>
            </a:r>
            <a:r>
              <a:rPr lang="en-US" altLang="en-US" b="1" dirty="0">
                <a:ea typeface="MS PGothic" panose="020B0600070205080204" pitchFamily="34" charset="-128"/>
              </a:rPr>
              <a:t> after update of </a:t>
            </a:r>
            <a:r>
              <a:rPr lang="en-US" altLang="en-US" i="1" dirty="0">
                <a:ea typeface="MS PGothic" panose="020B0600070205080204" pitchFamily="34" charset="-128"/>
              </a:rPr>
              <a:t>takes </a:t>
            </a:r>
            <a:r>
              <a:rPr lang="en-US" altLang="en-US" b="1" dirty="0">
                <a:ea typeface="MS PGothic" panose="020B0600070205080204" pitchFamily="34" charset="-128"/>
              </a:rPr>
              <a:t>on</a:t>
            </a:r>
            <a:r>
              <a:rPr lang="en-US" altLang="en-US" i="1" dirty="0">
                <a:ea typeface="MS PGothic" panose="020B0600070205080204" pitchFamily="34" charset="-128"/>
              </a:rPr>
              <a:t> grade</a:t>
            </a:r>
            <a:endParaRPr lang="en-US" altLang="en-US" i="1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Values of attributes before and after an update can be referenced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referencing old row as</a:t>
            </a:r>
            <a:r>
              <a:rPr lang="en-US" altLang="en-US" dirty="0">
                <a:ea typeface="MS PGothic" panose="020B0600070205080204" pitchFamily="34" charset="-128"/>
              </a:rPr>
              <a:t>   </a:t>
            </a:r>
            <a:r>
              <a:rPr lang="en-US" altLang="en-US" b="1" dirty="0">
                <a:ea typeface="MS PGothic" panose="020B0600070205080204" pitchFamily="34" charset="-128"/>
              </a:rPr>
              <a:t>: </a:t>
            </a:r>
            <a:r>
              <a:rPr lang="en-US" altLang="en-US" dirty="0">
                <a:ea typeface="MS PGothic" panose="020B0600070205080204" pitchFamily="34" charset="-128"/>
              </a:rPr>
              <a:t> for deletes and updates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referencing new row as  : </a:t>
            </a:r>
            <a:r>
              <a:rPr lang="en-US" altLang="en-US" dirty="0">
                <a:ea typeface="MS PGothic" panose="020B0600070205080204" pitchFamily="34" charset="-128"/>
              </a:rPr>
              <a:t>for inserts and updates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Triggers can be activated before an event, which can serve as extra constraints.  For example,  convert blank grades to null.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pPr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b="1" dirty="0"/>
              <a:t>		create trigger </a:t>
            </a:r>
            <a:r>
              <a:rPr lang="en-US" altLang="en-US" i="1" dirty="0" err="1"/>
              <a:t>setnull_trigger</a:t>
            </a:r>
            <a:r>
              <a:rPr lang="en-US" altLang="en-US" i="1" dirty="0"/>
              <a:t> </a:t>
            </a:r>
            <a:endParaRPr lang="en-US" altLang="en-US" i="1" dirty="0"/>
          </a:p>
          <a:p>
            <a:pPr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i="1" dirty="0"/>
              <a:t>		</a:t>
            </a:r>
            <a:r>
              <a:rPr lang="en-US" altLang="en-US" b="1" dirty="0"/>
              <a:t>before update of </a:t>
            </a:r>
            <a:r>
              <a:rPr lang="en-US" altLang="en-US" i="1" dirty="0"/>
              <a:t>takes</a:t>
            </a:r>
            <a:br>
              <a:rPr lang="en-US" altLang="en-US" i="1" dirty="0"/>
            </a:br>
            <a:r>
              <a:rPr lang="en-US" altLang="en-US" b="1" dirty="0"/>
              <a:t>	referencing new row as </a:t>
            </a:r>
            <a:r>
              <a:rPr lang="en-US" altLang="en-US" i="1" dirty="0" err="1"/>
              <a:t>nrow</a:t>
            </a:r>
            <a:br>
              <a:rPr lang="en-US" altLang="en-US" i="1" dirty="0"/>
            </a:br>
            <a:r>
              <a:rPr lang="en-US" altLang="en-US" b="1" dirty="0"/>
              <a:t>	for each row</a:t>
            </a:r>
            <a:br>
              <a:rPr lang="en-US" altLang="en-US" b="1" dirty="0"/>
            </a:br>
            <a:r>
              <a:rPr lang="en-US" altLang="en-US" b="1" dirty="0"/>
              <a:t>	      when (</a:t>
            </a:r>
            <a:r>
              <a:rPr lang="en-US" altLang="en-US" i="1" dirty="0" err="1"/>
              <a:t>nrow.grade</a:t>
            </a:r>
            <a:r>
              <a:rPr lang="en-US" altLang="en-US" dirty="0"/>
              <a:t> = </a:t>
            </a:r>
            <a:r>
              <a:rPr lang="en-US" altLang="ja-JP" dirty="0"/>
              <a:t>' ')</a:t>
            </a:r>
            <a:br>
              <a:rPr lang="en-US" altLang="ja-JP" dirty="0"/>
            </a:br>
            <a:r>
              <a:rPr lang="en-US" altLang="ja-JP" dirty="0"/>
              <a:t>               </a:t>
            </a:r>
            <a:r>
              <a:rPr lang="en-US" altLang="ja-JP" b="1" dirty="0"/>
              <a:t>begin atomic</a:t>
            </a:r>
            <a:br>
              <a:rPr lang="en-US" altLang="ja-JP" i="1" dirty="0"/>
            </a:br>
            <a:r>
              <a:rPr lang="en-US" altLang="ja-JP" b="1" dirty="0"/>
              <a:t>	          set </a:t>
            </a:r>
            <a:r>
              <a:rPr lang="en-US" altLang="ja-JP" i="1" dirty="0" err="1"/>
              <a:t>nrow.grade</a:t>
            </a:r>
            <a:r>
              <a:rPr lang="en-US" altLang="ja-JP" i="1" dirty="0"/>
              <a:t> </a:t>
            </a:r>
            <a:r>
              <a:rPr lang="en-US" altLang="ja-JP" dirty="0"/>
              <a:t>= </a:t>
            </a:r>
            <a:r>
              <a:rPr lang="en-US" altLang="ja-JP" b="1" dirty="0"/>
              <a:t>null;</a:t>
            </a:r>
            <a:br>
              <a:rPr lang="en-US" altLang="ja-JP" b="1" dirty="0"/>
            </a:br>
            <a:r>
              <a:rPr lang="en-US" altLang="ja-JP" b="1" dirty="0"/>
              <a:t>         end;</a:t>
            </a:r>
            <a:endParaRPr lang="en-US" altLang="ja-JP" b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74713" y="117475"/>
            <a:ext cx="8077200" cy="609600"/>
          </a:xfrm>
        </p:spPr>
        <p:txBody>
          <a:bodyPr/>
          <a:lstStyle/>
          <a:p>
            <a:r>
              <a:rPr lang="en-US" altLang="en-US">
                <a:effectLst/>
              </a:rPr>
              <a:t>Trigger to Maintain credits_earned value</a:t>
            </a:r>
            <a:endParaRPr lang="en-US" altLang="en-US">
              <a:effectLst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989704" cy="4903787"/>
          </a:xfrm>
        </p:spPr>
        <p:txBody>
          <a:bodyPr/>
          <a:lstStyle/>
          <a:p>
            <a:r>
              <a:rPr lang="en-US" altLang="en-US" b="1" dirty="0"/>
              <a:t>create trigger </a:t>
            </a:r>
            <a:r>
              <a:rPr lang="en-US" altLang="en-US" i="1" dirty="0" err="1"/>
              <a:t>credits_earned</a:t>
            </a:r>
            <a:r>
              <a:rPr lang="en-US" altLang="en-US" i="1" dirty="0"/>
              <a:t> </a:t>
            </a:r>
            <a:endParaRPr lang="en-US" altLang="en-US" i="1" dirty="0"/>
          </a:p>
          <a:p>
            <a:pPr marL="0" indent="0">
              <a:buNone/>
            </a:pPr>
            <a:r>
              <a:rPr lang="en-US" altLang="en-US" b="1" dirty="0"/>
              <a:t>      after update of </a:t>
            </a:r>
            <a:r>
              <a:rPr lang="en-US" altLang="en-US" i="1" dirty="0"/>
              <a:t>takes </a:t>
            </a:r>
            <a:r>
              <a:rPr lang="en-US" altLang="en-US" b="1" dirty="0"/>
              <a:t>on </a:t>
            </a:r>
            <a:r>
              <a:rPr lang="en-US" altLang="en-US" dirty="0"/>
              <a:t>(</a:t>
            </a:r>
            <a:r>
              <a:rPr lang="en-US" altLang="en-US" i="1" dirty="0"/>
              <a:t>grade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</a:t>
            </a:r>
            <a:r>
              <a:rPr lang="en-US" altLang="en-US" b="1" dirty="0"/>
              <a:t>referencing new row as </a:t>
            </a:r>
            <a:r>
              <a:rPr lang="en-US" altLang="en-US" i="1" dirty="0" err="1"/>
              <a:t>nrow</a:t>
            </a:r>
            <a:br>
              <a:rPr lang="en-US" altLang="en-US" i="1" dirty="0"/>
            </a:br>
            <a:r>
              <a:rPr lang="en-US" altLang="en-US" i="1" dirty="0"/>
              <a:t>      </a:t>
            </a:r>
            <a:r>
              <a:rPr lang="en-US" altLang="en-US" b="1" dirty="0"/>
              <a:t>referencing old row as </a:t>
            </a:r>
            <a:r>
              <a:rPr lang="en-US" altLang="en-US" i="1" dirty="0" err="1"/>
              <a:t>orow</a:t>
            </a:r>
            <a:br>
              <a:rPr lang="en-US" altLang="en-US" i="1" dirty="0"/>
            </a:br>
            <a:r>
              <a:rPr lang="en-US" altLang="en-US" i="1" dirty="0"/>
              <a:t>      </a:t>
            </a:r>
            <a:r>
              <a:rPr lang="en-US" altLang="en-US" b="1" dirty="0"/>
              <a:t>for each row</a:t>
            </a:r>
            <a:br>
              <a:rPr lang="en-US" altLang="en-US" b="1" dirty="0"/>
            </a:br>
            <a:r>
              <a:rPr lang="en-US" altLang="en-US" b="1" dirty="0"/>
              <a:t>         </a:t>
            </a:r>
            <a:r>
              <a:rPr lang="en-US" altLang="en-US" b="1" dirty="0"/>
              <a:t>when </a:t>
            </a:r>
            <a:r>
              <a:rPr lang="en-US" altLang="en-US" i="1" dirty="0" err="1"/>
              <a:t>nrow.grade</a:t>
            </a:r>
            <a:r>
              <a:rPr lang="en-US" altLang="en-US" i="1" dirty="0"/>
              <a:t> </a:t>
            </a:r>
            <a:r>
              <a:rPr lang="en-US" altLang="en-US" dirty="0"/>
              <a:t>&lt;&gt; 'F' </a:t>
            </a:r>
            <a:r>
              <a:rPr lang="en-US" altLang="en-US" b="1" dirty="0"/>
              <a:t>and </a:t>
            </a:r>
            <a:r>
              <a:rPr lang="en-US" altLang="en-US" i="1" dirty="0" err="1"/>
              <a:t>nrow.grade</a:t>
            </a:r>
            <a:r>
              <a:rPr lang="en-US" altLang="en-US" i="1" dirty="0"/>
              <a:t> </a:t>
            </a:r>
            <a:r>
              <a:rPr lang="en-US" altLang="en-US" b="1" dirty="0"/>
              <a:t>is not null</a:t>
            </a:r>
            <a:br>
              <a:rPr lang="en-US" altLang="en-US" b="1" dirty="0"/>
            </a:br>
            <a:r>
              <a:rPr lang="en-US" altLang="en-US" b="1" dirty="0"/>
              <a:t>            and </a:t>
            </a:r>
            <a:r>
              <a:rPr lang="en-US" altLang="en-US" dirty="0"/>
              <a:t>(</a:t>
            </a:r>
            <a:r>
              <a:rPr lang="en-US" altLang="en-US" i="1" dirty="0" err="1"/>
              <a:t>orow.grade</a:t>
            </a:r>
            <a:r>
              <a:rPr lang="en-US" altLang="en-US" i="1" dirty="0"/>
              <a:t> </a:t>
            </a:r>
            <a:r>
              <a:rPr lang="en-US" altLang="en-US" dirty="0"/>
              <a:t>= 'F' </a:t>
            </a:r>
            <a:r>
              <a:rPr lang="en-US" altLang="en-US" b="1" dirty="0"/>
              <a:t>or </a:t>
            </a:r>
            <a:r>
              <a:rPr lang="en-US" altLang="en-US" i="1" dirty="0" err="1"/>
              <a:t>orow.grade</a:t>
            </a:r>
            <a:r>
              <a:rPr lang="en-US" altLang="en-US" i="1" dirty="0"/>
              <a:t> </a:t>
            </a:r>
            <a:r>
              <a:rPr lang="en-US" altLang="en-US" b="1" dirty="0"/>
              <a:t>is null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</a:t>
            </a:r>
            <a:r>
              <a:rPr lang="en-US" altLang="en-US" b="1" dirty="0"/>
              <a:t>begin atomic</a:t>
            </a:r>
            <a:br>
              <a:rPr lang="en-US" altLang="en-US" b="1" dirty="0"/>
            </a:br>
            <a:r>
              <a:rPr lang="en-US" altLang="en-US" b="1" dirty="0"/>
              <a:t>         update </a:t>
            </a:r>
            <a:r>
              <a:rPr lang="en-US" altLang="en-US" i="1" dirty="0"/>
              <a:t>student</a:t>
            </a:r>
            <a:br>
              <a:rPr lang="en-US" altLang="en-US" i="1" dirty="0"/>
            </a:br>
            <a:r>
              <a:rPr lang="en-US" altLang="en-US" i="1" dirty="0"/>
              <a:t>            </a:t>
            </a:r>
            <a:r>
              <a:rPr lang="en-US" altLang="en-US" b="1" dirty="0"/>
              <a:t>set </a:t>
            </a:r>
            <a:r>
              <a:rPr lang="en-US" altLang="en-US" i="1" dirty="0" err="1"/>
              <a:t>tot_cred</a:t>
            </a:r>
            <a:r>
              <a:rPr lang="en-US" altLang="en-US" dirty="0"/>
              <a:t>= </a:t>
            </a:r>
            <a:r>
              <a:rPr lang="en-US" altLang="en-US" i="1" dirty="0" err="1"/>
              <a:t>tot_cred</a:t>
            </a:r>
            <a:r>
              <a:rPr lang="en-US" altLang="en-US" i="1" dirty="0"/>
              <a:t> </a:t>
            </a:r>
            <a:r>
              <a:rPr lang="en-US" altLang="en-US" dirty="0"/>
              <a:t>+ </a:t>
            </a:r>
            <a:br>
              <a:rPr lang="en-US" altLang="en-US" dirty="0"/>
            </a:br>
            <a:r>
              <a:rPr lang="en-US" altLang="en-US" dirty="0"/>
              <a:t>                 (</a:t>
            </a:r>
            <a:r>
              <a:rPr lang="en-US" altLang="en-US" b="1" dirty="0"/>
              <a:t>select </a:t>
            </a:r>
            <a:r>
              <a:rPr lang="en-US" altLang="en-US" i="1" dirty="0"/>
              <a:t>credits</a:t>
            </a:r>
            <a:br>
              <a:rPr lang="en-US" altLang="en-US" i="1" dirty="0"/>
            </a:br>
            <a:r>
              <a:rPr lang="en-US" altLang="en-US" i="1" dirty="0"/>
              <a:t>                   </a:t>
            </a:r>
            <a:r>
              <a:rPr lang="en-US" altLang="en-US" b="1" dirty="0"/>
              <a:t>from </a:t>
            </a:r>
            <a:r>
              <a:rPr lang="en-US" altLang="en-US" i="1" dirty="0"/>
              <a:t>course</a:t>
            </a:r>
            <a:br>
              <a:rPr lang="en-US" altLang="en-US" i="1" dirty="0"/>
            </a:br>
            <a:r>
              <a:rPr lang="en-US" altLang="en-US" i="1" dirty="0"/>
              <a:t>        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course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r>
              <a:rPr lang="en-US" altLang="en-US" dirty="0"/>
              <a:t>= </a:t>
            </a:r>
            <a:r>
              <a:rPr lang="en-US" altLang="en-US" i="1" dirty="0" err="1"/>
              <a:t>nrow.course_id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       </a:t>
            </a:r>
            <a:r>
              <a:rPr lang="en-US" altLang="en-US" b="1" dirty="0"/>
              <a:t>where </a:t>
            </a:r>
            <a:r>
              <a:rPr lang="en-US" altLang="en-US" i="1" dirty="0"/>
              <a:t>student.id </a:t>
            </a:r>
            <a:r>
              <a:rPr lang="en-US" altLang="en-US" dirty="0"/>
              <a:t>= </a:t>
            </a:r>
            <a:r>
              <a:rPr lang="en-US" altLang="en-US" i="1" dirty="0"/>
              <a:t>nrow.id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         </a:t>
            </a:r>
            <a:r>
              <a:rPr lang="en-US" altLang="en-US" b="1" dirty="0"/>
              <a:t>end</a:t>
            </a:r>
            <a:r>
              <a:rPr lang="en-US" altLang="en-US" dirty="0"/>
              <a:t>;</a:t>
            </a:r>
            <a:endParaRPr lang="en-US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Statement Level Triggers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93800"/>
            <a:ext cx="7692069" cy="4903788"/>
          </a:xfrm>
        </p:spPr>
        <p:txBody>
          <a:bodyPr/>
          <a:lstStyle/>
          <a:p>
            <a:r>
              <a:rPr lang="en-US" altLang="en-US" dirty="0"/>
              <a:t>Instead of executing a separate action for each affected row, a single action can be executed for all rows affected by a transaction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Use     </a:t>
            </a:r>
            <a:r>
              <a:rPr lang="en-US" altLang="en-US" b="1" dirty="0">
                <a:ea typeface="MS PGothic" panose="020B0600070205080204" pitchFamily="34" charset="-128"/>
              </a:rPr>
              <a:t>for each statement      </a:t>
            </a:r>
            <a:r>
              <a:rPr lang="en-US" altLang="en-US" dirty="0">
                <a:ea typeface="MS PGothic" panose="020B0600070205080204" pitchFamily="34" charset="-128"/>
              </a:rPr>
              <a:t>instead of    </a:t>
            </a:r>
            <a:r>
              <a:rPr lang="en-US" altLang="en-US" b="1" dirty="0">
                <a:ea typeface="MS PGothic" panose="020B0600070205080204" pitchFamily="34" charset="-128"/>
              </a:rPr>
              <a:t>for each row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Use     </a:t>
            </a:r>
            <a:r>
              <a:rPr lang="en-US" altLang="en-US" b="1" dirty="0">
                <a:ea typeface="MS PGothic" panose="020B0600070205080204" pitchFamily="34" charset="-128"/>
              </a:rPr>
              <a:t>referencing old table</a:t>
            </a:r>
            <a:r>
              <a:rPr lang="en-US" altLang="en-US" dirty="0">
                <a:ea typeface="MS PGothic" panose="020B0600070205080204" pitchFamily="34" charset="-128"/>
              </a:rPr>
              <a:t>   or   </a:t>
            </a:r>
            <a:r>
              <a:rPr lang="en-US" altLang="en-US" b="1" dirty="0">
                <a:ea typeface="MS PGothic" panose="020B0600070205080204" pitchFamily="34" charset="-128"/>
              </a:rPr>
              <a:t>referencing new table</a:t>
            </a:r>
            <a:r>
              <a:rPr lang="en-US" altLang="en-US" dirty="0">
                <a:ea typeface="MS PGothic" panose="020B0600070205080204" pitchFamily="34" charset="-128"/>
              </a:rPr>
              <a:t>   to refer to temporary tables  (called </a:t>
            </a:r>
            <a:r>
              <a:rPr lang="en-US" altLang="en-US" b="1" i="1" dirty="0">
                <a:solidFill>
                  <a:srgbClr val="002060"/>
                </a:solidFill>
                <a:ea typeface="MS PGothic" panose="020B0600070205080204" pitchFamily="34" charset="-128"/>
              </a:rPr>
              <a:t>transition tables</a:t>
            </a:r>
            <a:r>
              <a:rPr lang="en-US" altLang="en-US" dirty="0">
                <a:ea typeface="MS PGothic" panose="020B0600070205080204" pitchFamily="34" charset="-128"/>
              </a:rPr>
              <a:t>) containing the affected rows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Can be more efficient when dealing with SQL statements that update a large number of rows</a:t>
            </a:r>
            <a:endParaRPr lang="en-US" altLang="en-US" dirty="0">
              <a:ea typeface="MS PGothic" panose="020B0600070205080204" pitchFamily="34" charset="-128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When Not To Use Triggers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6416"/>
            <a:ext cx="7638802" cy="4570803"/>
          </a:xfrm>
        </p:spPr>
        <p:txBody>
          <a:bodyPr/>
          <a:lstStyle/>
          <a:p>
            <a:r>
              <a:rPr lang="en-US" altLang="en-US" dirty="0"/>
              <a:t>Triggers were used earlier for tasks such as 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Maintaining summary data (e.g., total salary of each department)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Replicating databases by recording changes to special relations (called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change</a:t>
            </a:r>
            <a:r>
              <a:rPr lang="en-US" altLang="en-US" dirty="0">
                <a:ea typeface="MS PGothic" panose="020B0600070205080204" pitchFamily="34" charset="-128"/>
              </a:rPr>
              <a:t> or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delta</a:t>
            </a:r>
            <a:r>
              <a:rPr lang="en-US" altLang="en-US" dirty="0">
                <a:ea typeface="MS PGothic" panose="020B0600070205080204" pitchFamily="34" charset="-128"/>
              </a:rPr>
              <a:t> relations) and having a separate process that applies the changes over to a replica 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There are better ways of doing these now: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Databases today provide built in materialized view facilities to maintain summary data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Databases provide built-in support for replication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Encapsulation facilities can be used instead of triggers in many cases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Define methods to update fields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Carry out actions as part of the update methods instead of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through a trigger 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When Not To Use Triggers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1100"/>
            <a:ext cx="7594415" cy="52895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Risk of unintended execution of triggers, for example, when</a:t>
            </a:r>
            <a:endParaRPr lang="en-US" altLang="en-US" dirty="0"/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Loading data from a backup copy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Replicating updates at a remote site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Trigger execution can be disabled before such actions.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Other risks with triggers:</a:t>
            </a:r>
            <a:endParaRPr lang="en-US" altLang="en-US" dirty="0"/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Error leading to failure of critical transactions that set off the trigger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Cascading execution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1163" y="2492375"/>
            <a:ext cx="4687887" cy="1858963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latin typeface="+mj-lt"/>
                <a:cs typeface="+mj-cs"/>
              </a:rPr>
              <a:t>Recursive Queries</a:t>
            </a:r>
            <a:endParaRPr lang="en-US" altLang="en-US" sz="3200" b="1" dirty="0">
              <a:solidFill>
                <a:srgbClr val="002060"/>
              </a:solidFill>
              <a:latin typeface="+mj-lt"/>
              <a:cs typeface="+mj-cs"/>
            </a:endParaRP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Recursion in SQL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47750"/>
            <a:ext cx="7778750" cy="4903788"/>
          </a:xfrm>
        </p:spPr>
        <p:txBody>
          <a:bodyPr/>
          <a:lstStyle/>
          <a:p>
            <a:r>
              <a:rPr lang="en-US" altLang="en-US" dirty="0"/>
              <a:t>SQL:1999 permits recursive view definition</a:t>
            </a:r>
            <a:endParaRPr lang="en-US" altLang="en-US" dirty="0"/>
          </a:p>
          <a:p>
            <a:r>
              <a:rPr lang="en-US" altLang="en-US" dirty="0"/>
              <a:t>Example: find which courses are a prerequisite, whether directly or indirectly, for a specific course </a:t>
            </a:r>
            <a:br>
              <a:rPr lang="en-US" altLang="en-US" dirty="0"/>
            </a:br>
            <a:r>
              <a:rPr lang="en-US" altLang="en-US" b="1" dirty="0"/>
              <a:t>with recursive </a:t>
            </a:r>
            <a:r>
              <a:rPr lang="en-US" altLang="en-US" i="1" dirty="0" err="1"/>
              <a:t>rec_prereq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prereq_id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dirty="0"/>
              <a:t>(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b="1" dirty="0"/>
              <a:t>select 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prereq_id</a:t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prereq</a:t>
            </a:r>
            <a:br>
              <a:rPr lang="en-US" altLang="en-US" i="1" dirty="0"/>
            </a:br>
            <a:r>
              <a:rPr lang="en-US" altLang="en-US" i="1" dirty="0"/>
              <a:t>    </a:t>
            </a:r>
            <a:r>
              <a:rPr lang="en-US" altLang="en-US" b="1" dirty="0"/>
              <a:t>union</a:t>
            </a:r>
            <a:br>
              <a:rPr lang="en-US" altLang="en-US" b="1" dirty="0"/>
            </a:br>
            <a:r>
              <a:rPr lang="en-US" altLang="en-US" b="1" dirty="0"/>
              <a:t>        select </a:t>
            </a:r>
            <a:r>
              <a:rPr lang="en-US" altLang="en-US" i="1" dirty="0" err="1"/>
              <a:t>rec_prereq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r>
              <a:rPr lang="en-US" altLang="en-US" b="1" dirty="0"/>
              <a:t>, </a:t>
            </a:r>
            <a:r>
              <a:rPr lang="en-US" altLang="en-US" i="1" dirty="0" err="1"/>
              <a:t>prereq</a:t>
            </a:r>
            <a:r>
              <a:rPr lang="en-US" altLang="en-US" dirty="0" err="1"/>
              <a:t>.</a:t>
            </a:r>
            <a:r>
              <a:rPr lang="en-US" altLang="en-US" i="1" dirty="0" err="1"/>
              <a:t>prereq_id</a:t>
            </a:r>
            <a:r>
              <a:rPr lang="en-US" altLang="en-US" dirty="0"/>
              <a:t>, </a:t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rec_rereq</a:t>
            </a:r>
            <a:r>
              <a:rPr lang="en-US" altLang="en-US" dirty="0"/>
              <a:t>, </a:t>
            </a:r>
            <a:r>
              <a:rPr lang="en-US" altLang="en-US" i="1" dirty="0" err="1"/>
              <a:t>prereq</a:t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rec_prereq</a:t>
            </a:r>
            <a:r>
              <a:rPr lang="en-US" altLang="en-US" dirty="0" err="1"/>
              <a:t>.</a:t>
            </a:r>
            <a:r>
              <a:rPr lang="en-US" altLang="en-US" i="1" dirty="0" err="1"/>
              <a:t>prereq_id</a:t>
            </a:r>
            <a:r>
              <a:rPr lang="en-US" altLang="en-US" i="1" dirty="0"/>
              <a:t> </a:t>
            </a:r>
            <a:r>
              <a:rPr lang="en-US" altLang="en-US" dirty="0"/>
              <a:t>= </a:t>
            </a:r>
            <a:r>
              <a:rPr lang="en-US" altLang="en-US" i="1" dirty="0" err="1"/>
              <a:t>prereq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br>
              <a:rPr lang="en-US" altLang="en-US" i="1" dirty="0"/>
            </a:br>
            <a:r>
              <a:rPr lang="en-US" altLang="en-US" i="1" dirty="0"/>
              <a:t>    </a:t>
            </a:r>
            <a:r>
              <a:rPr lang="en-US" altLang="en-US" dirty="0"/>
              <a:t>)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     </a:t>
            </a:r>
            <a:r>
              <a:rPr lang="en-US" altLang="en-US" b="1" dirty="0"/>
              <a:t>select </a:t>
            </a:r>
            <a:r>
              <a:rPr lang="en-US" altLang="en-US" dirty="0"/>
              <a:t>∗</a:t>
            </a:r>
            <a:br>
              <a:rPr lang="en-US" altLang="en-US" dirty="0"/>
            </a:br>
            <a:r>
              <a:rPr lang="en-US" altLang="en-US" dirty="0"/>
              <a:t>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rec_prereq</a:t>
            </a:r>
            <a:r>
              <a:rPr lang="en-US" altLang="en-US" dirty="0"/>
              <a:t>;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i="1" dirty="0"/>
              <a:t>	</a:t>
            </a:r>
            <a:r>
              <a:rPr lang="en-US" altLang="en-US" dirty="0"/>
              <a:t>This example view, </a:t>
            </a:r>
            <a:r>
              <a:rPr lang="en-US" altLang="en-US" i="1" dirty="0" err="1"/>
              <a:t>rec_prereq</a:t>
            </a:r>
            <a:r>
              <a:rPr lang="en-US" altLang="en-US" i="1" dirty="0"/>
              <a:t>,</a:t>
            </a:r>
            <a:r>
              <a:rPr lang="en-US" altLang="en-US" dirty="0"/>
              <a:t> is called the </a:t>
            </a:r>
            <a:r>
              <a:rPr lang="en-US" altLang="en-US" i="1" dirty="0"/>
              <a:t>transitive closure</a:t>
            </a:r>
            <a:r>
              <a:rPr lang="en-US" altLang="en-US" dirty="0"/>
              <a:t> of the </a:t>
            </a:r>
            <a:r>
              <a:rPr lang="en-US" altLang="en-US" i="1" dirty="0" err="1"/>
              <a:t>prereq</a:t>
            </a:r>
            <a:r>
              <a:rPr lang="en-US" altLang="en-US" i="1" dirty="0"/>
              <a:t> </a:t>
            </a:r>
            <a:r>
              <a:rPr lang="en-US" altLang="en-US" dirty="0"/>
              <a:t>relation</a:t>
            </a:r>
            <a:endParaRPr lang="en-US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The Power of Recursion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5225"/>
            <a:ext cx="7621048" cy="5237163"/>
          </a:xfrm>
        </p:spPr>
        <p:txBody>
          <a:bodyPr/>
          <a:lstStyle/>
          <a:p>
            <a:r>
              <a:rPr lang="en-US" altLang="en-US" dirty="0"/>
              <a:t>Recursive views make it possible to write queries, such as transitive closure queries, that cannot be written without recursion or iteration.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Intuition:  Without recursion, a non-recursive non-iterative program can perform only a fixed number of joins of </a:t>
            </a:r>
            <a:r>
              <a:rPr lang="en-US" altLang="en-US" i="1" dirty="0" err="1">
                <a:ea typeface="MS PGothic" panose="020B0600070205080204" pitchFamily="34" charset="-128"/>
              </a:rPr>
              <a:t>prereq</a:t>
            </a:r>
            <a:r>
              <a:rPr lang="en-US" altLang="en-US" dirty="0">
                <a:ea typeface="MS PGothic" panose="020B0600070205080204" pitchFamily="34" charset="-128"/>
              </a:rPr>
              <a:t> with itself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This can give only a fixed number of levels of managers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Given a fixed non-recursive query, we can construct a database with a greater number of levels of prerequisites on which the query will not work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Alternative: write a procedure to iterate as many times as required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3"/>
            <a:r>
              <a:rPr lang="en-US" altLang="en-US" dirty="0">
                <a:ea typeface="MS PGothic" panose="020B0600070205080204" pitchFamily="34" charset="-128"/>
              </a:rPr>
              <a:t>See procedure </a:t>
            </a:r>
            <a:r>
              <a:rPr lang="en-US" altLang="en-US" i="1" dirty="0" err="1">
                <a:ea typeface="MS PGothic" panose="020B0600070205080204" pitchFamily="34" charset="-128"/>
              </a:rPr>
              <a:t>findAllPrereqs</a:t>
            </a:r>
            <a:r>
              <a:rPr lang="en-US" altLang="en-US" dirty="0">
                <a:ea typeface="MS PGothic" panose="020B0600070205080204" pitchFamily="34" charset="-128"/>
              </a:rPr>
              <a:t> in book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Power of Recursion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38802" cy="4903787"/>
          </a:xfrm>
        </p:spPr>
        <p:txBody>
          <a:bodyPr lIns="91440"/>
          <a:lstStyle/>
          <a:p>
            <a:r>
              <a:rPr lang="en-US" altLang="en-US" dirty="0"/>
              <a:t>Computing transitive closure using iteration, adding successive tuples to </a:t>
            </a:r>
            <a:r>
              <a:rPr lang="en-US" altLang="en-US" i="1" dirty="0" err="1"/>
              <a:t>rec_prereq</a:t>
            </a:r>
            <a:endParaRPr lang="en-US" altLang="en-US" i="1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The next slide shows a </a:t>
            </a:r>
            <a:r>
              <a:rPr lang="en-US" altLang="en-US" i="1" dirty="0" err="1">
                <a:ea typeface="MS PGothic" panose="020B0600070205080204" pitchFamily="34" charset="-128"/>
              </a:rPr>
              <a:t>prereq</a:t>
            </a:r>
            <a:r>
              <a:rPr lang="en-US" altLang="en-US" dirty="0">
                <a:ea typeface="MS PGothic" panose="020B0600070205080204" pitchFamily="34" charset="-128"/>
              </a:rPr>
              <a:t> relation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Each step of the iterative process constructs an extended version of </a:t>
            </a:r>
            <a:r>
              <a:rPr lang="en-US" altLang="en-US" i="1" dirty="0" err="1">
                <a:ea typeface="MS PGothic" panose="020B0600070205080204" pitchFamily="34" charset="-128"/>
              </a:rPr>
              <a:t>rec_prereq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from its recursive definition.  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The final result is called the </a:t>
            </a:r>
            <a:r>
              <a:rPr lang="en-US" altLang="en-US" i="1" dirty="0">
                <a:ea typeface="MS PGothic" panose="020B0600070205080204" pitchFamily="34" charset="-128"/>
              </a:rPr>
              <a:t>fixed point </a:t>
            </a:r>
            <a:r>
              <a:rPr lang="en-US" altLang="en-US" dirty="0">
                <a:ea typeface="MS PGothic" panose="020B0600070205080204" pitchFamily="34" charset="-128"/>
              </a:rPr>
              <a:t> of the recursive view definition.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Recursive views are required to be </a:t>
            </a:r>
            <a:r>
              <a:rPr lang="en-US" altLang="en-US" b="1" dirty="0">
                <a:solidFill>
                  <a:srgbClr val="002060"/>
                </a:solidFill>
              </a:rPr>
              <a:t>monotonic</a:t>
            </a:r>
            <a:r>
              <a:rPr lang="en-US" altLang="en-US" i="1" dirty="0"/>
              <a:t>.  </a:t>
            </a:r>
            <a:r>
              <a:rPr lang="en-US" altLang="en-US" dirty="0"/>
              <a:t>That is, if we add tuples to </a:t>
            </a:r>
            <a:r>
              <a:rPr lang="en-US" altLang="en-US" i="1" dirty="0" err="1"/>
              <a:t>prereq</a:t>
            </a:r>
            <a:r>
              <a:rPr lang="en-US" altLang="en-US" dirty="0"/>
              <a:t> the view </a:t>
            </a:r>
            <a:r>
              <a:rPr lang="en-US" altLang="en-US" i="1" dirty="0" err="1"/>
              <a:t>rec_prereq</a:t>
            </a:r>
            <a:r>
              <a:rPr lang="en-US" altLang="en-US" i="1" dirty="0"/>
              <a:t> </a:t>
            </a:r>
            <a:r>
              <a:rPr lang="en-US" altLang="en-US" dirty="0"/>
              <a:t>contains all of the tuples it contained before, plus possibly more</a:t>
            </a:r>
            <a:endParaRPr lang="en-US" altLang="en-US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Advanced Aggregation Features</a:t>
            </a:r>
            <a:endParaRPr lang="en-IN" altLang="en-US"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3150"/>
            <a:ext cx="7647681" cy="479120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JDBC</a:t>
            </a:r>
            <a:r>
              <a:rPr lang="en-US" altLang="en-US" sz="1700" dirty="0"/>
              <a:t> is a Java API for communicating with database systems supporting SQL.</a:t>
            </a:r>
            <a:endParaRPr lang="en-US" altLang="en-US" sz="1700" dirty="0"/>
          </a:p>
          <a:p>
            <a:r>
              <a:rPr lang="en-US" altLang="en-US" sz="1700" dirty="0"/>
              <a:t>JDBC supports a variety of features for querying and updating data, and for retrieving query results.</a:t>
            </a:r>
            <a:endParaRPr lang="en-US" altLang="en-US" sz="1700" dirty="0"/>
          </a:p>
          <a:p>
            <a:r>
              <a:rPr lang="en-US" altLang="en-US" sz="1700" dirty="0"/>
              <a:t>JDBC also supports metadata retrieval, such as querying about relations present in the database and the names and types of relation attributes.</a:t>
            </a:r>
            <a:endParaRPr lang="en-US" altLang="en-US" sz="1700" dirty="0"/>
          </a:p>
          <a:p>
            <a:r>
              <a:rPr lang="en-US" altLang="en-US" sz="1700" dirty="0"/>
              <a:t>Model for communicating with the database:</a:t>
            </a:r>
            <a:endParaRPr lang="en-US" altLang="en-US" sz="1700" dirty="0"/>
          </a:p>
          <a:p>
            <a:pPr lvl="1"/>
            <a:r>
              <a:rPr lang="en-US" altLang="en-US" sz="1700" dirty="0">
                <a:ea typeface="MS PGothic" panose="020B0600070205080204" pitchFamily="34" charset="-128"/>
              </a:rPr>
              <a:t>Open a connection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1700" dirty="0">
                <a:ea typeface="MS PGothic" panose="020B0600070205080204" pitchFamily="34" charset="-128"/>
              </a:rPr>
              <a:t>Create a </a:t>
            </a:r>
            <a:r>
              <a:rPr lang="ja-JP" altLang="en-US" sz="1700" dirty="0">
                <a:ea typeface="MS PGothic" panose="020B0600070205080204" pitchFamily="34" charset="-128"/>
              </a:rPr>
              <a:t>“</a:t>
            </a:r>
            <a:r>
              <a:rPr lang="en-US" altLang="ja-JP" sz="1700" dirty="0">
                <a:ea typeface="MS PGothic" panose="020B0600070205080204" pitchFamily="34" charset="-128"/>
              </a:rPr>
              <a:t>statement</a:t>
            </a:r>
            <a:r>
              <a:rPr lang="ja-JP" altLang="en-US" sz="1700" dirty="0">
                <a:ea typeface="MS PGothic" panose="020B0600070205080204" pitchFamily="34" charset="-128"/>
              </a:rPr>
              <a:t>”</a:t>
            </a:r>
            <a:r>
              <a:rPr lang="en-US" altLang="ja-JP" sz="1700" dirty="0">
                <a:ea typeface="MS PGothic" panose="020B0600070205080204" pitchFamily="34" charset="-128"/>
              </a:rPr>
              <a:t> object</a:t>
            </a:r>
            <a:endParaRPr lang="en-US" altLang="ja-JP" sz="17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1700" dirty="0">
                <a:ea typeface="MS PGothic" panose="020B0600070205080204" pitchFamily="34" charset="-128"/>
              </a:rPr>
              <a:t>Execute queries using the statement object to send queries and fetch results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1700" dirty="0">
                <a:ea typeface="MS PGothic" panose="020B0600070205080204" pitchFamily="34" charset="-128"/>
              </a:rPr>
              <a:t>Exception mechanism to handle errors</a:t>
            </a:r>
            <a:endParaRPr lang="en-US" altLang="en-US" sz="17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</a:t>
            </a:r>
            <a:endParaRPr lang="en-US">
              <a:ea typeface="+mj-ea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09709"/>
            <a:ext cx="8021638" cy="5349829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Ranking is done in conjunction with an order by specification. 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Suppose we are given a relation 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i="1" dirty="0" err="1"/>
              <a:t>student_grades</a:t>
            </a:r>
            <a:r>
              <a:rPr lang="en-US" altLang="en-US" i="1" dirty="0"/>
              <a:t>(ID, GPA) </a:t>
            </a:r>
            <a:br>
              <a:rPr lang="en-US" altLang="en-US" i="1" dirty="0"/>
            </a:br>
            <a:r>
              <a:rPr lang="en-US" altLang="en-US" dirty="0"/>
              <a:t>giving the grade-point average of each student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Find the rank of each student.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/>
              <a:t>       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b="1" dirty="0"/>
              <a:t>rank</a:t>
            </a:r>
            <a:r>
              <a:rPr lang="en-US" altLang="en-US" dirty="0"/>
              <a:t>()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</a:t>
            </a:r>
            <a:r>
              <a:rPr lang="en-US" altLang="en-US" dirty="0"/>
              <a:t> </a:t>
            </a:r>
            <a:r>
              <a:rPr lang="en-US" altLang="en-US" b="1" dirty="0" err="1"/>
              <a:t>desc</a:t>
            </a:r>
            <a:r>
              <a:rPr lang="en-US" altLang="en-US" b="1" dirty="0"/>
              <a:t>) as </a:t>
            </a:r>
            <a:r>
              <a:rPr lang="en-US" altLang="en-US" i="1" dirty="0" err="1"/>
              <a:t>s_rank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endParaRPr lang="en-US" altLang="en-US" i="1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An extra </a:t>
            </a:r>
            <a:r>
              <a:rPr lang="en-US" altLang="en-US" b="1" dirty="0"/>
              <a:t>order by </a:t>
            </a:r>
            <a:r>
              <a:rPr lang="en-US" altLang="en-US" dirty="0"/>
              <a:t>clause is needed to get them in sorted order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       </a:t>
            </a:r>
            <a:r>
              <a:rPr lang="en-US" altLang="en-US" b="1" dirty="0"/>
              <a:t>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b="1" dirty="0"/>
              <a:t>rank</a:t>
            </a:r>
            <a:r>
              <a:rPr lang="en-US" altLang="en-US" dirty="0"/>
              <a:t>()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</a:t>
            </a:r>
            <a:r>
              <a:rPr lang="en-US" altLang="en-US" dirty="0"/>
              <a:t> </a:t>
            </a:r>
            <a:r>
              <a:rPr lang="en-US" altLang="en-US" b="1" dirty="0" err="1"/>
              <a:t>desc</a:t>
            </a:r>
            <a:r>
              <a:rPr lang="en-US" altLang="en-US" b="1" dirty="0"/>
              <a:t>) as </a:t>
            </a:r>
            <a:r>
              <a:rPr lang="en-US" altLang="en-US" i="1" dirty="0" err="1"/>
              <a:t>s_rank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r>
              <a:rPr lang="en-US" altLang="en-US" i="1" dirty="0"/>
              <a:t> 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order by </a:t>
            </a:r>
            <a:r>
              <a:rPr lang="en-US" altLang="en-US" i="1" dirty="0" err="1"/>
              <a:t>s_rank</a:t>
            </a:r>
            <a:endParaRPr lang="en-US" altLang="en-US" i="1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Ranking may leave gaps: e.g. if 2 students have the same top GPA, both have rank 1, and the next rank is 3</a:t>
            </a:r>
            <a:endParaRPr lang="en-US" altLang="en-US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MS PGothic" panose="020B0600070205080204" pitchFamily="34" charset="-128"/>
              </a:rPr>
              <a:t>dense_rank</a:t>
            </a:r>
            <a:r>
              <a:rPr lang="en-US" altLang="en-US" b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does not leave gaps, so next dense rank would be 2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endParaRPr lang="en-US" altLang="en-US" i="1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Ranking</a:t>
            </a:r>
            <a:endParaRPr lang="en-IN" altLang="en-US">
              <a:effectLst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Ranking can be done using basic SQL aggregation, but resultant query is very inefficient</a:t>
            </a:r>
            <a:endParaRPr lang="en-US" altLang="en-US" dirty="0"/>
          </a:p>
          <a:p>
            <a:pPr lvl="1">
              <a:buFont typeface="Monotype Sorts" pitchFamily="-65" charset="2"/>
              <a:buNone/>
            </a:pPr>
            <a:r>
              <a:rPr lang="en-IN" altLang="en-US" b="1" dirty="0">
                <a:ea typeface="MS PGothic" panose="020B0600070205080204" pitchFamily="34" charset="-128"/>
              </a:rPr>
              <a:t>    select </a:t>
            </a:r>
            <a:r>
              <a:rPr lang="en-IN" altLang="en-US" i="1" dirty="0">
                <a:ea typeface="MS PGothic" panose="020B0600070205080204" pitchFamily="34" charset="-128"/>
              </a:rPr>
              <a:t>ID</a:t>
            </a:r>
            <a:r>
              <a:rPr lang="en-IN" altLang="en-US" dirty="0">
                <a:ea typeface="MS PGothic" panose="020B0600070205080204" pitchFamily="34" charset="-128"/>
              </a:rPr>
              <a:t>, (1 + (</a:t>
            </a:r>
            <a:r>
              <a:rPr lang="en-IN" altLang="en-US" b="1" dirty="0">
                <a:ea typeface="MS PGothic" panose="020B0600070205080204" pitchFamily="34" charset="-128"/>
              </a:rPr>
              <a:t>select count</a:t>
            </a:r>
            <a:r>
              <a:rPr lang="en-IN" altLang="en-US" dirty="0">
                <a:ea typeface="MS PGothic" panose="020B0600070205080204" pitchFamily="34" charset="-128"/>
              </a:rPr>
              <a:t>(*)</a:t>
            </a:r>
            <a:br>
              <a:rPr lang="en-IN" altLang="en-US" dirty="0">
                <a:ea typeface="MS PGothic" panose="020B0600070205080204" pitchFamily="34" charset="-128"/>
              </a:rPr>
            </a:br>
            <a:r>
              <a:rPr lang="en-IN" altLang="en-US" dirty="0">
                <a:ea typeface="MS PGothic" panose="020B0600070205080204" pitchFamily="34" charset="-128"/>
              </a:rPr>
              <a:t>                         </a:t>
            </a:r>
            <a:r>
              <a:rPr lang="en-IN" altLang="en-US" b="1" dirty="0">
                <a:ea typeface="MS PGothic" panose="020B0600070205080204" pitchFamily="34" charset="-128"/>
              </a:rPr>
              <a:t>from </a:t>
            </a:r>
            <a:r>
              <a:rPr lang="en-IN" altLang="en-US" i="1" dirty="0" err="1">
                <a:ea typeface="MS PGothic" panose="020B0600070205080204" pitchFamily="34" charset="-128"/>
              </a:rPr>
              <a:t>student_grades</a:t>
            </a:r>
            <a:r>
              <a:rPr lang="en-IN" altLang="en-US" i="1" dirty="0">
                <a:ea typeface="MS PGothic" panose="020B0600070205080204" pitchFamily="34" charset="-128"/>
              </a:rPr>
              <a:t> B</a:t>
            </a:r>
            <a:br>
              <a:rPr lang="en-IN" altLang="en-US" i="1" dirty="0">
                <a:ea typeface="MS PGothic" panose="020B0600070205080204" pitchFamily="34" charset="-128"/>
              </a:rPr>
            </a:br>
            <a:r>
              <a:rPr lang="en-IN" altLang="en-US" i="1" dirty="0">
                <a:ea typeface="MS PGothic" panose="020B0600070205080204" pitchFamily="34" charset="-128"/>
              </a:rPr>
              <a:t>                         </a:t>
            </a:r>
            <a:r>
              <a:rPr lang="en-IN" altLang="en-US" b="1" dirty="0">
                <a:ea typeface="MS PGothic" panose="020B0600070205080204" pitchFamily="34" charset="-128"/>
              </a:rPr>
              <a:t>where </a:t>
            </a:r>
            <a:r>
              <a:rPr lang="en-IN" altLang="en-US" i="1" dirty="0">
                <a:ea typeface="MS PGothic" panose="020B0600070205080204" pitchFamily="34" charset="-128"/>
              </a:rPr>
              <a:t>B</a:t>
            </a:r>
            <a:r>
              <a:rPr lang="en-IN" altLang="en-US" dirty="0">
                <a:ea typeface="MS PGothic" panose="020B0600070205080204" pitchFamily="34" charset="-128"/>
              </a:rPr>
              <a:t>.</a:t>
            </a:r>
            <a:r>
              <a:rPr lang="en-IN" altLang="en-US" i="1" dirty="0">
                <a:ea typeface="MS PGothic" panose="020B0600070205080204" pitchFamily="34" charset="-128"/>
              </a:rPr>
              <a:t>GPA </a:t>
            </a:r>
            <a:r>
              <a:rPr lang="en-IN" altLang="en-US" dirty="0">
                <a:ea typeface="MS PGothic" panose="020B0600070205080204" pitchFamily="34" charset="-128"/>
              </a:rPr>
              <a:t>&gt; </a:t>
            </a:r>
            <a:r>
              <a:rPr lang="en-IN" altLang="en-US" i="1" dirty="0">
                <a:ea typeface="MS PGothic" panose="020B0600070205080204" pitchFamily="34" charset="-128"/>
              </a:rPr>
              <a:t>A</a:t>
            </a:r>
            <a:r>
              <a:rPr lang="en-IN" altLang="en-US" dirty="0">
                <a:ea typeface="MS PGothic" panose="020B0600070205080204" pitchFamily="34" charset="-128"/>
              </a:rPr>
              <a:t>.</a:t>
            </a:r>
            <a:r>
              <a:rPr lang="en-IN" altLang="en-US" i="1" dirty="0">
                <a:ea typeface="MS PGothic" panose="020B0600070205080204" pitchFamily="34" charset="-128"/>
              </a:rPr>
              <a:t>GPA</a:t>
            </a:r>
            <a:r>
              <a:rPr lang="en-IN" altLang="en-US" dirty="0">
                <a:ea typeface="MS PGothic" panose="020B0600070205080204" pitchFamily="34" charset="-128"/>
              </a:rPr>
              <a:t>)) </a:t>
            </a:r>
            <a:r>
              <a:rPr lang="en-IN" altLang="en-US" b="1" dirty="0">
                <a:ea typeface="MS PGothic" panose="020B0600070205080204" pitchFamily="34" charset="-128"/>
              </a:rPr>
              <a:t>as </a:t>
            </a:r>
            <a:r>
              <a:rPr lang="en-IN" altLang="en-US" i="1" dirty="0" err="1">
                <a:ea typeface="MS PGothic" panose="020B0600070205080204" pitchFamily="34" charset="-128"/>
              </a:rPr>
              <a:t>s_rank</a:t>
            </a:r>
            <a:br>
              <a:rPr lang="en-IN" altLang="en-US" i="1" dirty="0">
                <a:ea typeface="MS PGothic" panose="020B0600070205080204" pitchFamily="34" charset="-128"/>
              </a:rPr>
            </a:br>
            <a:r>
              <a:rPr lang="en-IN" altLang="en-US" b="1" dirty="0">
                <a:ea typeface="MS PGothic" panose="020B0600070205080204" pitchFamily="34" charset="-128"/>
              </a:rPr>
              <a:t>from </a:t>
            </a:r>
            <a:r>
              <a:rPr lang="en-IN" altLang="en-US" i="1" dirty="0" err="1">
                <a:ea typeface="MS PGothic" panose="020B0600070205080204" pitchFamily="34" charset="-128"/>
              </a:rPr>
              <a:t>student_grades</a:t>
            </a:r>
            <a:r>
              <a:rPr lang="en-IN" altLang="en-US" i="1" dirty="0">
                <a:ea typeface="MS PGothic" panose="020B0600070205080204" pitchFamily="34" charset="-128"/>
              </a:rPr>
              <a:t> A</a:t>
            </a:r>
            <a:br>
              <a:rPr lang="en-IN" altLang="en-US" i="1" dirty="0">
                <a:ea typeface="MS PGothic" panose="020B0600070205080204" pitchFamily="34" charset="-128"/>
              </a:rPr>
            </a:br>
            <a:r>
              <a:rPr lang="en-IN" altLang="en-US" b="1" dirty="0">
                <a:ea typeface="MS PGothic" panose="020B0600070205080204" pitchFamily="34" charset="-128"/>
              </a:rPr>
              <a:t>order by </a:t>
            </a:r>
            <a:r>
              <a:rPr lang="en-IN" altLang="en-US" i="1" dirty="0" err="1">
                <a:ea typeface="MS PGothic" panose="020B0600070205080204" pitchFamily="34" charset="-128"/>
              </a:rPr>
              <a:t>s_rank</a:t>
            </a:r>
            <a:r>
              <a:rPr lang="en-IN" altLang="en-US" dirty="0">
                <a:ea typeface="MS PGothic" panose="020B0600070205080204" pitchFamily="34" charset="-128"/>
              </a:rPr>
              <a:t>;</a:t>
            </a:r>
            <a:endParaRPr lang="en-IN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Ranking (Cont.)</a:t>
            </a:r>
            <a:endParaRPr lang="en-I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83192" cy="4903787"/>
          </a:xfrm>
        </p:spPr>
        <p:txBody>
          <a:bodyPr/>
          <a:lstStyle/>
          <a:p>
            <a:r>
              <a:rPr lang="en-US" altLang="en-US" dirty="0"/>
              <a:t>Ranking can be done within partition of the data.</a:t>
            </a:r>
            <a:endParaRPr lang="en-US" altLang="en-US" dirty="0"/>
          </a:p>
          <a:p>
            <a:r>
              <a:rPr lang="en-US" altLang="en-US" dirty="0"/>
              <a:t>“Find the rank of students within each department.”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b="1" dirty="0"/>
              <a:t>          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rank </a:t>
            </a:r>
            <a:r>
              <a:rPr lang="en-US" altLang="en-US" dirty="0"/>
              <a:t>()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partition by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b="1" dirty="0"/>
              <a:t>order by </a:t>
            </a:r>
            <a:r>
              <a:rPr lang="en-US" altLang="en-US" i="1" dirty="0"/>
              <a:t>GPA </a:t>
            </a:r>
            <a:r>
              <a:rPr lang="en-US" altLang="en-US" b="1" dirty="0" err="1"/>
              <a:t>desc</a:t>
            </a:r>
            <a:r>
              <a:rPr lang="en-US" altLang="en-US" dirty="0"/>
              <a:t>) </a:t>
            </a:r>
            <a:br>
              <a:rPr lang="en-US" altLang="en-US" dirty="0"/>
            </a:br>
            <a:r>
              <a:rPr lang="en-US" altLang="en-US" dirty="0"/>
              <a:t>                        </a:t>
            </a:r>
            <a:r>
              <a:rPr lang="en-US" altLang="en-US" b="1" dirty="0"/>
              <a:t>as </a:t>
            </a:r>
            <a:r>
              <a:rPr lang="en-US" altLang="en-US" i="1" dirty="0" err="1"/>
              <a:t>dept_rank</a:t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dept_grades</a:t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order by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 err="1"/>
              <a:t>dept_rank</a:t>
            </a:r>
            <a:r>
              <a:rPr lang="en-US" altLang="en-US" dirty="0"/>
              <a:t>;</a:t>
            </a:r>
            <a:endParaRPr lang="en-US" altLang="en-US" dirty="0"/>
          </a:p>
          <a:p>
            <a:r>
              <a:rPr lang="en-US" altLang="en-US" dirty="0"/>
              <a:t>Multiple </a:t>
            </a:r>
            <a:r>
              <a:rPr lang="en-US" altLang="en-US" b="1" dirty="0"/>
              <a:t>rank</a:t>
            </a:r>
            <a:r>
              <a:rPr lang="en-US" altLang="en-US" dirty="0"/>
              <a:t> clauses can occur in a single </a:t>
            </a:r>
            <a:r>
              <a:rPr lang="en-US" altLang="en-US" b="1" dirty="0"/>
              <a:t>select</a:t>
            </a:r>
            <a:r>
              <a:rPr lang="en-US" altLang="en-US" dirty="0"/>
              <a:t> clause.</a:t>
            </a:r>
            <a:endParaRPr lang="en-US" altLang="en-US" dirty="0"/>
          </a:p>
          <a:p>
            <a:r>
              <a:rPr lang="en-US" altLang="en-US" dirty="0"/>
              <a:t>Ranking is done </a:t>
            </a:r>
            <a:r>
              <a:rPr lang="en-US" altLang="en-US" i="1" dirty="0"/>
              <a:t>after</a:t>
            </a:r>
            <a:r>
              <a:rPr lang="en-US" altLang="en-US" dirty="0"/>
              <a:t> applying </a:t>
            </a:r>
            <a:r>
              <a:rPr lang="en-US" altLang="en-US" b="1" dirty="0"/>
              <a:t>group by</a:t>
            </a:r>
            <a:r>
              <a:rPr lang="en-US" altLang="en-US" dirty="0"/>
              <a:t> clause/aggregation</a:t>
            </a:r>
            <a:endParaRPr lang="en-US" altLang="en-US" dirty="0"/>
          </a:p>
          <a:p>
            <a:r>
              <a:rPr lang="en-US" altLang="en-US" dirty="0"/>
              <a:t>Can be used to find top-n results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More general than the </a:t>
            </a:r>
            <a:r>
              <a:rPr lang="en-US" altLang="en-US" b="1" dirty="0">
                <a:ea typeface="MS PGothic" panose="020B0600070205080204" pitchFamily="34" charset="-128"/>
              </a:rPr>
              <a:t>limit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clause supported by many databases, since it allows top-n within each partition</a:t>
            </a:r>
            <a:endParaRPr lang="en-IN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 (Cont.)</a:t>
            </a:r>
            <a:endParaRPr lang="en-US">
              <a:ea typeface="+mj-ea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Other ranking functions:  </a:t>
            </a:r>
            <a:endParaRPr lang="en-US" altLang="en-US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MS PGothic" panose="020B0600070205080204" pitchFamily="34" charset="-128"/>
              </a:rPr>
              <a:t>percent_rank</a:t>
            </a:r>
            <a:r>
              <a:rPr lang="en-US" altLang="en-US" b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(within partition, if partitioning is done)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MS PGothic" panose="020B0600070205080204" pitchFamily="34" charset="-128"/>
              </a:rPr>
              <a:t>cume_dist</a:t>
            </a:r>
            <a:r>
              <a:rPr lang="en-US" altLang="en-US" dirty="0">
                <a:ea typeface="MS PGothic" panose="020B0600070205080204" pitchFamily="34" charset="-128"/>
              </a:rPr>
              <a:t> (cumulative distribution)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MS PGothic" panose="020B0600070205080204" pitchFamily="34" charset="-128"/>
              </a:rPr>
              <a:t> fraction of tuples with preceding values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MS PGothic" panose="020B0600070205080204" pitchFamily="34" charset="-128"/>
              </a:rPr>
              <a:t>row_number</a:t>
            </a:r>
            <a:r>
              <a:rPr lang="en-US" altLang="en-US" b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(non-deterministic in presence of duplicates)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SQL:1999 permits the user to specify </a:t>
            </a:r>
            <a:r>
              <a:rPr lang="en-US" altLang="en-US" b="1" dirty="0"/>
              <a:t>nulls first</a:t>
            </a:r>
            <a:r>
              <a:rPr lang="en-US" altLang="en-US" dirty="0"/>
              <a:t> or </a:t>
            </a:r>
            <a:r>
              <a:rPr lang="en-US" altLang="en-US" b="1" dirty="0"/>
              <a:t>nulls last</a:t>
            </a:r>
            <a:endParaRPr lang="en-US" altLang="en-US" b="1" dirty="0"/>
          </a:p>
          <a:p>
            <a:pPr>
              <a:buFont typeface="Monotype Sorts" pitchFamily="-65" charset="2"/>
              <a:buNone/>
            </a:pPr>
            <a:r>
              <a:rPr lang="en-US" altLang="en-US" b="1" dirty="0"/>
              <a:t>     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rank </a:t>
            </a:r>
            <a:r>
              <a:rPr lang="en-US" altLang="en-US" dirty="0"/>
              <a:t>( 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 </a:t>
            </a:r>
            <a:r>
              <a:rPr lang="en-US" altLang="en-US" b="1" dirty="0" err="1"/>
              <a:t>desc</a:t>
            </a:r>
            <a:r>
              <a:rPr lang="en-US" altLang="en-US" b="1" dirty="0"/>
              <a:t> nulls last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 err="1"/>
              <a:t>s_rank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 (Cont.)</a:t>
            </a:r>
            <a:endParaRPr lang="en-US">
              <a:ea typeface="+mj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For a given constant </a:t>
            </a:r>
            <a:r>
              <a:rPr lang="en-US" altLang="en-US" i="1" dirty="0"/>
              <a:t>n</a:t>
            </a:r>
            <a:r>
              <a:rPr lang="en-US" altLang="en-US" dirty="0"/>
              <a:t>, the ranking the function </a:t>
            </a:r>
            <a:r>
              <a:rPr lang="en-US" altLang="en-US" i="1" dirty="0" err="1"/>
              <a:t>ntile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takes the tuples in each partition in the specified order, and divides them into </a:t>
            </a:r>
            <a:r>
              <a:rPr lang="en-US" altLang="en-US" i="1" dirty="0"/>
              <a:t>n</a:t>
            </a:r>
            <a:r>
              <a:rPr lang="en-US" altLang="en-US" dirty="0"/>
              <a:t> buckets with equal numbers of tuples.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   </a:t>
            </a:r>
            <a:r>
              <a:rPr lang="en-US" altLang="en-US" b="1" dirty="0"/>
              <a:t>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b="1" dirty="0" err="1"/>
              <a:t>ntile</a:t>
            </a:r>
            <a:r>
              <a:rPr lang="en-US" altLang="en-US" dirty="0"/>
              <a:t>(4)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 </a:t>
            </a:r>
            <a:r>
              <a:rPr lang="en-US" altLang="en-US" b="1" dirty="0" err="1"/>
              <a:t>desc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/>
              <a:t>quartile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r>
              <a:rPr lang="en-US" altLang="en-US" i="1" dirty="0"/>
              <a:t>;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35380"/>
            <a:ext cx="8031480" cy="5088255"/>
          </a:xfrm>
        </p:spPr>
        <p:txBody>
          <a:bodyPr/>
          <a:lstStyle/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public static void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JDBCexample</a:t>
            </a:r>
            <a:r>
              <a:rPr lang="en-US" altLang="en-US" sz="1400" b="1" dirty="0">
                <a:ea typeface="MS PGothic" panose="020B0600070205080204" pitchFamily="34" charset="-128"/>
              </a:rPr>
              <a:t>(String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dbid</a:t>
            </a:r>
            <a:r>
              <a:rPr lang="en-US" altLang="en-US" sz="1400" b="1" dirty="0">
                <a:ea typeface="MS PGothic" panose="020B0600070205080204" pitchFamily="34" charset="-128"/>
              </a:rPr>
              <a:t>, String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userid</a:t>
            </a:r>
            <a:r>
              <a:rPr lang="en-US" altLang="en-US" sz="1400" b="1" dirty="0">
                <a:ea typeface="MS PGothic" panose="020B0600070205080204" pitchFamily="34" charset="-128"/>
              </a:rPr>
              <a:t>, String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passwd</a:t>
            </a:r>
            <a:r>
              <a:rPr lang="en-US" altLang="en-US" sz="1400" b="1" dirty="0">
                <a:ea typeface="MS PGothic" panose="020B0600070205080204" pitchFamily="34" charset="-128"/>
              </a:rPr>
              <a:t>) 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1400" b="1" dirty="0"/>
              <a:t>            { </a:t>
            </a:r>
            <a:endParaRPr lang="en-US" altLang="en-US" sz="1400" b="1" dirty="0"/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 try (Connection conn =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DriverManager.getConnection</a:t>
            </a:r>
            <a:r>
              <a:rPr lang="en-US" altLang="en-US" sz="1400" b="1" dirty="0">
                <a:ea typeface="MS PGothic" panose="020B0600070205080204" pitchFamily="34" charset="-128"/>
              </a:rPr>
              <a:t>(     </a:t>
            </a:r>
            <a:br>
              <a:rPr lang="en-US" altLang="en-US" sz="1400" b="1" dirty="0">
                <a:ea typeface="MS PGothic" panose="020B0600070205080204" pitchFamily="34" charset="-128"/>
              </a:rPr>
            </a:br>
            <a:r>
              <a:rPr lang="en-US" altLang="en-US" sz="1400" b="1" dirty="0">
                <a:ea typeface="MS PGothic" panose="020B0600070205080204" pitchFamily="34" charset="-128"/>
              </a:rPr>
              <a:t>       "</a:t>
            </a:r>
            <a:r>
              <a:rPr lang="en-US" altLang="en-US" sz="1400" b="1" dirty="0" err="1">
                <a:ea typeface="MS PGothic" panose="020B0600070205080204" pitchFamily="34" charset="-128"/>
              </a:rPr>
              <a:t>jdbc:oracle:thin</a:t>
            </a:r>
            <a:r>
              <a:rPr lang="en-US" altLang="en-US" sz="1400" b="1" dirty="0">
                <a:ea typeface="MS PGothic" panose="020B0600070205080204" pitchFamily="34" charset="-128"/>
              </a:rPr>
              <a:t>:</a:t>
            </a:r>
            <a:r>
              <a:rPr lang="en-US" altLang="en-US" sz="1400" dirty="0">
                <a:ea typeface="MS PGothic" panose="020B0600070205080204" pitchFamily="34" charset="-128"/>
              </a:rPr>
              <a:t>@</a:t>
            </a:r>
            <a:r>
              <a:rPr kumimoji="0" lang="en-US" altLang="en-US" sz="1400" b="1" dirty="0">
                <a:ea typeface="MS PGothic" panose="020B0600070205080204" pitchFamily="34" charset="-128"/>
              </a:rPr>
              <a:t>db.neu.edu</a:t>
            </a:r>
            <a:r>
              <a:rPr lang="en-US" altLang="en-US" sz="1400" b="1" dirty="0">
                <a:ea typeface="MS PGothic" panose="020B0600070205080204" pitchFamily="34" charset="-128"/>
              </a:rPr>
              <a:t>:2000:univdb",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userid</a:t>
            </a:r>
            <a:r>
              <a:rPr lang="en-US" altLang="en-US" sz="1400" b="1" dirty="0">
                <a:ea typeface="MS PGothic" panose="020B0600070205080204" pitchFamily="34" charset="-128"/>
              </a:rPr>
              <a:t>,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passwd</a:t>
            </a:r>
            <a:r>
              <a:rPr lang="en-US" altLang="en-US" sz="1400" b="1" dirty="0">
                <a:ea typeface="MS PGothic" panose="020B0600070205080204" pitchFamily="34" charset="-128"/>
              </a:rPr>
              <a:t>); 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        Statement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stmt</a:t>
            </a:r>
            <a:r>
              <a:rPr lang="en-US" altLang="en-US" sz="1400" b="1" dirty="0">
                <a:ea typeface="MS PGothic" panose="020B0600070205080204" pitchFamily="34" charset="-128"/>
              </a:rPr>
              <a:t> =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conn.createStatement</a:t>
            </a:r>
            <a:r>
              <a:rPr lang="en-US" altLang="en-US" sz="1400" b="1" dirty="0">
                <a:ea typeface="MS PGothic" panose="020B0600070205080204" pitchFamily="34" charset="-128"/>
              </a:rPr>
              <a:t>();</a:t>
            </a:r>
            <a:br>
              <a:rPr lang="en-US" altLang="en-US" sz="1400" b="1" dirty="0">
                <a:ea typeface="MS PGothic" panose="020B0600070205080204" pitchFamily="34" charset="-128"/>
              </a:rPr>
            </a:br>
            <a:r>
              <a:rPr lang="en-US" altLang="en-US" sz="1400" b="1" dirty="0">
                <a:ea typeface="MS PGothic" panose="020B0600070205080204" pitchFamily="34" charset="-128"/>
              </a:rPr>
              <a:t>     ) 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 { 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        … Do Actual Work ….	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 }		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catch (</a:t>
            </a:r>
            <a:r>
              <a:rPr lang="en-US" altLang="en-US" sz="1400" b="1" dirty="0" err="1">
                <a:ea typeface="MS PGothic" panose="020B0600070205080204" pitchFamily="34" charset="-128"/>
              </a:rPr>
              <a:t>SQLException</a:t>
            </a:r>
            <a:r>
              <a:rPr lang="en-US" altLang="en-US" sz="1400" b="1" dirty="0">
                <a:ea typeface="MS PGothic" panose="020B0600070205080204" pitchFamily="34" charset="-128"/>
              </a:rPr>
              <a:t>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sqle</a:t>
            </a:r>
            <a:r>
              <a:rPr lang="en-US" altLang="en-US" sz="1400" b="1" dirty="0">
                <a:ea typeface="MS PGothic" panose="020B0600070205080204" pitchFamily="34" charset="-128"/>
              </a:rPr>
              <a:t>) { 		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   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System.out.println</a:t>
            </a:r>
            <a:r>
              <a:rPr lang="en-US" altLang="en-US" sz="1400" b="1" dirty="0">
                <a:ea typeface="MS PGothic" panose="020B0600070205080204" pitchFamily="34" charset="-128"/>
              </a:rPr>
              <a:t>("</a:t>
            </a:r>
            <a:r>
              <a:rPr lang="en-US" altLang="en-US" sz="1400" b="1" dirty="0" err="1">
                <a:ea typeface="MS PGothic" panose="020B0600070205080204" pitchFamily="34" charset="-128"/>
              </a:rPr>
              <a:t>SQLException</a:t>
            </a:r>
            <a:r>
              <a:rPr lang="en-US" altLang="en-US" sz="1400" b="1" dirty="0">
                <a:ea typeface="MS PGothic" panose="020B0600070205080204" pitchFamily="34" charset="-128"/>
              </a:rPr>
              <a:t> : " +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sqle</a:t>
            </a:r>
            <a:r>
              <a:rPr lang="en-US" altLang="en-US" sz="1400" b="1" dirty="0">
                <a:ea typeface="MS PGothic" panose="020B0600070205080204" pitchFamily="34" charset="-128"/>
              </a:rPr>
              <a:t>);		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 }		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1400" b="1" dirty="0"/>
              <a:t>     }</a:t>
            </a:r>
            <a:endParaRPr lang="en-US" altLang="en-US" sz="1400" b="1" dirty="0"/>
          </a:p>
          <a:p>
            <a:pPr>
              <a:buFont typeface="Monotype Sorts" pitchFamily="-65" charset="2"/>
              <a:buNone/>
            </a:pPr>
            <a:endParaRPr lang="en-US" altLang="en-US" sz="700" b="1" dirty="0"/>
          </a:p>
          <a:p>
            <a:pPr>
              <a:buFont typeface="Monotype Sorts" pitchFamily="-65" charset="2"/>
              <a:buNone/>
            </a:pPr>
            <a:r>
              <a:rPr lang="en-US" altLang="en-US" sz="1400" b="1" dirty="0"/>
              <a:t>NOTE: Above syntax works with Java 7, and JDBC 4 onwards. </a:t>
            </a:r>
            <a:br>
              <a:rPr lang="en-US" altLang="en-US" sz="1400" b="1" dirty="0"/>
            </a:br>
            <a:r>
              <a:rPr lang="en-US" altLang="en-US" sz="1400" b="1" dirty="0"/>
              <a:t>Resources opened in “try (….)” syntax (“try with resources”) are automatically closed at the end of the try block</a:t>
            </a:r>
            <a:endParaRPr lang="en-US" altLang="en-US" sz="1400" b="1" dirty="0"/>
          </a:p>
          <a:p>
            <a:pPr lvl="2">
              <a:buFont typeface="Monotype Sorts" pitchFamily="-65" charset="2"/>
              <a:buNone/>
            </a:pPr>
            <a:r>
              <a:rPr lang="en-US" altLang="en-US" sz="1400" b="1" dirty="0">
                <a:solidFill>
                  <a:schemeClr val="bg1">
                    <a:lumMod val="50000"/>
                  </a:schemeClr>
                </a:solidFill>
              </a:rPr>
              <a:t>Statement stmt = conn.prepareStatement(sqlQuery)</a:t>
            </a:r>
            <a:endParaRPr lang="en-US" altLang="en-US" sz="1400" b="1" dirty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buFont typeface="Monotype Sorts" pitchFamily="-65" charset="2"/>
              <a:buNone/>
            </a:pPr>
            <a:r>
              <a:rPr lang="en-US" altLang="en-US" sz="1400" b="1" dirty="0">
                <a:solidFill>
                  <a:schemeClr val="bg1">
                    <a:lumMod val="50000"/>
                  </a:schemeClr>
                </a:solidFill>
              </a:rPr>
              <a:t>...setString(index, value).</a:t>
            </a:r>
            <a:endParaRPr lang="en-US" altLang="en-US" sz="1400" b="1" dirty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buFont typeface="Monotype Sorts" pitchFamily="-65" charset="2"/>
              <a:buNone/>
            </a:pPr>
            <a:r>
              <a:rPr lang="en-US" altLang="en-US" sz="1400" b="1" dirty="0">
                <a:solidFill>
                  <a:schemeClr val="bg1">
                    <a:lumMod val="50000"/>
                  </a:schemeClr>
                </a:solidFill>
              </a:rPr>
              <a:t>executeUpdate();</a:t>
            </a:r>
            <a:endParaRPr lang="en-US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7588" y="206375"/>
            <a:ext cx="8126412" cy="5762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for  Older Versions of Java/JDBC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479" y="1074198"/>
            <a:ext cx="8199545" cy="5426615"/>
          </a:xfrm>
        </p:spPr>
        <p:txBody>
          <a:bodyPr/>
          <a:lstStyle/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public static void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JDBCexample</a:t>
            </a:r>
            <a:r>
              <a:rPr lang="en-US" altLang="en-US" sz="1600" b="1" dirty="0">
                <a:ea typeface="MS PGothic" panose="020B0600070205080204" pitchFamily="34" charset="-128"/>
              </a:rPr>
              <a:t>(String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dbid</a:t>
            </a:r>
            <a:r>
              <a:rPr lang="en-US" altLang="en-US" sz="1600" b="1" dirty="0">
                <a:ea typeface="MS PGothic" panose="020B0600070205080204" pitchFamily="34" charset="-128"/>
              </a:rPr>
              <a:t>, String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userid</a:t>
            </a:r>
            <a:r>
              <a:rPr lang="en-US" altLang="en-US" sz="1600" b="1" dirty="0">
                <a:ea typeface="MS PGothic" panose="020B0600070205080204" pitchFamily="34" charset="-128"/>
              </a:rPr>
              <a:t>, String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passwd</a:t>
            </a:r>
            <a:r>
              <a:rPr lang="en-US" altLang="en-US" sz="1600" b="1" dirty="0">
                <a:ea typeface="MS PGothic" panose="020B0600070205080204" pitchFamily="34" charset="-128"/>
              </a:rPr>
              <a:t>) 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1600" b="1" dirty="0"/>
              <a:t>          { </a:t>
            </a:r>
            <a:endParaRPr lang="en-US" altLang="en-US" sz="1600" b="1" dirty="0"/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try { 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Class.forName</a:t>
            </a:r>
            <a:r>
              <a:rPr lang="en-US" altLang="en-US" sz="1600" b="1" dirty="0">
                <a:ea typeface="MS PGothic" panose="020B0600070205080204" pitchFamily="34" charset="-128"/>
              </a:rPr>
              <a:t> ("</a:t>
            </a:r>
            <a:r>
              <a:rPr lang="en-US" altLang="en-US" sz="1600" b="1" dirty="0" err="1">
                <a:ea typeface="MS PGothic" panose="020B0600070205080204" pitchFamily="34" charset="-128"/>
              </a:rPr>
              <a:t>oracle.jdbc.driver.OracleDriver</a:t>
            </a:r>
            <a:r>
              <a:rPr lang="en-US" altLang="en-US" sz="1600" b="1" dirty="0">
                <a:ea typeface="MS PGothic" panose="020B0600070205080204" pitchFamily="34" charset="-128"/>
              </a:rPr>
              <a:t>"); 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Connection conn =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DriverManager.getConnection</a:t>
            </a:r>
            <a:r>
              <a:rPr lang="en-US" altLang="en-US" sz="1600" b="1" dirty="0">
                <a:ea typeface="MS PGothic" panose="020B0600070205080204" pitchFamily="34" charset="-128"/>
              </a:rPr>
              <a:t>(     </a:t>
            </a:r>
            <a:br>
              <a:rPr lang="en-US" altLang="en-US" sz="1600" b="1" dirty="0">
                <a:ea typeface="MS PGothic" panose="020B0600070205080204" pitchFamily="34" charset="-128"/>
              </a:rPr>
            </a:br>
            <a:r>
              <a:rPr lang="en-US" altLang="en-US" sz="1600" b="1" dirty="0">
                <a:ea typeface="MS PGothic" panose="020B0600070205080204" pitchFamily="34" charset="-128"/>
              </a:rPr>
              <a:t>       "</a:t>
            </a:r>
            <a:r>
              <a:rPr lang="en-US" altLang="en-US" sz="1600" b="1" dirty="0" err="1">
                <a:ea typeface="MS PGothic" panose="020B0600070205080204" pitchFamily="34" charset="-128"/>
              </a:rPr>
              <a:t>jdbc:oracle:thin</a:t>
            </a:r>
            <a:r>
              <a:rPr lang="en-US" altLang="en-US" sz="1600" b="1" dirty="0">
                <a:ea typeface="MS PGothic" panose="020B0600070205080204" pitchFamily="34" charset="-128"/>
              </a:rPr>
              <a:t>:</a:t>
            </a:r>
            <a:r>
              <a:rPr lang="en-US" altLang="en-US" sz="1600" dirty="0">
                <a:ea typeface="MS PGothic" panose="020B0600070205080204" pitchFamily="34" charset="-128"/>
              </a:rPr>
              <a:t>@</a:t>
            </a:r>
            <a:r>
              <a:rPr kumimoji="0" lang="en-US" altLang="en-US" sz="1600" b="1" dirty="0">
                <a:ea typeface="MS PGothic" panose="020B0600070205080204" pitchFamily="34" charset="-128"/>
              </a:rPr>
              <a:t>db.neu.edu</a:t>
            </a:r>
            <a:r>
              <a:rPr lang="en-US" altLang="en-US" sz="1600" b="1" dirty="0">
                <a:ea typeface="MS PGothic" panose="020B0600070205080204" pitchFamily="34" charset="-128"/>
              </a:rPr>
              <a:t>:2000:univdb",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userid</a:t>
            </a:r>
            <a:r>
              <a:rPr lang="en-US" altLang="en-US" sz="1600" b="1" dirty="0">
                <a:ea typeface="MS PGothic" panose="020B0600070205080204" pitchFamily="34" charset="-128"/>
              </a:rPr>
              <a:t>,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passwd</a:t>
            </a:r>
            <a:r>
              <a:rPr lang="en-US" altLang="en-US" sz="1600" b="1" dirty="0">
                <a:ea typeface="MS PGothic" panose="020B0600070205080204" pitchFamily="34" charset="-128"/>
              </a:rPr>
              <a:t>); 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   Statement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stmt</a:t>
            </a:r>
            <a:r>
              <a:rPr lang="en-US" altLang="en-US" sz="1600" b="1" dirty="0">
                <a:ea typeface="MS PGothic" panose="020B0600070205080204" pitchFamily="34" charset="-128"/>
              </a:rPr>
              <a:t> =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conn.createStatement</a:t>
            </a:r>
            <a:r>
              <a:rPr lang="en-US" altLang="en-US" sz="1600" b="1" dirty="0">
                <a:ea typeface="MS PGothic" panose="020B0600070205080204" pitchFamily="34" charset="-128"/>
              </a:rPr>
              <a:t>(); 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       … Do Actual Work ….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  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stmt.close</a:t>
            </a:r>
            <a:r>
              <a:rPr lang="en-US" altLang="en-US" sz="1600" b="1" dirty="0">
                <a:ea typeface="MS PGothic" panose="020B0600070205080204" pitchFamily="34" charset="-128"/>
              </a:rPr>
              <a:t>();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  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conn.close</a:t>
            </a:r>
            <a:r>
              <a:rPr lang="en-US" altLang="en-US" sz="1600" b="1" dirty="0">
                <a:ea typeface="MS PGothic" panose="020B0600070205080204" pitchFamily="34" charset="-128"/>
              </a:rPr>
              <a:t>();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}	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catch (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SQLException</a:t>
            </a:r>
            <a:r>
              <a:rPr lang="en-US" altLang="en-US" sz="1600" b="1" dirty="0">
                <a:ea typeface="MS PGothic" panose="020B0600070205080204" pitchFamily="34" charset="-128"/>
              </a:rPr>
              <a:t>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sqle</a:t>
            </a:r>
            <a:r>
              <a:rPr lang="en-US" altLang="en-US" sz="1600" b="1" dirty="0">
                <a:ea typeface="MS PGothic" panose="020B0600070205080204" pitchFamily="34" charset="-128"/>
              </a:rPr>
              <a:t>) { 	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  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System.out.println</a:t>
            </a:r>
            <a:r>
              <a:rPr lang="en-US" altLang="en-US" sz="1600" b="1" dirty="0">
                <a:ea typeface="MS PGothic" panose="020B0600070205080204" pitchFamily="34" charset="-128"/>
              </a:rPr>
              <a:t>("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SQLException</a:t>
            </a:r>
            <a:r>
              <a:rPr lang="en-US" altLang="en-US" sz="1600" b="1" dirty="0">
                <a:ea typeface="MS PGothic" panose="020B0600070205080204" pitchFamily="34" charset="-128"/>
              </a:rPr>
              <a:t> : " +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sqle</a:t>
            </a:r>
            <a:r>
              <a:rPr lang="en-US" altLang="en-US" sz="1600" b="1" dirty="0">
                <a:ea typeface="MS PGothic" panose="020B0600070205080204" pitchFamily="34" charset="-128"/>
              </a:rPr>
              <a:t>);	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}	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1600" b="1" dirty="0"/>
              <a:t>     }</a:t>
            </a:r>
            <a:br>
              <a:rPr lang="en-US" altLang="en-US" sz="1600" b="1" dirty="0"/>
            </a:br>
            <a:r>
              <a:rPr lang="en-US" altLang="en-US" sz="1600" b="1" dirty="0">
                <a:solidFill>
                  <a:srgbClr val="002060"/>
                </a:solidFill>
              </a:rPr>
              <a:t>NOTE:  </a:t>
            </a:r>
            <a:r>
              <a:rPr lang="en-US" altLang="en-US" sz="1600" b="1" dirty="0" err="1">
                <a:solidFill>
                  <a:srgbClr val="002060"/>
                </a:solidFill>
              </a:rPr>
              <a:t>Class.forName</a:t>
            </a:r>
            <a:r>
              <a:rPr lang="en-US" altLang="en-US" sz="1600" b="1" dirty="0">
                <a:solidFill>
                  <a:srgbClr val="002060"/>
                </a:solidFill>
              </a:rPr>
              <a:t> is not required from JDBC 4 onwards. The try with resources syntax  in </a:t>
            </a:r>
            <a:r>
              <a:rPr lang="en-US" altLang="en-US" sz="1600" b="1" dirty="0" err="1">
                <a:solidFill>
                  <a:srgbClr val="002060"/>
                </a:solidFill>
              </a:rPr>
              <a:t>prev</a:t>
            </a:r>
            <a:r>
              <a:rPr lang="en-US" altLang="en-US" sz="1600" b="1" dirty="0">
                <a:solidFill>
                  <a:srgbClr val="002060"/>
                </a:solidFill>
              </a:rPr>
              <a:t> slide is preferred for Java 7 onwards. </a:t>
            </a:r>
            <a:endParaRPr lang="en-US" altLang="en-US" sz="16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585"/>
            <a:ext cx="8202613" cy="5358415"/>
          </a:xfrm>
        </p:spPr>
        <p:txBody>
          <a:bodyPr/>
          <a:lstStyle/>
          <a:p>
            <a:r>
              <a:rPr lang="en-US" altLang="en-US" dirty="0"/>
              <a:t>Update to database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br>
              <a:rPr lang="en-US" altLang="en-US" sz="1000" dirty="0"/>
            </a:br>
            <a:r>
              <a:rPr kumimoji="0" lang="en-US" altLang="en-US" b="1" dirty="0"/>
              <a:t>try {</a:t>
            </a:r>
            <a:br>
              <a:rPr kumimoji="0" lang="en-US" altLang="en-US" b="1" dirty="0"/>
            </a:br>
            <a:r>
              <a:rPr kumimoji="0" lang="en-US" altLang="en-US" b="1" dirty="0"/>
              <a:t>     </a:t>
            </a:r>
            <a:r>
              <a:rPr kumimoji="0" lang="en-US" altLang="en-US" b="1" dirty="0" err="1"/>
              <a:t>stmt.executeUpdate</a:t>
            </a:r>
            <a:r>
              <a:rPr kumimoji="0" lang="en-US" altLang="en-US" b="1" dirty="0"/>
              <a:t>(</a:t>
            </a:r>
            <a:br>
              <a:rPr kumimoji="0" lang="en-US" altLang="en-US" b="1" dirty="0"/>
            </a:br>
            <a:r>
              <a:rPr kumimoji="0" lang="en-US" altLang="en-US" b="1" dirty="0"/>
              <a:t>          "insert into instructor values(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77987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Kim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Physics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98000)");</a:t>
            </a:r>
            <a:br>
              <a:rPr kumimoji="0" lang="en-US" altLang="ja-JP" b="1" dirty="0"/>
            </a:br>
            <a:r>
              <a:rPr kumimoji="0" lang="en-US" altLang="ja-JP" b="1" dirty="0"/>
              <a:t>} catch (</a:t>
            </a:r>
            <a:r>
              <a:rPr kumimoji="0" lang="en-US" altLang="ja-JP" b="1" dirty="0" err="1"/>
              <a:t>SQLException</a:t>
            </a:r>
            <a:r>
              <a:rPr kumimoji="0" lang="en-US" altLang="ja-JP" b="1" dirty="0"/>
              <a:t> </a:t>
            </a:r>
            <a:r>
              <a:rPr kumimoji="0" lang="en-US" altLang="ja-JP" b="1" dirty="0" err="1"/>
              <a:t>sqle</a:t>
            </a:r>
            <a:r>
              <a:rPr kumimoji="0" lang="en-US" altLang="ja-JP" b="1" dirty="0"/>
              <a:t>)</a:t>
            </a:r>
            <a:br>
              <a:rPr kumimoji="0" lang="en-US" altLang="ja-JP" b="1" dirty="0"/>
            </a:br>
            <a:r>
              <a:rPr kumimoji="0" lang="en-US" altLang="ja-JP" b="1" dirty="0"/>
              <a:t>{</a:t>
            </a:r>
            <a:br>
              <a:rPr kumimoji="0" lang="en-US" altLang="ja-JP" b="1" dirty="0"/>
            </a:br>
            <a:r>
              <a:rPr kumimoji="0" lang="en-US" altLang="ja-JP" b="1" dirty="0"/>
              <a:t>    </a:t>
            </a:r>
            <a:r>
              <a:rPr kumimoji="0" lang="en-US" altLang="ja-JP" b="1" dirty="0" err="1"/>
              <a:t>System.out.println</a:t>
            </a:r>
            <a:r>
              <a:rPr kumimoji="0" lang="en-US" altLang="ja-JP" b="1" dirty="0"/>
              <a:t>("Could not insert tuple. " + </a:t>
            </a:r>
            <a:r>
              <a:rPr kumimoji="0" lang="en-US" altLang="ja-JP" b="1" dirty="0" err="1"/>
              <a:t>sqle</a:t>
            </a:r>
            <a:r>
              <a:rPr kumimoji="0" lang="en-US" altLang="ja-JP" b="1" dirty="0"/>
              <a:t>);</a:t>
            </a:r>
            <a:br>
              <a:rPr kumimoji="0" lang="en-US" altLang="ja-JP" b="1" dirty="0"/>
            </a:br>
            <a:r>
              <a:rPr kumimoji="0" lang="en-US" altLang="ja-JP" b="1" dirty="0"/>
              <a:t>}</a:t>
            </a:r>
            <a:endParaRPr kumimoji="0" lang="en-US" altLang="ja-JP" b="1" dirty="0"/>
          </a:p>
          <a:p>
            <a:r>
              <a:rPr lang="en-US" altLang="en-US" dirty="0"/>
              <a:t>Execute query and fetch and print results</a:t>
            </a:r>
            <a:endParaRPr lang="en-US" altLang="en-US" dirty="0"/>
          </a:p>
          <a:p>
            <a:pPr lvl="1">
              <a:buFont typeface="Monotype Sorts" pitchFamily="-65" charset="2"/>
              <a:buNone/>
            </a:pPr>
            <a:r>
              <a:rPr kumimoji="0" lang="en-US" altLang="en-US" dirty="0">
                <a:ea typeface="MS PGothic" panose="020B0600070205080204" pitchFamily="34" charset="-128"/>
              </a:rPr>
              <a:t>    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ResultSet</a:t>
            </a:r>
            <a:r>
              <a:rPr kumimoji="0" lang="en-US" altLang="en-US" b="1" dirty="0">
                <a:ea typeface="MS PGothic" panose="020B0600070205080204" pitchFamily="34" charset="-128"/>
              </a:rPr>
              <a:t>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rset</a:t>
            </a:r>
            <a:r>
              <a:rPr kumimoji="0" lang="en-US" altLang="en-US" b="1" dirty="0">
                <a:ea typeface="MS PGothic" panose="020B0600070205080204" pitchFamily="34" charset="-128"/>
              </a:rPr>
              <a:t> =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stmt.executeQuery</a:t>
            </a:r>
            <a:r>
              <a:rPr kumimoji="0" lang="en-US" altLang="en-US" b="1" dirty="0">
                <a:ea typeface="MS PGothic" panose="020B0600070205080204" pitchFamily="34" charset="-128"/>
              </a:rPr>
              <a:t>(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                                "select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dept_name</a:t>
            </a:r>
            <a:r>
              <a:rPr kumimoji="0" lang="en-US" altLang="en-US" b="1" dirty="0">
                <a:ea typeface="MS PGothic" panose="020B0600070205080204" pitchFamily="34" charset="-128"/>
              </a:rPr>
              <a:t>,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avg</a:t>
            </a:r>
            <a:r>
              <a:rPr kumimoji="0" lang="en-US" altLang="en-US" b="1" dirty="0">
                <a:ea typeface="MS PGothic" panose="020B0600070205080204" pitchFamily="34" charset="-128"/>
              </a:rPr>
              <a:t> (salary)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                                 from instructor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                                 group by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dept_name</a:t>
            </a:r>
            <a:r>
              <a:rPr kumimoji="0" lang="en-US" altLang="en-US" b="1" dirty="0">
                <a:ea typeface="MS PGothic" panose="020B0600070205080204" pitchFamily="34" charset="-128"/>
              </a:rPr>
              <a:t>");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while (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rset.next</a:t>
            </a:r>
            <a:r>
              <a:rPr kumimoji="0" lang="en-US" altLang="en-US" b="1" dirty="0">
                <a:ea typeface="MS PGothic" panose="020B0600070205080204" pitchFamily="34" charset="-128"/>
              </a:rPr>
              <a:t>()) {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      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System.out.println</a:t>
            </a:r>
            <a:r>
              <a:rPr kumimoji="0" lang="en-US" altLang="en-US" b="1" dirty="0">
                <a:ea typeface="MS PGothic" panose="020B0600070205080204" pitchFamily="34" charset="-128"/>
              </a:rPr>
              <a:t>(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rset.getString</a:t>
            </a:r>
            <a:r>
              <a:rPr kumimoji="0" lang="en-US" altLang="en-US" b="1" dirty="0">
                <a:ea typeface="MS PGothic" panose="020B0600070205080204" pitchFamily="34" charset="-128"/>
              </a:rPr>
              <a:t>("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dept_name</a:t>
            </a:r>
            <a:r>
              <a:rPr kumimoji="0" lang="en-US" altLang="en-US" b="1" dirty="0">
                <a:ea typeface="MS PGothic" panose="020B0600070205080204" pitchFamily="34" charset="-128"/>
              </a:rPr>
              <a:t>") + " " +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                                             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rset.getFloat</a:t>
            </a:r>
            <a:r>
              <a:rPr kumimoji="0" lang="en-US" altLang="en-US" b="1" dirty="0">
                <a:ea typeface="MS PGothic" panose="020B0600070205080204" pitchFamily="34" charset="-128"/>
              </a:rPr>
              <a:t>(2));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}</a:t>
            </a:r>
            <a:endParaRPr kumimoji="0" lang="en-US" altLang="en-US" b="1" dirty="0">
              <a:ea typeface="MS PGothic" panose="020B0600070205080204" pitchFamily="34" charset="-128"/>
            </a:endParaRPr>
          </a:p>
          <a:p>
            <a:endParaRPr lang="en-US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0</TotalTime>
  <Words>27050</Words>
  <Application>WPS Spreadsheets</Application>
  <PresentationFormat>On-screen Show (4:3)</PresentationFormat>
  <Paragraphs>701</Paragraphs>
  <Slides>64</Slides>
  <Notes>71</Notes>
  <HiddenSlides>9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  <vt:variant>
        <vt:lpstr>自定义放映</vt:lpstr>
      </vt:variant>
      <vt:variant>
        <vt:i4>1</vt:i4>
      </vt:variant>
    </vt:vector>
  </HeadingPairs>
  <TitlesOfParts>
    <vt:vector size="83" baseType="lpstr">
      <vt:lpstr>Arial</vt:lpstr>
      <vt:lpstr>SimSun</vt:lpstr>
      <vt:lpstr>Wingdings</vt:lpstr>
      <vt:lpstr>Helvetica</vt:lpstr>
      <vt:lpstr>MS PGothic</vt:lpstr>
      <vt:lpstr>宋体-简</vt:lpstr>
      <vt:lpstr>Monotype Sorts</vt:lpstr>
      <vt:lpstr>Thonburi</vt:lpstr>
      <vt:lpstr>Webdings</vt:lpstr>
      <vt:lpstr>Times New Roman</vt:lpstr>
      <vt:lpstr>Helvetica Bold</vt:lpstr>
      <vt:lpstr>Tahoma</vt:lpstr>
      <vt:lpstr>Microsoft YaHei</vt:lpstr>
      <vt:lpstr>汉仪旗黑</vt:lpstr>
      <vt:lpstr>Arial Unicode MS</vt:lpstr>
      <vt:lpstr>Helvetica Oblique</vt:lpstr>
      <vt:lpstr>Helvetica Bold Oblique</vt:lpstr>
      <vt:lpstr>2_db-5-grey</vt:lpstr>
      <vt:lpstr>Chapter 5: Advanced SQL</vt:lpstr>
      <vt:lpstr>Outline</vt:lpstr>
      <vt:lpstr>Accessing SQL from a Programming Language</vt:lpstr>
      <vt:lpstr>Accessing SQL from a Programming Language (Cont.)</vt:lpstr>
      <vt:lpstr>PowerPoint 演示文稿</vt:lpstr>
      <vt:lpstr>JDBC</vt:lpstr>
      <vt:lpstr>JDBC Code</vt:lpstr>
      <vt:lpstr>JDBC Code for  Older Versions of Java/JDBC</vt:lpstr>
      <vt:lpstr>JDBC Code (Cont.)</vt:lpstr>
      <vt:lpstr>JDBC SUBSECTIONS       </vt:lpstr>
      <vt:lpstr>JDBC Code Details       </vt:lpstr>
      <vt:lpstr>Prepared Statement</vt:lpstr>
      <vt:lpstr>SQL Injection</vt:lpstr>
      <vt:lpstr>Metadata Features</vt:lpstr>
      <vt:lpstr>Metadata (Cont)</vt:lpstr>
      <vt:lpstr>Metadata (Cont)</vt:lpstr>
      <vt:lpstr>Finding Primary Keys</vt:lpstr>
      <vt:lpstr>Transaction Control in JDBC</vt:lpstr>
      <vt:lpstr>Example</vt:lpstr>
      <vt:lpstr>Other JDBC Features</vt:lpstr>
      <vt:lpstr>JDBC Resources</vt:lpstr>
      <vt:lpstr>SQLJ</vt:lpstr>
      <vt:lpstr>PowerPoint 演示文稿</vt:lpstr>
      <vt:lpstr>ODBC</vt:lpstr>
      <vt:lpstr>PowerPoint 演示文稿</vt:lpstr>
      <vt:lpstr>Functions and Procedures</vt:lpstr>
      <vt:lpstr>PowerPoint 演示文稿</vt:lpstr>
      <vt:lpstr>PowerPoint 演示文稿</vt:lpstr>
      <vt:lpstr>PowerPoint 演示文稿</vt:lpstr>
      <vt:lpstr>PowerPoint 演示文稿</vt:lpstr>
      <vt:lpstr>Declaring SQL Functions</vt:lpstr>
      <vt:lpstr>Table Functions</vt:lpstr>
      <vt:lpstr>More Examples</vt:lpstr>
      <vt:lpstr>Example</vt:lpstr>
      <vt:lpstr>PowerPoint 演示文稿</vt:lpstr>
      <vt:lpstr>PowerPoint 演示文稿</vt:lpstr>
      <vt:lpstr>SQL Procedures</vt:lpstr>
      <vt:lpstr>SQL Procedures (Cont.)</vt:lpstr>
      <vt:lpstr>Language Constructs for Procedures &amp; Functions</vt:lpstr>
      <vt:lpstr>PowerPoint 演示文稿</vt:lpstr>
      <vt:lpstr>PowerPoint 演示文稿</vt:lpstr>
      <vt:lpstr>PowerPoint 演示文稿</vt:lpstr>
      <vt:lpstr>Language Constructs (Cont.)</vt:lpstr>
      <vt:lpstr>Language Constructs – if-then-else</vt:lpstr>
      <vt:lpstr>Example procedure</vt:lpstr>
      <vt:lpstr>PowerPoint 演示文稿</vt:lpstr>
      <vt:lpstr>PowerPoint 演示文稿</vt:lpstr>
      <vt:lpstr>PowerPoint 演示文稿</vt:lpstr>
      <vt:lpstr>Triggers</vt:lpstr>
      <vt:lpstr>Triggering Events and Actions in SQL</vt:lpstr>
      <vt:lpstr>Trigger to Maintain credits_earned value</vt:lpstr>
      <vt:lpstr>Statement Level Triggers</vt:lpstr>
      <vt:lpstr>When Not To Use Triggers</vt:lpstr>
      <vt:lpstr>When Not To Use Triggers (Cont.)</vt:lpstr>
      <vt:lpstr>PowerPoint 演示文稿</vt:lpstr>
      <vt:lpstr>Recursion in SQL</vt:lpstr>
      <vt:lpstr>The Power of Recursion</vt:lpstr>
      <vt:lpstr>The Power of Recursion</vt:lpstr>
      <vt:lpstr>Advanced Aggregation Features</vt:lpstr>
      <vt:lpstr>Ranking</vt:lpstr>
      <vt:lpstr>Ranking</vt:lpstr>
      <vt:lpstr>Ranking (Cont.)</vt:lpstr>
      <vt:lpstr>Ranking (Cont.)</vt:lpstr>
      <vt:lpstr>Ranking (Cont.)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nashu</cp:lastModifiedBy>
  <cp:revision>513</cp:revision>
  <cp:lastPrinted>2024-05-22T09:03:14Z</cp:lastPrinted>
  <dcterms:created xsi:type="dcterms:W3CDTF">2024-05-22T09:03:14Z</dcterms:created>
  <dcterms:modified xsi:type="dcterms:W3CDTF">2024-05-22T09:03:14Z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CF057728A84C4FAAAE2FF47C806A8BB6_12</vt:lpwstr>
  </property>
  <property fmtid="{D5CDD505-2E9C-101B-9397-08002B2CF9AE}" pid="3" name="KSOProductBuildVer">
    <vt:lpwstr>1033-5.7.1.8093</vt:lpwstr>
  </property>
</Properties>
</file>