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35" r:id="rId3"/>
    <p:sldId id="336" r:id="rId5"/>
    <p:sldId id="337" r:id="rId6"/>
    <p:sldId id="367" r:id="rId7"/>
    <p:sldId id="338" r:id="rId8"/>
    <p:sldId id="364" r:id="rId9"/>
    <p:sldId id="340" r:id="rId10"/>
    <p:sldId id="341" r:id="rId11"/>
    <p:sldId id="342" r:id="rId12"/>
    <p:sldId id="343" r:id="rId13"/>
    <p:sldId id="344" r:id="rId14"/>
    <p:sldId id="345" r:id="rId15"/>
    <p:sldId id="368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 showGuides="1">
      <p:cViewPr>
        <p:scale>
          <a:sx n="118" d="100"/>
          <a:sy n="118" d="100"/>
        </p:scale>
        <p:origin x="516" y="-18"/>
      </p:cViewPr>
      <p:guideLst>
        <p:guide orient="horz" pos="679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Box 4"/>
          <p:cNvSpPr txBox="1"/>
          <p:nvPr userDrawn="1"/>
        </p:nvSpPr>
        <p:spPr>
          <a:xfrm>
            <a:off x="4723765" y="664083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Model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  <a:endParaRPr lang="en-US" altLang="en-US" sz="1700" dirty="0"/>
          </a:p>
          <a:p>
            <a:r>
              <a:rPr lang="en-US" altLang="en-US" sz="1700" dirty="0"/>
              <a:t>“Pure” languages:</a:t>
            </a:r>
            <a:endParaRPr lang="en-US" altLang="en-US" sz="1700" dirty="0"/>
          </a:p>
          <a:p>
            <a:pPr lvl="1"/>
            <a:r>
              <a:rPr lang="en-US" altLang="en-US" sz="1700" dirty="0"/>
              <a:t>Relational algebra</a:t>
            </a:r>
            <a:endParaRPr lang="en-US" altLang="en-US" sz="1700" dirty="0"/>
          </a:p>
          <a:p>
            <a:pPr lvl="1"/>
            <a:r>
              <a:rPr lang="en-US" altLang="en-US" sz="1700" dirty="0"/>
              <a:t>Tuple relational calculus</a:t>
            </a:r>
            <a:endParaRPr lang="en-US" altLang="en-US" sz="1700" dirty="0"/>
          </a:p>
          <a:p>
            <a:pPr lvl="1"/>
            <a:r>
              <a:rPr lang="en-US" altLang="en-US" sz="1700" dirty="0"/>
              <a:t>Domain relational calculus</a:t>
            </a:r>
            <a:endParaRPr lang="en-US" altLang="en-US" sz="1700" dirty="0"/>
          </a:p>
          <a:p>
            <a:r>
              <a:rPr lang="en-US" altLang="en-US" sz="1700" dirty="0"/>
              <a:t>The above 3 pure languages are equivalent in computing power</a:t>
            </a:r>
            <a:endParaRPr lang="en-US" altLang="en-US" sz="1700" dirty="0"/>
          </a:p>
          <a:p>
            <a:r>
              <a:rPr lang="en-US" altLang="en-US" sz="1700" dirty="0"/>
              <a:t>We will concentrate in this chapter on relational algebra</a:t>
            </a:r>
            <a:endParaRPr lang="en-US" altLang="en-US" sz="1700" dirty="0"/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  <a:endParaRPr lang="en-US" altLang="en-US" sz="1700" dirty="0"/>
          </a:p>
          <a:p>
            <a:pPr lvl="1"/>
            <a:r>
              <a:rPr lang="en-US" altLang="en-US" sz="1700" dirty="0"/>
              <a:t>Consists of 6 basic operations</a:t>
            </a:r>
            <a:endParaRPr lang="en-US" altLang="en-US" sz="1700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  <a:endParaRPr lang="en-US" altLang="en-US" sz="1700" dirty="0"/>
          </a:p>
          <a:p>
            <a:r>
              <a:rPr lang="en-US" altLang="en-US" sz="1700" dirty="0"/>
              <a:t>Six basic operators</a:t>
            </a:r>
            <a:endParaRPr lang="en-US" altLang="en-US" sz="1700" dirty="0"/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/>
            <a:r>
              <a:rPr lang="en-US" altLang="en-US" sz="1700" dirty="0"/>
              <a:t>Cartesian product: x</a:t>
            </a:r>
            <a:endParaRPr lang="en-US" altLang="en-US" sz="1700" dirty="0"/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4188460"/>
            <a:ext cx="54864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  <a:endParaRPr lang="en-US" altLang="ja-JP" sz="8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  <a:endParaRPr lang="en-US" altLang="en-US" sz="1700" dirty="0"/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  <a:endParaRPr lang="en-US" altLang="en-US" sz="1700" dirty="0"/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alt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  <a:endParaRPr lang="en-US" altLang="en-US" sz="1700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  <a:endParaRPr lang="en-US" altLang="en-US" sz="1700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020" y="2421890"/>
            <a:ext cx="3663950" cy="3982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700" dirty="0"/>
              <a:t>Consider  the query -- Find the names of all instructors in the Physics department.</a:t>
            </a:r>
            <a:endParaRPr lang="en-US" altLang="en-US" sz="1700" dirty="0"/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  <a:endParaRPr lang="en-US" altLang="en-US" sz="1700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i="1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  <a:endParaRPr lang="en-US" altLang="en-US" sz="1700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  <a:endParaRPr lang="en-US" altLang="en-US" sz="1700" dirty="0"/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  <a:endParaRPr lang="en-US" altLang="en-US" sz="1700" i="1" dirty="0"/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  <a:endParaRPr lang="en-US" altLang="en-US" sz="1700" i="1" dirty="0"/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5345" y="708660"/>
            <a:ext cx="4733925" cy="55791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  <a:endParaRPr lang="en-US" altLang="en-US" sz="1700" dirty="0"/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  <a:endParaRPr lang="en-US" altLang="en-US" sz="1700" dirty="0"/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  <a:endParaRPr lang="en-US" altLang="ja-JP" sz="1700" dirty="0">
              <a:sym typeface="Symbol" panose="05050102010706020507" pitchFamily="18" charset="2"/>
            </a:endParaRP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  <a:endParaRPr lang="en-US" altLang="ja-JP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  <a:endParaRPr lang="en-US" altLang="en-US" sz="1700" dirty="0"/>
          </a:p>
          <a:p>
            <a:r>
              <a:rPr lang="en-US" altLang="en-US" sz="1700" dirty="0"/>
              <a:t>Database Schema</a:t>
            </a:r>
            <a:endParaRPr lang="en-US" altLang="en-US" sz="1700" dirty="0"/>
          </a:p>
          <a:p>
            <a:r>
              <a:rPr lang="en-US" altLang="en-US" sz="1700" dirty="0"/>
              <a:t>Keys</a:t>
            </a:r>
            <a:endParaRPr lang="en-US" altLang="en-US" sz="1700" dirty="0"/>
          </a:p>
          <a:p>
            <a:r>
              <a:rPr lang="en-US" altLang="en-US" sz="1700" dirty="0"/>
              <a:t>Schema Diagrams</a:t>
            </a:r>
            <a:endParaRPr lang="en-US" altLang="en-US" sz="1700" dirty="0"/>
          </a:p>
          <a:p>
            <a:r>
              <a:rPr lang="en-US" altLang="en-US" sz="1700" dirty="0"/>
              <a:t>Relational Query Languages</a:t>
            </a:r>
            <a:endParaRPr lang="en-US" altLang="en-US" sz="1700" dirty="0"/>
          </a:p>
          <a:p>
            <a:r>
              <a:rPr lang="en-US" altLang="en-US" sz="1700" dirty="0"/>
              <a:t>The Relational Algebra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437640"/>
            <a:ext cx="7404100" cy="42094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  <a:endParaRPr lang="en-US" altLang="en-US" sz="1700" dirty="0"/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  <a:endParaRPr lang="en-US" altLang="en-US" sz="1700" dirty="0"/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  <a:endParaRPr lang="en-US" sz="1700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 rotWithShape="1">
                <a:blip r:embed="rId1"/>
                <a:stretch>
                  <a:fillRect t="-7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730" y="2486660"/>
            <a:ext cx="1271270" cy="30873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  <a:endParaRPr lang="en-US" altLang="en-US" sz="2800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  <a:endParaRPr lang="en-US" altLang="en-US" sz="1700" dirty="0"/>
          </a:p>
          <a:p>
            <a:r>
              <a:rPr lang="en-US" altLang="en-US" sz="1700" dirty="0"/>
              <a:t>Example: Find the set of all courses taught in both the Fall 2017 and the Spring 2018 semesters.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185" y="5128895"/>
            <a:ext cx="133350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  <a:endParaRPr lang="en-US" altLang="en-US" sz="1700" dirty="0"/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  <a:endParaRPr lang="en-US" altLang="en-US" sz="1700" i="1" dirty="0"/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  <a:endParaRPr lang="en-US" altLang="en-US" sz="1700" dirty="0"/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9510" y="4968240"/>
            <a:ext cx="13335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  <a:endParaRPr lang="en-US" altLang="en-US" sz="1700" dirty="0"/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anose="05000000000000000000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anose="05000000000000000000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anose="05000000000000000000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/>
              <a:t>The expression: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  <a:endParaRPr lang="en-US" altLang="en-US" sz="1700" dirty="0"/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  <a:endParaRPr lang="en-US" altLang="en-US" sz="1700" dirty="0"/>
          </a:p>
          <a:p>
            <a:r>
              <a:rPr lang="en-US" altLang="en-US" sz="1700" dirty="0"/>
              <a:t>Query 1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  <a:endParaRPr lang="en-US" altLang="en-US" sz="1700" dirty="0"/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  <a:endParaRPr lang="en-US" altLang="en-US" sz="1700" dirty="0"/>
              </a:p>
              <a:p>
                <a:r>
                  <a:rPr lang="en-US" altLang="en-US" sz="1700" dirty="0"/>
                  <a:t>Query 1</a:t>
                </a:r>
                <a:endParaRPr lang="en-US" altLang="en-US" sz="1700" dirty="0"/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endParaRPr lang="en-US" sz="1700" i="1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  <a:endParaRPr lang="en-US" altLang="en-US" sz="17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 rotWithShape="1">
                <a:blip r:embed="rId1"/>
                <a:stretch>
                  <a:fillRect l="-8" t="-7" r="5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5540" y="1033145"/>
            <a:ext cx="7322820" cy="4903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baseline="-25000" dirty="0">
                <a:ea typeface="MS PGothic" panose="020B0600070205080204" pitchFamily="34" charset="-128"/>
              </a:rPr>
              <a:t>1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baseline="-25000" dirty="0">
                <a:ea typeface="MS PGothic" panose="020B0600070205080204" pitchFamily="34" charset="-128"/>
              </a:rPr>
              <a:t>2</a:t>
            </a:r>
            <a:r>
              <a:rPr lang="en-US" altLang="en-US" dirty="0">
                <a:ea typeface="MS PGothic" panose="020B0600070205080204" pitchFamily="34" charset="-128"/>
              </a:rPr>
              <a:t>, …, 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i="1" baseline="-25000" dirty="0">
                <a:ea typeface="MS PGothic" panose="020B0600070205080204" pitchFamily="34" charset="-128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are </a:t>
            </a:r>
            <a:r>
              <a:rPr lang="en-US" altLang="en-US" i="1" dirty="0">
                <a:ea typeface="MS PGothic" panose="020B0600070205080204" pitchFamily="34" charset="-128"/>
              </a:rPr>
              <a:t>attributes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baseline="-25000" dirty="0">
                <a:ea typeface="MS PGothic" panose="020B0600070205080204" pitchFamily="34" charset="-128"/>
              </a:rPr>
              <a:t>1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baseline="-25000" dirty="0">
                <a:ea typeface="MS PGothic" panose="020B0600070205080204" pitchFamily="34" charset="-128"/>
              </a:rPr>
              <a:t>2</a:t>
            </a:r>
            <a:r>
              <a:rPr lang="en-US" altLang="en-US" dirty="0">
                <a:ea typeface="MS PGothic" panose="020B0600070205080204" pitchFamily="34" charset="-128"/>
              </a:rPr>
              <a:t>, …, 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i="1" baseline="-25000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) is a </a:t>
            </a:r>
            <a:r>
              <a:rPr lang="en-US" altLang="en-US" i="1" dirty="0">
                <a:ea typeface="MS PGothic" panose="020B0600070205080204" pitchFamily="34" charset="-128"/>
              </a:rPr>
              <a:t>relation schema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Example: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i="1" dirty="0">
                <a:ea typeface="MS PGothic" panose="020B0600070205080204" pitchFamily="34" charset="-128"/>
              </a:rPr>
              <a:t>     instructor </a:t>
            </a:r>
            <a:r>
              <a:rPr lang="en-US" altLang="en-US" dirty="0">
                <a:ea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</a:rPr>
              <a:t>ID,  name, dept_name, salary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  <a:endParaRPr lang="en-US" altLang="en-US" dirty="0"/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  <a:endParaRPr lang="en-US" altLang="en-US" sz="1700" dirty="0"/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  <a:endParaRPr lang="en-US" altLang="en-US" sz="1700" dirty="0"/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  <a:endParaRPr lang="en-US" altLang="en-US" sz="1700" dirty="0"/>
          </a:p>
          <a:p>
            <a:r>
              <a:rPr lang="en-US" altLang="en-US" sz="1700" dirty="0"/>
              <a:t>The null value causes complications in the definition of many operations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  <a:endParaRPr lang="en-US" altLang="en-US" sz="1700" dirty="0"/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2122170"/>
            <a:ext cx="55816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960" y="3103245"/>
            <a:ext cx="44386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  <a:endParaRPr lang="en-US" altLang="en-US" sz="17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350" y="1235710"/>
            <a:ext cx="7707630" cy="4619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9735</Words>
  <Application>WPS Presentation</Application>
  <PresentationFormat>On-screen Show (4:3)</PresentationFormat>
  <Paragraphs>279</Paragraphs>
  <Slides>29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44" baseType="lpstr">
      <vt:lpstr>Arial</vt:lpstr>
      <vt:lpstr>SimSun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Symbol</vt:lpstr>
      <vt:lpstr>Microsoft YaHei</vt:lpstr>
      <vt:lpstr>Arial Unicode MS</vt:lpstr>
      <vt:lpstr>Cambria Math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SFY</cp:lastModifiedBy>
  <cp:revision>491</cp:revision>
  <cp:lastPrinted>1999-06-28T19:27:00Z</cp:lastPrinted>
  <dcterms:created xsi:type="dcterms:W3CDTF">2009-12-21T15:40:00Z</dcterms:created>
  <dcterms:modified xsi:type="dcterms:W3CDTF">2024-03-27T03:51:28Z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72A45BEE956F4ED0A1C0239DDEA2F062_13</vt:lpwstr>
  </property>
  <property fmtid="{D5CDD505-2E9C-101B-9397-08002B2CF9AE}" pid="3" name="KSOProductBuildVer">
    <vt:lpwstr>1033-12.2.0.13489</vt:lpwstr>
  </property>
</Properties>
</file>