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4" r:id="rId5"/>
    <p:sldId id="288" r:id="rId6"/>
    <p:sldId id="359" r:id="rId7"/>
    <p:sldId id="457" r:id="rId8"/>
    <p:sldId id="424" r:id="rId9"/>
    <p:sldId id="405" r:id="rId10"/>
    <p:sldId id="407" r:id="rId11"/>
    <p:sldId id="406" r:id="rId12"/>
    <p:sldId id="404" r:id="rId13"/>
    <p:sldId id="360" r:id="rId14"/>
    <p:sldId id="361" r:id="rId15"/>
    <p:sldId id="396" r:id="rId16"/>
    <p:sldId id="397" r:id="rId17"/>
    <p:sldId id="464" r:id="rId18"/>
    <p:sldId id="465" r:id="rId19"/>
    <p:sldId id="466" r:id="rId20"/>
    <p:sldId id="467" r:id="rId21"/>
    <p:sldId id="468" r:id="rId22"/>
    <p:sldId id="398" r:id="rId23"/>
    <p:sldId id="399" r:id="rId24"/>
    <p:sldId id="403" r:id="rId25"/>
    <p:sldId id="460" r:id="rId26"/>
    <p:sldId id="362" r:id="rId27"/>
    <p:sldId id="364" r:id="rId28"/>
    <p:sldId id="365" r:id="rId29"/>
    <p:sldId id="366" r:id="rId30"/>
    <p:sldId id="368" r:id="rId31"/>
    <p:sldId id="367" r:id="rId32"/>
    <p:sldId id="458" r:id="rId33"/>
    <p:sldId id="459" r:id="rId34"/>
    <p:sldId id="469" r:id="rId35"/>
    <p:sldId id="411" r:id="rId36"/>
    <p:sldId id="475" r:id="rId37"/>
    <p:sldId id="412" r:id="rId38"/>
    <p:sldId id="413" r:id="rId39"/>
    <p:sldId id="414" r:id="rId40"/>
    <p:sldId id="415" r:id="rId41"/>
    <p:sldId id="409" r:id="rId42"/>
    <p:sldId id="417" r:id="rId43"/>
    <p:sldId id="472" r:id="rId44"/>
    <p:sldId id="470" r:id="rId45"/>
    <p:sldId id="471" r:id="rId46"/>
    <p:sldId id="416" r:id="rId47"/>
    <p:sldId id="418" r:id="rId48"/>
    <p:sldId id="450" r:id="rId49"/>
    <p:sldId id="370" r:id="rId50"/>
    <p:sldId id="371" r:id="rId51"/>
    <p:sldId id="491" r:id="rId52"/>
    <p:sldId id="492" r:id="rId53"/>
    <p:sldId id="493" r:id="rId54"/>
    <p:sldId id="494" r:id="rId55"/>
    <p:sldId id="495" r:id="rId56"/>
    <p:sldId id="496" r:id="rId57"/>
    <p:sldId id="497" r:id="rId58"/>
    <p:sldId id="498" r:id="rId59"/>
    <p:sldId id="499" r:id="rId60"/>
    <p:sldId id="500" r:id="rId61"/>
    <p:sldId id="443" r:id="rId62"/>
    <p:sldId id="444" r:id="rId63"/>
    <p:sldId id="445" r:id="rId64"/>
    <p:sldId id="447" r:id="rId65"/>
    <p:sldId id="448" r:id="rId66"/>
    <p:sldId id="446" r:id="rId67"/>
    <p:sldId id="485" r:id="rId68"/>
    <p:sldId id="486" r:id="rId69"/>
    <p:sldId id="482" r:id="rId70"/>
    <p:sldId id="481" r:id="rId71"/>
    <p:sldId id="477" r:id="rId72"/>
    <p:sldId id="483" r:id="rId73"/>
    <p:sldId id="478" r:id="rId74"/>
    <p:sldId id="484" r:id="rId75"/>
    <p:sldId id="474" r:id="rId76"/>
    <p:sldId id="473" r:id="rId77"/>
    <p:sldId id="428" r:id="rId78"/>
    <p:sldId id="429" r:id="rId79"/>
    <p:sldId id="433" r:id="rId80"/>
    <p:sldId id="434" r:id="rId81"/>
    <p:sldId id="430" r:id="rId82"/>
    <p:sldId id="432" r:id="rId83"/>
    <p:sldId id="431" r:id="rId84"/>
    <p:sldId id="372" r:id="rId85"/>
    <p:sldId id="420" r:id="rId86"/>
    <p:sldId id="479" r:id="rId87"/>
    <p:sldId id="480" r:id="rId88"/>
    <p:sldId id="373" r:id="rId89"/>
    <p:sldId id="487" r:id="rId90"/>
    <p:sldId id="488" r:id="rId91"/>
    <p:sldId id="489" r:id="rId92"/>
    <p:sldId id="375" r:id="rId93"/>
    <p:sldId id="376" r:id="rId94"/>
    <p:sldId id="410" r:id="rId95"/>
    <p:sldId id="377" r:id="rId9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16B6"/>
    <a:srgbClr val="A01085"/>
    <a:srgbClr val="242852"/>
    <a:srgbClr val="1F07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p:scale>
          <a:sx n="120" d="100"/>
          <a:sy n="120" d="100"/>
        </p:scale>
        <p:origin x="-1350"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20"/>
    </p:cViewPr>
  </p:sorter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tableStyles" Target="tableStyles.xml"/><Relationship Id="rId98" Type="http://schemas.openxmlformats.org/officeDocument/2006/relationships/viewProps" Target="viewProps.xml"/><Relationship Id="rId97" Type="http://schemas.openxmlformats.org/officeDocument/2006/relationships/presProps" Target="presProps.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7C8EC2A6-DCAC-45A0-8157-4B18A6CEE5D4}" type="datetimeFigureOut">
              <a:rPr lang="en-US" smtClean="0"/>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8287E129-DC25-46BB-9A09-21DEF911728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287E129-DC25-46BB-9A09-21DEF911728D}"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287E129-DC25-46BB-9A09-21DEF911728D}"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87E129-DC25-46BB-9A09-21DEF911728D}"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87E129-DC25-46BB-9A09-21DEF911728D}"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87E129-DC25-46BB-9A09-21DEF911728D}"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Slide Number Placeholder 5"/>
          <p:cNvSpPr>
            <a:spLocks noGrp="1"/>
          </p:cNvSpPr>
          <p:nvPr>
            <p:ph type="sldNum" sz="quarter" idx="12"/>
          </p:nvPr>
        </p:nvSpPr>
        <p:spPr>
          <a:xfrm>
            <a:off x="8531788" y="6324600"/>
            <a:ext cx="548640" cy="396240"/>
          </a:xfrm>
        </p:spPr>
        <p:txBody>
          <a:bodyPr/>
          <a:lstStyle/>
          <a:p>
            <a:fld id="{D514015B-AB1C-4B2F-ABC2-B67F157965AE}"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Slide Number Placeholder 5"/>
          <p:cNvSpPr>
            <a:spLocks noGrp="1"/>
          </p:cNvSpPr>
          <p:nvPr>
            <p:ph type="sldNum" sz="quarter" idx="12"/>
          </p:nvPr>
        </p:nvSpPr>
        <p:spPr>
          <a:xfrm>
            <a:off x="8534328" y="6324600"/>
            <a:ext cx="548640" cy="396240"/>
          </a:xfrm>
        </p:spPr>
        <p:txBody>
          <a:bodyPr/>
          <a:lstStyle/>
          <a:p>
            <a:fld id="{D514015B-AB1C-4B2F-ABC2-B67F157965A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Slide Number Placeholder 5"/>
          <p:cNvSpPr>
            <a:spLocks noGrp="1"/>
          </p:cNvSpPr>
          <p:nvPr>
            <p:ph type="sldNum" sz="quarter" idx="12"/>
          </p:nvPr>
        </p:nvSpPr>
        <p:spPr>
          <a:xfrm>
            <a:off x="8531788" y="6324600"/>
            <a:ext cx="548640" cy="396240"/>
          </a:xfrm>
        </p:spPr>
        <p:txBody>
          <a:bodyPr/>
          <a:lstStyle/>
          <a:p>
            <a:fld id="{D514015B-AB1C-4B2F-ABC2-B67F157965A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Slide Number Placeholder 5"/>
          <p:cNvSpPr>
            <a:spLocks noGrp="1"/>
          </p:cNvSpPr>
          <p:nvPr>
            <p:ph type="sldNum" sz="quarter" idx="12"/>
          </p:nvPr>
        </p:nvSpPr>
        <p:spPr>
          <a:xfrm>
            <a:off x="8534328" y="6324600"/>
            <a:ext cx="548640" cy="396240"/>
          </a:xfrm>
        </p:spPr>
        <p:txBody>
          <a:bodyPr/>
          <a:lstStyle/>
          <a:p>
            <a:fld id="{D514015B-AB1C-4B2F-ABC2-B67F157965A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6" name="Slide Number Placeholder 5"/>
          <p:cNvSpPr>
            <a:spLocks noGrp="1"/>
          </p:cNvSpPr>
          <p:nvPr>
            <p:ph type="sldNum" sz="quarter" idx="12"/>
          </p:nvPr>
        </p:nvSpPr>
        <p:spPr>
          <a:xfrm>
            <a:off x="8531788" y="6324600"/>
            <a:ext cx="548640" cy="396240"/>
          </a:xfrm>
        </p:spPr>
        <p:txBody>
          <a:bodyPr/>
          <a:lstStyle/>
          <a:p>
            <a:fld id="{D514015B-AB1C-4B2F-ABC2-B67F157965AE}"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Slide Number Placeholder 6"/>
          <p:cNvSpPr>
            <a:spLocks noGrp="1"/>
          </p:cNvSpPr>
          <p:nvPr>
            <p:ph type="sldNum" sz="quarter" idx="12"/>
          </p:nvPr>
        </p:nvSpPr>
        <p:spPr>
          <a:xfrm>
            <a:off x="8531788" y="6324600"/>
            <a:ext cx="548640" cy="396240"/>
          </a:xfrm>
        </p:spPr>
        <p:txBody>
          <a:bodyPr/>
          <a:lstStyle/>
          <a:p>
            <a:fld id="{D514015B-AB1C-4B2F-ABC2-B67F157965A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9" name="Slide Number Placeholder 8"/>
          <p:cNvSpPr>
            <a:spLocks noGrp="1"/>
          </p:cNvSpPr>
          <p:nvPr>
            <p:ph type="sldNum" sz="quarter" idx="12"/>
          </p:nvPr>
        </p:nvSpPr>
        <p:spPr>
          <a:xfrm>
            <a:off x="8531788" y="6400800"/>
            <a:ext cx="548640" cy="396240"/>
          </a:xfrm>
        </p:spPr>
        <p:txBody>
          <a:bodyPr/>
          <a:lstStyle/>
          <a:p>
            <a:fld id="{D514015B-AB1C-4B2F-ABC2-B67F157965A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531788" y="6324600"/>
            <a:ext cx="548640" cy="396240"/>
          </a:xfrm>
        </p:spPr>
        <p:txBody>
          <a:bodyPr/>
          <a:lstStyle/>
          <a:p>
            <a:fld id="{D514015B-AB1C-4B2F-ABC2-B67F157965A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31788" y="6324600"/>
            <a:ext cx="548640" cy="396240"/>
          </a:xfrm>
        </p:spPr>
        <p:txBody>
          <a:bodyPr/>
          <a:lstStyle/>
          <a:p>
            <a:fld id="{D514015B-AB1C-4B2F-ABC2-B67F157965A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7" name="Slide Number Placeholder 6"/>
          <p:cNvSpPr>
            <a:spLocks noGrp="1"/>
          </p:cNvSpPr>
          <p:nvPr>
            <p:ph type="sldNum" sz="quarter" idx="12"/>
          </p:nvPr>
        </p:nvSpPr>
        <p:spPr>
          <a:xfrm>
            <a:off x="8534328" y="6324600"/>
            <a:ext cx="548640" cy="396240"/>
          </a:xfrm>
        </p:spPr>
        <p:txBody>
          <a:bodyPr/>
          <a:lstStyle/>
          <a:p>
            <a:fld id="{D514015B-AB1C-4B2F-ABC2-B67F157965AE}" type="slidenum">
              <a:rPr lang="en-US" smtClean="0"/>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9" name="Slide Number Placeholder 8"/>
          <p:cNvSpPr>
            <a:spLocks noGrp="1"/>
          </p:cNvSpPr>
          <p:nvPr>
            <p:ph type="sldNum" sz="quarter" idx="11"/>
          </p:nvPr>
        </p:nvSpPr>
        <p:spPr>
          <a:xfrm>
            <a:off x="8531788" y="6324600"/>
            <a:ext cx="548640" cy="396240"/>
          </a:xfrm>
        </p:spPr>
        <p:txBody>
          <a:bodyPr/>
          <a:lstStyle/>
          <a:p>
            <a:fld id="{D514015B-AB1C-4B2F-ABC2-B67F157965A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955"/>
            <a:ext cx="819912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16265" cy="48006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8" name="Rectangle 7"/>
          <p:cNvSpPr/>
          <p:nvPr/>
        </p:nvSpPr>
        <p:spPr>
          <a:xfrm>
            <a:off x="8458200" y="61722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640080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D514015B-AB1C-4B2F-ABC2-B67F157965AE}" type="slidenum">
              <a:rPr lang="en-US" smtClean="0"/>
            </a:fld>
            <a:endParaRPr lang="en-US"/>
          </a:p>
        </p:txBody>
      </p:sp>
      <p:sp>
        <p:nvSpPr>
          <p:cNvPr id="9" name="Rectangles 8"/>
          <p:cNvSpPr/>
          <p:nvPr userDrawn="1"/>
        </p:nvSpPr>
        <p:spPr>
          <a:xfrm>
            <a:off x="457200" y="6324600"/>
            <a:ext cx="8001000" cy="533400"/>
          </a:xfrm>
          <a:prstGeom prst="rect">
            <a:avLst/>
          </a:prstGeom>
          <a:solidFill>
            <a:schemeClr val="bg2">
              <a:lumMod val="75000"/>
            </a:schemeClr>
          </a:solidFill>
          <a:ln w="12700" cap="flat" cmpd="sng" algn="ctr">
            <a:solidFill>
              <a:schemeClr val="accent1"/>
            </a:solidFill>
            <a:prstDash val="dash"/>
          </a:ln>
        </p:spPr>
        <p:style>
          <a:lnRef idx="0">
            <a:schemeClr val="accent1"/>
          </a:lnRef>
          <a:fillRef idx="0">
            <a:srgbClr val="FFFFFF"/>
          </a:fillRef>
          <a:effectRef idx="0">
            <a:srgbClr val="FFFFFF"/>
          </a:effectRef>
          <a:fontRef idx="minor">
            <a:schemeClr val="dk1"/>
          </a:fontRef>
        </p:style>
        <p:txBody>
          <a:bodyPr rtlCol="0" anchor="ctr"/>
          <a:p>
            <a:pPr algn="ctr"/>
            <a:r>
              <a:rPr lang="en-US">
                <a:solidFill>
                  <a:schemeClr val="bg1">
                    <a:lumMod val="95000"/>
                  </a:schemeClr>
                </a:solidFill>
              </a:rPr>
              <a:t>Prepared By Chala Urgessa</a:t>
            </a:r>
            <a:endParaRPr lang="en-US">
              <a:solidFill>
                <a:schemeClr val="bg1">
                  <a:lumMod val="9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anose="020B0604020202020204"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anose="020B0604020202020204"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anose="020B0604020202020204"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anose="020B0604020202020204"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anose="020B0604020202020204"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9" Type="http://schemas.openxmlformats.org/officeDocument/2006/relationships/hyperlink" Target="https://www.w3schools.com/sql/func_sqlserver_lower.asp" TargetMode="External"/><Relationship Id="rId8" Type="http://schemas.openxmlformats.org/officeDocument/2006/relationships/hyperlink" Target="https://www.w3schools.com/sql/func_sqlserver_len.asp" TargetMode="External"/><Relationship Id="rId7" Type="http://schemas.openxmlformats.org/officeDocument/2006/relationships/hyperlink" Target="https://www.w3schools.com/sql/func_sqlserver_left.asp" TargetMode="External"/><Relationship Id="rId6" Type="http://schemas.openxmlformats.org/officeDocument/2006/relationships/hyperlink" Target="https://www.w3schools.com/sql/func_sqlserver_datalength.asp" TargetMode="External"/><Relationship Id="rId5" Type="http://schemas.openxmlformats.org/officeDocument/2006/relationships/hyperlink" Target="https://www.w3schools.com/sql/func_sqlserver_concat_with_plus.asp" TargetMode="External"/><Relationship Id="rId4" Type="http://schemas.openxmlformats.org/officeDocument/2006/relationships/hyperlink" Target="https://www.w3schools.com/sql/func_sqlserver_concat.asp" TargetMode="External"/><Relationship Id="rId3" Type="http://schemas.openxmlformats.org/officeDocument/2006/relationships/hyperlink" Target="https://www.w3schools.com/sql/func_sqlserver_charindex.asp" TargetMode="External"/><Relationship Id="rId2" Type="http://schemas.openxmlformats.org/officeDocument/2006/relationships/hyperlink" Target="https://www.w3schools.com/sql/func_sqlserver_char.asp" TargetMode="External"/><Relationship Id="rId15" Type="http://schemas.openxmlformats.org/officeDocument/2006/relationships/slideLayout" Target="../slideLayouts/slideLayout2.xml"/><Relationship Id="rId14" Type="http://schemas.openxmlformats.org/officeDocument/2006/relationships/hyperlink" Target="https://www.w3schools.com/sql/func_sqlserver_upper.asp" TargetMode="External"/><Relationship Id="rId13" Type="http://schemas.openxmlformats.org/officeDocument/2006/relationships/hyperlink" Target="https://www.w3schools.com/sql/func_sqlserver_substring.asp" TargetMode="External"/><Relationship Id="rId12" Type="http://schemas.openxmlformats.org/officeDocument/2006/relationships/hyperlink" Target="https://www.w3schools.com/sql/func_sqlserver_patindex.asp" TargetMode="External"/><Relationship Id="rId11" Type="http://schemas.openxmlformats.org/officeDocument/2006/relationships/hyperlink" Target="https://www.w3schools.com/sql/func_sqlserver_nchar.asp" TargetMode="External"/><Relationship Id="rId10" Type="http://schemas.openxmlformats.org/officeDocument/2006/relationships/hyperlink" Target="https://www.w3schools.com/sql/func_sqlserver_ltrim.asp" TargetMode="External"/><Relationship Id="rId1" Type="http://schemas.openxmlformats.org/officeDocument/2006/relationships/hyperlink" Target="https://www.w3schools.com/sql/func_sqlserver_ascii.asp"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hyperlink" Target="https://www.w3schools.com/sql/func_sqlserver_stuff.asp" TargetMode="External"/><Relationship Id="rId5" Type="http://schemas.openxmlformats.org/officeDocument/2006/relationships/hyperlink" Target="https://www.w3schools.com/sql/func_sqlserver_str.asp" TargetMode="External"/><Relationship Id="rId4" Type="http://schemas.openxmlformats.org/officeDocument/2006/relationships/hyperlink" Target="https://www.w3schools.com/sql/func_sqlserver_space.asp" TargetMode="External"/><Relationship Id="rId3" Type="http://schemas.openxmlformats.org/officeDocument/2006/relationships/hyperlink" Target="https://www.w3schools.com/sql/func_sqlserver_rtrim.asp" TargetMode="External"/><Relationship Id="rId2" Type="http://schemas.openxmlformats.org/officeDocument/2006/relationships/hyperlink" Target="https://www.w3schools.com/sql/func_sqlserver_right.asp" TargetMode="External"/><Relationship Id="rId1" Type="http://schemas.openxmlformats.org/officeDocument/2006/relationships/hyperlink" Target="https://www.w3schools.com/sql/func_sqlserver_replace.asp" TargetMode="External"/></Relationships>
</file>

<file path=ppt/slides/_rels/slide53.xml.rels><?xml version="1.0" encoding="UTF-8" standalone="yes"?>
<Relationships xmlns="http://schemas.openxmlformats.org/package/2006/relationships"><Relationship Id="rId9" Type="http://schemas.openxmlformats.org/officeDocument/2006/relationships/hyperlink" Target="https://www.w3schools.com/sql/func_sqlserver_rand.asp" TargetMode="External"/><Relationship Id="rId8" Type="http://schemas.openxmlformats.org/officeDocument/2006/relationships/hyperlink" Target="https://www.w3schools.com/sql/func_sqlserver_min.asp" TargetMode="External"/><Relationship Id="rId7" Type="http://schemas.openxmlformats.org/officeDocument/2006/relationships/hyperlink" Target="https://www.w3schools.com/sql/func_sqlserver_max.asp" TargetMode="External"/><Relationship Id="rId6" Type="http://schemas.openxmlformats.org/officeDocument/2006/relationships/hyperlink" Target="https://www.w3schools.com/sql/func_sqlserver_floor.asp" TargetMode="External"/><Relationship Id="rId5" Type="http://schemas.openxmlformats.org/officeDocument/2006/relationships/hyperlink" Target="https://www.w3schools.com/sql/func_sqlserver_count.asp" TargetMode="External"/><Relationship Id="rId4" Type="http://schemas.openxmlformats.org/officeDocument/2006/relationships/hyperlink" Target="https://www.w3schools.com/sql/func_sqlserver_ceiling.asp" TargetMode="External"/><Relationship Id="rId3" Type="http://schemas.openxmlformats.org/officeDocument/2006/relationships/hyperlink" Target="https://www.w3schools.com/sql/func_sqlserver_avg.asp" TargetMode="External"/><Relationship Id="rId2" Type="http://schemas.openxmlformats.org/officeDocument/2006/relationships/hyperlink" Target="https://www.w3schools.com/sql/func_sqlserver_abs.asp" TargetMode="External"/><Relationship Id="rId11" Type="http://schemas.openxmlformats.org/officeDocument/2006/relationships/slideLayout" Target="../slideLayouts/slideLayout2.xml"/><Relationship Id="rId10" Type="http://schemas.openxmlformats.org/officeDocument/2006/relationships/hyperlink" Target="https://www.w3schools.com/sql/func_sqlserver_round.asp" TargetMode="External"/><Relationship Id="rId1" Type="http://schemas.openxmlformats.org/officeDocument/2006/relationships/hyperlink" Target="https://www.w3schools.com/sql/func_sqlserver_replace.asp" TargetMode="Externa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w3schools.com/sql/func_sqlserver_sign.asp" TargetMode="External"/><Relationship Id="rId1" Type="http://schemas.openxmlformats.org/officeDocument/2006/relationships/hyperlink" Target="https://www.w3schools.com/sql/func_sqlserver_replace.asp" TargetMode="Externa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w3schools.com/sql/func_sqlserver_replace.asp"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D514015B-AB1C-4B2F-ABC2-B67F157965AE}" type="slidenum">
              <a:rPr lang="en-US" smtClean="0"/>
            </a:fld>
            <a:endParaRPr lang="en-US" dirty="0"/>
          </a:p>
        </p:txBody>
      </p:sp>
      <p:sp>
        <p:nvSpPr>
          <p:cNvPr id="3" name="Subtitle 2"/>
          <p:cNvSpPr>
            <a:spLocks noGrp="1"/>
          </p:cNvSpPr>
          <p:nvPr>
            <p:ph type="body" idx="4294967295"/>
          </p:nvPr>
        </p:nvSpPr>
        <p:spPr>
          <a:xfrm>
            <a:off x="4816699" y="6311900"/>
            <a:ext cx="3905250" cy="546100"/>
          </a:xfrm>
        </p:spPr>
        <p:txBody>
          <a:bodyPr/>
          <a:lstStyle/>
          <a:p>
            <a:pPr marL="0" indent="0" algn="ctr">
              <a:buNone/>
            </a:pPr>
            <a:r>
              <a:rPr lang="en-US" dirty="0" smtClean="0">
                <a:solidFill>
                  <a:srgbClr val="1F07AD"/>
                </a:solidFill>
              </a:rPr>
              <a:t>Program Your Success!</a:t>
            </a:r>
            <a:endParaRPr lang="en-US" dirty="0" smtClean="0">
              <a:solidFill>
                <a:srgbClr val="1F07AD"/>
              </a:solidFill>
            </a:endParaRPr>
          </a:p>
          <a:p>
            <a:pPr marL="0" indent="0" algn="ctr">
              <a:buNone/>
            </a:pPr>
            <a:endParaRPr lang="en-US" dirty="0"/>
          </a:p>
        </p:txBody>
      </p:sp>
      <p:sp>
        <p:nvSpPr>
          <p:cNvPr id="4" name="Subtitle 2"/>
          <p:cNvSpPr txBox="1"/>
          <p:nvPr/>
        </p:nvSpPr>
        <p:spPr>
          <a:xfrm>
            <a:off x="304800" y="4191000"/>
            <a:ext cx="7772400" cy="2286000"/>
          </a:xfrm>
          <a:prstGeom prst="rect">
            <a:avLst/>
          </a:prstGeom>
        </p:spPr>
        <p:txBody>
          <a:bodyPr>
            <a:normAutofit/>
          </a:bodyPr>
          <a:lstStyle/>
          <a:p>
            <a:pPr marL="0" marR="0" lvl="0" indent="0" algn="ctr" defTabSz="914400" rtl="0" eaLnBrk="1" fontAlgn="auto" latinLnBrk="0" hangingPunct="1">
              <a:lnSpc>
                <a:spcPct val="100000"/>
              </a:lnSpc>
              <a:spcBef>
                <a:spcPts val="580"/>
              </a:spcBef>
              <a:spcAft>
                <a:spcPts val="0"/>
              </a:spcAft>
              <a:buClr>
                <a:schemeClr val="accent1"/>
              </a:buClr>
              <a:buSzPct val="85000"/>
              <a:buFont typeface="Wingdings 2" panose="05020102010507070707"/>
              <a:buNone/>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ts val="580"/>
              </a:spcBef>
              <a:spcAft>
                <a:spcPts val="0"/>
              </a:spcAft>
              <a:buClr>
                <a:schemeClr val="accent1"/>
              </a:buClr>
              <a:buSzPct val="85000"/>
              <a:buFont typeface="Wingdings 2" panose="05020102010507070707"/>
              <a:buNone/>
              <a:defRPr/>
            </a:pPr>
            <a:r>
              <a:rPr kumimoji="0" lang="en-US" sz="2600" b="0" i="0" u="none" strike="noStrike" kern="1200" cap="none" spc="0" normalizeH="0" baseline="0" noProof="0" dirty="0">
                <a:ln>
                  <a:noFill/>
                </a:ln>
                <a:solidFill>
                  <a:schemeClr val="tx1"/>
                </a:solidFill>
                <a:effectLst/>
                <a:uLnTx/>
                <a:uFillTx/>
                <a:latin typeface="+mn-lt"/>
                <a:ea typeface="+mn-ea"/>
                <a:cs typeface="+mn-cs"/>
              </a:rPr>
              <a:t>Prepared by Chala Urgessa</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5"/>
          <p:cNvSpPr/>
          <p:nvPr/>
        </p:nvSpPr>
        <p:spPr>
          <a:xfrm>
            <a:off x="1371600" y="2209800"/>
            <a:ext cx="4953000" cy="583565"/>
          </a:xfrm>
          <a:prstGeom prst="rect">
            <a:avLst/>
          </a:prstGeom>
        </p:spPr>
        <p:txBody>
          <a:bodyPr wrap="square">
            <a:spAutoFit/>
          </a:bodyPr>
          <a:lstStyle/>
          <a:p>
            <a:r>
              <a:rPr lang="en-US" sz="3200" b="1" dirty="0"/>
              <a:t>Basic SQL</a:t>
            </a:r>
            <a:endParaRPr lang="en-US" sz="32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7620000" cy="5105400"/>
          </a:xfrm>
        </p:spPr>
        <p:txBody>
          <a:bodyPr/>
          <a:lstStyle/>
          <a:p>
            <a:r>
              <a:rPr lang="en-US" dirty="0" smtClean="0"/>
              <a:t> Exec </a:t>
            </a:r>
            <a:r>
              <a:rPr lang="en-US" dirty="0" err="1" smtClean="0"/>
              <a:t>sp_rename</a:t>
            </a:r>
            <a:r>
              <a:rPr lang="en-US" dirty="0" smtClean="0"/>
              <a:t> ‘</a:t>
            </a:r>
            <a:r>
              <a:rPr lang="en-US" dirty="0" err="1" smtClean="0"/>
              <a:t>TableName.ColumnName',NewColumnName','Column</a:t>
            </a:r>
            <a:r>
              <a:rPr lang="en-US" dirty="0" smtClean="0"/>
              <a:t>'; </a:t>
            </a:r>
            <a:endParaRPr lang="en-US" dirty="0" smtClean="0"/>
          </a:p>
          <a:p>
            <a:r>
              <a:rPr lang="en-US" dirty="0" smtClean="0"/>
              <a:t>Example: </a:t>
            </a:r>
            <a:endParaRPr lang="en-US" dirty="0" smtClean="0"/>
          </a:p>
          <a:p>
            <a:pPr>
              <a:buNone/>
            </a:pPr>
            <a:r>
              <a:rPr lang="en-US" dirty="0" smtClean="0"/>
              <a:t>    Renaming from </a:t>
            </a:r>
            <a:r>
              <a:rPr lang="en-US" dirty="0" err="1" smtClean="0"/>
              <a:t>Fname</a:t>
            </a:r>
            <a:r>
              <a:rPr lang="en-US" dirty="0" smtClean="0"/>
              <a:t> to </a:t>
            </a:r>
            <a:r>
              <a:rPr lang="en-US" dirty="0" err="1" smtClean="0"/>
              <a:t>FirstName</a:t>
            </a:r>
            <a:r>
              <a:rPr lang="en-US" dirty="0" smtClean="0"/>
              <a:t> from </a:t>
            </a:r>
            <a:r>
              <a:rPr lang="en-US" dirty="0" err="1" smtClean="0"/>
              <a:t>person.person</a:t>
            </a:r>
            <a:r>
              <a:rPr lang="en-US" dirty="0" smtClean="0"/>
              <a:t> table </a:t>
            </a:r>
            <a:endParaRPr lang="en-US" dirty="0" smtClean="0"/>
          </a:p>
          <a:p>
            <a:pPr>
              <a:buNone/>
            </a:pPr>
            <a:r>
              <a:rPr lang="en-US" dirty="0" smtClean="0"/>
              <a:t>    Exec </a:t>
            </a:r>
            <a:r>
              <a:rPr lang="en-US" dirty="0" err="1" smtClean="0"/>
              <a:t>sp_rename</a:t>
            </a:r>
            <a:r>
              <a:rPr lang="en-US" dirty="0" smtClean="0"/>
              <a:t> ‘</a:t>
            </a:r>
            <a:r>
              <a:rPr lang="en-US" dirty="0" err="1" smtClean="0"/>
              <a:t>TableName.ColumnName‘,’NewColumnName','Column</a:t>
            </a:r>
            <a:r>
              <a:rPr lang="en-US" dirty="0" smtClean="0"/>
              <a:t>'; </a:t>
            </a:r>
            <a:endParaRPr lang="en-US" dirty="0" smtClean="0"/>
          </a:p>
          <a:p>
            <a:pPr>
              <a:buNone/>
            </a:pPr>
            <a:endParaRPr lang="en-US" dirty="0" smtClean="0"/>
          </a:p>
          <a:p>
            <a:pPr>
              <a:buNone/>
            </a:pPr>
            <a:endParaRPr lang="en-US" dirty="0" smtClean="0"/>
          </a:p>
          <a:p>
            <a:pPr>
              <a:buNone/>
            </a:pPr>
            <a:endParaRPr lang="en-US" dirty="0" smtClean="0"/>
          </a:p>
          <a:p>
            <a:endParaRPr lang="en-US" dirty="0" smtClean="0"/>
          </a:p>
          <a:p>
            <a:endParaRPr lang="en-US" dirty="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
        <p:nvSpPr>
          <p:cNvPr id="7" name="Title 1"/>
          <p:cNvSpPr>
            <a:spLocks noGrp="1"/>
          </p:cNvSpPr>
          <p:nvPr>
            <p:ph type="title"/>
          </p:nvPr>
        </p:nvSpPr>
        <p:spPr/>
        <p:txBody>
          <a:bodyPr/>
          <a:lstStyle/>
          <a:p>
            <a:r>
              <a:rPr lang="en-US" dirty="0" smtClean="0"/>
              <a:t>Rename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001000" cy="762000"/>
          </a:xfrm>
        </p:spPr>
        <p:txBody>
          <a:bodyPr>
            <a:noAutofit/>
          </a:bodyPr>
          <a:lstStyle/>
          <a:p>
            <a:pPr algn="l"/>
            <a:r>
              <a:rPr lang="en-US" sz="4000" b="1" dirty="0">
                <a:solidFill>
                  <a:schemeClr val="bg2">
                    <a:lumMod val="50000"/>
                  </a:schemeClr>
                </a:solidFill>
              </a:rPr>
              <a:t>DML(Data Manipulation Language</a:t>
            </a:r>
            <a:r>
              <a:rPr lang="en-US" sz="4000" b="1" dirty="0" smtClean="0">
                <a:solidFill>
                  <a:schemeClr val="bg2">
                    <a:lumMod val="50000"/>
                  </a:schemeClr>
                </a:solidFill>
              </a:rPr>
              <a:t>)</a:t>
            </a:r>
            <a:endParaRPr lang="en-US" sz="4000" b="1" dirty="0">
              <a:solidFill>
                <a:schemeClr val="bg2">
                  <a:lumMod val="50000"/>
                </a:schemeClr>
              </a:solidFill>
            </a:endParaRPr>
          </a:p>
        </p:txBody>
      </p:sp>
      <p:sp>
        <p:nvSpPr>
          <p:cNvPr id="3" name="Content Placeholder 2"/>
          <p:cNvSpPr>
            <a:spLocks noGrp="1"/>
          </p:cNvSpPr>
          <p:nvPr>
            <p:ph idx="1"/>
          </p:nvPr>
        </p:nvSpPr>
        <p:spPr>
          <a:xfrm>
            <a:off x="304800" y="914400"/>
            <a:ext cx="8229600" cy="4876800"/>
          </a:xfrm>
        </p:spPr>
        <p:txBody>
          <a:bodyPr>
            <a:normAutofit lnSpcReduction="10000"/>
          </a:bodyPr>
          <a:lstStyle/>
          <a:p>
            <a:r>
              <a:rPr lang="en-US" sz="2400" dirty="0" smtClean="0"/>
              <a:t> It is used to retrieve, store, modify, delete, insert and update data in database. </a:t>
            </a:r>
            <a:r>
              <a:rPr lang="en-US" sz="2400" b="1" dirty="0" smtClean="0"/>
              <a:t>Examples</a:t>
            </a:r>
            <a:r>
              <a:rPr lang="en-US" sz="2400" dirty="0" smtClean="0"/>
              <a:t>: SELECT, UPDATE, INSERT statements</a:t>
            </a:r>
            <a:endParaRPr lang="en-US" sz="2400" dirty="0" smtClean="0"/>
          </a:p>
          <a:p>
            <a:r>
              <a:rPr lang="en-US" sz="2400" dirty="0" smtClean="0"/>
              <a:t>Statements </a:t>
            </a:r>
            <a:r>
              <a:rPr lang="en-US" sz="2400" dirty="0"/>
              <a:t>are used to manage the data within the schema </a:t>
            </a:r>
            <a:endParaRPr lang="en-US" sz="2400" dirty="0"/>
          </a:p>
          <a:p>
            <a:r>
              <a:rPr lang="en-US" sz="2400" dirty="0"/>
              <a:t>Can </a:t>
            </a:r>
            <a:r>
              <a:rPr lang="en-US" sz="2400" dirty="0" smtClean="0"/>
              <a:t>Rollback – It make sense with SQL Transactions. </a:t>
            </a:r>
            <a:endParaRPr lang="en-US" sz="2400" dirty="0"/>
          </a:p>
          <a:p>
            <a:r>
              <a:rPr lang="en-US" sz="2400" dirty="0"/>
              <a:t>Make entries in Log File </a:t>
            </a:r>
            <a:endParaRPr lang="en-US" sz="2400" dirty="0"/>
          </a:p>
          <a:p>
            <a:r>
              <a:rPr lang="en-US" sz="2400" dirty="0"/>
              <a:t>No Auto </a:t>
            </a:r>
            <a:r>
              <a:rPr lang="en-US" sz="2400" dirty="0" smtClean="0"/>
              <a:t>Commit(save) -</a:t>
            </a:r>
            <a:endParaRPr lang="en-US" sz="2400" dirty="0"/>
          </a:p>
          <a:p>
            <a:r>
              <a:rPr lang="en-US" sz="2400" dirty="0"/>
              <a:t>Triggers are </a:t>
            </a:r>
            <a:r>
              <a:rPr lang="en-US" sz="2400" dirty="0" smtClean="0"/>
              <a:t>fired</a:t>
            </a:r>
            <a:endParaRPr lang="en-US" sz="2400" dirty="0" smtClean="0"/>
          </a:p>
          <a:p>
            <a:pPr lvl="3"/>
            <a:r>
              <a:rPr lang="en-US" sz="2400" b="1" dirty="0" smtClean="0">
                <a:solidFill>
                  <a:srgbClr val="FF0000"/>
                </a:solidFill>
              </a:rPr>
              <a:t>INSERT</a:t>
            </a:r>
            <a:endParaRPr lang="en-US" sz="2400" b="1" dirty="0">
              <a:solidFill>
                <a:srgbClr val="FF0000"/>
              </a:solidFill>
            </a:endParaRPr>
          </a:p>
          <a:p>
            <a:pPr lvl="3"/>
            <a:r>
              <a:rPr lang="en-US" sz="2400" b="1" dirty="0" smtClean="0">
                <a:solidFill>
                  <a:srgbClr val="FF0000"/>
                </a:solidFill>
              </a:rPr>
              <a:t>UPDATE</a:t>
            </a:r>
            <a:endParaRPr lang="en-US" sz="2400" b="1" dirty="0">
              <a:solidFill>
                <a:srgbClr val="FF0000"/>
              </a:solidFill>
            </a:endParaRPr>
          </a:p>
          <a:p>
            <a:pPr lvl="3"/>
            <a:r>
              <a:rPr lang="en-US" sz="2400" b="1" dirty="0" smtClean="0">
                <a:solidFill>
                  <a:srgbClr val="FF0000"/>
                </a:solidFill>
              </a:rPr>
              <a:t>DELETE</a:t>
            </a:r>
            <a:endParaRPr lang="en-US" sz="2400" b="1" dirty="0">
              <a:solidFill>
                <a:srgbClr val="FF0000"/>
              </a:solidFill>
            </a:endParaRPr>
          </a:p>
          <a:p>
            <a:endParaRPr lang="en-US" dirty="0"/>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914400"/>
          </a:xfrm>
        </p:spPr>
        <p:txBody>
          <a:bodyPr>
            <a:noAutofit/>
          </a:bodyPr>
          <a:lstStyle/>
          <a:p>
            <a:pPr algn="l"/>
            <a:r>
              <a:rPr lang="en-US" sz="4400" b="1" dirty="0">
                <a:solidFill>
                  <a:schemeClr val="bg2">
                    <a:lumMod val="50000"/>
                  </a:schemeClr>
                </a:solidFill>
              </a:rPr>
              <a:t>DCL(Data Control Language)</a:t>
            </a:r>
            <a:br>
              <a:rPr lang="en-US" sz="4400" b="1" dirty="0">
                <a:solidFill>
                  <a:schemeClr val="bg2">
                    <a:lumMod val="50000"/>
                  </a:schemeClr>
                </a:solidFill>
              </a:rPr>
            </a:br>
            <a:endParaRPr lang="en-US" sz="4400" b="1" dirty="0">
              <a:solidFill>
                <a:schemeClr val="bg2">
                  <a:lumMod val="50000"/>
                </a:schemeClr>
              </a:solidFill>
            </a:endParaRPr>
          </a:p>
        </p:txBody>
      </p:sp>
      <p:sp>
        <p:nvSpPr>
          <p:cNvPr id="3" name="Content Placeholder 2"/>
          <p:cNvSpPr>
            <a:spLocks noGrp="1"/>
          </p:cNvSpPr>
          <p:nvPr>
            <p:ph idx="1"/>
          </p:nvPr>
        </p:nvSpPr>
        <p:spPr>
          <a:xfrm>
            <a:off x="152400" y="1295400"/>
            <a:ext cx="8382000" cy="5640061"/>
          </a:xfrm>
        </p:spPr>
        <p:txBody>
          <a:bodyPr>
            <a:noAutofit/>
          </a:bodyPr>
          <a:lstStyle/>
          <a:p>
            <a:pPr>
              <a:lnSpc>
                <a:spcPct val="150000"/>
              </a:lnSpc>
            </a:pPr>
            <a:r>
              <a:rPr lang="en-US" sz="2000" b="1" dirty="0" smtClean="0">
                <a:solidFill>
                  <a:srgbClr val="FF0000"/>
                </a:solidFill>
              </a:rPr>
              <a:t>GRANT-</a:t>
            </a:r>
            <a:r>
              <a:rPr lang="en-US" sz="2000" dirty="0" smtClean="0"/>
              <a:t> </a:t>
            </a:r>
            <a:r>
              <a:rPr lang="en-US" sz="2000" dirty="0"/>
              <a:t>T</a:t>
            </a:r>
            <a:r>
              <a:rPr lang="en-US" sz="2000" dirty="0" smtClean="0"/>
              <a:t>o </a:t>
            </a:r>
            <a:r>
              <a:rPr lang="en-US" sz="2000" dirty="0"/>
              <a:t>allow specified users to perform specified </a:t>
            </a:r>
            <a:r>
              <a:rPr lang="en-US" sz="2000" dirty="0" smtClean="0"/>
              <a:t>tasks</a:t>
            </a:r>
            <a:endParaRPr lang="en-US" sz="2000" dirty="0" smtClean="0"/>
          </a:p>
          <a:p>
            <a:pPr>
              <a:lnSpc>
                <a:spcPct val="150000"/>
              </a:lnSpc>
            </a:pPr>
            <a:r>
              <a:rPr lang="en-US" sz="2000" b="1" dirty="0" smtClean="0">
                <a:solidFill>
                  <a:srgbClr val="FF0000"/>
                </a:solidFill>
              </a:rPr>
              <a:t>DENY:  </a:t>
            </a:r>
            <a:r>
              <a:rPr lang="en-US" sz="2000" dirty="0" smtClean="0"/>
              <a:t>used to explicitly prevent a user from receiving a particular permission. </a:t>
            </a:r>
            <a:endParaRPr lang="en-US" sz="2000" dirty="0" smtClean="0"/>
          </a:p>
          <a:p>
            <a:pPr lvl="2">
              <a:lnSpc>
                <a:spcPct val="150000"/>
              </a:lnSpc>
            </a:pPr>
            <a:r>
              <a:rPr lang="en-US" sz="2000" dirty="0" smtClean="0"/>
              <a:t>This is helpful when a user may be a member of a role or group that is granted a permission and you want to prevent that user from inheriting the permission by creating an exception.</a:t>
            </a:r>
            <a:endParaRPr lang="en-US" sz="2000" dirty="0" smtClean="0"/>
          </a:p>
          <a:p>
            <a:pPr>
              <a:lnSpc>
                <a:spcPct val="150000"/>
              </a:lnSpc>
            </a:pPr>
            <a:r>
              <a:rPr lang="en-US" sz="2000" b="1" dirty="0" smtClean="0">
                <a:solidFill>
                  <a:srgbClr val="FF0000"/>
                </a:solidFill>
              </a:rPr>
              <a:t>REVOKE</a:t>
            </a:r>
            <a:r>
              <a:rPr lang="en-US" sz="2000" b="1" dirty="0">
                <a:solidFill>
                  <a:srgbClr val="FF0000"/>
                </a:solidFill>
              </a:rPr>
              <a:t>: </a:t>
            </a:r>
            <a:r>
              <a:rPr lang="en-US" sz="2000" b="1" dirty="0" smtClean="0">
                <a:solidFill>
                  <a:srgbClr val="FF0000"/>
                </a:solidFill>
              </a:rPr>
              <a:t> </a:t>
            </a:r>
            <a:r>
              <a:rPr lang="en-US" sz="2000" dirty="0"/>
              <a:t>to cancel previously granted or denied permissions</a:t>
            </a:r>
            <a:endParaRPr lang="en-US" sz="2000" dirty="0"/>
          </a:p>
          <a:p>
            <a:pPr lvl="2">
              <a:lnSpc>
                <a:spcPct val="150000"/>
              </a:lnSpc>
            </a:pPr>
            <a:r>
              <a:rPr lang="en-US" sz="2000" dirty="0"/>
              <a:t>Revoke permanently removes both granted an denied permissions, resulting in no permissions.</a:t>
            </a:r>
            <a:endParaRPr lang="en-US" sz="2000" dirty="0"/>
          </a:p>
          <a:p>
            <a:pPr marL="0" indent="0">
              <a:buNone/>
            </a:pPr>
            <a:r>
              <a:rPr lang="en-US" sz="2000" dirty="0" smtClean="0">
                <a:solidFill>
                  <a:srgbClr val="C00000"/>
                </a:solidFill>
              </a:rPr>
              <a:t>	</a:t>
            </a:r>
            <a:endParaRPr lang="en-US" sz="2000" dirty="0">
              <a:solidFill>
                <a:srgbClr val="C00000"/>
              </a:solidFill>
            </a:endParaRPr>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4254"/>
            <a:ext cx="8001000" cy="3505200"/>
          </a:xfrm>
        </p:spPr>
        <p:txBody>
          <a:bodyPr/>
          <a:lstStyle/>
          <a:p>
            <a:pPr>
              <a:lnSpc>
                <a:spcPct val="150000"/>
              </a:lnSpc>
            </a:pPr>
            <a:r>
              <a:rPr lang="en-US" sz="2400" dirty="0" smtClean="0">
                <a:solidFill>
                  <a:srgbClr val="FF0000"/>
                </a:solidFill>
              </a:rPr>
              <a:t>COMMIT-</a:t>
            </a:r>
            <a:r>
              <a:rPr lang="en-US" sz="2400" dirty="0" smtClean="0"/>
              <a:t> Apply </a:t>
            </a:r>
            <a:r>
              <a:rPr lang="en-US" sz="2400" dirty="0"/>
              <a:t>the transaction by saving the database changes</a:t>
            </a:r>
            <a:br>
              <a:rPr lang="en-US" sz="2400" dirty="0" smtClean="0"/>
            </a:br>
            <a:r>
              <a:rPr lang="en-US" sz="2400" dirty="0" smtClean="0">
                <a:solidFill>
                  <a:srgbClr val="FF0000"/>
                </a:solidFill>
              </a:rPr>
              <a:t>ROLLBACK-</a:t>
            </a:r>
            <a:r>
              <a:rPr lang="en-US" sz="2400" dirty="0" smtClean="0"/>
              <a:t> Undo </a:t>
            </a:r>
            <a:r>
              <a:rPr lang="en-US" sz="2400" dirty="0"/>
              <a:t>all changes of a transaction</a:t>
            </a:r>
            <a:br>
              <a:rPr lang="en-US" sz="2400" dirty="0" smtClean="0"/>
            </a:br>
            <a:r>
              <a:rPr lang="en-US" sz="2400" dirty="0" smtClean="0">
                <a:solidFill>
                  <a:srgbClr val="FF0000"/>
                </a:solidFill>
              </a:rPr>
              <a:t>SAVEPOINT- </a:t>
            </a:r>
            <a:r>
              <a:rPr lang="en-US" sz="2400" dirty="0"/>
              <a:t>T</a:t>
            </a:r>
            <a:r>
              <a:rPr lang="en-US" sz="2400" dirty="0" smtClean="0"/>
              <a:t>o </a:t>
            </a:r>
            <a:r>
              <a:rPr lang="en-US" sz="2400" dirty="0"/>
              <a:t>divide the transaction into smaller sections. </a:t>
            </a:r>
            <a:br>
              <a:rPr lang="en-US" sz="2400" dirty="0" smtClean="0"/>
            </a:br>
            <a:r>
              <a:rPr lang="en-US" sz="2400" dirty="0"/>
              <a:t>	</a:t>
            </a:r>
            <a:r>
              <a:rPr lang="en-US" sz="2400" dirty="0" smtClean="0"/>
              <a:t>	It </a:t>
            </a:r>
            <a:r>
              <a:rPr lang="en-US" sz="2400" dirty="0"/>
              <a:t>defines breakpoints for a transaction to allow </a:t>
            </a:r>
            <a:br>
              <a:rPr lang="en-US" sz="2400" dirty="0" smtClean="0"/>
            </a:br>
            <a:r>
              <a:rPr lang="en-US" sz="2400" dirty="0"/>
              <a:t>	</a:t>
            </a:r>
            <a:r>
              <a:rPr lang="en-US" sz="2400" dirty="0" smtClean="0"/>
              <a:t>	partial </a:t>
            </a:r>
            <a:r>
              <a:rPr lang="en-US" sz="2400" dirty="0"/>
              <a:t>rollbacks</a:t>
            </a:r>
            <a:endParaRPr lang="en-US" sz="2400" dirty="0">
              <a:solidFill>
                <a:srgbClr val="FF0000"/>
              </a:solidFill>
            </a:endParaRPr>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
        <p:nvSpPr>
          <p:cNvPr id="6" name="Title 1"/>
          <p:cNvSpPr txBox="1"/>
          <p:nvPr/>
        </p:nvSpPr>
        <p:spPr>
          <a:xfrm>
            <a:off x="362755" y="381000"/>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4000" b="1" dirty="0" smtClean="0">
                <a:solidFill>
                  <a:schemeClr val="bg2">
                    <a:lumMod val="50000"/>
                  </a:schemeClr>
                </a:solidFill>
              </a:rPr>
              <a:t>TCL (Transaction Control Language)</a:t>
            </a:r>
            <a:endParaRPr lang="en-US" sz="4000" b="1" dirty="0">
              <a:solidFill>
                <a:schemeClr val="bg2">
                  <a:lumMod val="50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Is </a:t>
            </a:r>
            <a:r>
              <a:rPr lang="en-US" dirty="0"/>
              <a:t>used to display the data in a table or </a:t>
            </a:r>
            <a:r>
              <a:rPr lang="en-US" dirty="0" smtClean="0"/>
              <a:t>tables</a:t>
            </a:r>
            <a:endParaRPr lang="en-US" dirty="0" smtClean="0"/>
          </a:p>
          <a:p>
            <a:r>
              <a:rPr lang="en-US" b="1" dirty="0" smtClean="0">
                <a:solidFill>
                  <a:srgbClr val="FF0000"/>
                </a:solidFill>
              </a:rPr>
              <a:t>SELECT</a:t>
            </a:r>
            <a:r>
              <a:rPr lang="en-US" dirty="0" smtClean="0"/>
              <a:t> </a:t>
            </a:r>
            <a:r>
              <a:rPr lang="en-US" dirty="0"/>
              <a:t>is </a:t>
            </a:r>
            <a:r>
              <a:rPr lang="en-US" dirty="0" smtClean="0"/>
              <a:t>the command used to query data in SQL database </a:t>
            </a:r>
            <a:endParaRPr lang="en-US" dirty="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
        <p:nvSpPr>
          <p:cNvPr id="6" name="Title 1"/>
          <p:cNvSpPr txBox="1">
            <a:spLocks noGrp="1"/>
          </p:cNvSpPr>
          <p:nvPr>
            <p:ph type="title"/>
          </p:nvPr>
        </p:nvSpPr>
        <p:spPr>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4000" b="1" dirty="0" smtClean="0">
                <a:solidFill>
                  <a:schemeClr val="bg2">
                    <a:lumMod val="50000"/>
                  </a:schemeClr>
                </a:solidFill>
              </a:rPr>
              <a:t>DQL (Data Query Language)</a:t>
            </a:r>
            <a:endParaRPr lang="en-US" sz="4000" b="1" dirty="0">
              <a:solidFill>
                <a:schemeClr val="bg2">
                  <a:lumMod val="50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533400"/>
            <a:ext cx="4114800" cy="715962"/>
          </a:xfrm>
        </p:spPr>
        <p:txBody>
          <a:bodyPr/>
          <a:lstStyle/>
          <a:p>
            <a:pPr lvl="3" algn="l" rtl="0">
              <a:spcBef>
                <a:spcPct val="0"/>
              </a:spcBef>
            </a:pPr>
            <a:r>
              <a:rPr lang="en-US" sz="3200" b="1" dirty="0" smtClean="0">
                <a:solidFill>
                  <a:srgbClr val="FF0000"/>
                </a:solidFill>
              </a:rPr>
              <a:t>SQL Constraint </a:t>
            </a:r>
            <a:br>
              <a:rPr lang="en-US" sz="2400" dirty="0" smtClean="0">
                <a:solidFill>
                  <a:srgbClr val="FF0000"/>
                </a:solidFill>
              </a:rPr>
            </a:br>
            <a:endParaRPr lang="en-US" dirty="0"/>
          </a:p>
        </p:txBody>
      </p:sp>
      <p:sp>
        <p:nvSpPr>
          <p:cNvPr id="3" name="Content Placeholder 2"/>
          <p:cNvSpPr>
            <a:spLocks noGrp="1"/>
          </p:cNvSpPr>
          <p:nvPr>
            <p:ph idx="1"/>
          </p:nvPr>
        </p:nvSpPr>
        <p:spPr>
          <a:xfrm>
            <a:off x="838200" y="1143000"/>
            <a:ext cx="7620000" cy="4800600"/>
          </a:xfrm>
        </p:spPr>
        <p:txBody>
          <a:bodyPr>
            <a:normAutofit fontScale="62500" lnSpcReduction="20000"/>
          </a:bodyPr>
          <a:lstStyle/>
          <a:p>
            <a:pPr fontAlgn="base"/>
            <a:r>
              <a:rPr lang="en-US" sz="2900" b="1" dirty="0" smtClean="0"/>
              <a:t>How to specify constraints?</a:t>
            </a:r>
            <a:endParaRPr lang="en-US" sz="2900" b="1" dirty="0" smtClean="0"/>
          </a:p>
          <a:p>
            <a:pPr fontAlgn="base">
              <a:buNone/>
            </a:pPr>
            <a:br>
              <a:rPr lang="en-US" dirty="0" smtClean="0"/>
            </a:br>
            <a:r>
              <a:rPr lang="en-US" dirty="0" smtClean="0"/>
              <a:t>We can specify constraints at the time of creating the table using CREATE TABLE statement. We can also specify the constraints after creating a table using ALTER TABLE statement.</a:t>
            </a:r>
            <a:endParaRPr lang="en-US" dirty="0" smtClean="0"/>
          </a:p>
          <a:p>
            <a:pPr fontAlgn="base"/>
            <a:r>
              <a:rPr lang="en-US" b="1" dirty="0" smtClean="0"/>
              <a:t>Syntax</a:t>
            </a:r>
            <a:r>
              <a:rPr lang="en-US" dirty="0" smtClean="0"/>
              <a:t>:</a:t>
            </a:r>
            <a:endParaRPr lang="en-US" dirty="0" smtClean="0"/>
          </a:p>
          <a:p>
            <a:pPr fontAlgn="base">
              <a:buNone/>
            </a:pPr>
            <a:br>
              <a:rPr lang="en-US" dirty="0" smtClean="0"/>
            </a:br>
            <a:r>
              <a:rPr lang="en-US" dirty="0" smtClean="0"/>
              <a:t>     </a:t>
            </a:r>
            <a:r>
              <a:rPr lang="en-US" dirty="0" smtClean="0">
                <a:solidFill>
                  <a:srgbClr val="DC16B6"/>
                </a:solidFill>
              </a:rPr>
              <a:t>CREATE TABLE </a:t>
            </a:r>
            <a:r>
              <a:rPr lang="en-US" dirty="0" err="1" smtClean="0">
                <a:solidFill>
                  <a:srgbClr val="DC16B6"/>
                </a:solidFill>
              </a:rPr>
              <a:t>sample_table</a:t>
            </a:r>
            <a:r>
              <a:rPr lang="en-US" dirty="0" smtClean="0">
                <a:solidFill>
                  <a:srgbClr val="DC16B6"/>
                </a:solidFill>
              </a:rPr>
              <a:t> </a:t>
            </a:r>
            <a:endParaRPr lang="en-US" dirty="0" smtClean="0">
              <a:solidFill>
                <a:srgbClr val="DC16B6"/>
              </a:solidFill>
            </a:endParaRPr>
          </a:p>
          <a:p>
            <a:pPr fontAlgn="base">
              <a:buNone/>
            </a:pPr>
            <a:r>
              <a:rPr lang="en-US" dirty="0" smtClean="0">
                <a:solidFill>
                  <a:srgbClr val="DC16B6"/>
                </a:solidFill>
              </a:rPr>
              <a:t>              ( </a:t>
            </a:r>
            <a:endParaRPr lang="en-US" dirty="0" smtClean="0">
              <a:solidFill>
                <a:srgbClr val="DC16B6"/>
              </a:solidFill>
            </a:endParaRPr>
          </a:p>
          <a:p>
            <a:pPr fontAlgn="base">
              <a:buNone/>
            </a:pPr>
            <a:r>
              <a:rPr lang="en-US" dirty="0" smtClean="0">
                <a:solidFill>
                  <a:srgbClr val="DC16B6"/>
                </a:solidFill>
              </a:rPr>
              <a:t>              column1 </a:t>
            </a:r>
            <a:r>
              <a:rPr lang="en-US" dirty="0" err="1" smtClean="0">
                <a:solidFill>
                  <a:srgbClr val="DC16B6"/>
                </a:solidFill>
              </a:rPr>
              <a:t>data_type</a:t>
            </a:r>
            <a:r>
              <a:rPr lang="en-US" dirty="0" smtClean="0">
                <a:solidFill>
                  <a:srgbClr val="DC16B6"/>
                </a:solidFill>
              </a:rPr>
              <a:t>(size) </a:t>
            </a:r>
            <a:r>
              <a:rPr lang="en-US" dirty="0" err="1" smtClean="0">
                <a:solidFill>
                  <a:srgbClr val="DC16B6"/>
                </a:solidFill>
              </a:rPr>
              <a:t>constraint_name</a:t>
            </a:r>
            <a:r>
              <a:rPr lang="en-US" dirty="0" smtClean="0">
                <a:solidFill>
                  <a:srgbClr val="DC16B6"/>
                </a:solidFill>
              </a:rPr>
              <a:t>, </a:t>
            </a:r>
            <a:endParaRPr lang="en-US" dirty="0" smtClean="0">
              <a:solidFill>
                <a:srgbClr val="DC16B6"/>
              </a:solidFill>
            </a:endParaRPr>
          </a:p>
          <a:p>
            <a:pPr fontAlgn="base">
              <a:buNone/>
            </a:pPr>
            <a:r>
              <a:rPr lang="en-US" dirty="0" smtClean="0">
                <a:solidFill>
                  <a:srgbClr val="DC16B6"/>
                </a:solidFill>
              </a:rPr>
              <a:t>              column2 </a:t>
            </a:r>
            <a:r>
              <a:rPr lang="en-US" dirty="0" err="1" smtClean="0">
                <a:solidFill>
                  <a:srgbClr val="DC16B6"/>
                </a:solidFill>
              </a:rPr>
              <a:t>data_type</a:t>
            </a:r>
            <a:r>
              <a:rPr lang="en-US" dirty="0" smtClean="0">
                <a:solidFill>
                  <a:srgbClr val="DC16B6"/>
                </a:solidFill>
              </a:rPr>
              <a:t>(size) </a:t>
            </a:r>
            <a:r>
              <a:rPr lang="en-US" dirty="0" err="1" smtClean="0">
                <a:solidFill>
                  <a:srgbClr val="DC16B6"/>
                </a:solidFill>
              </a:rPr>
              <a:t>constraint_name</a:t>
            </a:r>
            <a:r>
              <a:rPr lang="en-US" dirty="0" smtClean="0">
                <a:solidFill>
                  <a:srgbClr val="DC16B6"/>
                </a:solidFill>
              </a:rPr>
              <a:t>, </a:t>
            </a:r>
            <a:endParaRPr lang="en-US" dirty="0" smtClean="0">
              <a:solidFill>
                <a:srgbClr val="DC16B6"/>
              </a:solidFill>
            </a:endParaRPr>
          </a:p>
          <a:p>
            <a:pPr fontAlgn="base">
              <a:buNone/>
            </a:pPr>
            <a:r>
              <a:rPr lang="en-US" dirty="0" smtClean="0">
                <a:solidFill>
                  <a:srgbClr val="DC16B6"/>
                </a:solidFill>
              </a:rPr>
              <a:t>              column3 </a:t>
            </a:r>
            <a:r>
              <a:rPr lang="en-US" dirty="0" err="1" smtClean="0">
                <a:solidFill>
                  <a:srgbClr val="DC16B6"/>
                </a:solidFill>
              </a:rPr>
              <a:t>data_type</a:t>
            </a:r>
            <a:r>
              <a:rPr lang="en-US" dirty="0" smtClean="0">
                <a:solidFill>
                  <a:srgbClr val="DC16B6"/>
                </a:solidFill>
              </a:rPr>
              <a:t>(size) </a:t>
            </a:r>
            <a:r>
              <a:rPr lang="en-US" dirty="0" err="1" smtClean="0">
                <a:solidFill>
                  <a:srgbClr val="DC16B6"/>
                </a:solidFill>
              </a:rPr>
              <a:t>constraint_name</a:t>
            </a:r>
            <a:endParaRPr lang="en-US" dirty="0" smtClean="0">
              <a:solidFill>
                <a:srgbClr val="DC16B6"/>
              </a:solidFill>
            </a:endParaRPr>
          </a:p>
          <a:p>
            <a:pPr fontAlgn="base">
              <a:buNone/>
            </a:pPr>
            <a:r>
              <a:rPr lang="en-US" dirty="0" smtClean="0">
                <a:solidFill>
                  <a:srgbClr val="DC16B6"/>
                </a:solidFill>
              </a:rPr>
              <a:t>              );</a:t>
            </a:r>
            <a:endParaRPr lang="en-US" dirty="0" smtClean="0">
              <a:solidFill>
                <a:srgbClr val="DC16B6"/>
              </a:solidFill>
            </a:endParaRPr>
          </a:p>
          <a:p>
            <a:pPr fontAlgn="base"/>
            <a:r>
              <a:rPr lang="en-US" b="1" dirty="0" smtClean="0">
                <a:solidFill>
                  <a:srgbClr val="0070C0"/>
                </a:solidFill>
              </a:rPr>
              <a:t>NOT NULL</a:t>
            </a:r>
            <a:br>
              <a:rPr lang="en-US" dirty="0" smtClean="0"/>
            </a:br>
            <a:r>
              <a:rPr lang="en-US" dirty="0" smtClean="0"/>
              <a:t>  If we specify a field in a table to be NOT NULL. Then the field will never accept null value. That is, you will be not allowed to insert a new row in the table without specifying any value to this field.</a:t>
            </a:r>
            <a:br>
              <a:rPr lang="en-US" dirty="0" smtClean="0"/>
            </a:br>
            <a:r>
              <a:rPr lang="en-US" dirty="0" smtClean="0"/>
              <a:t>For example, the below query creates a table Student with the fields ID and NAME as NOT NULL. That is, we are bound to specify values for these two fields every time we wish to insert a new row.</a:t>
            </a:r>
            <a:endParaRPr lang="en-US" dirty="0" smtClean="0"/>
          </a:p>
          <a:p>
            <a:pPr fontAlgn="base"/>
            <a:r>
              <a:rPr lang="en-US" dirty="0" smtClean="0">
                <a:solidFill>
                  <a:srgbClr val="DC16B6"/>
                </a:solidFill>
              </a:rPr>
              <a:t>CREATE TABLE Student ( ID </a:t>
            </a:r>
            <a:r>
              <a:rPr lang="en-US" dirty="0" err="1" smtClean="0">
                <a:solidFill>
                  <a:srgbClr val="DC16B6"/>
                </a:solidFill>
              </a:rPr>
              <a:t>int</a:t>
            </a:r>
            <a:r>
              <a:rPr lang="en-US" dirty="0" smtClean="0">
                <a:solidFill>
                  <a:srgbClr val="DC16B6"/>
                </a:solidFill>
              </a:rPr>
              <a:t>(6) </a:t>
            </a:r>
            <a:r>
              <a:rPr lang="en-US" dirty="0" smtClean="0">
                <a:solidFill>
                  <a:srgbClr val="FF0000"/>
                </a:solidFill>
              </a:rPr>
              <a:t>NOT NULL</a:t>
            </a:r>
            <a:r>
              <a:rPr lang="en-US" dirty="0" smtClean="0">
                <a:solidFill>
                  <a:srgbClr val="DC16B6"/>
                </a:solidFill>
              </a:rPr>
              <a:t>,</a:t>
            </a:r>
            <a:endParaRPr lang="en-US" dirty="0" smtClean="0">
              <a:solidFill>
                <a:srgbClr val="DC16B6"/>
              </a:solidFill>
            </a:endParaRPr>
          </a:p>
          <a:p>
            <a:pPr fontAlgn="base">
              <a:buNone/>
            </a:pPr>
            <a:r>
              <a:rPr lang="en-US" dirty="0" smtClean="0">
                <a:solidFill>
                  <a:srgbClr val="DC16B6"/>
                </a:solidFill>
              </a:rPr>
              <a:t>            NAME </a:t>
            </a:r>
            <a:r>
              <a:rPr lang="en-US" dirty="0" err="1" smtClean="0">
                <a:solidFill>
                  <a:srgbClr val="DC16B6"/>
                </a:solidFill>
              </a:rPr>
              <a:t>varchar</a:t>
            </a:r>
            <a:r>
              <a:rPr lang="en-US" dirty="0" smtClean="0">
                <a:solidFill>
                  <a:srgbClr val="DC16B6"/>
                </a:solidFill>
              </a:rPr>
              <a:t>(10) NOT NULL, </a:t>
            </a:r>
            <a:endParaRPr lang="en-US" dirty="0" smtClean="0">
              <a:solidFill>
                <a:srgbClr val="DC16B6"/>
              </a:solidFill>
            </a:endParaRPr>
          </a:p>
          <a:p>
            <a:pPr fontAlgn="base">
              <a:buNone/>
            </a:pPr>
            <a:r>
              <a:rPr lang="en-US" dirty="0" smtClean="0">
                <a:solidFill>
                  <a:srgbClr val="DC16B6"/>
                </a:solidFill>
              </a:rPr>
              <a:t>            ADDRESS </a:t>
            </a:r>
            <a:r>
              <a:rPr lang="en-US" dirty="0" err="1" smtClean="0">
                <a:solidFill>
                  <a:srgbClr val="DC16B6"/>
                </a:solidFill>
              </a:rPr>
              <a:t>varchar</a:t>
            </a:r>
            <a:r>
              <a:rPr lang="en-US" dirty="0" smtClean="0">
                <a:solidFill>
                  <a:srgbClr val="DC16B6"/>
                </a:solidFill>
              </a:rPr>
              <a:t>(20) ); </a:t>
            </a:r>
            <a:endParaRPr lang="en-US" dirty="0" smtClean="0">
              <a:solidFill>
                <a:srgbClr val="DC16B6"/>
              </a:solidFill>
            </a:endParaRPr>
          </a:p>
          <a:p>
            <a:endParaRPr lang="en-US" dirty="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66800"/>
            <a:ext cx="7620000" cy="4876800"/>
          </a:xfrm>
        </p:spPr>
        <p:txBody>
          <a:bodyPr>
            <a:normAutofit fontScale="92500"/>
          </a:bodyPr>
          <a:lstStyle/>
          <a:p>
            <a:pPr fontAlgn="base"/>
            <a:r>
              <a:rPr lang="en-US" b="1" dirty="0" smtClean="0">
                <a:solidFill>
                  <a:srgbClr val="0070C0"/>
                </a:solidFill>
              </a:rPr>
              <a:t>UNIQUE</a:t>
            </a:r>
            <a:br>
              <a:rPr lang="en-US" dirty="0" smtClean="0"/>
            </a:br>
            <a:r>
              <a:rPr lang="en-US" dirty="0" smtClean="0"/>
              <a:t>This constraint helps to uniquely identify each row in the table. i.e. for a particular column, all the rows should have unique values. We can have more than one UNIQUE columns in a table.</a:t>
            </a:r>
            <a:br>
              <a:rPr lang="en-US" dirty="0" smtClean="0"/>
            </a:br>
            <a:r>
              <a:rPr lang="en-US" dirty="0" smtClean="0"/>
              <a:t>For example, the below query creates a tale Student where the field ID is specified as UNIQUE. </a:t>
            </a:r>
            <a:r>
              <a:rPr lang="en-US" dirty="0" err="1" smtClean="0"/>
              <a:t>i.e</a:t>
            </a:r>
            <a:r>
              <a:rPr lang="en-US" dirty="0" smtClean="0"/>
              <a:t>, no two students can have the same ID.</a:t>
            </a:r>
            <a:endParaRPr lang="en-US" dirty="0" smtClean="0"/>
          </a:p>
          <a:p>
            <a:pPr fontAlgn="base"/>
            <a:r>
              <a:rPr lang="en-US" dirty="0" smtClean="0"/>
              <a:t>Syntax:</a:t>
            </a:r>
            <a:endParaRPr lang="en-US" dirty="0" smtClean="0"/>
          </a:p>
          <a:p>
            <a:pPr fontAlgn="base"/>
            <a:r>
              <a:rPr lang="en-US" dirty="0" smtClean="0">
                <a:solidFill>
                  <a:srgbClr val="DC16B6"/>
                </a:solidFill>
              </a:rPr>
              <a:t> CREATE TABLE Student </a:t>
            </a:r>
            <a:endParaRPr lang="en-US" dirty="0" smtClean="0">
              <a:solidFill>
                <a:srgbClr val="DC16B6"/>
              </a:solidFill>
            </a:endParaRPr>
          </a:p>
          <a:p>
            <a:pPr fontAlgn="base"/>
            <a:r>
              <a:rPr lang="en-US" dirty="0" smtClean="0">
                <a:solidFill>
                  <a:srgbClr val="DC16B6"/>
                </a:solidFill>
              </a:rPr>
              <a:t> ( </a:t>
            </a:r>
            <a:endParaRPr lang="en-US" dirty="0" smtClean="0">
              <a:solidFill>
                <a:srgbClr val="DC16B6"/>
              </a:solidFill>
            </a:endParaRPr>
          </a:p>
          <a:p>
            <a:pPr fontAlgn="base"/>
            <a:r>
              <a:rPr lang="en-US" dirty="0" smtClean="0">
                <a:solidFill>
                  <a:srgbClr val="DC16B6"/>
                </a:solidFill>
              </a:rPr>
              <a:t>   ID </a:t>
            </a:r>
            <a:r>
              <a:rPr lang="en-US" dirty="0" err="1" smtClean="0">
                <a:solidFill>
                  <a:srgbClr val="DC16B6"/>
                </a:solidFill>
              </a:rPr>
              <a:t>int</a:t>
            </a:r>
            <a:r>
              <a:rPr lang="en-US" dirty="0" smtClean="0">
                <a:solidFill>
                  <a:srgbClr val="DC16B6"/>
                </a:solidFill>
              </a:rPr>
              <a:t> NOT NULL </a:t>
            </a:r>
            <a:r>
              <a:rPr lang="en-US" dirty="0" smtClean="0">
                <a:solidFill>
                  <a:srgbClr val="FF0000"/>
                </a:solidFill>
              </a:rPr>
              <a:t>UNIQUE</a:t>
            </a:r>
            <a:r>
              <a:rPr lang="en-US" dirty="0" smtClean="0">
                <a:solidFill>
                  <a:srgbClr val="DC16B6"/>
                </a:solidFill>
              </a:rPr>
              <a:t>, </a:t>
            </a:r>
            <a:endParaRPr lang="en-US" dirty="0" smtClean="0">
              <a:solidFill>
                <a:srgbClr val="DC16B6"/>
              </a:solidFill>
            </a:endParaRPr>
          </a:p>
          <a:p>
            <a:pPr fontAlgn="base"/>
            <a:r>
              <a:rPr lang="en-US" dirty="0" smtClean="0">
                <a:solidFill>
                  <a:srgbClr val="DC16B6"/>
                </a:solidFill>
              </a:rPr>
              <a:t>   NAME </a:t>
            </a:r>
            <a:r>
              <a:rPr lang="en-US" dirty="0" err="1" smtClean="0">
                <a:solidFill>
                  <a:srgbClr val="DC16B6"/>
                </a:solidFill>
              </a:rPr>
              <a:t>varchar</a:t>
            </a:r>
            <a:r>
              <a:rPr lang="en-US" dirty="0" smtClean="0">
                <a:solidFill>
                  <a:srgbClr val="DC16B6"/>
                </a:solidFill>
              </a:rPr>
              <a:t>(10), </a:t>
            </a:r>
            <a:endParaRPr lang="en-US" dirty="0" smtClean="0">
              <a:solidFill>
                <a:srgbClr val="DC16B6"/>
              </a:solidFill>
            </a:endParaRPr>
          </a:p>
          <a:p>
            <a:pPr fontAlgn="base"/>
            <a:r>
              <a:rPr lang="en-US" dirty="0" smtClean="0">
                <a:solidFill>
                  <a:srgbClr val="DC16B6"/>
                </a:solidFill>
              </a:rPr>
              <a:t>   ADDRESS </a:t>
            </a:r>
            <a:r>
              <a:rPr lang="en-US" dirty="0" err="1" smtClean="0">
                <a:solidFill>
                  <a:srgbClr val="DC16B6"/>
                </a:solidFill>
              </a:rPr>
              <a:t>varchar</a:t>
            </a:r>
            <a:r>
              <a:rPr lang="en-US" dirty="0" smtClean="0">
                <a:solidFill>
                  <a:srgbClr val="DC16B6"/>
                </a:solidFill>
              </a:rPr>
              <a:t>(20) </a:t>
            </a:r>
            <a:endParaRPr lang="en-US" dirty="0" smtClean="0">
              <a:solidFill>
                <a:srgbClr val="DC16B6"/>
              </a:solidFill>
            </a:endParaRPr>
          </a:p>
          <a:p>
            <a:pPr fontAlgn="base"/>
            <a:r>
              <a:rPr lang="en-US" dirty="0" smtClean="0">
                <a:solidFill>
                  <a:srgbClr val="DC16B6"/>
                </a:solidFill>
              </a:rPr>
              <a:t>  ); </a:t>
            </a:r>
            <a:endParaRPr lang="en-US" dirty="0" smtClean="0">
              <a:solidFill>
                <a:srgbClr val="DC16B6"/>
              </a:solidFill>
            </a:endParaRPr>
          </a:p>
          <a:p>
            <a:endParaRPr lang="en-US" dirty="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2819400" cy="868362"/>
          </a:xfrm>
        </p:spPr>
        <p:txBody>
          <a:bodyPr/>
          <a:lstStyle/>
          <a:p>
            <a:r>
              <a:rPr lang="en-US" sz="2400" b="1" dirty="0" smtClean="0">
                <a:solidFill>
                  <a:srgbClr val="0070C0"/>
                </a:solidFill>
              </a:rPr>
              <a:t>PRIMARY KEY</a:t>
            </a:r>
            <a:endParaRPr lang="en-US" sz="2400" dirty="0"/>
          </a:p>
        </p:txBody>
      </p:sp>
      <p:sp>
        <p:nvSpPr>
          <p:cNvPr id="3" name="Content Placeholder 2"/>
          <p:cNvSpPr>
            <a:spLocks noGrp="1"/>
          </p:cNvSpPr>
          <p:nvPr>
            <p:ph idx="1"/>
          </p:nvPr>
        </p:nvSpPr>
        <p:spPr>
          <a:xfrm>
            <a:off x="457200" y="1219200"/>
            <a:ext cx="7620000" cy="4495800"/>
          </a:xfrm>
        </p:spPr>
        <p:txBody>
          <a:bodyPr>
            <a:normAutofit fontScale="92500" lnSpcReduction="20000"/>
          </a:bodyPr>
          <a:lstStyle/>
          <a:p>
            <a:pPr fontAlgn="base">
              <a:buNone/>
            </a:pPr>
            <a:br>
              <a:rPr lang="en-US" dirty="0" smtClean="0"/>
            </a:br>
            <a:r>
              <a:rPr lang="en-US" sz="1900" dirty="0" smtClean="0"/>
              <a:t>Primary Key is a field which uniquely identifies each row in the table. If a field in a table as primary key, then the field will not be able to contain NULL values as well as all the rows should have unique values for this field. So, in other words we can say that this is combination of NOT NULL and UNIQUE constraints.</a:t>
            </a:r>
            <a:br>
              <a:rPr lang="en-US" sz="1900" dirty="0" smtClean="0"/>
            </a:br>
            <a:r>
              <a:rPr lang="en-US" sz="1900" dirty="0" smtClean="0"/>
              <a:t>A table can have only one field as primary key. Below query will create a table named Student and specifies the field ID as primary key.</a:t>
            </a:r>
            <a:endParaRPr lang="en-US" sz="1900" dirty="0" smtClean="0"/>
          </a:p>
          <a:p>
            <a:pPr fontAlgn="base"/>
            <a:r>
              <a:rPr lang="en-US" sz="1900" dirty="0" smtClean="0"/>
              <a:t>Syntax:</a:t>
            </a:r>
            <a:endParaRPr lang="en-US" sz="1900" dirty="0" smtClean="0"/>
          </a:p>
          <a:p>
            <a:pPr fontAlgn="base"/>
            <a:endParaRPr lang="en-US" sz="1900" dirty="0" smtClean="0"/>
          </a:p>
          <a:p>
            <a:pPr fontAlgn="base"/>
            <a:r>
              <a:rPr lang="en-US" sz="1900" dirty="0" smtClean="0">
                <a:solidFill>
                  <a:srgbClr val="DC16B6"/>
                </a:solidFill>
              </a:rPr>
              <a:t>CREATE TABLE Student </a:t>
            </a:r>
            <a:endParaRPr lang="en-US" sz="1900" dirty="0" smtClean="0">
              <a:solidFill>
                <a:srgbClr val="DC16B6"/>
              </a:solidFill>
            </a:endParaRPr>
          </a:p>
          <a:p>
            <a:pPr fontAlgn="base">
              <a:buNone/>
            </a:pPr>
            <a:r>
              <a:rPr lang="en-US" sz="1900" dirty="0" smtClean="0">
                <a:solidFill>
                  <a:srgbClr val="DC16B6"/>
                </a:solidFill>
              </a:rPr>
              <a:t>       (</a:t>
            </a:r>
            <a:endParaRPr lang="en-US" sz="1900" dirty="0" smtClean="0">
              <a:solidFill>
                <a:srgbClr val="DC16B6"/>
              </a:solidFill>
            </a:endParaRPr>
          </a:p>
          <a:p>
            <a:pPr fontAlgn="base">
              <a:buNone/>
            </a:pPr>
            <a:r>
              <a:rPr lang="en-US" sz="1900" dirty="0" smtClean="0">
                <a:solidFill>
                  <a:srgbClr val="DC16B6"/>
                </a:solidFill>
              </a:rPr>
              <a:t>        ID int  NOT NULL </a:t>
            </a:r>
            <a:r>
              <a:rPr lang="en-US" sz="1900" b="1" dirty="0" smtClean="0">
                <a:solidFill>
                  <a:srgbClr val="FF0000"/>
                </a:solidFill>
              </a:rPr>
              <a:t>Primary key</a:t>
            </a:r>
            <a:r>
              <a:rPr lang="en-US" sz="1900" dirty="0" smtClean="0">
                <a:solidFill>
                  <a:srgbClr val="DC16B6"/>
                </a:solidFill>
              </a:rPr>
              <a:t>, </a:t>
            </a:r>
            <a:endParaRPr lang="en-US" sz="1900" dirty="0" smtClean="0">
              <a:solidFill>
                <a:srgbClr val="DC16B6"/>
              </a:solidFill>
            </a:endParaRPr>
          </a:p>
          <a:p>
            <a:pPr fontAlgn="base">
              <a:buNone/>
            </a:pPr>
            <a:r>
              <a:rPr lang="en-US" sz="1900" dirty="0" smtClean="0">
                <a:solidFill>
                  <a:srgbClr val="DC16B6"/>
                </a:solidFill>
              </a:rPr>
              <a:t>        NAME </a:t>
            </a:r>
            <a:r>
              <a:rPr lang="en-US" sz="1900" dirty="0" err="1" smtClean="0">
                <a:solidFill>
                  <a:srgbClr val="DC16B6"/>
                </a:solidFill>
              </a:rPr>
              <a:t>varchar</a:t>
            </a:r>
            <a:r>
              <a:rPr lang="en-US" sz="1900" dirty="0" smtClean="0">
                <a:solidFill>
                  <a:srgbClr val="DC16B6"/>
                </a:solidFill>
              </a:rPr>
              <a:t>(10), </a:t>
            </a:r>
            <a:endParaRPr lang="en-US" sz="1900" dirty="0" smtClean="0">
              <a:solidFill>
                <a:srgbClr val="DC16B6"/>
              </a:solidFill>
            </a:endParaRPr>
          </a:p>
          <a:p>
            <a:pPr fontAlgn="base">
              <a:buNone/>
            </a:pPr>
            <a:r>
              <a:rPr lang="en-US" sz="1900" dirty="0" smtClean="0">
                <a:solidFill>
                  <a:srgbClr val="DC16B6"/>
                </a:solidFill>
              </a:rPr>
              <a:t>       ADDRESS </a:t>
            </a:r>
            <a:r>
              <a:rPr lang="en-US" sz="1900" dirty="0" err="1" smtClean="0">
                <a:solidFill>
                  <a:srgbClr val="DC16B6"/>
                </a:solidFill>
              </a:rPr>
              <a:t>varchar</a:t>
            </a:r>
            <a:r>
              <a:rPr lang="en-US" sz="1900" dirty="0" smtClean="0">
                <a:solidFill>
                  <a:srgbClr val="DC16B6"/>
                </a:solidFill>
              </a:rPr>
              <a:t>(20) </a:t>
            </a:r>
            <a:endParaRPr lang="en-US" sz="1900" dirty="0" smtClean="0">
              <a:solidFill>
                <a:srgbClr val="DC16B6"/>
              </a:solidFill>
            </a:endParaRPr>
          </a:p>
          <a:p>
            <a:pPr fontAlgn="base">
              <a:buNone/>
            </a:pPr>
            <a:r>
              <a:rPr lang="en-US" sz="1900" dirty="0" smtClean="0">
                <a:solidFill>
                  <a:srgbClr val="DC16B6"/>
                </a:solidFill>
              </a:rPr>
              <a:t>); </a:t>
            </a:r>
            <a:endParaRPr lang="en-US" sz="1900" dirty="0" smtClean="0">
              <a:solidFill>
                <a:srgbClr val="DC16B6"/>
              </a:solidFill>
            </a:endParaRPr>
          </a:p>
          <a:p>
            <a:endParaRPr lang="en-US" dirty="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7467600" cy="4953000"/>
          </a:xfrm>
        </p:spPr>
        <p:txBody>
          <a:bodyPr>
            <a:normAutofit fontScale="77500" lnSpcReduction="20000"/>
          </a:bodyPr>
          <a:lstStyle/>
          <a:p>
            <a:pPr fontAlgn="base">
              <a:buNone/>
            </a:pPr>
            <a:endParaRPr lang="en-US" b="1" dirty="0" smtClean="0"/>
          </a:p>
          <a:p>
            <a:pPr fontAlgn="base"/>
            <a:r>
              <a:rPr lang="en-US" sz="2000" b="1" dirty="0" smtClean="0">
                <a:solidFill>
                  <a:srgbClr val="0070C0"/>
                </a:solidFill>
              </a:rPr>
              <a:t>FOREIGN KEY</a:t>
            </a:r>
            <a:endParaRPr lang="en-US" sz="2000" b="1" dirty="0" smtClean="0">
              <a:solidFill>
                <a:srgbClr val="0070C0"/>
              </a:solidFill>
            </a:endParaRPr>
          </a:p>
          <a:p>
            <a:pPr fontAlgn="base">
              <a:buNone/>
            </a:pPr>
            <a:br>
              <a:rPr lang="en-US" dirty="0" smtClean="0"/>
            </a:br>
            <a:r>
              <a:rPr lang="en-US" dirty="0" smtClean="0"/>
              <a:t>Foreign Key is a field in a table which uniquely identifies each row of a another table. That is, this field points to primary key of another table. This usually creates a kind of link between the tables.</a:t>
            </a:r>
            <a:br>
              <a:rPr lang="en-US" dirty="0" smtClean="0"/>
            </a:br>
            <a:r>
              <a:rPr lang="en-US" dirty="0" smtClean="0"/>
              <a:t>Consider the two tables as shown below:</a:t>
            </a:r>
            <a:endParaRPr lang="en-US" dirty="0" smtClean="0">
              <a:solidFill>
                <a:srgbClr val="DC16B6"/>
              </a:solidFill>
            </a:endParaRPr>
          </a:p>
          <a:p>
            <a:pPr fontAlgn="base"/>
            <a:r>
              <a:rPr lang="en-US" b="1" dirty="0" smtClean="0">
                <a:solidFill>
                  <a:srgbClr val="0070C0"/>
                </a:solidFill>
              </a:rPr>
              <a:t>CHECK</a:t>
            </a:r>
            <a:br>
              <a:rPr lang="en-US" dirty="0" smtClean="0"/>
            </a:br>
            <a:r>
              <a:rPr lang="en-US" dirty="0" smtClean="0"/>
              <a:t>Using the CHECK constraint we can specify a condition for a field, which should be satisfied at the time of entering values for this field.</a:t>
            </a:r>
            <a:br>
              <a:rPr lang="en-US" dirty="0" smtClean="0"/>
            </a:br>
            <a:r>
              <a:rPr lang="en-US" dirty="0" smtClean="0"/>
              <a:t>For example, the below query creates a table Student and specifies the condition for the field AGE as (AGE &gt;= 18 ). That is, the user will not be allowed to enter any record in the table with AGE &lt; 18.</a:t>
            </a:r>
            <a:endParaRPr lang="en-US" dirty="0" smtClean="0"/>
          </a:p>
          <a:p>
            <a:pPr fontAlgn="base"/>
            <a:endParaRPr lang="en-US" dirty="0" smtClean="0"/>
          </a:p>
          <a:p>
            <a:pPr fontAlgn="base">
              <a:buNone/>
            </a:pPr>
            <a:r>
              <a:rPr lang="en-US" b="1" dirty="0" smtClean="0">
                <a:solidFill>
                  <a:srgbClr val="DC16B6"/>
                </a:solidFill>
              </a:rPr>
              <a:t>        CREATE TABLE Student </a:t>
            </a:r>
            <a:endParaRPr lang="en-US" b="1" dirty="0" smtClean="0">
              <a:solidFill>
                <a:srgbClr val="DC16B6"/>
              </a:solidFill>
            </a:endParaRPr>
          </a:p>
          <a:p>
            <a:pPr fontAlgn="base">
              <a:buNone/>
            </a:pPr>
            <a:r>
              <a:rPr lang="en-US" b="1" dirty="0" smtClean="0">
                <a:solidFill>
                  <a:srgbClr val="DC16B6"/>
                </a:solidFill>
              </a:rPr>
              <a:t>          (</a:t>
            </a:r>
            <a:endParaRPr lang="en-US" b="1" dirty="0" smtClean="0">
              <a:solidFill>
                <a:srgbClr val="DC16B6"/>
              </a:solidFill>
            </a:endParaRPr>
          </a:p>
          <a:p>
            <a:pPr fontAlgn="base">
              <a:buNone/>
            </a:pPr>
            <a:r>
              <a:rPr lang="en-US" b="1" dirty="0" smtClean="0">
                <a:solidFill>
                  <a:srgbClr val="DC16B6"/>
                </a:solidFill>
              </a:rPr>
              <a:t>           ID </a:t>
            </a:r>
            <a:r>
              <a:rPr lang="en-US" b="1" dirty="0" err="1" smtClean="0">
                <a:solidFill>
                  <a:srgbClr val="DC16B6"/>
                </a:solidFill>
              </a:rPr>
              <a:t>int</a:t>
            </a:r>
            <a:r>
              <a:rPr lang="en-US" b="1" dirty="0" smtClean="0">
                <a:solidFill>
                  <a:srgbClr val="DC16B6"/>
                </a:solidFill>
              </a:rPr>
              <a:t>  NOT NULL, </a:t>
            </a:r>
            <a:endParaRPr lang="en-US" b="1" dirty="0" smtClean="0">
              <a:solidFill>
                <a:srgbClr val="DC16B6"/>
              </a:solidFill>
            </a:endParaRPr>
          </a:p>
          <a:p>
            <a:pPr fontAlgn="base">
              <a:buNone/>
            </a:pPr>
            <a:r>
              <a:rPr lang="en-US" b="1" dirty="0" smtClean="0">
                <a:solidFill>
                  <a:srgbClr val="DC16B6"/>
                </a:solidFill>
              </a:rPr>
              <a:t>          NAME </a:t>
            </a:r>
            <a:r>
              <a:rPr lang="en-US" b="1" dirty="0" err="1" smtClean="0">
                <a:solidFill>
                  <a:srgbClr val="DC16B6"/>
                </a:solidFill>
              </a:rPr>
              <a:t>varchar</a:t>
            </a:r>
            <a:r>
              <a:rPr lang="en-US" b="1" dirty="0" smtClean="0">
                <a:solidFill>
                  <a:srgbClr val="DC16B6"/>
                </a:solidFill>
              </a:rPr>
              <a:t>(10)  NOT NULL, </a:t>
            </a:r>
            <a:endParaRPr lang="en-US" b="1" dirty="0" smtClean="0">
              <a:solidFill>
                <a:srgbClr val="DC16B6"/>
              </a:solidFill>
            </a:endParaRPr>
          </a:p>
          <a:p>
            <a:pPr fontAlgn="base">
              <a:buNone/>
            </a:pPr>
            <a:r>
              <a:rPr lang="en-US" b="1" dirty="0" smtClean="0">
                <a:solidFill>
                  <a:srgbClr val="DC16B6"/>
                </a:solidFill>
              </a:rPr>
              <a:t>          AGE int NOT NULL  </a:t>
            </a:r>
            <a:r>
              <a:rPr lang="en-US" b="1" dirty="0" smtClean="0">
                <a:solidFill>
                  <a:srgbClr val="FF0000"/>
                </a:solidFill>
              </a:rPr>
              <a:t>CHECK (AGE &gt;= 18) ); </a:t>
            </a:r>
            <a:endParaRPr lang="en-US" dirty="0" smtClean="0">
              <a:solidFill>
                <a:srgbClr val="FF0000"/>
              </a:solidFill>
            </a:endParaRPr>
          </a:p>
          <a:p>
            <a:endParaRPr lang="en-US" dirty="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467600" cy="762000"/>
          </a:xfrm>
        </p:spPr>
        <p:txBody>
          <a:bodyPr/>
          <a:lstStyle/>
          <a:p>
            <a:r>
              <a:rPr lang="en-US" sz="2400" b="1" dirty="0" smtClean="0">
                <a:solidFill>
                  <a:srgbClr val="0070C0"/>
                </a:solidFill>
              </a:rPr>
              <a:t>DEFAULT</a:t>
            </a:r>
            <a:endParaRPr lang="en-US" sz="2400" dirty="0"/>
          </a:p>
        </p:txBody>
      </p:sp>
      <p:sp>
        <p:nvSpPr>
          <p:cNvPr id="3" name="Content Placeholder 2"/>
          <p:cNvSpPr>
            <a:spLocks noGrp="1"/>
          </p:cNvSpPr>
          <p:nvPr>
            <p:ph idx="1"/>
          </p:nvPr>
        </p:nvSpPr>
        <p:spPr>
          <a:xfrm>
            <a:off x="457200" y="1143000"/>
            <a:ext cx="7620000" cy="4800600"/>
          </a:xfrm>
        </p:spPr>
        <p:txBody>
          <a:bodyPr>
            <a:normAutofit lnSpcReduction="10000"/>
          </a:bodyPr>
          <a:lstStyle/>
          <a:p>
            <a:pPr fontAlgn="base">
              <a:buNone/>
            </a:pPr>
            <a:r>
              <a:rPr lang="en-US" dirty="0" smtClean="0"/>
              <a:t>  This constraint is used to provide a default value for the fields. That is, if at the time of entering new records in the table if the user does not specify any value for these fields then the default value will be assigned to them.</a:t>
            </a:r>
            <a:br>
              <a:rPr lang="en-US" dirty="0" smtClean="0"/>
            </a:br>
            <a:r>
              <a:rPr lang="en-US" dirty="0" smtClean="0"/>
              <a:t>For example, the below query will create a table named Student and specify the default value for the field AGE as 18.</a:t>
            </a:r>
            <a:endParaRPr lang="en-US" dirty="0" smtClean="0"/>
          </a:p>
          <a:p>
            <a:pPr fontAlgn="base"/>
            <a:r>
              <a:rPr lang="en-US" dirty="0" smtClean="0">
                <a:solidFill>
                  <a:srgbClr val="DC16B6"/>
                </a:solidFill>
              </a:rPr>
              <a:t>    CREATE TABLE Student </a:t>
            </a:r>
            <a:endParaRPr lang="en-US" dirty="0" smtClean="0">
              <a:solidFill>
                <a:srgbClr val="DC16B6"/>
              </a:solidFill>
            </a:endParaRPr>
          </a:p>
          <a:p>
            <a:pPr fontAlgn="base">
              <a:buNone/>
            </a:pPr>
            <a:r>
              <a:rPr lang="en-US" dirty="0" smtClean="0">
                <a:solidFill>
                  <a:srgbClr val="DC16B6"/>
                </a:solidFill>
              </a:rPr>
              <a:t>         ( </a:t>
            </a:r>
            <a:endParaRPr lang="en-US" dirty="0" smtClean="0">
              <a:solidFill>
                <a:srgbClr val="DC16B6"/>
              </a:solidFill>
            </a:endParaRPr>
          </a:p>
          <a:p>
            <a:pPr fontAlgn="base">
              <a:buNone/>
            </a:pPr>
            <a:r>
              <a:rPr lang="en-US" dirty="0" smtClean="0">
                <a:solidFill>
                  <a:srgbClr val="DC16B6"/>
                </a:solidFill>
              </a:rPr>
              <a:t>         ID int  NOT NULL, </a:t>
            </a:r>
            <a:endParaRPr lang="en-US" dirty="0" smtClean="0">
              <a:solidFill>
                <a:srgbClr val="DC16B6"/>
              </a:solidFill>
            </a:endParaRPr>
          </a:p>
          <a:p>
            <a:pPr fontAlgn="base">
              <a:buNone/>
            </a:pPr>
            <a:r>
              <a:rPr lang="en-US" dirty="0" smtClean="0">
                <a:solidFill>
                  <a:srgbClr val="DC16B6"/>
                </a:solidFill>
              </a:rPr>
              <a:t>         NAME </a:t>
            </a:r>
            <a:r>
              <a:rPr lang="en-US" dirty="0" err="1" smtClean="0">
                <a:solidFill>
                  <a:srgbClr val="DC16B6"/>
                </a:solidFill>
              </a:rPr>
              <a:t>varchar</a:t>
            </a:r>
            <a:r>
              <a:rPr lang="en-US" dirty="0" smtClean="0">
                <a:solidFill>
                  <a:srgbClr val="DC16B6"/>
                </a:solidFill>
              </a:rPr>
              <a:t>(10) NOT NULL, </a:t>
            </a:r>
            <a:endParaRPr lang="en-US" dirty="0" smtClean="0">
              <a:solidFill>
                <a:srgbClr val="DC16B6"/>
              </a:solidFill>
            </a:endParaRPr>
          </a:p>
          <a:p>
            <a:pPr fontAlgn="base">
              <a:buNone/>
            </a:pPr>
            <a:r>
              <a:rPr lang="en-US" dirty="0" smtClean="0">
                <a:solidFill>
                  <a:srgbClr val="DC16B6"/>
                </a:solidFill>
              </a:rPr>
              <a:t>         AGE int </a:t>
            </a:r>
            <a:r>
              <a:rPr lang="en-US" b="1" dirty="0" smtClean="0">
                <a:solidFill>
                  <a:srgbClr val="FF0000"/>
                </a:solidFill>
              </a:rPr>
              <a:t>DEFAULT</a:t>
            </a:r>
            <a:r>
              <a:rPr lang="en-US" dirty="0" smtClean="0">
                <a:solidFill>
                  <a:srgbClr val="DC16B6"/>
                </a:solidFill>
              </a:rPr>
              <a:t> 18 </a:t>
            </a:r>
            <a:endParaRPr lang="en-US" dirty="0" smtClean="0">
              <a:solidFill>
                <a:srgbClr val="DC16B6"/>
              </a:solidFill>
            </a:endParaRPr>
          </a:p>
          <a:p>
            <a:pPr fontAlgn="base">
              <a:buNone/>
            </a:pPr>
            <a:r>
              <a:rPr lang="en-US" dirty="0" smtClean="0">
                <a:solidFill>
                  <a:srgbClr val="DC16B6"/>
                </a:solidFill>
              </a:rPr>
              <a:t>         );</a:t>
            </a:r>
            <a:endParaRPr lang="en-US" dirty="0" smtClean="0">
              <a:solidFill>
                <a:srgbClr val="DC16B6"/>
              </a:solidFill>
            </a:endParaRPr>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315200" cy="1143000"/>
          </a:xfrm>
        </p:spPr>
        <p:txBody>
          <a:bodyPr>
            <a:normAutofit/>
          </a:bodyPr>
          <a:lstStyle/>
          <a:p>
            <a:r>
              <a:rPr lang="en-US" dirty="0" smtClean="0">
                <a:solidFill>
                  <a:schemeClr val="bg2">
                    <a:lumMod val="50000"/>
                  </a:schemeClr>
                </a:solidFill>
                <a:latin typeface="Aharoni" pitchFamily="2" charset="-79"/>
                <a:cs typeface="Aharoni" pitchFamily="2" charset="-79"/>
              </a:rPr>
              <a:t>Objective</a:t>
            </a:r>
            <a:endParaRPr lang="en-US" dirty="0">
              <a:solidFill>
                <a:schemeClr val="bg2">
                  <a:lumMod val="50000"/>
                </a:schemeClr>
              </a:solidFill>
              <a:latin typeface="Aharoni" pitchFamily="2" charset="-79"/>
              <a:cs typeface="Aharoni" pitchFamily="2" charset="-79"/>
            </a:endParaRPr>
          </a:p>
        </p:txBody>
      </p:sp>
      <p:sp>
        <p:nvSpPr>
          <p:cNvPr id="6" name="Slide Number Placeholder 5"/>
          <p:cNvSpPr>
            <a:spLocks noGrp="1"/>
          </p:cNvSpPr>
          <p:nvPr>
            <p:ph type="sldNum" sz="quarter" idx="12"/>
          </p:nvPr>
        </p:nvSpPr>
        <p:spPr/>
        <p:txBody>
          <a:bodyPr/>
          <a:lstStyle/>
          <a:p>
            <a:fld id="{D514015B-AB1C-4B2F-ABC2-B67F157965AE}" type="slidenum">
              <a:rPr lang="en-US" smtClean="0"/>
            </a:fld>
            <a:endParaRPr lang="en-US"/>
          </a:p>
        </p:txBody>
      </p:sp>
      <p:sp>
        <p:nvSpPr>
          <p:cNvPr id="3" name="Content Placeholder 2"/>
          <p:cNvSpPr>
            <a:spLocks noGrp="1"/>
          </p:cNvSpPr>
          <p:nvPr>
            <p:ph idx="1"/>
          </p:nvPr>
        </p:nvSpPr>
        <p:spPr>
          <a:xfrm>
            <a:off x="4293" y="1588395"/>
            <a:ext cx="8610600" cy="5117205"/>
          </a:xfrm>
        </p:spPr>
        <p:txBody>
          <a:bodyPr>
            <a:noAutofit/>
          </a:bodyPr>
          <a:lstStyle/>
          <a:p>
            <a:pPr lvl="2">
              <a:lnSpc>
                <a:spcPct val="150000"/>
              </a:lnSpc>
              <a:spcBef>
                <a:spcPts val="100"/>
              </a:spcBef>
              <a:buFont typeface="Wingdings" panose="05000000000000000000" pitchFamily="2" charset="2"/>
              <a:buChar char="ü"/>
            </a:pPr>
            <a:r>
              <a:rPr lang="en-US" dirty="0" smtClean="0">
                <a:solidFill>
                  <a:schemeClr val="bg2">
                    <a:lumMod val="50000"/>
                  </a:schemeClr>
                </a:solidFill>
              </a:rPr>
              <a:t>SQL and T-SQL</a:t>
            </a:r>
            <a:endParaRPr lang="en-US" dirty="0">
              <a:solidFill>
                <a:schemeClr val="bg2">
                  <a:lumMod val="50000"/>
                </a:schemeClr>
              </a:solidFill>
            </a:endParaRPr>
          </a:p>
          <a:p>
            <a:pPr lvl="2">
              <a:lnSpc>
                <a:spcPct val="150000"/>
              </a:lnSpc>
              <a:spcBef>
                <a:spcPts val="100"/>
              </a:spcBef>
              <a:buFont typeface="Wingdings" panose="05000000000000000000" pitchFamily="2" charset="2"/>
              <a:buChar char="ü"/>
            </a:pPr>
            <a:r>
              <a:rPr lang="en-US" dirty="0">
                <a:solidFill>
                  <a:schemeClr val="bg2">
                    <a:lumMod val="50000"/>
                  </a:schemeClr>
                </a:solidFill>
              </a:rPr>
              <a:t>The Technical Jargon: </a:t>
            </a:r>
            <a:endParaRPr lang="en-US" dirty="0" smtClean="0">
              <a:solidFill>
                <a:schemeClr val="bg2">
                  <a:lumMod val="50000"/>
                </a:schemeClr>
              </a:solidFill>
            </a:endParaRPr>
          </a:p>
          <a:p>
            <a:pPr lvl="4">
              <a:lnSpc>
                <a:spcPct val="150000"/>
              </a:lnSpc>
              <a:spcBef>
                <a:spcPts val="100"/>
              </a:spcBef>
              <a:buFont typeface="Wingdings" panose="05000000000000000000" pitchFamily="2" charset="2"/>
              <a:buChar char="ü"/>
            </a:pPr>
            <a:r>
              <a:rPr lang="en-US" sz="1800" dirty="0" smtClean="0">
                <a:solidFill>
                  <a:srgbClr val="FF0000"/>
                </a:solidFill>
              </a:rPr>
              <a:t>DDL ,DQL</a:t>
            </a:r>
            <a:r>
              <a:rPr lang="en-US" sz="1800" dirty="0">
                <a:solidFill>
                  <a:srgbClr val="FF0000"/>
                </a:solidFill>
              </a:rPr>
              <a:t>, </a:t>
            </a:r>
            <a:r>
              <a:rPr lang="en-US" sz="1800" dirty="0" smtClean="0">
                <a:solidFill>
                  <a:srgbClr val="FF0000"/>
                </a:solidFill>
              </a:rPr>
              <a:t>DML, </a:t>
            </a:r>
            <a:r>
              <a:rPr lang="en-US" sz="1800" dirty="0">
                <a:solidFill>
                  <a:srgbClr val="FF0000"/>
                </a:solidFill>
              </a:rPr>
              <a:t>DCL, TCL</a:t>
            </a:r>
            <a:endParaRPr lang="en-US" sz="1800" dirty="0">
              <a:solidFill>
                <a:srgbClr val="FF0000"/>
              </a:solidFill>
            </a:endParaRPr>
          </a:p>
          <a:p>
            <a:pPr lvl="2">
              <a:lnSpc>
                <a:spcPct val="150000"/>
              </a:lnSpc>
              <a:spcBef>
                <a:spcPts val="100"/>
              </a:spcBef>
              <a:buFont typeface="Wingdings" panose="05000000000000000000" pitchFamily="2" charset="2"/>
              <a:buChar char="ü"/>
            </a:pPr>
            <a:r>
              <a:rPr lang="en-US" dirty="0" smtClean="0">
                <a:solidFill>
                  <a:schemeClr val="bg2">
                    <a:lumMod val="50000"/>
                  </a:schemeClr>
                </a:solidFill>
              </a:rPr>
              <a:t>Naming Conventions, </a:t>
            </a:r>
            <a:r>
              <a:rPr lang="en-US" dirty="0">
                <a:solidFill>
                  <a:schemeClr val="bg2">
                    <a:lumMod val="50000"/>
                  </a:schemeClr>
                </a:solidFill>
              </a:rPr>
              <a:t>Standards and </a:t>
            </a:r>
            <a:r>
              <a:rPr lang="en-US" dirty="0" smtClean="0">
                <a:solidFill>
                  <a:schemeClr val="bg2">
                    <a:lumMod val="50000"/>
                  </a:schemeClr>
                </a:solidFill>
              </a:rPr>
              <a:t>Guidelines</a:t>
            </a:r>
            <a:endParaRPr lang="en-US" dirty="0" smtClean="0">
              <a:solidFill>
                <a:schemeClr val="bg2">
                  <a:lumMod val="50000"/>
                </a:schemeClr>
              </a:solidFill>
            </a:endParaRPr>
          </a:p>
          <a:p>
            <a:pPr lvl="2">
              <a:lnSpc>
                <a:spcPct val="150000"/>
              </a:lnSpc>
              <a:spcBef>
                <a:spcPts val="100"/>
              </a:spcBef>
              <a:buFont typeface="Wingdings" panose="05000000000000000000" pitchFamily="2" charset="2"/>
              <a:buChar char="ü"/>
            </a:pPr>
            <a:r>
              <a:rPr lang="en-US" dirty="0" smtClean="0">
                <a:solidFill>
                  <a:schemeClr val="bg2">
                    <a:lumMod val="50000"/>
                  </a:schemeClr>
                </a:solidFill>
              </a:rPr>
              <a:t>Data Retrieval</a:t>
            </a:r>
            <a:endParaRPr lang="en-US" dirty="0" smtClean="0">
              <a:solidFill>
                <a:schemeClr val="bg2">
                  <a:lumMod val="50000"/>
                </a:schemeClr>
              </a:solidFill>
            </a:endParaRPr>
          </a:p>
          <a:p>
            <a:pPr lvl="4">
              <a:lnSpc>
                <a:spcPct val="150000"/>
              </a:lnSpc>
              <a:spcBef>
                <a:spcPts val="100"/>
              </a:spcBef>
            </a:pPr>
            <a:r>
              <a:rPr lang="en-US" sz="1800" dirty="0" smtClean="0">
                <a:solidFill>
                  <a:srgbClr val="FF0000"/>
                </a:solidFill>
              </a:rPr>
              <a:t>Join tables, concatenate fields, filtering data</a:t>
            </a:r>
            <a:endParaRPr lang="en-US" sz="1800" dirty="0" smtClean="0">
              <a:solidFill>
                <a:srgbClr val="FF0000"/>
              </a:solidFill>
            </a:endParaRPr>
          </a:p>
          <a:p>
            <a:pPr lvl="2">
              <a:lnSpc>
                <a:spcPct val="150000"/>
              </a:lnSpc>
              <a:spcBef>
                <a:spcPts val="100"/>
              </a:spcBef>
              <a:buFont typeface="Wingdings" panose="05000000000000000000" pitchFamily="2" charset="2"/>
              <a:buChar char="ü"/>
            </a:pPr>
            <a:r>
              <a:rPr lang="en-US" dirty="0" smtClean="0">
                <a:solidFill>
                  <a:schemeClr val="bg2">
                    <a:lumMod val="50000"/>
                  </a:schemeClr>
                </a:solidFill>
              </a:rPr>
              <a:t>Manipulating Data</a:t>
            </a:r>
            <a:endParaRPr lang="en-US" dirty="0" smtClean="0">
              <a:solidFill>
                <a:schemeClr val="bg2">
                  <a:lumMod val="50000"/>
                </a:schemeClr>
              </a:solidFill>
            </a:endParaRPr>
          </a:p>
          <a:p>
            <a:pPr lvl="4">
              <a:lnSpc>
                <a:spcPct val="150000"/>
              </a:lnSpc>
              <a:spcBef>
                <a:spcPts val="100"/>
              </a:spcBef>
            </a:pPr>
            <a:r>
              <a:rPr lang="en-US" sz="1800" dirty="0" smtClean="0">
                <a:solidFill>
                  <a:srgbClr val="FF0000"/>
                </a:solidFill>
              </a:rPr>
              <a:t>Insert, update and delete </a:t>
            </a:r>
            <a:endParaRPr lang="en-US" sz="1800" dirty="0" smtClean="0">
              <a:solidFill>
                <a:srgbClr val="FF0000"/>
              </a:solidFill>
            </a:endParaRPr>
          </a:p>
          <a:p>
            <a:pPr lvl="2">
              <a:lnSpc>
                <a:spcPct val="150000"/>
              </a:lnSpc>
              <a:spcBef>
                <a:spcPts val="100"/>
              </a:spcBef>
              <a:buFont typeface="Wingdings" panose="05000000000000000000" pitchFamily="2" charset="2"/>
              <a:buChar char="ü"/>
            </a:pPr>
            <a:r>
              <a:rPr lang="en-US" dirty="0" smtClean="0">
                <a:solidFill>
                  <a:schemeClr val="bg2">
                    <a:lumMod val="50000"/>
                  </a:schemeClr>
                </a:solidFill>
              </a:rPr>
              <a:t>Constructing the Database and its objects</a:t>
            </a:r>
            <a:endParaRPr lang="en-US" dirty="0" smtClean="0">
              <a:solidFill>
                <a:schemeClr val="bg2">
                  <a:lumMod val="50000"/>
                </a:schemeClr>
              </a:solidFill>
            </a:endParaRPr>
          </a:p>
          <a:p>
            <a:pPr lvl="5">
              <a:lnSpc>
                <a:spcPct val="150000"/>
              </a:lnSpc>
              <a:spcBef>
                <a:spcPts val="100"/>
              </a:spcBef>
            </a:pPr>
            <a:r>
              <a:rPr lang="en-US" sz="1800" dirty="0" smtClean="0">
                <a:solidFill>
                  <a:srgbClr val="FF0000"/>
                </a:solidFill>
              </a:rPr>
              <a:t>Creating database, tables, views, functions, stored procedures</a:t>
            </a:r>
            <a:endParaRPr lang="en-US" sz="1800" dirty="0" smtClean="0">
              <a:solidFill>
                <a:srgbClr val="FF0000"/>
              </a:solidFill>
            </a:endParaRPr>
          </a:p>
          <a:p>
            <a:pPr lvl="2">
              <a:lnSpc>
                <a:spcPct val="150000"/>
              </a:lnSpc>
              <a:spcBef>
                <a:spcPts val="100"/>
              </a:spcBef>
              <a:buFont typeface="Wingdings" panose="05000000000000000000" pitchFamily="2" charset="2"/>
              <a:buChar char="ü"/>
            </a:pPr>
            <a:r>
              <a:rPr lang="en-US" dirty="0">
                <a:solidFill>
                  <a:schemeClr val="bg2">
                    <a:lumMod val="50000"/>
                  </a:schemeClr>
                </a:solidFill>
              </a:rPr>
              <a:t>Programming using T-SQL</a:t>
            </a:r>
            <a:endParaRPr lang="en-US" dirty="0">
              <a:solidFill>
                <a:schemeClr val="bg2">
                  <a:lumMod val="50000"/>
                </a:schemeClr>
              </a:solidFill>
            </a:endParaRPr>
          </a:p>
          <a:p>
            <a:pPr>
              <a:buClr>
                <a:srgbClr val="C00000"/>
              </a:buClr>
              <a:buFont typeface="Wingdings" panose="05000000000000000000" pitchFamily="2" charset="2"/>
              <a:buChar char="ü"/>
            </a:pPr>
            <a:endParaRPr lang="en-US" sz="2000" dirty="0"/>
          </a:p>
          <a:p>
            <a:pPr>
              <a:buClr>
                <a:srgbClr val="C00000"/>
              </a:buClr>
              <a:buFont typeface="Wingdings" panose="05000000000000000000" pitchFamily="2" charset="2"/>
              <a:buChar char="ü"/>
            </a:pPr>
            <a:endParaRPr lang="en-US" sz="2000" dirty="0"/>
          </a:p>
          <a:p>
            <a:endParaRPr lang="en-US" sz="2000" dirty="0"/>
          </a:p>
        </p:txBody>
      </p:sp>
      <p:sp>
        <p:nvSpPr>
          <p:cNvPr id="7" name="Content Placeholder 2"/>
          <p:cNvSpPr txBox="1"/>
          <p:nvPr/>
        </p:nvSpPr>
        <p:spPr>
          <a:xfrm>
            <a:off x="152400" y="1028163"/>
            <a:ext cx="3657600" cy="533400"/>
          </a:xfrm>
          <a:prstGeom prst="rect">
            <a:avLst/>
          </a:prstGeom>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anose="020B0604020202020204"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anose="020B0604020202020204"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anose="020B0604020202020204"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anose="020B0604020202020204"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anose="020B0604020202020204"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anose="020B0604020202020204" pitchFamily="34" charset="0"/>
              <a:buChar char="•"/>
              <a:defRPr sz="1400" kern="1200">
                <a:solidFill>
                  <a:schemeClr val="tx1"/>
                </a:solidFill>
                <a:latin typeface="+mn-lt"/>
                <a:ea typeface="+mn-ea"/>
                <a:cs typeface="+mn-cs"/>
              </a:defRPr>
            </a:lvl9pPr>
          </a:lstStyle>
          <a:p>
            <a:pPr marL="457200" indent="-640080">
              <a:spcBef>
                <a:spcPts val="1500"/>
              </a:spcBef>
              <a:buClr>
                <a:srgbClr val="C00000"/>
              </a:buClr>
              <a:buFont typeface="Wingdings" panose="05000000000000000000" pitchFamily="2" charset="2"/>
              <a:buChar char="q"/>
            </a:pPr>
            <a:r>
              <a:rPr lang="fr-CA" sz="3200" b="1" dirty="0" smtClean="0"/>
              <a:t> </a:t>
            </a:r>
            <a:r>
              <a:rPr lang="fr-CA" sz="3200" b="1" dirty="0" err="1" smtClean="0">
                <a:solidFill>
                  <a:srgbClr val="C00000"/>
                </a:solidFill>
                <a:cs typeface="Arial" panose="020B0604020202020204" pitchFamily="34" charset="0"/>
              </a:rPr>
              <a:t>We</a:t>
            </a:r>
            <a:r>
              <a:rPr lang="fr-CA" sz="3200" b="1" dirty="0" smtClean="0">
                <a:solidFill>
                  <a:srgbClr val="C00000"/>
                </a:solidFill>
                <a:cs typeface="Arial" panose="020B0604020202020204" pitchFamily="34" charset="0"/>
              </a:rPr>
              <a:t> </a:t>
            </a:r>
            <a:r>
              <a:rPr lang="fr-CA" sz="3200" b="1" dirty="0" err="1" smtClean="0">
                <a:solidFill>
                  <a:srgbClr val="C00000"/>
                </a:solidFill>
                <a:cs typeface="Arial" panose="020B0604020202020204" pitchFamily="34" charset="0"/>
              </a:rPr>
              <a:t>will</a:t>
            </a:r>
            <a:r>
              <a:rPr lang="fr-CA" sz="3200" b="1" dirty="0" smtClean="0">
                <a:solidFill>
                  <a:srgbClr val="C00000"/>
                </a:solidFill>
                <a:cs typeface="Arial" panose="020B0604020202020204" pitchFamily="34" charset="0"/>
              </a:rPr>
              <a:t> </a:t>
            </a:r>
            <a:r>
              <a:rPr lang="fr-CA" sz="3200" b="1" dirty="0" err="1" smtClean="0">
                <a:solidFill>
                  <a:srgbClr val="C00000"/>
                </a:solidFill>
                <a:cs typeface="Arial" panose="020B0604020202020204" pitchFamily="34" charset="0"/>
              </a:rPr>
              <a:t>cover</a:t>
            </a:r>
            <a:endParaRPr lang="fr-CA" sz="3200" b="1" dirty="0" smtClean="0">
              <a:solidFill>
                <a:srgbClr val="C00000"/>
              </a:solidFill>
              <a:cs typeface="Arial" panose="020B0604020202020204" pitchFamily="34" charset="0"/>
            </a:endParaRPr>
          </a:p>
          <a:p>
            <a:pPr marL="114300" indent="0">
              <a:buClr>
                <a:srgbClr val="C00000"/>
              </a:buClr>
              <a:buNone/>
            </a:pPr>
            <a:endParaRPr lang="en-US" sz="32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Programming</a:t>
            </a:r>
            <a:br>
              <a:rPr lang="en-US" dirty="0" smtClean="0"/>
            </a:br>
            <a:r>
              <a:rPr lang="en-US" sz="3600" dirty="0" smtClean="0">
                <a:solidFill>
                  <a:srgbClr val="FF0000"/>
                </a:solidFill>
                <a:latin typeface="Aharoni" pitchFamily="2" charset="-79"/>
                <a:cs typeface="Aharoni" pitchFamily="2" charset="-79"/>
              </a:rPr>
              <a:t>(Retrieving Data)</a:t>
            </a:r>
            <a:endParaRPr lang="en-US" sz="3600" dirty="0">
              <a:solidFill>
                <a:srgbClr val="FF0000"/>
              </a:solidFill>
              <a:latin typeface="Aharoni" pitchFamily="2" charset="-79"/>
              <a:cs typeface="Aharoni" pitchFamily="2" charset="-79"/>
            </a:endParaRPr>
          </a:p>
        </p:txBody>
      </p:sp>
      <p:sp>
        <p:nvSpPr>
          <p:cNvPr id="3" name="Content Placeholder 2"/>
          <p:cNvSpPr>
            <a:spLocks noGrp="1"/>
          </p:cNvSpPr>
          <p:nvPr>
            <p:ph idx="1"/>
          </p:nvPr>
        </p:nvSpPr>
        <p:spPr>
          <a:xfrm>
            <a:off x="381000" y="1600200"/>
            <a:ext cx="7848600" cy="4800600"/>
          </a:xfrm>
        </p:spPr>
        <p:txBody>
          <a:bodyPr>
            <a:normAutofit lnSpcReduction="10000"/>
          </a:bodyPr>
          <a:lstStyle/>
          <a:p>
            <a:pPr marL="114300" indent="0">
              <a:buNone/>
            </a:pPr>
            <a:r>
              <a:rPr lang="en-US" sz="2800" u="sng" dirty="0" smtClean="0"/>
              <a:t>The </a:t>
            </a:r>
            <a:r>
              <a:rPr lang="en-US" sz="2800" b="1" u="sng" dirty="0" smtClean="0">
                <a:solidFill>
                  <a:srgbClr val="FF0000"/>
                </a:solidFill>
              </a:rPr>
              <a:t>SELECT</a:t>
            </a:r>
            <a:r>
              <a:rPr lang="en-US" sz="2800" u="sng" dirty="0" smtClean="0"/>
              <a:t> statement</a:t>
            </a:r>
            <a:r>
              <a:rPr lang="en-US" sz="2800" dirty="0" smtClean="0">
                <a:solidFill>
                  <a:schemeClr val="bg2">
                    <a:lumMod val="50000"/>
                  </a:schemeClr>
                </a:solidFill>
              </a:rPr>
              <a:t>: </a:t>
            </a:r>
            <a:r>
              <a:rPr lang="en-US" sz="2800" dirty="0" smtClean="0"/>
              <a:t>used to retrieve table data</a:t>
            </a:r>
            <a:endParaRPr lang="en-US" sz="2800" dirty="0" smtClean="0"/>
          </a:p>
          <a:p>
            <a:pPr marL="411480" lvl="1" indent="0" algn="ctr">
              <a:buNone/>
            </a:pPr>
            <a:endParaRPr lang="en-US" sz="1000" dirty="0" smtClean="0">
              <a:solidFill>
                <a:schemeClr val="bg2">
                  <a:lumMod val="50000"/>
                </a:schemeClr>
              </a:solidFill>
            </a:endParaRPr>
          </a:p>
          <a:p>
            <a:pPr marL="114300" indent="0">
              <a:buNone/>
            </a:pPr>
            <a:r>
              <a:rPr lang="en-US" sz="2800" dirty="0" smtClean="0"/>
              <a:t>Retrieving Individual Columns</a:t>
            </a:r>
            <a:r>
              <a:rPr lang="en-US" sz="2800" dirty="0" smtClean="0">
                <a:solidFill>
                  <a:schemeClr val="bg2">
                    <a:lumMod val="50000"/>
                  </a:schemeClr>
                </a:solidFill>
              </a:rPr>
              <a:t>:</a:t>
            </a:r>
            <a:endParaRPr lang="en-US" sz="2800" dirty="0" smtClean="0">
              <a:solidFill>
                <a:schemeClr val="bg2">
                  <a:lumMod val="50000"/>
                </a:schemeClr>
              </a:solidFill>
            </a:endParaRPr>
          </a:p>
          <a:p>
            <a:pPr marL="1051560" lvl="3" indent="0">
              <a:buNone/>
            </a:pPr>
            <a:r>
              <a:rPr lang="en-US" sz="2200" dirty="0" smtClean="0">
                <a:solidFill>
                  <a:schemeClr val="bg2">
                    <a:lumMod val="50000"/>
                  </a:schemeClr>
                </a:solidFill>
              </a:rPr>
              <a:t>SELECT column1</a:t>
            </a:r>
            <a:endParaRPr lang="en-US" sz="2200" dirty="0">
              <a:solidFill>
                <a:schemeClr val="bg2">
                  <a:lumMod val="50000"/>
                </a:schemeClr>
              </a:solidFill>
            </a:endParaRPr>
          </a:p>
          <a:p>
            <a:pPr marL="1051560" lvl="3" indent="0">
              <a:buNone/>
            </a:pPr>
            <a:r>
              <a:rPr lang="en-US" sz="2200" dirty="0">
                <a:solidFill>
                  <a:schemeClr val="bg2">
                    <a:lumMod val="50000"/>
                  </a:schemeClr>
                </a:solidFill>
              </a:rPr>
              <a:t>FROM Table </a:t>
            </a:r>
            <a:r>
              <a:rPr lang="en-US" sz="2200" dirty="0" smtClean="0">
                <a:solidFill>
                  <a:schemeClr val="bg2">
                    <a:lumMod val="50000"/>
                  </a:schemeClr>
                </a:solidFill>
              </a:rPr>
              <a:t>1;</a:t>
            </a:r>
            <a:endParaRPr lang="en-US" sz="2200" dirty="0" smtClean="0">
              <a:solidFill>
                <a:schemeClr val="bg2">
                  <a:lumMod val="50000"/>
                </a:schemeClr>
              </a:solidFill>
            </a:endParaRPr>
          </a:p>
          <a:p>
            <a:pPr marL="1051560" lvl="3" indent="0">
              <a:buNone/>
            </a:pPr>
            <a:endParaRPr lang="en-US" sz="1000" dirty="0" smtClean="0">
              <a:solidFill>
                <a:srgbClr val="FF0000"/>
              </a:solidFill>
            </a:endParaRPr>
          </a:p>
          <a:p>
            <a:pPr marL="114300" indent="0">
              <a:buNone/>
            </a:pPr>
            <a:r>
              <a:rPr lang="en-US" sz="2800" dirty="0" smtClean="0"/>
              <a:t>Retrieving Multiple columns”</a:t>
            </a:r>
            <a:endParaRPr lang="en-US" sz="2800" dirty="0" smtClean="0"/>
          </a:p>
          <a:p>
            <a:pPr marL="1051560" lvl="3" indent="0">
              <a:buNone/>
            </a:pPr>
            <a:r>
              <a:rPr lang="en-US" sz="2200" dirty="0" smtClean="0">
                <a:solidFill>
                  <a:schemeClr val="bg2">
                    <a:lumMod val="50000"/>
                  </a:schemeClr>
                </a:solidFill>
              </a:rPr>
              <a:t>SELECT column1, column2, column3 </a:t>
            </a:r>
            <a:endParaRPr lang="en-US" sz="2200" dirty="0" smtClean="0">
              <a:solidFill>
                <a:schemeClr val="bg2">
                  <a:lumMod val="50000"/>
                </a:schemeClr>
              </a:solidFill>
            </a:endParaRPr>
          </a:p>
          <a:p>
            <a:pPr marL="1051560" lvl="3" indent="0">
              <a:buNone/>
            </a:pPr>
            <a:r>
              <a:rPr lang="en-US" sz="2200" dirty="0" smtClean="0">
                <a:solidFill>
                  <a:schemeClr val="bg2">
                    <a:lumMod val="50000"/>
                  </a:schemeClr>
                </a:solidFill>
              </a:rPr>
              <a:t>FROM Table1;</a:t>
            </a:r>
            <a:endParaRPr lang="en-US" sz="2200" dirty="0" smtClean="0">
              <a:solidFill>
                <a:schemeClr val="bg2">
                  <a:lumMod val="50000"/>
                </a:schemeClr>
              </a:solidFill>
            </a:endParaRPr>
          </a:p>
          <a:p>
            <a:pPr marL="1051560" lvl="3" indent="0">
              <a:buNone/>
            </a:pPr>
            <a:endParaRPr lang="en-US" sz="1000" dirty="0" smtClean="0">
              <a:solidFill>
                <a:srgbClr val="FF0000"/>
              </a:solidFill>
            </a:endParaRPr>
          </a:p>
          <a:p>
            <a:pPr marL="114300" indent="0">
              <a:buNone/>
            </a:pPr>
            <a:r>
              <a:rPr lang="en-US" sz="2800" dirty="0" smtClean="0"/>
              <a:t>Retrieving All Columns:</a:t>
            </a:r>
            <a:endParaRPr lang="en-US" sz="2800" dirty="0" smtClean="0"/>
          </a:p>
          <a:p>
            <a:pPr marL="1051560" lvl="3" indent="0">
              <a:buNone/>
            </a:pPr>
            <a:r>
              <a:rPr lang="en-US" sz="2200" dirty="0" smtClean="0">
                <a:solidFill>
                  <a:schemeClr val="bg2">
                    <a:lumMod val="50000"/>
                  </a:schemeClr>
                </a:solidFill>
              </a:rPr>
              <a:t>SELECT * </a:t>
            </a:r>
            <a:endParaRPr lang="en-US" sz="2200" dirty="0" smtClean="0">
              <a:solidFill>
                <a:schemeClr val="bg2">
                  <a:lumMod val="50000"/>
                </a:schemeClr>
              </a:solidFill>
            </a:endParaRPr>
          </a:p>
          <a:p>
            <a:pPr marL="1051560" lvl="3" indent="0">
              <a:buNone/>
            </a:pPr>
            <a:r>
              <a:rPr lang="en-US" sz="2200" dirty="0" smtClean="0">
                <a:solidFill>
                  <a:schemeClr val="bg2">
                    <a:lumMod val="50000"/>
                  </a:schemeClr>
                </a:solidFill>
              </a:rPr>
              <a:t>FROM Table1 </a:t>
            </a:r>
            <a:endParaRPr lang="en-US" sz="2200" dirty="0" smtClean="0">
              <a:solidFill>
                <a:schemeClr val="bg2">
                  <a:lumMod val="50000"/>
                </a:schemeClr>
              </a:solidFill>
            </a:endParaRPr>
          </a:p>
          <a:p>
            <a:pPr marL="1051560" lvl="3" indent="0">
              <a:buNone/>
            </a:pPr>
            <a:endParaRPr lang="en-US" sz="2200" dirty="0" smtClean="0"/>
          </a:p>
          <a:p>
            <a:pPr marL="411480" lvl="1" indent="0" algn="ctr">
              <a:buNone/>
            </a:pPr>
            <a:endParaRPr lang="en-US" sz="2600" dirty="0"/>
          </a:p>
          <a:p>
            <a:endParaRPr lang="en-US" dirty="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solidFill>
                  <a:srgbClr val="FF0000"/>
                </a:solidFill>
                <a:latin typeface="Aharoni" pitchFamily="2" charset="-79"/>
                <a:cs typeface="Aharoni" pitchFamily="2" charset="-79"/>
              </a:rPr>
              <a:t>Retrieving Data</a:t>
            </a:r>
            <a:endParaRPr lang="en-US" dirty="0"/>
          </a:p>
        </p:txBody>
      </p:sp>
      <p:sp>
        <p:nvSpPr>
          <p:cNvPr id="3" name="Content Placeholder 2"/>
          <p:cNvSpPr>
            <a:spLocks noGrp="1"/>
          </p:cNvSpPr>
          <p:nvPr>
            <p:ph idx="1"/>
          </p:nvPr>
        </p:nvSpPr>
        <p:spPr/>
        <p:txBody>
          <a:bodyPr/>
          <a:lstStyle/>
          <a:p>
            <a:pPr marL="114300" indent="0">
              <a:buNone/>
            </a:pPr>
            <a:r>
              <a:rPr lang="en-US" dirty="0" smtClean="0"/>
              <a:t>Retrieving Distinct Rows- </a:t>
            </a:r>
            <a:r>
              <a:rPr lang="en-US" b="1" dirty="0" smtClean="0"/>
              <a:t>DISTINCT</a:t>
            </a:r>
            <a:endParaRPr lang="en-US" b="1" dirty="0" smtClean="0"/>
          </a:p>
          <a:p>
            <a:pPr marL="777240" lvl="2" indent="0">
              <a:buNone/>
            </a:pPr>
            <a:r>
              <a:rPr lang="en-US" dirty="0">
                <a:solidFill>
                  <a:schemeClr val="bg2">
                    <a:lumMod val="50000"/>
                  </a:schemeClr>
                </a:solidFill>
              </a:rPr>
              <a:t>SELECT </a:t>
            </a:r>
            <a:r>
              <a:rPr lang="en-US" dirty="0" smtClean="0">
                <a:solidFill>
                  <a:schemeClr val="bg2">
                    <a:lumMod val="50000"/>
                  </a:schemeClr>
                </a:solidFill>
              </a:rPr>
              <a:t>DISTINCT column 1 </a:t>
            </a:r>
            <a:endParaRPr lang="en-US" dirty="0">
              <a:solidFill>
                <a:schemeClr val="bg2">
                  <a:lumMod val="50000"/>
                </a:schemeClr>
              </a:solidFill>
            </a:endParaRPr>
          </a:p>
          <a:p>
            <a:pPr marL="777240" lvl="2" indent="0">
              <a:buNone/>
            </a:pPr>
            <a:r>
              <a:rPr lang="en-US" dirty="0">
                <a:solidFill>
                  <a:schemeClr val="bg2">
                    <a:lumMod val="50000"/>
                  </a:schemeClr>
                </a:solidFill>
              </a:rPr>
              <a:t>FROM </a:t>
            </a:r>
            <a:r>
              <a:rPr lang="en-US" dirty="0" smtClean="0">
                <a:solidFill>
                  <a:schemeClr val="bg2">
                    <a:lumMod val="50000"/>
                  </a:schemeClr>
                </a:solidFill>
              </a:rPr>
              <a:t>Table1;</a:t>
            </a:r>
            <a:endParaRPr lang="en-US" dirty="0" smtClean="0">
              <a:solidFill>
                <a:schemeClr val="bg2">
                  <a:lumMod val="50000"/>
                </a:schemeClr>
              </a:solidFill>
            </a:endParaRPr>
          </a:p>
          <a:p>
            <a:endParaRPr lang="en-US" sz="1000" dirty="0" smtClean="0"/>
          </a:p>
          <a:p>
            <a:pPr marL="114300" indent="0">
              <a:buNone/>
            </a:pPr>
            <a:r>
              <a:rPr lang="en-US" dirty="0" smtClean="0"/>
              <a:t>Limiting Results- </a:t>
            </a:r>
            <a:r>
              <a:rPr lang="en-US" b="1" dirty="0" smtClean="0"/>
              <a:t>TOP, TABLESAMPLE</a:t>
            </a:r>
            <a:endParaRPr lang="en-US" b="1" dirty="0" smtClean="0"/>
          </a:p>
          <a:p>
            <a:pPr marL="777240" lvl="2" indent="0">
              <a:buNone/>
            </a:pPr>
            <a:r>
              <a:rPr lang="en-US" dirty="0">
                <a:solidFill>
                  <a:schemeClr val="bg2">
                    <a:lumMod val="50000"/>
                  </a:schemeClr>
                </a:solidFill>
              </a:rPr>
              <a:t>SELECT </a:t>
            </a:r>
            <a:r>
              <a:rPr lang="en-US" dirty="0" smtClean="0">
                <a:solidFill>
                  <a:schemeClr val="bg2">
                    <a:lumMod val="50000"/>
                  </a:schemeClr>
                </a:solidFill>
              </a:rPr>
              <a:t>TOP (10</a:t>
            </a:r>
            <a:r>
              <a:rPr lang="en-US" dirty="0" smtClean="0">
                <a:solidFill>
                  <a:schemeClr val="bg2">
                    <a:lumMod val="50000"/>
                  </a:schemeClr>
                </a:solidFill>
              </a:rPr>
              <a:t>) column </a:t>
            </a:r>
            <a:r>
              <a:rPr lang="en-US" dirty="0">
                <a:solidFill>
                  <a:schemeClr val="bg2">
                    <a:lumMod val="50000"/>
                  </a:schemeClr>
                </a:solidFill>
              </a:rPr>
              <a:t>1 </a:t>
            </a:r>
            <a:endParaRPr lang="en-US" dirty="0">
              <a:solidFill>
                <a:schemeClr val="bg2">
                  <a:lumMod val="50000"/>
                </a:schemeClr>
              </a:solidFill>
            </a:endParaRPr>
          </a:p>
          <a:p>
            <a:pPr marL="777240" lvl="2" indent="0">
              <a:buNone/>
            </a:pPr>
            <a:r>
              <a:rPr lang="en-US" dirty="0">
                <a:solidFill>
                  <a:schemeClr val="bg2">
                    <a:lumMod val="50000"/>
                  </a:schemeClr>
                </a:solidFill>
              </a:rPr>
              <a:t>FROM Table1</a:t>
            </a:r>
            <a:r>
              <a:rPr lang="en-US" dirty="0" smtClean="0">
                <a:solidFill>
                  <a:schemeClr val="bg2">
                    <a:lumMod val="50000"/>
                  </a:schemeClr>
                </a:solidFill>
              </a:rPr>
              <a:t>;</a:t>
            </a:r>
            <a:endParaRPr lang="en-US" dirty="0" smtClean="0">
              <a:solidFill>
                <a:schemeClr val="bg2">
                  <a:lumMod val="50000"/>
                </a:schemeClr>
              </a:solidFill>
            </a:endParaRPr>
          </a:p>
          <a:p>
            <a:pPr marL="777240" lvl="2" indent="0">
              <a:buNone/>
            </a:pPr>
            <a:endParaRPr lang="en-US" dirty="0" smtClean="0">
              <a:solidFill>
                <a:schemeClr val="bg2">
                  <a:lumMod val="50000"/>
                </a:schemeClr>
              </a:solidFill>
            </a:endParaRPr>
          </a:p>
          <a:p>
            <a:pPr marL="777240" lvl="2" indent="0">
              <a:buNone/>
            </a:pPr>
            <a:r>
              <a:rPr lang="en-US" dirty="0" smtClean="0">
                <a:solidFill>
                  <a:schemeClr val="bg2">
                    <a:lumMod val="50000"/>
                  </a:schemeClr>
                </a:solidFill>
              </a:rPr>
              <a:t>SELECT * </a:t>
            </a:r>
            <a:endParaRPr lang="en-US" dirty="0" smtClean="0">
              <a:solidFill>
                <a:schemeClr val="bg2">
                  <a:lumMod val="50000"/>
                </a:schemeClr>
              </a:solidFill>
            </a:endParaRPr>
          </a:p>
          <a:p>
            <a:pPr marL="777240" lvl="2" indent="0">
              <a:buNone/>
            </a:pPr>
            <a:r>
              <a:rPr lang="en-US" dirty="0" smtClean="0">
                <a:solidFill>
                  <a:schemeClr val="bg2">
                    <a:lumMod val="50000"/>
                  </a:schemeClr>
                </a:solidFill>
              </a:rPr>
              <a:t>FROM </a:t>
            </a:r>
            <a:r>
              <a:rPr lang="en-US" dirty="0" smtClean="0">
                <a:solidFill>
                  <a:schemeClr val="bg2">
                    <a:lumMod val="50000"/>
                  </a:schemeClr>
                </a:solidFill>
              </a:rPr>
              <a:t>TABLE 1</a:t>
            </a:r>
            <a:endParaRPr lang="en-US" dirty="0" smtClean="0">
              <a:solidFill>
                <a:schemeClr val="bg2">
                  <a:lumMod val="50000"/>
                </a:schemeClr>
              </a:solidFill>
            </a:endParaRPr>
          </a:p>
          <a:p>
            <a:pPr marL="777240" lvl="2" indent="0">
              <a:buNone/>
            </a:pPr>
            <a:r>
              <a:rPr lang="en-US" dirty="0" smtClean="0">
                <a:solidFill>
                  <a:schemeClr val="bg2">
                    <a:lumMod val="50000"/>
                  </a:schemeClr>
                </a:solidFill>
              </a:rPr>
              <a:t>TABLESAMPLE </a:t>
            </a:r>
            <a:r>
              <a:rPr lang="en-US" dirty="0" smtClean="0">
                <a:solidFill>
                  <a:schemeClr val="bg2">
                    <a:lumMod val="50000"/>
                  </a:schemeClr>
                </a:solidFill>
              </a:rPr>
              <a:t>(</a:t>
            </a:r>
            <a:r>
              <a:rPr lang="en-US" b="1" dirty="0" smtClean="0">
                <a:solidFill>
                  <a:schemeClr val="bg2">
                    <a:lumMod val="50000"/>
                  </a:schemeClr>
                </a:solidFill>
              </a:rPr>
              <a:t>N</a:t>
            </a:r>
            <a:r>
              <a:rPr lang="en-US" dirty="0" smtClean="0">
                <a:solidFill>
                  <a:schemeClr val="bg2">
                    <a:lumMod val="50000"/>
                  </a:schemeClr>
                </a:solidFill>
              </a:rPr>
              <a:t> </a:t>
            </a:r>
            <a:r>
              <a:rPr lang="en-US" dirty="0" smtClean="0">
                <a:solidFill>
                  <a:schemeClr val="bg2">
                    <a:lumMod val="50000"/>
                  </a:schemeClr>
                </a:solidFill>
              </a:rPr>
              <a:t>Percent);</a:t>
            </a:r>
            <a:endParaRPr lang="en-US" dirty="0">
              <a:solidFill>
                <a:schemeClr val="bg2">
                  <a:lumMod val="50000"/>
                </a:schemeClr>
              </a:solidFill>
            </a:endParaRPr>
          </a:p>
          <a:p>
            <a:endParaRPr lang="en-US" dirty="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Clause</a:t>
            </a:r>
            <a:endParaRPr lang="en-US" dirty="0"/>
          </a:p>
        </p:txBody>
      </p:sp>
      <p:sp>
        <p:nvSpPr>
          <p:cNvPr id="3" name="Content Placeholder 2"/>
          <p:cNvSpPr>
            <a:spLocks noGrp="1"/>
          </p:cNvSpPr>
          <p:nvPr>
            <p:ph idx="1"/>
          </p:nvPr>
        </p:nvSpPr>
        <p:spPr/>
        <p:txBody>
          <a:bodyPr/>
          <a:lstStyle/>
          <a:p>
            <a:r>
              <a:rPr lang="en-US" sz="2400" dirty="0" smtClean="0"/>
              <a:t>Filtering</a:t>
            </a:r>
            <a:r>
              <a:rPr lang="en-US" sz="1050" dirty="0" smtClean="0"/>
              <a:t> </a:t>
            </a:r>
            <a:r>
              <a:rPr lang="en-US" sz="2400" dirty="0" smtClean="0"/>
              <a:t>Data using the WHERE clause</a:t>
            </a:r>
            <a:endParaRPr lang="en-US" sz="2400" dirty="0" smtClean="0"/>
          </a:p>
          <a:p>
            <a:endParaRPr lang="en-US" dirty="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14400" y="914400"/>
            <a:ext cx="6858000" cy="4893647"/>
          </a:xfrm>
          <a:prstGeom prst="rect">
            <a:avLst/>
          </a:prstGeom>
        </p:spPr>
        <p:txBody>
          <a:bodyPr wrap="square">
            <a:spAutoFit/>
          </a:bodyPr>
          <a:lstStyle/>
          <a:p>
            <a:r>
              <a:rPr lang="en-US" sz="2400" dirty="0" smtClean="0"/>
              <a:t>1. = </a:t>
            </a:r>
            <a:r>
              <a:rPr lang="en-US" sz="2400" dirty="0"/>
              <a:t>Equality</a:t>
            </a:r>
            <a:endParaRPr lang="en-US" sz="2400" dirty="0"/>
          </a:p>
          <a:p>
            <a:r>
              <a:rPr lang="en-US" sz="2400" dirty="0" smtClean="0"/>
              <a:t>2. &lt;&gt; </a:t>
            </a:r>
            <a:r>
              <a:rPr lang="en-US" sz="2400" dirty="0" err="1"/>
              <a:t>Nonequality</a:t>
            </a:r>
            <a:endParaRPr lang="en-US" sz="2400" dirty="0"/>
          </a:p>
          <a:p>
            <a:r>
              <a:rPr lang="en-US" sz="2400" dirty="0" smtClean="0"/>
              <a:t>3. != </a:t>
            </a:r>
            <a:r>
              <a:rPr lang="en-US" sz="2400" dirty="0" err="1"/>
              <a:t>Nonequality</a:t>
            </a:r>
            <a:endParaRPr lang="en-US" sz="2400" dirty="0"/>
          </a:p>
          <a:p>
            <a:r>
              <a:rPr lang="en-US" sz="2400" dirty="0" smtClean="0"/>
              <a:t>4. &lt; </a:t>
            </a:r>
            <a:r>
              <a:rPr lang="en-US" sz="2400" dirty="0"/>
              <a:t>Less than</a:t>
            </a:r>
            <a:endParaRPr lang="en-US" sz="2400" dirty="0"/>
          </a:p>
          <a:p>
            <a:r>
              <a:rPr lang="en-US" sz="2400" dirty="0" smtClean="0"/>
              <a:t>5. &lt;= </a:t>
            </a:r>
            <a:r>
              <a:rPr lang="en-US" sz="2400" dirty="0"/>
              <a:t>Less than or equal to</a:t>
            </a:r>
            <a:endParaRPr lang="en-US" sz="2400" dirty="0"/>
          </a:p>
          <a:p>
            <a:r>
              <a:rPr lang="en-US" sz="2400" dirty="0" smtClean="0"/>
              <a:t>6. !&lt; </a:t>
            </a:r>
            <a:r>
              <a:rPr lang="en-US" sz="2400" dirty="0"/>
              <a:t>Not less than</a:t>
            </a:r>
            <a:endParaRPr lang="en-US" sz="2400" dirty="0"/>
          </a:p>
          <a:p>
            <a:r>
              <a:rPr lang="en-US" sz="2400" dirty="0" smtClean="0"/>
              <a:t>7. &gt; </a:t>
            </a:r>
            <a:r>
              <a:rPr lang="en-US" sz="2400" dirty="0"/>
              <a:t>Greater than</a:t>
            </a:r>
            <a:endParaRPr lang="en-US" sz="2400" dirty="0"/>
          </a:p>
          <a:p>
            <a:r>
              <a:rPr lang="en-US" sz="2400" dirty="0" smtClean="0"/>
              <a:t>8. &gt;= </a:t>
            </a:r>
            <a:r>
              <a:rPr lang="en-US" sz="2400" dirty="0"/>
              <a:t>Greater than or equal to</a:t>
            </a:r>
            <a:endParaRPr lang="en-US" sz="2400" dirty="0"/>
          </a:p>
          <a:p>
            <a:r>
              <a:rPr lang="en-US" sz="2400" dirty="0" smtClean="0"/>
              <a:t>9. !&gt; </a:t>
            </a:r>
            <a:r>
              <a:rPr lang="en-US" sz="2400" dirty="0"/>
              <a:t>Not greater than</a:t>
            </a:r>
            <a:endParaRPr lang="en-US" sz="2400" dirty="0"/>
          </a:p>
          <a:p>
            <a:r>
              <a:rPr lang="en-US" sz="2400" dirty="0" smtClean="0"/>
              <a:t>10. BETWEEN--- AND  </a:t>
            </a:r>
            <a:r>
              <a:rPr lang="en-US" sz="2400" dirty="0"/>
              <a:t>Between two specified values</a:t>
            </a:r>
            <a:endParaRPr lang="en-US" sz="2400" dirty="0"/>
          </a:p>
          <a:p>
            <a:r>
              <a:rPr lang="en-US" sz="2400" dirty="0" smtClean="0"/>
              <a:t>11. IS </a:t>
            </a:r>
            <a:r>
              <a:rPr lang="en-US" sz="2400" dirty="0"/>
              <a:t>NULL Is a NULL </a:t>
            </a:r>
            <a:r>
              <a:rPr lang="en-US" sz="2400" dirty="0" smtClean="0"/>
              <a:t>value</a:t>
            </a:r>
            <a:endParaRPr lang="en-US" sz="2400" dirty="0" smtClean="0"/>
          </a:p>
          <a:p>
            <a:r>
              <a:rPr lang="en-US" sz="2400" dirty="0" smtClean="0"/>
              <a:t>12  Is NOT NULL </a:t>
            </a:r>
            <a:endParaRPr lang="en-US" sz="2400" dirty="0" smtClean="0"/>
          </a:p>
          <a:p>
            <a:r>
              <a:rPr lang="en-US" sz="2400" dirty="0" smtClean="0"/>
              <a:t>13. IN Operator </a:t>
            </a:r>
            <a:endParaRPr lang="en-US" sz="2400" dirty="0"/>
          </a:p>
        </p:txBody>
      </p:sp>
      <p:sp>
        <p:nvSpPr>
          <p:cNvPr id="6" name="Rectangle 5"/>
          <p:cNvSpPr/>
          <p:nvPr/>
        </p:nvSpPr>
        <p:spPr>
          <a:xfrm>
            <a:off x="1143000" y="228600"/>
            <a:ext cx="4439036" cy="523220"/>
          </a:xfrm>
          <a:prstGeom prst="rect">
            <a:avLst/>
          </a:prstGeom>
        </p:spPr>
        <p:txBody>
          <a:bodyPr wrap="none">
            <a:spAutoFit/>
          </a:bodyPr>
          <a:lstStyle/>
          <a:p>
            <a:r>
              <a:rPr lang="en-US" sz="2800" dirty="0" smtClean="0">
                <a:solidFill>
                  <a:srgbClr val="0070C0"/>
                </a:solidFill>
                <a:latin typeface="Aharoni" pitchFamily="2" charset="-79"/>
                <a:cs typeface="Aharoni" pitchFamily="2" charset="-79"/>
              </a:rPr>
              <a:t>WHERE Clause Operators</a:t>
            </a:r>
            <a:endParaRPr lang="en-US" sz="2800" dirty="0">
              <a:solidFill>
                <a:srgbClr val="0070C0"/>
              </a:solidFill>
              <a:latin typeface="Aharoni" pitchFamily="2" charset="-79"/>
              <a:cs typeface="Aharoni" pitchFamily="2" charset="-79"/>
            </a:endParaRPr>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7772400" cy="1012825"/>
          </a:xfrm>
        </p:spPr>
        <p:txBody>
          <a:bodyPr>
            <a:normAutofit/>
          </a:bodyPr>
          <a:lstStyle/>
          <a:p>
            <a:pPr algn="l"/>
            <a:r>
              <a:rPr lang="en-US" sz="3200" b="1" dirty="0" smtClean="0">
                <a:solidFill>
                  <a:schemeClr val="accent2"/>
                </a:solidFill>
                <a:latin typeface="Bell MT" panose="02020503060305020303" pitchFamily="18" charset="0"/>
              </a:rPr>
              <a:t>Sorting Data</a:t>
            </a:r>
            <a:endParaRPr lang="en-US" sz="3200" b="1" dirty="0">
              <a:solidFill>
                <a:schemeClr val="accent2"/>
              </a:solidFill>
              <a:latin typeface="Bell MT" panose="02020503060305020303" pitchFamily="18" charset="0"/>
            </a:endParaRPr>
          </a:p>
        </p:txBody>
      </p:sp>
      <p:sp>
        <p:nvSpPr>
          <p:cNvPr id="6" name="Rectangle 5"/>
          <p:cNvSpPr/>
          <p:nvPr/>
        </p:nvSpPr>
        <p:spPr>
          <a:xfrm>
            <a:off x="685800" y="1524000"/>
            <a:ext cx="6629400" cy="2031325"/>
          </a:xfrm>
          <a:prstGeom prst="rect">
            <a:avLst/>
          </a:prstGeom>
        </p:spPr>
        <p:txBody>
          <a:bodyPr wrap="square">
            <a:spAutoFit/>
          </a:bodyPr>
          <a:lstStyle/>
          <a:p>
            <a:r>
              <a:rPr lang="en-US" dirty="0" smtClean="0"/>
              <a:t>SELECT [</a:t>
            </a:r>
            <a:r>
              <a:rPr lang="en-US" dirty="0" err="1" smtClean="0"/>
              <a:t>FirstName</a:t>
            </a:r>
            <a:r>
              <a:rPr lang="en-US" dirty="0" smtClean="0"/>
              <a:t>]</a:t>
            </a:r>
            <a:endParaRPr lang="en-US" dirty="0" smtClean="0"/>
          </a:p>
          <a:p>
            <a:r>
              <a:rPr lang="en-US" dirty="0" smtClean="0"/>
              <a:t>             ,[</a:t>
            </a:r>
            <a:r>
              <a:rPr lang="en-US" dirty="0" err="1" smtClean="0"/>
              <a:t>MiddleName</a:t>
            </a:r>
            <a:r>
              <a:rPr lang="en-US" dirty="0" smtClean="0"/>
              <a:t>]</a:t>
            </a:r>
            <a:endParaRPr lang="en-US" dirty="0" smtClean="0"/>
          </a:p>
          <a:p>
            <a:r>
              <a:rPr lang="en-US" dirty="0" smtClean="0"/>
              <a:t>             ,[</a:t>
            </a:r>
            <a:r>
              <a:rPr lang="en-US" dirty="0" err="1" smtClean="0"/>
              <a:t>LastName</a:t>
            </a:r>
            <a:r>
              <a:rPr lang="en-US" dirty="0" smtClean="0"/>
              <a:t>]</a:t>
            </a:r>
            <a:endParaRPr lang="en-US" dirty="0" smtClean="0"/>
          </a:p>
          <a:p>
            <a:r>
              <a:rPr lang="en-US" dirty="0" smtClean="0"/>
              <a:t>             FROM     </a:t>
            </a:r>
            <a:endParaRPr lang="en-US" dirty="0" smtClean="0"/>
          </a:p>
          <a:p>
            <a:r>
              <a:rPr lang="en-US" dirty="0"/>
              <a:t> </a:t>
            </a:r>
            <a:r>
              <a:rPr lang="en-US" dirty="0" smtClean="0"/>
              <a:t>           [AdventureWorks2008].[Person].[Person]</a:t>
            </a:r>
            <a:endParaRPr lang="en-US" dirty="0" smtClean="0"/>
          </a:p>
          <a:p>
            <a:r>
              <a:rPr lang="en-US" dirty="0" smtClean="0"/>
              <a:t>            OREDR BY</a:t>
            </a:r>
            <a:endParaRPr lang="en-US" dirty="0" smtClean="0"/>
          </a:p>
          <a:p>
            <a:r>
              <a:rPr lang="en-US" dirty="0" smtClean="0"/>
              <a:t> [</a:t>
            </a:r>
            <a:r>
              <a:rPr lang="en-US" dirty="0" err="1" smtClean="0"/>
              <a:t>FirstName</a:t>
            </a:r>
            <a:r>
              <a:rPr lang="en-US" dirty="0" smtClean="0"/>
              <a:t>] ASC/</a:t>
            </a:r>
            <a:r>
              <a:rPr lang="en-US" dirty="0" smtClean="0">
                <a:solidFill>
                  <a:srgbClr val="FF0000"/>
                </a:solidFill>
              </a:rPr>
              <a:t>DESC</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15962"/>
          </a:xfrm>
        </p:spPr>
        <p:txBody>
          <a:bodyPr/>
          <a:lstStyle/>
          <a:p>
            <a:pPr algn="l"/>
            <a:r>
              <a:rPr lang="en-US" dirty="0" smtClean="0"/>
              <a:t>Examples </a:t>
            </a:r>
            <a:endParaRPr lang="en-US" dirty="0"/>
          </a:p>
        </p:txBody>
      </p:sp>
      <p:sp>
        <p:nvSpPr>
          <p:cNvPr id="3" name="Content Placeholder 2"/>
          <p:cNvSpPr>
            <a:spLocks noGrp="1"/>
          </p:cNvSpPr>
          <p:nvPr>
            <p:ph idx="1"/>
          </p:nvPr>
        </p:nvSpPr>
        <p:spPr>
          <a:xfrm>
            <a:off x="152400" y="990600"/>
            <a:ext cx="7924800" cy="4572000"/>
          </a:xfrm>
        </p:spPr>
        <p:txBody>
          <a:bodyPr>
            <a:normAutofit lnSpcReduction="10000"/>
          </a:bodyPr>
          <a:lstStyle/>
          <a:p>
            <a:pPr marL="400050" lvl="1" indent="0">
              <a:buNone/>
            </a:pPr>
            <a:r>
              <a:rPr lang="en-US" sz="1800" dirty="0" smtClean="0">
                <a:solidFill>
                  <a:schemeClr val="tx2"/>
                </a:solidFill>
              </a:rPr>
              <a:t>This query will select all products whose color is Red</a:t>
            </a:r>
            <a:endParaRPr lang="en-US" sz="1800" dirty="0" smtClean="0">
              <a:solidFill>
                <a:schemeClr val="tx2"/>
              </a:solidFill>
            </a:endParaRPr>
          </a:p>
          <a:p>
            <a:pPr marL="800100" lvl="2" indent="0">
              <a:buNone/>
            </a:pPr>
            <a:r>
              <a:rPr lang="en-US" dirty="0" smtClean="0">
                <a:solidFill>
                  <a:srgbClr val="0070C0"/>
                </a:solidFill>
              </a:rPr>
              <a:t>		SELECT *</a:t>
            </a:r>
            <a:endParaRPr lang="en-US" dirty="0" smtClean="0">
              <a:solidFill>
                <a:srgbClr val="0070C0"/>
              </a:solidFill>
            </a:endParaRPr>
          </a:p>
          <a:p>
            <a:pPr marL="800100" lvl="2" indent="0">
              <a:buNone/>
            </a:pPr>
            <a:r>
              <a:rPr lang="en-US" dirty="0" smtClean="0">
                <a:solidFill>
                  <a:srgbClr val="0070C0"/>
                </a:solidFill>
              </a:rPr>
              <a:t>		FROM [AdventureWorks2008].[Production].[Product]</a:t>
            </a:r>
            <a:endParaRPr lang="en-US" dirty="0" smtClean="0">
              <a:solidFill>
                <a:srgbClr val="0070C0"/>
              </a:solidFill>
            </a:endParaRPr>
          </a:p>
          <a:p>
            <a:pPr marL="800100" lvl="2" indent="0">
              <a:buNone/>
            </a:pPr>
            <a:r>
              <a:rPr lang="en-US" dirty="0" smtClean="0">
                <a:solidFill>
                  <a:srgbClr val="0070C0"/>
                </a:solidFill>
              </a:rPr>
              <a:t>		WHERE Color='red'</a:t>
            </a:r>
            <a:endParaRPr lang="en-US" dirty="0" smtClean="0">
              <a:solidFill>
                <a:srgbClr val="0070C0"/>
              </a:solidFill>
            </a:endParaRPr>
          </a:p>
          <a:p>
            <a:pPr marL="800100" lvl="2" indent="0">
              <a:buNone/>
            </a:pPr>
            <a:endParaRPr lang="en-US" dirty="0" smtClean="0">
              <a:solidFill>
                <a:srgbClr val="C00000"/>
              </a:solidFill>
            </a:endParaRPr>
          </a:p>
          <a:p>
            <a:pPr marL="400050" lvl="1" indent="0">
              <a:buNone/>
            </a:pPr>
            <a:r>
              <a:rPr lang="en-US" sz="1800" dirty="0" smtClean="0">
                <a:solidFill>
                  <a:schemeClr val="tx2"/>
                </a:solidFill>
              </a:rPr>
              <a:t>This query will select all products whose color is Red</a:t>
            </a:r>
            <a:endParaRPr lang="en-US" sz="1800" dirty="0" smtClean="0">
              <a:solidFill>
                <a:schemeClr val="tx2"/>
              </a:solidFill>
            </a:endParaRPr>
          </a:p>
          <a:p>
            <a:pPr marL="400050" lvl="1" indent="0">
              <a:buNone/>
            </a:pPr>
            <a:endParaRPr lang="en-US" sz="1800" dirty="0" smtClean="0">
              <a:solidFill>
                <a:schemeClr val="tx2"/>
              </a:solidFill>
            </a:endParaRPr>
          </a:p>
          <a:p>
            <a:pPr marL="400050" lvl="1" indent="0">
              <a:buNone/>
            </a:pPr>
            <a:r>
              <a:rPr lang="en-US" sz="1800" dirty="0" smtClean="0">
                <a:solidFill>
                  <a:schemeClr val="tx2"/>
                </a:solidFill>
              </a:rPr>
              <a:t>This </a:t>
            </a:r>
            <a:r>
              <a:rPr lang="en-US" sz="1800" dirty="0">
                <a:solidFill>
                  <a:schemeClr val="tx2"/>
                </a:solidFill>
              </a:rPr>
              <a:t>query will select </a:t>
            </a:r>
            <a:r>
              <a:rPr lang="en-US" sz="1600" dirty="0" err="1" smtClean="0">
                <a:solidFill>
                  <a:schemeClr val="tx2"/>
                </a:solidFill>
              </a:rPr>
              <a:t>CreditCard</a:t>
            </a:r>
            <a:r>
              <a:rPr lang="en-US" sz="1800" dirty="0" smtClean="0">
                <a:solidFill>
                  <a:schemeClr val="tx2"/>
                </a:solidFill>
              </a:rPr>
              <a:t> </a:t>
            </a:r>
            <a:r>
              <a:rPr lang="en-US" sz="1800" dirty="0" smtClean="0">
                <a:solidFill>
                  <a:schemeClr val="tx2"/>
                </a:solidFill>
              </a:rPr>
              <a:t>whose </a:t>
            </a:r>
            <a:r>
              <a:rPr lang="en-US" sz="1800" dirty="0" smtClean="0">
                <a:solidFill>
                  <a:schemeClr val="tx2"/>
                </a:solidFill>
              </a:rPr>
              <a:t>expiration date is in 2008 &amp; Month &lt;100</a:t>
            </a:r>
            <a:endParaRPr lang="en-US" sz="1800" dirty="0" smtClean="0">
              <a:solidFill>
                <a:schemeClr val="tx2"/>
              </a:solidFill>
            </a:endParaRPr>
          </a:p>
          <a:p>
            <a:pPr marL="400050" lvl="1" indent="0">
              <a:buNone/>
            </a:pPr>
            <a:endParaRPr lang="en-US" sz="1800" dirty="0" smtClean="0">
              <a:solidFill>
                <a:schemeClr val="tx2"/>
              </a:solidFill>
            </a:endParaRPr>
          </a:p>
          <a:p>
            <a:pPr marL="800100" lvl="2" indent="0">
              <a:buNone/>
            </a:pPr>
            <a:endParaRPr lang="en-US" dirty="0" smtClean="0">
              <a:solidFill>
                <a:srgbClr val="C00000"/>
              </a:solidFill>
            </a:endParaRPr>
          </a:p>
          <a:p>
            <a:pPr marL="800100" lvl="2" indent="0">
              <a:buNone/>
            </a:pPr>
            <a:r>
              <a:rPr lang="en-US" dirty="0" smtClean="0">
                <a:solidFill>
                  <a:srgbClr val="0070C0"/>
                </a:solidFill>
              </a:rPr>
              <a:t>SELECT [</a:t>
            </a:r>
            <a:r>
              <a:rPr lang="en-US" dirty="0" err="1" smtClean="0">
                <a:solidFill>
                  <a:srgbClr val="0070C0"/>
                </a:solidFill>
              </a:rPr>
              <a:t>CreditCardID</a:t>
            </a:r>
            <a:r>
              <a:rPr lang="en-US" dirty="0" smtClean="0">
                <a:solidFill>
                  <a:srgbClr val="0070C0"/>
                </a:solidFill>
              </a:rPr>
              <a:t>] ,[</a:t>
            </a:r>
            <a:r>
              <a:rPr lang="en-US" dirty="0" err="1" smtClean="0">
                <a:solidFill>
                  <a:srgbClr val="0070C0"/>
                </a:solidFill>
              </a:rPr>
              <a:t>CardType</a:t>
            </a:r>
            <a:r>
              <a:rPr lang="en-US" dirty="0" smtClean="0">
                <a:solidFill>
                  <a:srgbClr val="0070C0"/>
                </a:solidFill>
              </a:rPr>
              <a:t>],[</a:t>
            </a:r>
            <a:r>
              <a:rPr lang="en-US" dirty="0" err="1" smtClean="0">
                <a:solidFill>
                  <a:srgbClr val="0070C0"/>
                </a:solidFill>
              </a:rPr>
              <a:t>CardNumber</a:t>
            </a:r>
            <a:r>
              <a:rPr lang="en-US" dirty="0" smtClean="0">
                <a:solidFill>
                  <a:srgbClr val="0070C0"/>
                </a:solidFill>
              </a:rPr>
              <a:t>],[</a:t>
            </a:r>
            <a:r>
              <a:rPr lang="en-US" dirty="0" err="1" smtClean="0">
                <a:solidFill>
                  <a:srgbClr val="0070C0"/>
                </a:solidFill>
              </a:rPr>
              <a:t>ExpMonth</a:t>
            </a:r>
            <a:r>
              <a:rPr lang="en-US" dirty="0" smtClean="0">
                <a:solidFill>
                  <a:srgbClr val="0070C0"/>
                </a:solidFill>
              </a:rPr>
              <a:t>]    ,[</a:t>
            </a:r>
            <a:r>
              <a:rPr lang="en-US" dirty="0" err="1" smtClean="0">
                <a:solidFill>
                  <a:srgbClr val="0070C0"/>
                </a:solidFill>
              </a:rPr>
              <a:t>ExpYear</a:t>
            </a:r>
            <a:r>
              <a:rPr lang="en-US" dirty="0" smtClean="0">
                <a:solidFill>
                  <a:srgbClr val="0070C0"/>
                </a:solidFill>
              </a:rPr>
              <a:t>]   ,[</a:t>
            </a:r>
            <a:r>
              <a:rPr lang="en-US" dirty="0" err="1" smtClean="0">
                <a:solidFill>
                  <a:srgbClr val="0070C0"/>
                </a:solidFill>
              </a:rPr>
              <a:t>ModifiedDate</a:t>
            </a:r>
            <a:r>
              <a:rPr lang="en-US" dirty="0" smtClean="0">
                <a:solidFill>
                  <a:srgbClr val="0070C0"/>
                </a:solidFill>
              </a:rPr>
              <a:t>]</a:t>
            </a:r>
            <a:endParaRPr lang="en-US" dirty="0" smtClean="0">
              <a:solidFill>
                <a:srgbClr val="0070C0"/>
              </a:solidFill>
            </a:endParaRPr>
          </a:p>
          <a:p>
            <a:pPr marL="800100" lvl="2" indent="0">
              <a:buNone/>
            </a:pPr>
            <a:r>
              <a:rPr lang="en-US" dirty="0" smtClean="0">
                <a:solidFill>
                  <a:srgbClr val="0070C0"/>
                </a:solidFill>
              </a:rPr>
              <a:t>  FROM [AdventureWorks2008].[Sales].[</a:t>
            </a:r>
            <a:r>
              <a:rPr lang="en-US" dirty="0" err="1" smtClean="0">
                <a:solidFill>
                  <a:srgbClr val="0070C0"/>
                </a:solidFill>
              </a:rPr>
              <a:t>CreditCard</a:t>
            </a:r>
            <a:r>
              <a:rPr lang="en-US" dirty="0" smtClean="0">
                <a:solidFill>
                  <a:srgbClr val="0070C0"/>
                </a:solidFill>
              </a:rPr>
              <a:t>]</a:t>
            </a:r>
            <a:endParaRPr lang="en-US" dirty="0" smtClean="0">
              <a:solidFill>
                <a:srgbClr val="0070C0"/>
              </a:solidFill>
            </a:endParaRPr>
          </a:p>
          <a:p>
            <a:pPr marL="800100" lvl="2" indent="0">
              <a:buNone/>
            </a:pPr>
            <a:r>
              <a:rPr lang="en-US" b="1" dirty="0" smtClean="0">
                <a:solidFill>
                  <a:srgbClr val="0070C0"/>
                </a:solidFill>
              </a:rPr>
              <a:t>    WHERE </a:t>
            </a:r>
            <a:r>
              <a:rPr lang="en-US" dirty="0" smtClean="0">
                <a:solidFill>
                  <a:srgbClr val="0070C0"/>
                </a:solidFill>
              </a:rPr>
              <a:t>[</a:t>
            </a:r>
            <a:r>
              <a:rPr lang="en-US" dirty="0" err="1" smtClean="0">
                <a:solidFill>
                  <a:srgbClr val="0070C0"/>
                </a:solidFill>
              </a:rPr>
              <a:t>ExpYear</a:t>
            </a:r>
            <a:r>
              <a:rPr lang="en-US" dirty="0" smtClean="0">
                <a:solidFill>
                  <a:srgbClr val="0070C0"/>
                </a:solidFill>
              </a:rPr>
              <a:t>] </a:t>
            </a:r>
            <a:r>
              <a:rPr lang="en-US" b="1" dirty="0">
                <a:solidFill>
                  <a:srgbClr val="0070C0"/>
                </a:solidFill>
              </a:rPr>
              <a:t>=</a:t>
            </a:r>
            <a:r>
              <a:rPr lang="en-US" dirty="0" smtClean="0">
                <a:solidFill>
                  <a:srgbClr val="0070C0"/>
                </a:solidFill>
              </a:rPr>
              <a:t>2008  </a:t>
            </a:r>
            <a:r>
              <a:rPr lang="en-US" b="1" dirty="0" smtClean="0">
                <a:solidFill>
                  <a:srgbClr val="0070C0"/>
                </a:solidFill>
              </a:rPr>
              <a:t>AND/OR</a:t>
            </a:r>
            <a:r>
              <a:rPr lang="en-US" dirty="0" smtClean="0">
                <a:solidFill>
                  <a:srgbClr val="0070C0"/>
                </a:solidFill>
              </a:rPr>
              <a:t> [</a:t>
            </a:r>
            <a:r>
              <a:rPr lang="en-US" dirty="0" err="1" smtClean="0">
                <a:solidFill>
                  <a:srgbClr val="0070C0"/>
                </a:solidFill>
              </a:rPr>
              <a:t>ExpMonth</a:t>
            </a:r>
            <a:r>
              <a:rPr lang="en-US" dirty="0" smtClean="0">
                <a:solidFill>
                  <a:srgbClr val="0070C0"/>
                </a:solidFill>
              </a:rPr>
              <a:t>]</a:t>
            </a:r>
            <a:r>
              <a:rPr lang="en-US" b="1" dirty="0">
                <a:solidFill>
                  <a:srgbClr val="0070C0"/>
                </a:solidFill>
              </a:rPr>
              <a:t>&lt;</a:t>
            </a:r>
            <a:r>
              <a:rPr lang="en-US" dirty="0" smtClean="0">
                <a:solidFill>
                  <a:srgbClr val="0070C0"/>
                </a:solidFill>
              </a:rPr>
              <a:t>100</a:t>
            </a:r>
            <a:endParaRPr lang="en-US" dirty="0">
              <a:solidFill>
                <a:srgbClr val="0070C0"/>
              </a:solidFill>
            </a:endParaRPr>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
        <p:nvSpPr>
          <p:cNvPr id="5" name="Footer Placeholder 4"/>
          <p:cNvSpPr>
            <a:spLocks noGrp="1"/>
          </p:cNvSpPr>
          <p:nvPr>
            <p:ph type="ftr" sz="quarter" idx="11"/>
          </p:nvPr>
        </p:nvSpPr>
        <p:spPr>
          <a:xfrm rot="16200000">
            <a:off x="7586910" y="4048760"/>
            <a:ext cx="2367281" cy="365760"/>
          </a:xfrm>
        </p:spPr>
        <p:txBody>
          <a:bodyPr/>
          <a:lstStyle/>
          <a:p>
            <a:r>
              <a:rPr lang="en-US" smtClean="0"/>
              <a:t>EthioTeck Training      Eshetu Dereje       414-364-7980 </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solidFill>
                  <a:srgbClr val="00B0F0"/>
                </a:solidFill>
                <a:latin typeface="Bell MT" panose="02020503060305020303" pitchFamily="18" charset="0"/>
              </a:rPr>
              <a:t>Using wild cards</a:t>
            </a:r>
            <a:endParaRPr lang="en-US" sz="3200" b="1" dirty="0">
              <a:solidFill>
                <a:srgbClr val="00B0F0"/>
              </a:solidFill>
              <a:latin typeface="Bell MT" panose="02020503060305020303" pitchFamily="18" charset="0"/>
            </a:endParaRPr>
          </a:p>
        </p:txBody>
      </p:sp>
      <p:pic>
        <p:nvPicPr>
          <p:cNvPr id="2051"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1000" y="1447800"/>
            <a:ext cx="7543800" cy="307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238" y="152400"/>
            <a:ext cx="7620000" cy="1143000"/>
          </a:xfrm>
        </p:spPr>
        <p:txBody>
          <a:bodyPr>
            <a:normAutofit/>
          </a:bodyPr>
          <a:lstStyle/>
          <a:p>
            <a:pPr algn="l"/>
            <a:r>
              <a:rPr lang="en-US" sz="3200" b="1" dirty="0">
                <a:solidFill>
                  <a:srgbClr val="00B0F0"/>
                </a:solidFill>
                <a:latin typeface="Bell MT" panose="02020503060305020303" pitchFamily="18" charset="0"/>
              </a:rPr>
              <a:t>Using wild cards</a:t>
            </a:r>
            <a:r>
              <a:rPr lang="en-US" sz="3600" dirty="0" smtClean="0">
                <a:latin typeface="Microsoft Sans Serif" panose="020B0604020202020204" pitchFamily="34" charset="0"/>
                <a:cs typeface="Microsoft Sans Serif" panose="020B0604020202020204" pitchFamily="34" charset="0"/>
              </a:rPr>
              <a:t> </a:t>
            </a:r>
            <a:r>
              <a:rPr lang="en-US" sz="2000" dirty="0" smtClean="0">
                <a:latin typeface="Microsoft Sans Serif" panose="020B0604020202020204" pitchFamily="34" charset="0"/>
                <a:cs typeface="Microsoft Sans Serif" panose="020B0604020202020204" pitchFamily="34" charset="0"/>
              </a:rPr>
              <a:t>(continued…)</a:t>
            </a:r>
            <a:endParaRPr lang="en-US" sz="2000" dirty="0">
              <a:latin typeface="Microsoft Sans Serif" panose="020B0604020202020204" pitchFamily="34" charset="0"/>
              <a:cs typeface="Microsoft Sans Serif" panose="020B0604020202020204" pitchFamily="34" charset="0"/>
            </a:endParaRPr>
          </a:p>
        </p:txBody>
      </p:sp>
      <p:sp>
        <p:nvSpPr>
          <p:cNvPr id="3" name="Content Placeholder 2"/>
          <p:cNvSpPr>
            <a:spLocks noGrp="1"/>
          </p:cNvSpPr>
          <p:nvPr>
            <p:ph idx="1"/>
          </p:nvPr>
        </p:nvSpPr>
        <p:spPr>
          <a:xfrm>
            <a:off x="838200" y="2362200"/>
            <a:ext cx="3733800" cy="457200"/>
          </a:xfrm>
        </p:spPr>
        <p:txBody>
          <a:bodyPr>
            <a:noAutofit/>
          </a:bodyPr>
          <a:lstStyle/>
          <a:p>
            <a:pPr marL="800100" lvl="2" indent="0">
              <a:buNone/>
            </a:pPr>
            <a:r>
              <a:rPr lang="en-US" dirty="0" smtClean="0"/>
              <a:t>SELECT </a:t>
            </a:r>
            <a:r>
              <a:rPr lang="en-US" dirty="0"/>
              <a:t>* </a:t>
            </a:r>
            <a:endParaRPr lang="en-US" dirty="0" smtClean="0"/>
          </a:p>
          <a:p>
            <a:pPr marL="800100" lvl="2" indent="0">
              <a:buNone/>
            </a:pPr>
            <a:r>
              <a:rPr lang="en-US" dirty="0" smtClean="0"/>
              <a:t>FROM </a:t>
            </a:r>
            <a:r>
              <a:rPr lang="en-US" dirty="0" err="1" smtClean="0"/>
              <a:t>AdventureWorks.Person.Address</a:t>
            </a:r>
            <a:r>
              <a:rPr lang="en-US" dirty="0" smtClean="0"/>
              <a:t> </a:t>
            </a:r>
            <a:endParaRPr lang="en-US" dirty="0" smtClean="0"/>
          </a:p>
          <a:p>
            <a:pPr marL="800100" lvl="2" indent="0">
              <a:buNone/>
            </a:pPr>
            <a:r>
              <a:rPr lang="en-US" dirty="0" smtClean="0"/>
              <a:t>WHERE </a:t>
            </a:r>
            <a:r>
              <a:rPr lang="en-US" dirty="0"/>
              <a:t>City like ‘New%’</a:t>
            </a:r>
            <a:endParaRPr lang="en-US" dirty="0"/>
          </a:p>
        </p:txBody>
      </p:sp>
      <p:sp>
        <p:nvSpPr>
          <p:cNvPr id="5" name="Rectangle 4"/>
          <p:cNvSpPr/>
          <p:nvPr/>
        </p:nvSpPr>
        <p:spPr>
          <a:xfrm>
            <a:off x="381000" y="3886200"/>
            <a:ext cx="7696200" cy="2308324"/>
          </a:xfrm>
          <a:prstGeom prst="rect">
            <a:avLst/>
          </a:prstGeom>
        </p:spPr>
        <p:txBody>
          <a:bodyPr wrap="square">
            <a:spAutoFit/>
          </a:bodyPr>
          <a:lstStyle/>
          <a:p>
            <a:r>
              <a:rPr lang="en-US" dirty="0" smtClean="0">
                <a:solidFill>
                  <a:srgbClr val="C00000"/>
                </a:solidFill>
              </a:rPr>
              <a:t>select * from </a:t>
            </a:r>
            <a:r>
              <a:rPr lang="en-US" dirty="0" err="1" smtClean="0">
                <a:solidFill>
                  <a:srgbClr val="C00000"/>
                </a:solidFill>
              </a:rPr>
              <a:t>Production.Product</a:t>
            </a:r>
            <a:r>
              <a:rPr lang="en-US" dirty="0" smtClean="0">
                <a:solidFill>
                  <a:srgbClr val="C00000"/>
                </a:solidFill>
              </a:rPr>
              <a:t> where Name like '%'  </a:t>
            </a:r>
            <a:r>
              <a:rPr lang="en-US" dirty="0" smtClean="0"/>
              <a:t>-- Anything</a:t>
            </a:r>
            <a:endParaRPr lang="en-US" dirty="0" smtClean="0">
              <a:solidFill>
                <a:srgbClr val="C00000"/>
              </a:solidFill>
            </a:endParaRPr>
          </a:p>
          <a:p>
            <a:r>
              <a:rPr lang="en-US" dirty="0" smtClean="0">
                <a:solidFill>
                  <a:srgbClr val="C00000"/>
                </a:solidFill>
              </a:rPr>
              <a:t>select * from </a:t>
            </a:r>
            <a:r>
              <a:rPr lang="en-US" dirty="0" err="1" smtClean="0">
                <a:solidFill>
                  <a:srgbClr val="C00000"/>
                </a:solidFill>
              </a:rPr>
              <a:t>Production.Product</a:t>
            </a:r>
            <a:r>
              <a:rPr lang="en-US" dirty="0" smtClean="0">
                <a:solidFill>
                  <a:srgbClr val="C00000"/>
                </a:solidFill>
              </a:rPr>
              <a:t> where Name like '</a:t>
            </a:r>
            <a:r>
              <a:rPr lang="en-US" dirty="0" err="1" smtClean="0">
                <a:solidFill>
                  <a:srgbClr val="C00000"/>
                </a:solidFill>
              </a:rPr>
              <a:t>Bl</a:t>
            </a:r>
            <a:r>
              <a:rPr lang="en-US" dirty="0" smtClean="0">
                <a:solidFill>
                  <a:srgbClr val="C00000"/>
                </a:solidFill>
              </a:rPr>
              <a:t>%' </a:t>
            </a:r>
            <a:r>
              <a:rPr lang="en-US" dirty="0" smtClean="0"/>
              <a:t>-- Starts with </a:t>
            </a:r>
            <a:r>
              <a:rPr lang="en-US" dirty="0" err="1" smtClean="0"/>
              <a:t>Bl</a:t>
            </a:r>
            <a:r>
              <a:rPr lang="en-US" dirty="0" smtClean="0"/>
              <a:t> and rest anything</a:t>
            </a:r>
            <a:endParaRPr lang="en-US" dirty="0" smtClean="0">
              <a:solidFill>
                <a:srgbClr val="C00000"/>
              </a:solidFill>
            </a:endParaRPr>
          </a:p>
          <a:p>
            <a:r>
              <a:rPr lang="en-US" dirty="0" smtClean="0">
                <a:solidFill>
                  <a:srgbClr val="C00000"/>
                </a:solidFill>
              </a:rPr>
              <a:t>Select * from </a:t>
            </a:r>
            <a:r>
              <a:rPr lang="en-US" dirty="0" err="1" smtClean="0">
                <a:solidFill>
                  <a:srgbClr val="C00000"/>
                </a:solidFill>
              </a:rPr>
              <a:t>Production.Product</a:t>
            </a:r>
            <a:r>
              <a:rPr lang="en-US" dirty="0" smtClean="0">
                <a:solidFill>
                  <a:srgbClr val="C00000"/>
                </a:solidFill>
              </a:rPr>
              <a:t> where Name like '%</a:t>
            </a:r>
            <a:r>
              <a:rPr lang="en-US" dirty="0" err="1" smtClean="0">
                <a:solidFill>
                  <a:srgbClr val="C00000"/>
                </a:solidFill>
              </a:rPr>
              <a:t>Bl</a:t>
            </a:r>
            <a:r>
              <a:rPr lang="en-US" dirty="0" smtClean="0">
                <a:solidFill>
                  <a:srgbClr val="C00000"/>
                </a:solidFill>
              </a:rPr>
              <a:t>%' </a:t>
            </a:r>
            <a:r>
              <a:rPr lang="en-US" dirty="0" smtClean="0"/>
              <a:t>-- anything before </a:t>
            </a:r>
            <a:r>
              <a:rPr lang="en-US" dirty="0" err="1" smtClean="0"/>
              <a:t>Bl</a:t>
            </a:r>
            <a:r>
              <a:rPr lang="en-US" dirty="0" smtClean="0"/>
              <a:t> and after </a:t>
            </a:r>
            <a:r>
              <a:rPr lang="en-US" dirty="0" err="1" smtClean="0"/>
              <a:t>Bl</a:t>
            </a:r>
            <a:endParaRPr lang="en-US" dirty="0" smtClean="0"/>
          </a:p>
          <a:p>
            <a:r>
              <a:rPr lang="en-US" dirty="0" smtClean="0"/>
              <a:t>--searching for a string start with any character and the second character is 'm' and rest anything </a:t>
            </a:r>
            <a:endParaRPr lang="en-US" dirty="0" smtClean="0"/>
          </a:p>
          <a:p>
            <a:r>
              <a:rPr lang="en-US" dirty="0" smtClean="0">
                <a:solidFill>
                  <a:srgbClr val="C00000"/>
                </a:solidFill>
              </a:rPr>
              <a:t>select </a:t>
            </a:r>
            <a:r>
              <a:rPr lang="en-US" dirty="0">
                <a:solidFill>
                  <a:srgbClr val="C00000"/>
                </a:solidFill>
              </a:rPr>
              <a:t>* from </a:t>
            </a:r>
            <a:r>
              <a:rPr lang="en-US" dirty="0" err="1">
                <a:solidFill>
                  <a:srgbClr val="C00000"/>
                </a:solidFill>
              </a:rPr>
              <a:t>Person.CountryRegion</a:t>
            </a:r>
            <a:r>
              <a:rPr lang="en-US" dirty="0">
                <a:solidFill>
                  <a:srgbClr val="C00000"/>
                </a:solidFill>
              </a:rPr>
              <a:t> where Name like '_m%'</a:t>
            </a:r>
            <a:endParaRPr lang="en-US" dirty="0">
              <a:solidFill>
                <a:srgbClr val="C00000"/>
              </a:solidFill>
            </a:endParaRPr>
          </a:p>
        </p:txBody>
      </p:sp>
      <p:sp>
        <p:nvSpPr>
          <p:cNvPr id="8" name="Rectangle 7"/>
          <p:cNvSpPr/>
          <p:nvPr/>
        </p:nvSpPr>
        <p:spPr>
          <a:xfrm>
            <a:off x="609600" y="914400"/>
            <a:ext cx="7315200" cy="1200329"/>
          </a:xfrm>
          <a:prstGeom prst="rect">
            <a:avLst/>
          </a:prstGeom>
        </p:spPr>
        <p:txBody>
          <a:bodyPr wrap="square">
            <a:spAutoFit/>
          </a:bodyPr>
          <a:lstStyle/>
          <a:p>
            <a:endParaRPr lang="en-US" dirty="0" smtClean="0"/>
          </a:p>
          <a:p>
            <a:r>
              <a:rPr lang="en-US" dirty="0" smtClean="0"/>
              <a:t>SELECT Phone</a:t>
            </a:r>
            <a:endParaRPr lang="en-US" dirty="0" smtClean="0"/>
          </a:p>
          <a:p>
            <a:r>
              <a:rPr lang="en-US" dirty="0" smtClean="0"/>
              <a:t>FROM AdventureWorks.Person.Contact</a:t>
            </a:r>
            <a:endParaRPr lang="en-US" dirty="0" smtClean="0"/>
          </a:p>
          <a:p>
            <a:r>
              <a:rPr lang="en-US" dirty="0" smtClean="0"/>
              <a:t>WHERE Phone LIKE '415%'</a:t>
            </a:r>
            <a:endParaRPr lang="en-US" dirty="0"/>
          </a:p>
        </p:txBody>
      </p:sp>
      <p:sp>
        <p:nvSpPr>
          <p:cNvPr id="6" name="Slide Number Placeholder 5"/>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944562"/>
          </a:xfrm>
        </p:spPr>
        <p:txBody>
          <a:bodyPr>
            <a:normAutofit/>
          </a:bodyPr>
          <a:lstStyle/>
          <a:p>
            <a:pPr algn="l"/>
            <a:r>
              <a:rPr lang="en-US" sz="3200" b="1" dirty="0">
                <a:solidFill>
                  <a:srgbClr val="00B0F0"/>
                </a:solidFill>
                <a:latin typeface="Bell MT" panose="02020503060305020303" pitchFamily="18" charset="0"/>
              </a:rPr>
              <a:t>Aggregate Functions</a:t>
            </a:r>
            <a:endParaRPr lang="en-US" sz="3200" b="1" dirty="0">
              <a:solidFill>
                <a:srgbClr val="00B0F0"/>
              </a:solidFill>
              <a:latin typeface="Bell MT" panose="02020503060305020303" pitchFamily="18" charset="0"/>
            </a:endParaRPr>
          </a:p>
        </p:txBody>
      </p:sp>
      <p:sp>
        <p:nvSpPr>
          <p:cNvPr id="3" name="Content Placeholder 2"/>
          <p:cNvSpPr>
            <a:spLocks noGrp="1"/>
          </p:cNvSpPr>
          <p:nvPr>
            <p:ph idx="1"/>
          </p:nvPr>
        </p:nvSpPr>
        <p:spPr/>
        <p:txBody>
          <a:bodyPr/>
          <a:lstStyle/>
          <a:p>
            <a:pPr marL="0" indent="0">
              <a:buNone/>
            </a:pPr>
            <a:endParaRPr lang="en-US" dirty="0"/>
          </a:p>
        </p:txBody>
      </p:sp>
      <p:pic>
        <p:nvPicPr>
          <p:cNvPr id="307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90600" y="2209800"/>
            <a:ext cx="5257800" cy="201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1"/>
          <p:cNvSpPr>
            <a:spLocks noChangeArrowheads="1"/>
          </p:cNvSpPr>
          <p:nvPr/>
        </p:nvSpPr>
        <p:spPr bwMode="auto">
          <a:xfrm>
            <a:off x="762000" y="4495800"/>
            <a:ext cx="68580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200" b="0" i="0" u="none" strike="noStrike" cap="none" normalizeH="0" baseline="0" dirty="0" smtClean="0">
                <a:ln>
                  <a:noFill/>
                </a:ln>
                <a:solidFill>
                  <a:srgbClr val="0000FF"/>
                </a:solidFill>
                <a:effectLst/>
                <a:latin typeface="Arial Unicode MS" pitchFamily="34" charset="-128"/>
                <a:cs typeface="Arial" panose="020B0604020202020204" pitchFamily="34" charset="0"/>
              </a:rPr>
              <a:t>SELECT </a:t>
            </a:r>
            <a:r>
              <a:rPr kumimoji="0" lang="en-US" sz="1200" b="0" i="0" u="none" strike="noStrike" cap="none" normalizeH="0" baseline="0" dirty="0" smtClean="0">
                <a:ln>
                  <a:noFill/>
                </a:ln>
                <a:solidFill>
                  <a:srgbClr val="FF00FF"/>
                </a:solidFill>
                <a:effectLst/>
                <a:latin typeface="Arial Unicode MS" pitchFamily="34" charset="-128"/>
                <a:cs typeface="Arial" panose="020B0604020202020204" pitchFamily="34" charset="0"/>
              </a:rPr>
              <a:t>COUNT</a:t>
            </a:r>
            <a:r>
              <a:rPr kumimoji="0" lang="en-US" sz="1200" b="0" i="0" u="none" strike="noStrike" cap="none" normalizeH="0" baseline="0" dirty="0" smtClean="0">
                <a:ln>
                  <a:noFill/>
                </a:ln>
                <a:solidFill>
                  <a:srgbClr val="808080"/>
                </a:solidFill>
                <a:effectLst/>
                <a:latin typeface="Arial Unicode MS" pitchFamily="34" charset="-128"/>
                <a:cs typeface="Arial" panose="020B0604020202020204" pitchFamily="34" charset="0"/>
              </a:rPr>
              <a:t>(</a:t>
            </a:r>
            <a:r>
              <a:rPr kumimoji="0" lang="en-US" sz="1200" b="0" i="0" u="none" strike="noStrike" cap="none" normalizeH="0" baseline="0" dirty="0" smtClean="0">
                <a:ln>
                  <a:noFill/>
                </a:ln>
                <a:solidFill>
                  <a:srgbClr val="000000"/>
                </a:solidFill>
                <a:effectLst/>
                <a:latin typeface="Arial Unicode MS" pitchFamily="34" charset="-128"/>
                <a:cs typeface="Arial" panose="020B0604020202020204" pitchFamily="34" charset="0"/>
              </a:rPr>
              <a:t>[Title]</a:t>
            </a:r>
            <a:r>
              <a:rPr kumimoji="0" lang="en-US" sz="1200" b="0" i="0" u="none" strike="noStrike" cap="none" normalizeH="0" baseline="0" dirty="0" smtClean="0">
                <a:ln>
                  <a:noFill/>
                </a:ln>
                <a:solidFill>
                  <a:srgbClr val="808080"/>
                </a:solidFill>
                <a:effectLst/>
                <a:latin typeface="Arial Unicode MS" pitchFamily="34" charset="-128"/>
                <a:cs typeface="Arial" panose="020B0604020202020204" pitchFamily="34" charset="0"/>
              </a:rPr>
              <a:t>) </a:t>
            </a:r>
            <a:r>
              <a:rPr kumimoji="0" lang="en-US" sz="1200" b="0" i="0" u="none" strike="noStrike" cap="none" normalizeH="0" baseline="0" dirty="0" smtClean="0">
                <a:ln>
                  <a:noFill/>
                </a:ln>
                <a:solidFill>
                  <a:srgbClr val="000000"/>
                </a:solidFill>
                <a:effectLst/>
                <a:latin typeface="Arial Unicode MS" pitchFamily="34" charset="-128"/>
                <a:cs typeface="Arial" panose="020B0604020202020204" pitchFamily="34" charset="0"/>
              </a:rPr>
              <a:t>Value</a:t>
            </a:r>
            <a:br>
              <a:rPr kumimoji="0" lang="en-US" sz="1200" b="0" i="0" u="none" strike="noStrike" cap="none" normalizeH="0" baseline="0" dirty="0" smtClean="0">
                <a:ln>
                  <a:noFill/>
                </a:ln>
                <a:solidFill>
                  <a:srgbClr val="000000"/>
                </a:solidFill>
                <a:effectLst/>
                <a:latin typeface="Arial Unicode MS" pitchFamily="34" charset="-128"/>
                <a:cs typeface="Arial" panose="020B0604020202020204" pitchFamily="34" charset="0"/>
              </a:rPr>
            </a:br>
            <a:r>
              <a:rPr kumimoji="0" lang="en-US" sz="1200" b="0" i="0" u="none" strike="noStrike" cap="none" normalizeH="0" baseline="0" dirty="0" smtClean="0">
                <a:ln>
                  <a:noFill/>
                </a:ln>
                <a:solidFill>
                  <a:srgbClr val="0000FF"/>
                </a:solidFill>
                <a:effectLst/>
                <a:latin typeface="Arial Unicode MS" pitchFamily="34" charset="-128"/>
                <a:cs typeface="Arial" panose="020B0604020202020204" pitchFamily="34" charset="0"/>
              </a:rPr>
              <a:t>FROM </a:t>
            </a:r>
            <a:r>
              <a:rPr kumimoji="0" lang="en-US" sz="1200" b="0" i="0" u="none" strike="noStrike" cap="none" normalizeH="0" baseline="0" dirty="0" smtClean="0">
                <a:ln>
                  <a:noFill/>
                </a:ln>
                <a:solidFill>
                  <a:srgbClr val="000000"/>
                </a:solidFill>
                <a:effectLst/>
                <a:latin typeface="Arial Unicode MS" pitchFamily="34" charset="-128"/>
                <a:cs typeface="Arial" panose="020B0604020202020204" pitchFamily="34" charset="0"/>
              </a:rPr>
              <a:t>[</a:t>
            </a:r>
            <a:r>
              <a:rPr kumimoji="0" lang="en-US" sz="1200" b="0" i="0" u="none" strike="noStrike" cap="none" normalizeH="0" baseline="0" dirty="0" err="1" smtClean="0">
                <a:ln>
                  <a:noFill/>
                </a:ln>
                <a:solidFill>
                  <a:srgbClr val="000000"/>
                </a:solidFill>
                <a:effectLst/>
                <a:latin typeface="Arial Unicode MS" pitchFamily="34" charset="-128"/>
                <a:cs typeface="Arial" panose="020B0604020202020204" pitchFamily="34" charset="0"/>
              </a:rPr>
              <a:t>AdventureWorks</a:t>
            </a:r>
            <a:r>
              <a:rPr kumimoji="0" lang="en-US" sz="1200" b="0" i="0" u="none" strike="noStrike" cap="none" normalizeH="0" baseline="0" dirty="0" smtClean="0">
                <a:ln>
                  <a:noFill/>
                </a:ln>
                <a:solidFill>
                  <a:srgbClr val="000000"/>
                </a:solidFill>
                <a:effectLst/>
                <a:latin typeface="Arial Unicode MS" pitchFamily="34" charset="-128"/>
                <a:cs typeface="Arial" panose="020B0604020202020204" pitchFamily="34" charset="0"/>
              </a:rPr>
              <a:t>].[Person].[Contact]</a:t>
            </a:r>
            <a:br>
              <a:rPr kumimoji="0" lang="en-US" sz="1200" b="0" i="0" u="none" strike="noStrike" cap="none" normalizeH="0" baseline="0" dirty="0" smtClean="0">
                <a:ln>
                  <a:noFill/>
                </a:ln>
                <a:solidFill>
                  <a:srgbClr val="000000"/>
                </a:solidFill>
                <a:effectLst/>
                <a:latin typeface="Arial Unicode MS" pitchFamily="34" charset="-128"/>
                <a:cs typeface="Arial" panose="020B0604020202020204" pitchFamily="34" charset="0"/>
              </a:rPr>
            </a:br>
            <a:r>
              <a:rPr kumimoji="0" lang="en-US" sz="1200" b="0" i="0" u="none" strike="noStrike" cap="none" normalizeH="0" baseline="0" dirty="0" smtClean="0">
                <a:ln>
                  <a:noFill/>
                </a:ln>
                <a:solidFill>
                  <a:srgbClr val="000000"/>
                </a:solidFill>
                <a:effectLst/>
                <a:latin typeface="Arial Unicode MS" pitchFamily="34" charset="-128"/>
                <a:cs typeface="Arial" panose="020B0604020202020204" pitchFamily="34" charset="0"/>
              </a:rPr>
              <a:t>GO</a:t>
            </a:r>
            <a:br>
              <a:rPr kumimoji="0" lang="en-US" sz="1200" b="0" i="0" u="none" strike="noStrike" cap="none" normalizeH="0" baseline="0" dirty="0" smtClean="0">
                <a:ln>
                  <a:noFill/>
                </a:ln>
                <a:solidFill>
                  <a:srgbClr val="000000"/>
                </a:solidFill>
                <a:effectLst/>
                <a:latin typeface="Arial Unicode MS" pitchFamily="34" charset="-128"/>
                <a:cs typeface="Arial" panose="020B0604020202020204" pitchFamily="34" charset="0"/>
              </a:rPr>
            </a:br>
            <a:r>
              <a:rPr kumimoji="0" lang="en-US" sz="1200" b="0" i="0" u="none" strike="noStrike" cap="none" normalizeH="0" baseline="0" dirty="0" smtClean="0">
                <a:ln>
                  <a:noFill/>
                </a:ln>
                <a:solidFill>
                  <a:srgbClr val="0000FF"/>
                </a:solidFill>
                <a:effectLst/>
                <a:latin typeface="Arial Unicode MS" pitchFamily="34" charset="-128"/>
                <a:cs typeface="Arial" panose="020B0604020202020204" pitchFamily="34" charset="0"/>
              </a:rPr>
              <a:t>SELECT </a:t>
            </a:r>
            <a:r>
              <a:rPr kumimoji="0" lang="en-US" sz="1200" b="0" i="0" u="none" strike="noStrike" cap="none" normalizeH="0" baseline="0" dirty="0" smtClean="0">
                <a:ln>
                  <a:noFill/>
                </a:ln>
                <a:solidFill>
                  <a:srgbClr val="FF00FF"/>
                </a:solidFill>
                <a:effectLst/>
                <a:latin typeface="Arial Unicode MS" pitchFamily="34" charset="-128"/>
                <a:cs typeface="Arial" panose="020B0604020202020204" pitchFamily="34" charset="0"/>
              </a:rPr>
              <a:t>COUNT</a:t>
            </a:r>
            <a:r>
              <a:rPr kumimoji="0" lang="en-US" sz="1200" b="0" i="0" u="none" strike="noStrike" cap="none" normalizeH="0" baseline="0" dirty="0" smtClean="0">
                <a:ln>
                  <a:noFill/>
                </a:ln>
                <a:solidFill>
                  <a:srgbClr val="808080"/>
                </a:solidFill>
                <a:effectLst/>
                <a:latin typeface="Arial Unicode MS" pitchFamily="34" charset="-128"/>
                <a:cs typeface="Arial" panose="020B0604020202020204" pitchFamily="34" charset="0"/>
              </a:rPr>
              <a:t>(ALL </a:t>
            </a:r>
            <a:r>
              <a:rPr kumimoji="0" lang="en-US" sz="1200" b="0" i="0" u="none" strike="noStrike" cap="none" normalizeH="0" baseline="0" dirty="0" smtClean="0">
                <a:ln>
                  <a:noFill/>
                </a:ln>
                <a:solidFill>
                  <a:srgbClr val="000000"/>
                </a:solidFill>
                <a:effectLst/>
                <a:latin typeface="Arial Unicode MS" pitchFamily="34" charset="-128"/>
                <a:cs typeface="Arial" panose="020B0604020202020204" pitchFamily="34" charset="0"/>
              </a:rPr>
              <a:t>[Title]</a:t>
            </a:r>
            <a:r>
              <a:rPr kumimoji="0" lang="en-US" sz="1200" b="0" i="0" u="none" strike="noStrike" cap="none" normalizeH="0" baseline="0" dirty="0" smtClean="0">
                <a:ln>
                  <a:noFill/>
                </a:ln>
                <a:solidFill>
                  <a:srgbClr val="808080"/>
                </a:solidFill>
                <a:effectLst/>
                <a:latin typeface="Arial Unicode MS" pitchFamily="34" charset="-128"/>
                <a:cs typeface="Arial" panose="020B0604020202020204" pitchFamily="34" charset="0"/>
              </a:rPr>
              <a:t>) </a:t>
            </a:r>
            <a:r>
              <a:rPr kumimoji="0" lang="en-US" sz="1200" b="0" i="0" u="none" strike="noStrike" cap="none" normalizeH="0" baseline="0" dirty="0" err="1" smtClean="0">
                <a:ln>
                  <a:noFill/>
                </a:ln>
                <a:solidFill>
                  <a:srgbClr val="000000"/>
                </a:solidFill>
                <a:effectLst/>
                <a:latin typeface="Arial Unicode MS" pitchFamily="34" charset="-128"/>
                <a:cs typeface="Arial" panose="020B0604020202020204" pitchFamily="34" charset="0"/>
              </a:rPr>
              <a:t>ALLValue</a:t>
            </a:r>
            <a:br>
              <a:rPr kumimoji="0" lang="en-US" sz="1200" b="0" i="0" u="none" strike="noStrike" cap="none" normalizeH="0" baseline="0" dirty="0" smtClean="0">
                <a:ln>
                  <a:noFill/>
                </a:ln>
                <a:solidFill>
                  <a:srgbClr val="000000"/>
                </a:solidFill>
                <a:effectLst/>
                <a:latin typeface="Arial Unicode MS" pitchFamily="34" charset="-128"/>
                <a:cs typeface="Arial" panose="020B0604020202020204" pitchFamily="34" charset="0"/>
              </a:rPr>
            </a:br>
            <a:r>
              <a:rPr kumimoji="0" lang="en-US" sz="1200" b="0" i="0" u="none" strike="noStrike" cap="none" normalizeH="0" baseline="0" dirty="0" smtClean="0">
                <a:ln>
                  <a:noFill/>
                </a:ln>
                <a:solidFill>
                  <a:srgbClr val="0000FF"/>
                </a:solidFill>
                <a:effectLst/>
                <a:latin typeface="Arial Unicode MS" pitchFamily="34" charset="-128"/>
                <a:cs typeface="Arial" panose="020B0604020202020204" pitchFamily="34" charset="0"/>
              </a:rPr>
              <a:t>FROM </a:t>
            </a:r>
            <a:r>
              <a:rPr kumimoji="0" lang="en-US" sz="1200" b="0" i="0" u="none" strike="noStrike" cap="none" normalizeH="0" baseline="0" dirty="0" smtClean="0">
                <a:ln>
                  <a:noFill/>
                </a:ln>
                <a:solidFill>
                  <a:srgbClr val="000000"/>
                </a:solidFill>
                <a:effectLst/>
                <a:latin typeface="Arial Unicode MS" pitchFamily="34" charset="-128"/>
                <a:cs typeface="Arial" panose="020B0604020202020204" pitchFamily="34" charset="0"/>
              </a:rPr>
              <a:t>[</a:t>
            </a:r>
            <a:r>
              <a:rPr kumimoji="0" lang="en-US" sz="1200" b="0" i="0" u="none" strike="noStrike" cap="none" normalizeH="0" baseline="0" dirty="0" err="1" smtClean="0">
                <a:ln>
                  <a:noFill/>
                </a:ln>
                <a:solidFill>
                  <a:srgbClr val="000000"/>
                </a:solidFill>
                <a:effectLst/>
                <a:latin typeface="Arial Unicode MS" pitchFamily="34" charset="-128"/>
                <a:cs typeface="Arial" panose="020B0604020202020204" pitchFamily="34" charset="0"/>
              </a:rPr>
              <a:t>AdventureWorks</a:t>
            </a:r>
            <a:r>
              <a:rPr kumimoji="0" lang="en-US" sz="1200" b="0" i="0" u="none" strike="noStrike" cap="none" normalizeH="0" baseline="0" dirty="0" smtClean="0">
                <a:ln>
                  <a:noFill/>
                </a:ln>
                <a:solidFill>
                  <a:srgbClr val="000000"/>
                </a:solidFill>
                <a:effectLst/>
                <a:latin typeface="Arial Unicode MS" pitchFamily="34" charset="-128"/>
                <a:cs typeface="Arial" panose="020B0604020202020204" pitchFamily="34" charset="0"/>
              </a:rPr>
              <a:t>].[Person].[Contact]</a:t>
            </a:r>
            <a:br>
              <a:rPr kumimoji="0" lang="en-US" sz="1200" b="0" i="0" u="none" strike="noStrike" cap="none" normalizeH="0" baseline="0" dirty="0" smtClean="0">
                <a:ln>
                  <a:noFill/>
                </a:ln>
                <a:solidFill>
                  <a:srgbClr val="000000"/>
                </a:solidFill>
                <a:effectLst/>
                <a:latin typeface="Arial Unicode MS" pitchFamily="34" charset="-128"/>
                <a:cs typeface="Arial" panose="020B0604020202020204" pitchFamily="34" charset="0"/>
              </a:rPr>
            </a:br>
            <a:r>
              <a:rPr kumimoji="0" lang="en-US" sz="1200" b="0" i="0" u="none" strike="noStrike" cap="none" normalizeH="0" baseline="0" dirty="0" smtClean="0">
                <a:ln>
                  <a:noFill/>
                </a:ln>
                <a:solidFill>
                  <a:srgbClr val="000000"/>
                </a:solidFill>
                <a:effectLst/>
                <a:latin typeface="Arial Unicode MS" pitchFamily="34" charset="-128"/>
                <a:cs typeface="Arial" panose="020B0604020202020204" pitchFamily="34" charset="0"/>
              </a:rPr>
              <a:t>GO</a:t>
            </a:r>
            <a:br>
              <a:rPr kumimoji="0" lang="en-US" sz="1200" b="0" i="0" u="none" strike="noStrike" cap="none" normalizeH="0" baseline="0" dirty="0" smtClean="0">
                <a:ln>
                  <a:noFill/>
                </a:ln>
                <a:solidFill>
                  <a:srgbClr val="000000"/>
                </a:solidFill>
                <a:effectLst/>
                <a:latin typeface="Arial Unicode MS" pitchFamily="34" charset="-128"/>
                <a:cs typeface="Arial" panose="020B0604020202020204" pitchFamily="34" charset="0"/>
              </a:rPr>
            </a:br>
            <a:r>
              <a:rPr kumimoji="0" lang="en-US" sz="1200" b="0" i="0" u="none" strike="noStrike" cap="none" normalizeH="0" baseline="0" dirty="0" smtClean="0">
                <a:ln>
                  <a:noFill/>
                </a:ln>
                <a:solidFill>
                  <a:srgbClr val="0000FF"/>
                </a:solidFill>
                <a:effectLst/>
                <a:latin typeface="Arial Unicode MS" pitchFamily="34" charset="-128"/>
                <a:cs typeface="Arial" panose="020B0604020202020204" pitchFamily="34" charset="0"/>
              </a:rPr>
              <a:t>SELECT </a:t>
            </a:r>
            <a:r>
              <a:rPr kumimoji="0" lang="en-US" sz="1200" b="0" i="0" u="none" strike="noStrike" cap="none" normalizeH="0" baseline="0" dirty="0" smtClean="0">
                <a:ln>
                  <a:noFill/>
                </a:ln>
                <a:solidFill>
                  <a:srgbClr val="FF00FF"/>
                </a:solidFill>
                <a:effectLst/>
                <a:latin typeface="Arial Unicode MS" pitchFamily="34" charset="-128"/>
                <a:cs typeface="Arial" panose="020B0604020202020204" pitchFamily="34" charset="0"/>
              </a:rPr>
              <a:t>COUNT</a:t>
            </a:r>
            <a:r>
              <a:rPr kumimoji="0" lang="en-US" sz="1200" b="0" i="0" u="none" strike="noStrike" cap="none" normalizeH="0" baseline="0" dirty="0" smtClean="0">
                <a:ln>
                  <a:noFill/>
                </a:ln>
                <a:solidFill>
                  <a:srgbClr val="808080"/>
                </a:solidFill>
                <a:effectLst/>
                <a:latin typeface="Arial Unicode MS" pitchFamily="34" charset="-128"/>
                <a:cs typeface="Arial" panose="020B0604020202020204" pitchFamily="34" charset="0"/>
              </a:rPr>
              <a:t>(</a:t>
            </a:r>
            <a:r>
              <a:rPr kumimoji="0" lang="en-US" sz="1200" b="0" i="0" u="none" strike="noStrike" cap="none" normalizeH="0" baseline="0" dirty="0" smtClean="0">
                <a:ln>
                  <a:noFill/>
                </a:ln>
                <a:solidFill>
                  <a:srgbClr val="0000FF"/>
                </a:solidFill>
                <a:effectLst/>
                <a:latin typeface="Arial Unicode MS" pitchFamily="34" charset="-128"/>
                <a:cs typeface="Arial" panose="020B0604020202020204" pitchFamily="34" charset="0"/>
              </a:rPr>
              <a:t>DISTINCT </a:t>
            </a:r>
            <a:r>
              <a:rPr kumimoji="0" lang="en-US" sz="1200" b="0" i="0" u="none" strike="noStrike" cap="none" normalizeH="0" baseline="0" dirty="0" smtClean="0">
                <a:ln>
                  <a:noFill/>
                </a:ln>
                <a:solidFill>
                  <a:srgbClr val="000000"/>
                </a:solidFill>
                <a:effectLst/>
                <a:latin typeface="Arial Unicode MS" pitchFamily="34" charset="-128"/>
                <a:cs typeface="Arial" panose="020B0604020202020204" pitchFamily="34" charset="0"/>
              </a:rPr>
              <a:t>[Title]</a:t>
            </a:r>
            <a:r>
              <a:rPr kumimoji="0" lang="en-US" sz="1200" b="0" i="0" u="none" strike="noStrike" cap="none" normalizeH="0" baseline="0" dirty="0" smtClean="0">
                <a:ln>
                  <a:noFill/>
                </a:ln>
                <a:solidFill>
                  <a:srgbClr val="808080"/>
                </a:solidFill>
                <a:effectLst/>
                <a:latin typeface="Arial Unicode MS" pitchFamily="34" charset="-128"/>
                <a:cs typeface="Arial" panose="020B0604020202020204" pitchFamily="34" charset="0"/>
              </a:rPr>
              <a:t>) </a:t>
            </a:r>
            <a:r>
              <a:rPr kumimoji="0" lang="en-US" sz="1200" b="0" i="0" u="none" strike="noStrike" cap="none" normalizeH="0" baseline="0" dirty="0" err="1" smtClean="0">
                <a:ln>
                  <a:noFill/>
                </a:ln>
                <a:solidFill>
                  <a:srgbClr val="000000"/>
                </a:solidFill>
                <a:effectLst/>
                <a:latin typeface="Arial Unicode MS" pitchFamily="34" charset="-128"/>
                <a:cs typeface="Arial" panose="020B0604020202020204" pitchFamily="34" charset="0"/>
              </a:rPr>
              <a:t>DistinctValue</a:t>
            </a:r>
            <a:br>
              <a:rPr kumimoji="0" lang="en-US" sz="1200" b="0" i="0" u="none" strike="noStrike" cap="none" normalizeH="0" baseline="0" dirty="0" smtClean="0">
                <a:ln>
                  <a:noFill/>
                </a:ln>
                <a:solidFill>
                  <a:srgbClr val="000000"/>
                </a:solidFill>
                <a:effectLst/>
                <a:latin typeface="Arial Unicode MS" pitchFamily="34" charset="-128"/>
                <a:cs typeface="Arial" panose="020B0604020202020204" pitchFamily="34" charset="0"/>
              </a:rPr>
            </a:br>
            <a:r>
              <a:rPr kumimoji="0" lang="en-US" sz="1200" b="0" i="0" u="none" strike="noStrike" cap="none" normalizeH="0" baseline="0" dirty="0" smtClean="0">
                <a:ln>
                  <a:noFill/>
                </a:ln>
                <a:solidFill>
                  <a:srgbClr val="0000FF"/>
                </a:solidFill>
                <a:effectLst/>
                <a:latin typeface="Arial Unicode MS" pitchFamily="34" charset="-128"/>
                <a:cs typeface="Arial" panose="020B0604020202020204" pitchFamily="34" charset="0"/>
              </a:rPr>
              <a:t>FROM </a:t>
            </a:r>
            <a:r>
              <a:rPr kumimoji="0" lang="en-US" sz="1200" b="0" i="0" u="none" strike="noStrike" cap="none" normalizeH="0" baseline="0" dirty="0" smtClean="0">
                <a:ln>
                  <a:noFill/>
                </a:ln>
                <a:solidFill>
                  <a:srgbClr val="000000"/>
                </a:solidFill>
                <a:effectLst/>
                <a:latin typeface="Arial Unicode MS" pitchFamily="34" charset="-128"/>
                <a:cs typeface="Arial" panose="020B0604020202020204" pitchFamily="34" charset="0"/>
              </a:rPr>
              <a:t>[</a:t>
            </a:r>
            <a:r>
              <a:rPr kumimoji="0" lang="en-US" sz="1200" b="0" i="0" u="none" strike="noStrike" cap="none" normalizeH="0" baseline="0" dirty="0" err="1" smtClean="0">
                <a:ln>
                  <a:noFill/>
                </a:ln>
                <a:solidFill>
                  <a:srgbClr val="000000"/>
                </a:solidFill>
                <a:effectLst/>
                <a:latin typeface="Arial Unicode MS" pitchFamily="34" charset="-128"/>
                <a:cs typeface="Arial" panose="020B0604020202020204" pitchFamily="34" charset="0"/>
              </a:rPr>
              <a:t>AdventureWorks</a:t>
            </a:r>
            <a:r>
              <a:rPr kumimoji="0" lang="en-US" sz="1200" b="0" i="0" u="none" strike="noStrike" cap="none" normalizeH="0" baseline="0" dirty="0" smtClean="0">
                <a:ln>
                  <a:noFill/>
                </a:ln>
                <a:solidFill>
                  <a:srgbClr val="000000"/>
                </a:solidFill>
                <a:effectLst/>
                <a:latin typeface="Arial Unicode MS" pitchFamily="34" charset="-128"/>
                <a:cs typeface="Arial" panose="020B0604020202020204" pitchFamily="34" charset="0"/>
              </a:rPr>
              <a:t>].[Person].[Contact]</a:t>
            </a:r>
            <a:br>
              <a:rPr kumimoji="0" lang="en-US" sz="1200" b="0" i="0" u="none" strike="noStrike" cap="none" normalizeH="0" baseline="0" dirty="0" smtClean="0">
                <a:ln>
                  <a:noFill/>
                </a:ln>
                <a:solidFill>
                  <a:srgbClr val="000000"/>
                </a:solidFill>
                <a:effectLst/>
                <a:latin typeface="Arial Unicode MS" pitchFamily="34" charset="-128"/>
                <a:cs typeface="Arial" panose="020B0604020202020204" pitchFamily="34" charset="0"/>
              </a:rPr>
            </a:br>
            <a:r>
              <a:rPr kumimoji="0" lang="en-US" sz="1200" b="0" i="0" u="none" strike="noStrike" cap="none" normalizeH="0" baseline="0" dirty="0" smtClean="0">
                <a:ln>
                  <a:noFill/>
                </a:ln>
                <a:solidFill>
                  <a:srgbClr val="000000"/>
                </a:solidFill>
                <a:effectLst/>
                <a:latin typeface="Arial Unicode MS" pitchFamily="34" charset="-128"/>
                <a:cs typeface="Arial" panose="020B0604020202020204" pitchFamily="34" charset="0"/>
              </a:rPr>
              <a:t>GO</a:t>
            </a:r>
            <a:r>
              <a:rPr kumimoji="0" lang="en-US" sz="105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endParaRPr kumimoji="0" lang="en-US" sz="3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7620000" cy="4495800"/>
          </a:xfrm>
        </p:spPr>
        <p:txBody>
          <a:bodyPr>
            <a:normAutofit/>
          </a:bodyPr>
          <a:lstStyle/>
          <a:p>
            <a:pPr marL="1257300" lvl="3" indent="0">
              <a:buNone/>
            </a:pPr>
            <a:endParaRPr lang="en-US" sz="1800" b="1" dirty="0">
              <a:solidFill>
                <a:schemeClr val="bg2">
                  <a:lumMod val="50000"/>
                </a:schemeClr>
              </a:solidFill>
            </a:endParaRPr>
          </a:p>
        </p:txBody>
      </p:sp>
      <p:sp>
        <p:nvSpPr>
          <p:cNvPr id="4" name="Rectangle 3"/>
          <p:cNvSpPr/>
          <p:nvPr/>
        </p:nvSpPr>
        <p:spPr>
          <a:xfrm>
            <a:off x="533400" y="1828800"/>
            <a:ext cx="7848600" cy="2369880"/>
          </a:xfrm>
          <a:prstGeom prst="rect">
            <a:avLst/>
          </a:prstGeom>
        </p:spPr>
        <p:txBody>
          <a:bodyPr wrap="square">
            <a:spAutoFit/>
          </a:bodyPr>
          <a:lstStyle/>
          <a:p>
            <a:r>
              <a:rPr lang="en-US" sz="2000" b="1" dirty="0" smtClean="0">
                <a:solidFill>
                  <a:srgbClr val="002060"/>
                </a:solidFill>
              </a:rPr>
              <a:t>        Column Alias</a:t>
            </a:r>
            <a:endParaRPr lang="en-US" sz="2000" b="1" dirty="0" smtClean="0">
              <a:solidFill>
                <a:srgbClr val="002060"/>
              </a:solidFill>
            </a:endParaRPr>
          </a:p>
          <a:p>
            <a:endParaRPr lang="en-US" sz="2000" b="1" dirty="0" smtClean="0">
              <a:solidFill>
                <a:srgbClr val="002060"/>
              </a:solidFill>
            </a:endParaRPr>
          </a:p>
          <a:p>
            <a:r>
              <a:rPr lang="en-US" sz="2000" b="1" dirty="0" smtClean="0">
                <a:solidFill>
                  <a:srgbClr val="002060"/>
                </a:solidFill>
              </a:rPr>
              <a:t>        Temporary Column name </a:t>
            </a:r>
            <a:endParaRPr lang="en-US" sz="2000" b="1" dirty="0" smtClean="0">
              <a:solidFill>
                <a:srgbClr val="002060"/>
              </a:solidFill>
            </a:endParaRPr>
          </a:p>
          <a:p>
            <a:r>
              <a:rPr lang="en-US" sz="2000" b="1" dirty="0" smtClean="0">
                <a:solidFill>
                  <a:srgbClr val="002060"/>
                </a:solidFill>
              </a:rPr>
              <a:t>          1.  AS</a:t>
            </a:r>
            <a:endParaRPr lang="en-US" sz="2000" b="1" dirty="0" smtClean="0">
              <a:solidFill>
                <a:srgbClr val="002060"/>
              </a:solidFill>
            </a:endParaRPr>
          </a:p>
          <a:p>
            <a:r>
              <a:rPr lang="en-US" sz="2000" b="1" dirty="0" smtClean="0">
                <a:solidFill>
                  <a:srgbClr val="002060"/>
                </a:solidFill>
              </a:rPr>
              <a:t>          2.  [ ]</a:t>
            </a:r>
            <a:endParaRPr lang="en-US" sz="2000" b="1" dirty="0" smtClean="0">
              <a:solidFill>
                <a:srgbClr val="002060"/>
              </a:solidFill>
            </a:endParaRPr>
          </a:p>
          <a:p>
            <a:r>
              <a:rPr lang="en-US" sz="2000" b="1" dirty="0" smtClean="0">
                <a:solidFill>
                  <a:srgbClr val="002060"/>
                </a:solidFill>
              </a:rPr>
              <a:t>          3. ‘ ’</a:t>
            </a:r>
            <a:endParaRPr lang="en-US" sz="2000" b="1" dirty="0">
              <a:solidFill>
                <a:srgbClr val="002060"/>
              </a:solidFill>
            </a:endParaRPr>
          </a:p>
          <a:p>
            <a:endParaRPr lang="en-US" sz="2800" dirty="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
        <p:nvSpPr>
          <p:cNvPr id="7" name="Title 6"/>
          <p:cNvSpPr>
            <a:spLocks noGrp="1"/>
          </p:cNvSpPr>
          <p:nvPr>
            <p:ph type="title"/>
          </p:nvPr>
        </p:nvSpPr>
        <p:spPr>
          <a:xfrm>
            <a:off x="457200" y="274638"/>
            <a:ext cx="7620000" cy="868362"/>
          </a:xfrm>
        </p:spPr>
        <p:txBody>
          <a:bodyPr/>
          <a:lstStyle/>
          <a:p>
            <a:r>
              <a:rPr lang="en-US" dirty="0" smtClean="0"/>
              <a:t>Column and Table Aliases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6200" y="1371601"/>
            <a:ext cx="8001000" cy="4405312"/>
          </a:xfrm>
        </p:spPr>
        <p:txBody>
          <a:bodyPr>
            <a:normAutofit lnSpcReduction="10000"/>
          </a:bodyPr>
          <a:lstStyle/>
          <a:p>
            <a:pPr marL="114300" indent="0">
              <a:lnSpc>
                <a:spcPct val="150000"/>
              </a:lnSpc>
              <a:buNone/>
            </a:pPr>
            <a:r>
              <a:rPr lang="en-US" sz="2400" dirty="0" smtClean="0">
                <a:solidFill>
                  <a:srgbClr val="FF0000"/>
                </a:solidFill>
              </a:rPr>
              <a:t>SQL- Structured Query Language</a:t>
            </a:r>
            <a:endParaRPr lang="en-US" sz="2400" dirty="0" smtClean="0">
              <a:solidFill>
                <a:srgbClr val="FF0000"/>
              </a:solidFill>
            </a:endParaRPr>
          </a:p>
          <a:p>
            <a:pPr lvl="2">
              <a:lnSpc>
                <a:spcPct val="150000"/>
              </a:lnSpc>
              <a:buFontTx/>
              <a:buChar char="-"/>
            </a:pPr>
            <a:r>
              <a:rPr lang="en-US" sz="2200" dirty="0" smtClean="0">
                <a:solidFill>
                  <a:schemeClr val="bg2">
                    <a:lumMod val="50000"/>
                  </a:schemeClr>
                </a:solidFill>
              </a:rPr>
              <a:t>A language designed for communicating with databases</a:t>
            </a:r>
            <a:endParaRPr lang="en-US" sz="2200" dirty="0" smtClean="0">
              <a:solidFill>
                <a:schemeClr val="bg2">
                  <a:lumMod val="50000"/>
                </a:schemeClr>
              </a:solidFill>
            </a:endParaRPr>
          </a:p>
          <a:p>
            <a:pPr lvl="2">
              <a:lnSpc>
                <a:spcPct val="150000"/>
              </a:lnSpc>
              <a:buFontTx/>
              <a:buChar char="-"/>
            </a:pPr>
            <a:r>
              <a:rPr lang="en-US" sz="2200" dirty="0" smtClean="0">
                <a:solidFill>
                  <a:schemeClr val="bg2">
                    <a:lumMod val="50000"/>
                  </a:schemeClr>
                </a:solidFill>
              </a:rPr>
              <a:t>Made up of very few words</a:t>
            </a:r>
            <a:endParaRPr lang="en-US" sz="2200" dirty="0" smtClean="0">
              <a:solidFill>
                <a:schemeClr val="bg2">
                  <a:lumMod val="50000"/>
                </a:schemeClr>
              </a:solidFill>
            </a:endParaRPr>
          </a:p>
          <a:p>
            <a:pPr lvl="2">
              <a:lnSpc>
                <a:spcPct val="150000"/>
              </a:lnSpc>
              <a:buFontTx/>
              <a:buChar char="-"/>
            </a:pPr>
            <a:r>
              <a:rPr lang="en-US" sz="2200" dirty="0" smtClean="0">
                <a:solidFill>
                  <a:schemeClr val="bg2">
                    <a:lumMod val="50000"/>
                  </a:schemeClr>
                </a:solidFill>
              </a:rPr>
              <a:t>Almost every DBMS supports SQL</a:t>
            </a:r>
            <a:endParaRPr lang="en-US" sz="2200" dirty="0" smtClean="0">
              <a:solidFill>
                <a:schemeClr val="bg2">
                  <a:lumMod val="50000"/>
                </a:schemeClr>
              </a:solidFill>
            </a:endParaRPr>
          </a:p>
          <a:p>
            <a:pPr marL="114300" indent="0">
              <a:lnSpc>
                <a:spcPct val="150000"/>
              </a:lnSpc>
              <a:buNone/>
            </a:pPr>
            <a:r>
              <a:rPr lang="en-US" sz="2400" dirty="0" smtClean="0">
                <a:solidFill>
                  <a:srgbClr val="FF0000"/>
                </a:solidFill>
              </a:rPr>
              <a:t>T-SQL-  Transact Structure Query Language</a:t>
            </a:r>
            <a:endParaRPr lang="en-US" sz="2400" dirty="0" smtClean="0">
              <a:solidFill>
                <a:srgbClr val="FF0000"/>
              </a:solidFill>
            </a:endParaRPr>
          </a:p>
          <a:p>
            <a:pPr marL="822960" lvl="2" indent="-342900">
              <a:lnSpc>
                <a:spcPct val="150000"/>
              </a:lnSpc>
              <a:buClr>
                <a:schemeClr val="accent1"/>
              </a:buClr>
              <a:buFontTx/>
              <a:buChar char="-"/>
            </a:pPr>
            <a:r>
              <a:rPr lang="en-US" sz="2200" dirty="0" smtClean="0">
                <a:solidFill>
                  <a:schemeClr val="bg2">
                    <a:lumMod val="50000"/>
                  </a:schemeClr>
                </a:solidFill>
              </a:rPr>
              <a:t>Is </a:t>
            </a:r>
            <a:r>
              <a:rPr lang="en-US" sz="2200" dirty="0">
                <a:solidFill>
                  <a:schemeClr val="bg2">
                    <a:lumMod val="50000"/>
                  </a:schemeClr>
                </a:solidFill>
              </a:rPr>
              <a:t>the primary query language for </a:t>
            </a:r>
            <a:r>
              <a:rPr lang="en-US" sz="2200" dirty="0" smtClean="0">
                <a:solidFill>
                  <a:schemeClr val="bg2">
                    <a:lumMod val="50000"/>
                  </a:schemeClr>
                </a:solidFill>
              </a:rPr>
              <a:t>MSSQL Database Server.</a:t>
            </a:r>
            <a:endParaRPr lang="en-US" sz="2200" dirty="0" smtClean="0">
              <a:solidFill>
                <a:schemeClr val="bg2">
                  <a:lumMod val="50000"/>
                </a:schemeClr>
              </a:solidFill>
            </a:endParaRPr>
          </a:p>
          <a:p>
            <a:pPr marL="822960" lvl="2" indent="-342900">
              <a:lnSpc>
                <a:spcPct val="150000"/>
              </a:lnSpc>
              <a:buClr>
                <a:schemeClr val="accent1"/>
              </a:buClr>
              <a:buFontTx/>
              <a:buChar char="-"/>
            </a:pPr>
            <a:r>
              <a:rPr lang="en-US" sz="2200" dirty="0" smtClean="0">
                <a:solidFill>
                  <a:schemeClr val="bg2">
                    <a:lumMod val="50000"/>
                  </a:schemeClr>
                </a:solidFill>
              </a:rPr>
              <a:t>Case </a:t>
            </a:r>
            <a:r>
              <a:rPr lang="en-US" sz="2200" dirty="0" err="1" smtClean="0">
                <a:solidFill>
                  <a:schemeClr val="bg2">
                    <a:lumMod val="50000"/>
                  </a:schemeClr>
                </a:solidFill>
              </a:rPr>
              <a:t>InSensitive</a:t>
            </a:r>
            <a:r>
              <a:rPr lang="en-US" sz="2200" dirty="0" smtClean="0">
                <a:solidFill>
                  <a:schemeClr val="bg2">
                    <a:lumMod val="50000"/>
                  </a:schemeClr>
                </a:solidFill>
              </a:rPr>
              <a:t>. Small and Capital letters are not important</a:t>
            </a:r>
            <a:endParaRPr lang="en-US" sz="2200" dirty="0">
              <a:solidFill>
                <a:schemeClr val="bg2">
                  <a:lumMod val="50000"/>
                </a:schemeClr>
              </a:solidFill>
            </a:endParaRPr>
          </a:p>
        </p:txBody>
      </p:sp>
      <p:sp>
        <p:nvSpPr>
          <p:cNvPr id="11" name="Title 3"/>
          <p:cNvSpPr>
            <a:spLocks noGrp="1"/>
          </p:cNvSpPr>
          <p:nvPr>
            <p:ph type="title"/>
          </p:nvPr>
        </p:nvSpPr>
        <p:spPr>
          <a:xfrm>
            <a:off x="457200" y="274638"/>
            <a:ext cx="8216928" cy="1325562"/>
          </a:xfrm>
        </p:spPr>
        <p:txBody>
          <a:bodyPr/>
          <a:lstStyle/>
          <a:p>
            <a:r>
              <a:rPr lang="fr-CA" dirty="0" smtClean="0">
                <a:solidFill>
                  <a:schemeClr val="bg2">
                    <a:lumMod val="50000"/>
                  </a:schemeClr>
                </a:solidFill>
                <a:latin typeface="Aharoni" pitchFamily="2" charset="-79"/>
                <a:cs typeface="Aharoni" pitchFamily="2" charset="-79"/>
              </a:rPr>
              <a:t>SQL and T-SQL</a:t>
            </a:r>
            <a:endParaRPr lang="en-US" sz="2800" dirty="0">
              <a:solidFill>
                <a:srgbClr val="FF0000"/>
              </a:solidFill>
            </a:endParaRPr>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By </a:t>
            </a:r>
            <a:endParaRPr lang="en-US" dirty="0"/>
          </a:p>
        </p:txBody>
      </p:sp>
      <p:sp>
        <p:nvSpPr>
          <p:cNvPr id="3" name="Content Placeholder 2"/>
          <p:cNvSpPr>
            <a:spLocks noGrp="1"/>
          </p:cNvSpPr>
          <p:nvPr>
            <p:ph idx="1"/>
          </p:nvPr>
        </p:nvSpPr>
        <p:spPr>
          <a:xfrm>
            <a:off x="533400" y="1295400"/>
            <a:ext cx="7620000" cy="4800600"/>
          </a:xfrm>
        </p:spPr>
        <p:txBody>
          <a:bodyPr/>
          <a:lstStyle/>
          <a:p>
            <a:r>
              <a:rPr lang="en-US" sz="1800" dirty="0" smtClean="0"/>
              <a:t>The GROUP BY statement is often used with </a:t>
            </a:r>
            <a:r>
              <a:rPr lang="en-US" sz="1800" dirty="0" smtClean="0">
                <a:solidFill>
                  <a:srgbClr val="FF0000"/>
                </a:solidFill>
              </a:rPr>
              <a:t>aggregate functions </a:t>
            </a:r>
            <a:r>
              <a:rPr lang="en-US" sz="1800" dirty="0" smtClean="0"/>
              <a:t>(COUNT, MAX, MIN, SUM, AVG) to group the result-set by one or more columns.</a:t>
            </a:r>
            <a:endParaRPr lang="en-US" sz="1800" dirty="0" smtClean="0"/>
          </a:p>
          <a:p>
            <a:endParaRPr lang="en-US" sz="1800" dirty="0" smtClean="0"/>
          </a:p>
          <a:p>
            <a:r>
              <a:rPr lang="en-US" dirty="0" smtClean="0"/>
              <a:t>SELECT Sum(x), AVG(y), D, U</a:t>
            </a:r>
            <a:br>
              <a:rPr lang="en-US" dirty="0" smtClean="0"/>
            </a:br>
            <a:r>
              <a:rPr lang="en-US" dirty="0" smtClean="0"/>
              <a:t>FROM </a:t>
            </a:r>
            <a:r>
              <a:rPr lang="en-US" i="1" dirty="0" err="1" smtClean="0"/>
              <a:t>table_name</a:t>
            </a:r>
            <a:br>
              <a:rPr lang="en-US" dirty="0" smtClean="0"/>
            </a:br>
            <a:r>
              <a:rPr lang="en-US" dirty="0" smtClean="0"/>
              <a:t>WHERE </a:t>
            </a:r>
            <a:r>
              <a:rPr lang="en-US" i="1" dirty="0" smtClean="0"/>
              <a:t>condition</a:t>
            </a:r>
            <a:br>
              <a:rPr lang="en-US" dirty="0" smtClean="0"/>
            </a:br>
            <a:r>
              <a:rPr lang="en-US" dirty="0" smtClean="0"/>
              <a:t>GROUP BY  D, U </a:t>
            </a:r>
            <a:br>
              <a:rPr lang="en-US" i="1" dirty="0" smtClean="0"/>
            </a:br>
            <a:r>
              <a:rPr lang="en-US" i="1" dirty="0" smtClean="0"/>
              <a:t>  | </a:t>
            </a:r>
            <a:r>
              <a:rPr lang="en-US" dirty="0" smtClean="0"/>
              <a:t>ORDER BY </a:t>
            </a:r>
            <a:r>
              <a:rPr lang="en-US" i="1" dirty="0" err="1" smtClean="0"/>
              <a:t>column_name</a:t>
            </a:r>
            <a:r>
              <a:rPr lang="en-US" i="1" dirty="0" smtClean="0"/>
              <a:t>(s);  |  Optional </a:t>
            </a:r>
            <a:endParaRPr lang="en-US" dirty="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Having Clause </a:t>
            </a:r>
            <a:endParaRPr lang="en-US" sz="3200" dirty="0"/>
          </a:p>
        </p:txBody>
      </p:sp>
      <p:sp>
        <p:nvSpPr>
          <p:cNvPr id="3" name="Content Placeholder 2"/>
          <p:cNvSpPr>
            <a:spLocks noGrp="1"/>
          </p:cNvSpPr>
          <p:nvPr>
            <p:ph idx="1"/>
          </p:nvPr>
        </p:nvSpPr>
        <p:spPr>
          <a:xfrm>
            <a:off x="381000" y="1219200"/>
            <a:ext cx="7620000" cy="4800600"/>
          </a:xfrm>
        </p:spPr>
        <p:txBody>
          <a:bodyPr/>
          <a:lstStyle/>
          <a:p>
            <a:r>
              <a:rPr lang="en-US" dirty="0" smtClean="0"/>
              <a:t>The HAVING clause was added to SQL because the WHERE keyword could not be used with aggregate functions.</a:t>
            </a:r>
            <a:endParaRPr lang="en-US" dirty="0" smtClean="0"/>
          </a:p>
          <a:p>
            <a:r>
              <a:rPr lang="en-US" dirty="0" smtClean="0"/>
              <a:t>HAVING Syntax</a:t>
            </a:r>
            <a:endParaRPr lang="en-US" dirty="0" smtClean="0"/>
          </a:p>
          <a:p>
            <a:r>
              <a:rPr lang="en-US" dirty="0" smtClean="0"/>
              <a:t>SELECT </a:t>
            </a:r>
            <a:r>
              <a:rPr lang="en-US" i="1" dirty="0" err="1" smtClean="0"/>
              <a:t>column_name</a:t>
            </a:r>
            <a:r>
              <a:rPr lang="en-US" i="1" dirty="0" smtClean="0"/>
              <a:t>(s)</a:t>
            </a:r>
            <a:br>
              <a:rPr lang="en-US" dirty="0" smtClean="0"/>
            </a:br>
            <a:r>
              <a:rPr lang="en-US" dirty="0" smtClean="0"/>
              <a:t>FROM </a:t>
            </a:r>
            <a:r>
              <a:rPr lang="en-US" i="1" dirty="0" err="1" smtClean="0"/>
              <a:t>table_name</a:t>
            </a:r>
            <a:br>
              <a:rPr lang="en-US" dirty="0" smtClean="0"/>
            </a:br>
            <a:r>
              <a:rPr lang="en-US" dirty="0" smtClean="0"/>
              <a:t>WHERE </a:t>
            </a:r>
            <a:r>
              <a:rPr lang="en-US" i="1" dirty="0" smtClean="0"/>
              <a:t>condition</a:t>
            </a:r>
            <a:br>
              <a:rPr lang="en-US" dirty="0" smtClean="0"/>
            </a:br>
            <a:r>
              <a:rPr lang="en-US" dirty="0" smtClean="0"/>
              <a:t>GROUP BY </a:t>
            </a:r>
            <a:r>
              <a:rPr lang="en-US" i="1" dirty="0" err="1" smtClean="0"/>
              <a:t>column_name</a:t>
            </a:r>
            <a:r>
              <a:rPr lang="en-US" i="1" dirty="0" smtClean="0"/>
              <a:t>(s)</a:t>
            </a:r>
            <a:br>
              <a:rPr lang="en-US" i="1" dirty="0" smtClean="0"/>
            </a:br>
            <a:r>
              <a:rPr lang="en-US" dirty="0" smtClean="0"/>
              <a:t>HAVING </a:t>
            </a:r>
            <a:r>
              <a:rPr lang="en-US" i="1" dirty="0" smtClean="0"/>
              <a:t>condition</a:t>
            </a:r>
            <a:br>
              <a:rPr lang="en-US" i="1" dirty="0" smtClean="0"/>
            </a:br>
            <a:r>
              <a:rPr lang="en-US" dirty="0" smtClean="0"/>
              <a:t>ORDER BY </a:t>
            </a:r>
            <a:r>
              <a:rPr lang="en-US" i="1" dirty="0" err="1" smtClean="0"/>
              <a:t>column_name</a:t>
            </a:r>
            <a:r>
              <a:rPr lang="en-US" i="1" dirty="0" smtClean="0"/>
              <a:t>(s);</a:t>
            </a:r>
            <a:endParaRPr lang="en-US" dirty="0" smtClean="0"/>
          </a:p>
          <a:p>
            <a:endParaRPr lang="en-US" dirty="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Concatenation Operator </a:t>
            </a:r>
            <a:endParaRPr lang="en-US" sz="3200" dirty="0"/>
          </a:p>
        </p:txBody>
      </p:sp>
      <p:sp>
        <p:nvSpPr>
          <p:cNvPr id="3" name="Content Placeholder 2"/>
          <p:cNvSpPr>
            <a:spLocks noGrp="1"/>
          </p:cNvSpPr>
          <p:nvPr>
            <p:ph idx="1"/>
          </p:nvPr>
        </p:nvSpPr>
        <p:spPr>
          <a:xfrm>
            <a:off x="381000" y="1219200"/>
            <a:ext cx="7620000" cy="4800600"/>
          </a:xfrm>
        </p:spPr>
        <p:txBody>
          <a:bodyPr/>
          <a:lstStyle/>
          <a:p>
            <a:pPr>
              <a:buNone/>
            </a:pPr>
            <a:r>
              <a:rPr lang="en-US" dirty="0" smtClean="0"/>
              <a:t>                                     +</a:t>
            </a:r>
            <a:endParaRPr lang="en-US" dirty="0" smtClean="0"/>
          </a:p>
          <a:p>
            <a:pPr>
              <a:buNone/>
            </a:pPr>
            <a:r>
              <a:rPr lang="en-US" dirty="0" smtClean="0"/>
              <a:t>   Concatenating columns from the same table and different table. </a:t>
            </a:r>
            <a:endParaRPr lang="en-US" dirty="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1905000" cy="838200"/>
          </a:xfrm>
        </p:spPr>
        <p:txBody>
          <a:bodyPr/>
          <a:lstStyle/>
          <a:p>
            <a:r>
              <a:rPr lang="en-US" sz="3200" dirty="0" smtClean="0"/>
              <a:t>SQL JOIN</a:t>
            </a:r>
            <a:endParaRPr lang="en-US" sz="3200" dirty="0"/>
          </a:p>
        </p:txBody>
      </p:sp>
      <p:sp>
        <p:nvSpPr>
          <p:cNvPr id="3" name="Content Placeholder 2"/>
          <p:cNvSpPr>
            <a:spLocks noGrp="1"/>
          </p:cNvSpPr>
          <p:nvPr>
            <p:ph idx="1"/>
          </p:nvPr>
        </p:nvSpPr>
        <p:spPr>
          <a:xfrm>
            <a:off x="381000" y="1295400"/>
            <a:ext cx="7620000" cy="3810000"/>
          </a:xfrm>
        </p:spPr>
        <p:txBody>
          <a:bodyPr/>
          <a:lstStyle/>
          <a:p>
            <a:r>
              <a:rPr lang="en-US" sz="1800" dirty="0" smtClean="0">
                <a:latin typeface="Bell MT" panose="02020503060305020303" pitchFamily="18" charset="0"/>
              </a:rPr>
              <a:t>A JOIN clause is used to combine rows from two or more tables, based on a related column between them.</a:t>
            </a:r>
            <a:endParaRPr lang="en-US" sz="1800" dirty="0" smtClean="0">
              <a:latin typeface="Bell MT" panose="02020503060305020303" pitchFamily="18" charset="0"/>
            </a:endParaRPr>
          </a:p>
          <a:p>
            <a:pPr>
              <a:buNone/>
            </a:pPr>
            <a:r>
              <a:rPr lang="en-US" sz="1800" dirty="0" smtClean="0">
                <a:latin typeface="Bell MT" panose="02020503060305020303" pitchFamily="18" charset="0"/>
              </a:rPr>
              <a:t>Here are the different types of the JOINs in SQL:</a:t>
            </a:r>
            <a:endParaRPr lang="en-US" sz="1800" dirty="0" smtClean="0">
              <a:latin typeface="Bell MT" panose="02020503060305020303" pitchFamily="18" charset="0"/>
            </a:endParaRPr>
          </a:p>
          <a:p>
            <a:r>
              <a:rPr lang="en-US" sz="1800" b="1" dirty="0" smtClean="0">
                <a:latin typeface="Bell MT" panose="02020503060305020303" pitchFamily="18" charset="0"/>
              </a:rPr>
              <a:t>(INNER) JOIN</a:t>
            </a:r>
            <a:r>
              <a:rPr lang="en-US" sz="1800" dirty="0" smtClean="0">
                <a:latin typeface="Bell MT" panose="02020503060305020303" pitchFamily="18" charset="0"/>
              </a:rPr>
              <a:t>: Returns records that have matching values in both tables</a:t>
            </a:r>
            <a:endParaRPr lang="en-US" sz="1800" dirty="0" smtClean="0">
              <a:latin typeface="Bell MT" panose="02020503060305020303" pitchFamily="18" charset="0"/>
            </a:endParaRPr>
          </a:p>
          <a:p>
            <a:r>
              <a:rPr lang="en-US" sz="1800" b="1" dirty="0" smtClean="0">
                <a:latin typeface="Bell MT" panose="02020503060305020303" pitchFamily="18" charset="0"/>
              </a:rPr>
              <a:t>LEFT (OUTER) JOIN</a:t>
            </a:r>
            <a:r>
              <a:rPr lang="en-US" sz="1800" dirty="0" smtClean="0">
                <a:latin typeface="Bell MT" panose="02020503060305020303" pitchFamily="18" charset="0"/>
              </a:rPr>
              <a:t>: Return all records from the left table, and the matched records from the right table</a:t>
            </a:r>
            <a:endParaRPr lang="en-US" sz="1800" dirty="0" smtClean="0">
              <a:latin typeface="Bell MT" panose="02020503060305020303" pitchFamily="18" charset="0"/>
            </a:endParaRPr>
          </a:p>
          <a:p>
            <a:r>
              <a:rPr lang="en-US" sz="1800" b="1" dirty="0" smtClean="0">
                <a:latin typeface="Bell MT" panose="02020503060305020303" pitchFamily="18" charset="0"/>
              </a:rPr>
              <a:t>RIGHT (OUTER) JOIN</a:t>
            </a:r>
            <a:r>
              <a:rPr lang="en-US" sz="1800" dirty="0" smtClean="0">
                <a:latin typeface="Bell MT" panose="02020503060305020303" pitchFamily="18" charset="0"/>
              </a:rPr>
              <a:t>: Return all records from the right table, and the matched records from the left table</a:t>
            </a:r>
            <a:endParaRPr lang="en-US" sz="1800" dirty="0" smtClean="0">
              <a:latin typeface="Bell MT" panose="02020503060305020303" pitchFamily="18" charset="0"/>
            </a:endParaRPr>
          </a:p>
          <a:p>
            <a:r>
              <a:rPr lang="en-US" sz="1800" b="1" dirty="0" smtClean="0">
                <a:latin typeface="Bell MT" panose="02020503060305020303" pitchFamily="18" charset="0"/>
              </a:rPr>
              <a:t>FULL (OUTER) JOIN</a:t>
            </a:r>
            <a:r>
              <a:rPr lang="en-US" sz="1800" dirty="0" smtClean="0">
                <a:latin typeface="Bell MT" panose="02020503060305020303" pitchFamily="18" charset="0"/>
              </a:rPr>
              <a:t>: Return all records when there is a match in either left or right table.</a:t>
            </a:r>
            <a:r>
              <a:rPr lang="en-US" dirty="0" smtClean="0"/>
              <a:t>  </a:t>
            </a:r>
            <a:endParaRPr lang="en-US" dirty="0" smtClean="0"/>
          </a:p>
          <a:p>
            <a:endParaRPr lang="en-US" dirty="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Join  </a:t>
            </a:r>
            <a:endParaRPr lang="en-US" dirty="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pic>
        <p:nvPicPr>
          <p:cNvPr id="1027" name="Picture 3"/>
          <p:cNvPicPr>
            <a:picLocks noGrp="1" noChangeAspect="1" noChangeArrowheads="1"/>
          </p:cNvPicPr>
          <p:nvPr>
            <p:ph idx="1"/>
          </p:nvPr>
        </p:nvPicPr>
        <p:blipFill>
          <a:blip r:embed="rId1" cstate="print"/>
          <a:srcRect/>
          <a:stretch>
            <a:fillRect/>
          </a:stretch>
        </p:blipFill>
        <p:spPr bwMode="auto">
          <a:xfrm>
            <a:off x="685800" y="1447800"/>
            <a:ext cx="5638800" cy="41671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INNER JOIN Keyword</a:t>
            </a:r>
            <a:endParaRPr lang="en-US" dirty="0"/>
          </a:p>
        </p:txBody>
      </p:sp>
      <p:sp>
        <p:nvSpPr>
          <p:cNvPr id="3" name="Content Placeholder 2"/>
          <p:cNvSpPr>
            <a:spLocks noGrp="1"/>
          </p:cNvSpPr>
          <p:nvPr>
            <p:ph idx="1"/>
          </p:nvPr>
        </p:nvSpPr>
        <p:spPr/>
        <p:txBody>
          <a:bodyPr/>
          <a:lstStyle/>
          <a:p>
            <a:r>
              <a:rPr lang="en-US" dirty="0" smtClean="0">
                <a:latin typeface="Bell MT" panose="02020503060305020303" pitchFamily="18" charset="0"/>
              </a:rPr>
              <a:t>The INNER JOIN keyword selects records that have matching values in both tables.</a:t>
            </a:r>
            <a:endParaRPr lang="en-US" dirty="0" smtClean="0">
              <a:latin typeface="Bell MT" panose="02020503060305020303" pitchFamily="18" charset="0"/>
            </a:endParaRPr>
          </a:p>
          <a:p>
            <a:r>
              <a:rPr lang="en-US" dirty="0" smtClean="0">
                <a:latin typeface="Bell MT" panose="02020503060305020303" pitchFamily="18" charset="0"/>
              </a:rPr>
              <a:t>INNER JOIN Syntax</a:t>
            </a:r>
            <a:endParaRPr lang="en-US" dirty="0" smtClean="0">
              <a:latin typeface="Bell MT" panose="02020503060305020303" pitchFamily="18" charset="0"/>
            </a:endParaRPr>
          </a:p>
          <a:p>
            <a:r>
              <a:rPr lang="en-US" dirty="0" smtClean="0">
                <a:latin typeface="Bell MT" panose="02020503060305020303" pitchFamily="18" charset="0"/>
              </a:rPr>
              <a:t>SELECT </a:t>
            </a:r>
            <a:r>
              <a:rPr lang="en-US" i="1" dirty="0" smtClean="0">
                <a:latin typeface="Bell MT" panose="02020503060305020303" pitchFamily="18" charset="0"/>
              </a:rPr>
              <a:t>column1FromTable1, column2FromTable2, </a:t>
            </a:r>
            <a:br>
              <a:rPr lang="en-US" dirty="0" smtClean="0">
                <a:latin typeface="Bell MT" panose="02020503060305020303" pitchFamily="18" charset="0"/>
              </a:rPr>
            </a:br>
            <a:r>
              <a:rPr lang="en-US" dirty="0" smtClean="0">
                <a:latin typeface="Bell MT" panose="02020503060305020303" pitchFamily="18" charset="0"/>
              </a:rPr>
              <a:t>FROM </a:t>
            </a:r>
            <a:r>
              <a:rPr lang="en-US" i="1" dirty="0" smtClean="0">
                <a:latin typeface="Bell MT" panose="02020503060305020303" pitchFamily="18" charset="0"/>
              </a:rPr>
              <a:t>table1</a:t>
            </a:r>
            <a:br>
              <a:rPr lang="en-US" dirty="0" smtClean="0">
                <a:latin typeface="Bell MT" panose="02020503060305020303" pitchFamily="18" charset="0"/>
              </a:rPr>
            </a:br>
            <a:r>
              <a:rPr lang="en-US" dirty="0" smtClean="0">
                <a:latin typeface="Bell MT" panose="02020503060305020303" pitchFamily="18" charset="0"/>
              </a:rPr>
              <a:t>INNER JOIN </a:t>
            </a:r>
            <a:r>
              <a:rPr lang="en-US" i="1" dirty="0" smtClean="0">
                <a:latin typeface="Bell MT" panose="02020503060305020303" pitchFamily="18" charset="0"/>
              </a:rPr>
              <a:t>table2 </a:t>
            </a:r>
            <a:endParaRPr lang="en-US" i="1" dirty="0" smtClean="0">
              <a:latin typeface="Bell MT" panose="02020503060305020303" pitchFamily="18" charset="0"/>
            </a:endParaRPr>
          </a:p>
          <a:p>
            <a:r>
              <a:rPr lang="en-US" dirty="0" smtClean="0">
                <a:latin typeface="Bell MT" panose="02020503060305020303" pitchFamily="18" charset="0"/>
              </a:rPr>
              <a:t>ON </a:t>
            </a:r>
            <a:r>
              <a:rPr lang="en-US" i="1" dirty="0" smtClean="0">
                <a:latin typeface="Bell MT" panose="02020503060305020303" pitchFamily="18" charset="0"/>
              </a:rPr>
              <a:t>table1.column_name </a:t>
            </a:r>
            <a:r>
              <a:rPr lang="en-US" dirty="0" smtClean="0">
                <a:latin typeface="Bell MT" panose="02020503060305020303" pitchFamily="18" charset="0"/>
              </a:rPr>
              <a:t>=</a:t>
            </a:r>
            <a:r>
              <a:rPr lang="en-US" i="1" dirty="0" smtClean="0">
                <a:latin typeface="Bell MT" panose="02020503060305020303" pitchFamily="18" charset="0"/>
              </a:rPr>
              <a:t> table2.column_name</a:t>
            </a:r>
            <a:r>
              <a:rPr lang="en-US" dirty="0" smtClean="0">
                <a:latin typeface="Bell MT" panose="02020503060305020303" pitchFamily="18" charset="0"/>
              </a:rPr>
              <a:t>;</a:t>
            </a:r>
            <a:endParaRPr lang="en-US" dirty="0" smtClean="0">
              <a:latin typeface="Bell MT" panose="02020503060305020303" pitchFamily="18" charset="0"/>
            </a:endParaRPr>
          </a:p>
          <a:p>
            <a:endParaRPr lang="en-US" dirty="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SQL LEFT JOIN Keyword</a:t>
            </a:r>
            <a:endParaRPr lang="en-US" sz="2400" dirty="0" smtClean="0"/>
          </a:p>
        </p:txBody>
      </p:sp>
      <p:sp>
        <p:nvSpPr>
          <p:cNvPr id="3" name="Content Placeholder 2"/>
          <p:cNvSpPr>
            <a:spLocks noGrp="1"/>
          </p:cNvSpPr>
          <p:nvPr>
            <p:ph idx="1"/>
          </p:nvPr>
        </p:nvSpPr>
        <p:spPr>
          <a:xfrm>
            <a:off x="457200" y="1447800"/>
            <a:ext cx="7620000" cy="4800600"/>
          </a:xfrm>
        </p:spPr>
        <p:txBody>
          <a:bodyPr/>
          <a:lstStyle/>
          <a:p>
            <a:r>
              <a:rPr lang="en-US" sz="2000" dirty="0" smtClean="0">
                <a:latin typeface="Bell MT" panose="02020503060305020303" pitchFamily="18" charset="0"/>
              </a:rPr>
              <a:t>The LEFT JOIN keyword returns all records from the left table (table1), and the matched records from the right table (table2). The result is NULL from the right side, if there is no match.</a:t>
            </a:r>
            <a:endParaRPr lang="en-US" sz="2000" dirty="0" smtClean="0">
              <a:latin typeface="Bell MT" panose="02020503060305020303" pitchFamily="18" charset="0"/>
            </a:endParaRPr>
          </a:p>
          <a:p>
            <a:r>
              <a:rPr lang="en-US" sz="2000" dirty="0" smtClean="0">
                <a:latin typeface="Bell MT" panose="02020503060305020303" pitchFamily="18" charset="0"/>
              </a:rPr>
              <a:t>LEFT JOIN </a:t>
            </a:r>
            <a:endParaRPr lang="en-US" sz="2000" dirty="0" smtClean="0">
              <a:latin typeface="Bell MT" panose="02020503060305020303" pitchFamily="18" charset="0"/>
            </a:endParaRPr>
          </a:p>
          <a:p>
            <a:r>
              <a:rPr lang="en-US" sz="2000" dirty="0" smtClean="0">
                <a:latin typeface="Bell MT" panose="02020503060305020303" pitchFamily="18" charset="0"/>
              </a:rPr>
              <a:t>Syntax</a:t>
            </a:r>
            <a:endParaRPr lang="en-US" sz="2000" dirty="0" smtClean="0">
              <a:latin typeface="Bell MT" panose="02020503060305020303" pitchFamily="18" charset="0"/>
            </a:endParaRPr>
          </a:p>
          <a:p>
            <a:pPr>
              <a:buNone/>
            </a:pPr>
            <a:r>
              <a:rPr lang="en-US" sz="2000" dirty="0" smtClean="0">
                <a:latin typeface="Bell MT" panose="02020503060305020303" pitchFamily="18" charset="0"/>
              </a:rPr>
              <a:t>   SELECT </a:t>
            </a:r>
            <a:r>
              <a:rPr lang="en-US" sz="2000" i="1" dirty="0" err="1" smtClean="0">
                <a:latin typeface="Bell MT" panose="02020503060305020303" pitchFamily="18" charset="0"/>
              </a:rPr>
              <a:t>column_name</a:t>
            </a:r>
            <a:r>
              <a:rPr lang="en-US" sz="2000" i="1" dirty="0" smtClean="0">
                <a:latin typeface="Bell MT" panose="02020503060305020303" pitchFamily="18" charset="0"/>
              </a:rPr>
              <a:t>(s)</a:t>
            </a:r>
            <a:br>
              <a:rPr lang="en-US" sz="2000" dirty="0" smtClean="0">
                <a:latin typeface="Bell MT" panose="02020503060305020303" pitchFamily="18" charset="0"/>
              </a:rPr>
            </a:br>
            <a:r>
              <a:rPr lang="en-US" sz="2000" dirty="0" smtClean="0">
                <a:latin typeface="Bell MT" panose="02020503060305020303" pitchFamily="18" charset="0"/>
              </a:rPr>
              <a:t>FROM </a:t>
            </a:r>
            <a:r>
              <a:rPr lang="en-US" sz="2000" i="1" dirty="0" smtClean="0">
                <a:latin typeface="Bell MT" panose="02020503060305020303" pitchFamily="18" charset="0"/>
              </a:rPr>
              <a:t>table1</a:t>
            </a:r>
            <a:br>
              <a:rPr lang="en-US" sz="2000" dirty="0" smtClean="0">
                <a:latin typeface="Bell MT" panose="02020503060305020303" pitchFamily="18" charset="0"/>
              </a:rPr>
            </a:br>
            <a:r>
              <a:rPr lang="en-US" sz="2000" dirty="0" smtClean="0">
                <a:latin typeface="Bell MT" panose="02020503060305020303" pitchFamily="18" charset="0"/>
              </a:rPr>
              <a:t>LEFT JOIN </a:t>
            </a:r>
            <a:r>
              <a:rPr lang="en-US" sz="2000" i="1" dirty="0" smtClean="0">
                <a:latin typeface="Bell MT" panose="02020503060305020303" pitchFamily="18" charset="0"/>
              </a:rPr>
              <a:t>table2 </a:t>
            </a:r>
            <a:endParaRPr lang="en-US" sz="2000" i="1" dirty="0" smtClean="0">
              <a:latin typeface="Bell MT" panose="02020503060305020303" pitchFamily="18" charset="0"/>
            </a:endParaRPr>
          </a:p>
          <a:p>
            <a:pPr>
              <a:buNone/>
            </a:pPr>
            <a:r>
              <a:rPr lang="en-US" sz="2000" i="1" dirty="0" smtClean="0">
                <a:latin typeface="Bell MT" panose="02020503060305020303" pitchFamily="18" charset="0"/>
              </a:rPr>
              <a:t>     </a:t>
            </a:r>
            <a:r>
              <a:rPr lang="en-US" sz="2000" dirty="0" smtClean="0">
                <a:latin typeface="Bell MT" panose="02020503060305020303" pitchFamily="18" charset="0"/>
              </a:rPr>
              <a:t>ON </a:t>
            </a:r>
            <a:r>
              <a:rPr lang="en-US" sz="2000" i="1" dirty="0" smtClean="0">
                <a:latin typeface="Bell MT" panose="02020503060305020303" pitchFamily="18" charset="0"/>
              </a:rPr>
              <a:t>table1.column_name </a:t>
            </a:r>
            <a:r>
              <a:rPr lang="en-US" sz="2000" dirty="0" smtClean="0">
                <a:latin typeface="Bell MT" panose="02020503060305020303" pitchFamily="18" charset="0"/>
              </a:rPr>
              <a:t>=</a:t>
            </a:r>
            <a:r>
              <a:rPr lang="en-US" sz="2000" i="1" dirty="0" smtClean="0">
                <a:latin typeface="Bell MT" panose="02020503060305020303" pitchFamily="18" charset="0"/>
              </a:rPr>
              <a:t> table2.column_name</a:t>
            </a:r>
            <a:r>
              <a:rPr lang="en-US" sz="2000" dirty="0" smtClean="0">
                <a:latin typeface="Bell MT" panose="02020503060305020303" pitchFamily="18" charset="0"/>
              </a:rPr>
              <a:t>;</a:t>
            </a:r>
            <a:endParaRPr lang="en-US" sz="2000" dirty="0" smtClean="0">
              <a:latin typeface="Bell MT" panose="02020503060305020303" pitchFamily="18" charset="0"/>
            </a:endParaRPr>
          </a:p>
          <a:p>
            <a:endParaRPr lang="en-US" dirty="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3429000" cy="868362"/>
          </a:xfrm>
        </p:spPr>
        <p:txBody>
          <a:bodyPr/>
          <a:lstStyle/>
          <a:p>
            <a:r>
              <a:rPr lang="en-US" sz="2400" dirty="0" smtClean="0"/>
              <a:t>SQL RIGHT JOIN Keyword</a:t>
            </a:r>
            <a:br>
              <a:rPr lang="en-US" sz="2400" dirty="0" smtClean="0"/>
            </a:br>
            <a:endParaRPr lang="en-US" sz="2400" dirty="0"/>
          </a:p>
        </p:txBody>
      </p:sp>
      <p:sp>
        <p:nvSpPr>
          <p:cNvPr id="3" name="Content Placeholder 2"/>
          <p:cNvSpPr>
            <a:spLocks noGrp="1"/>
          </p:cNvSpPr>
          <p:nvPr>
            <p:ph idx="1"/>
          </p:nvPr>
        </p:nvSpPr>
        <p:spPr>
          <a:xfrm>
            <a:off x="457200" y="1371600"/>
            <a:ext cx="7620000" cy="4800600"/>
          </a:xfrm>
        </p:spPr>
        <p:txBody>
          <a:bodyPr/>
          <a:lstStyle/>
          <a:p>
            <a:r>
              <a:rPr lang="en-US" sz="2000" dirty="0" smtClean="0">
                <a:latin typeface="Bell MT" panose="02020503060305020303" pitchFamily="18" charset="0"/>
              </a:rPr>
              <a:t>The RIGHT JOIN keyword returns all records from the right table (table2), and the matched records from the left table (table1). The result is NULL from the left side, when there is no match.</a:t>
            </a:r>
            <a:endParaRPr lang="en-US" sz="2000" dirty="0" smtClean="0">
              <a:latin typeface="Bell MT" panose="02020503060305020303" pitchFamily="18" charset="0"/>
            </a:endParaRPr>
          </a:p>
          <a:p>
            <a:r>
              <a:rPr lang="en-US" sz="2000" dirty="0" smtClean="0">
                <a:latin typeface="Bell MT" panose="02020503060305020303" pitchFamily="18" charset="0"/>
              </a:rPr>
              <a:t>RIGHT JOIN Syntax</a:t>
            </a:r>
            <a:endParaRPr lang="en-US" sz="2000" dirty="0" smtClean="0">
              <a:latin typeface="Bell MT" panose="02020503060305020303" pitchFamily="18" charset="0"/>
            </a:endParaRPr>
          </a:p>
          <a:p>
            <a:endParaRPr lang="en-US" sz="2000" dirty="0" smtClean="0">
              <a:latin typeface="Bell MT" panose="02020503060305020303" pitchFamily="18" charset="0"/>
            </a:endParaRPr>
          </a:p>
          <a:p>
            <a:r>
              <a:rPr lang="en-US" sz="2000" dirty="0" smtClean="0">
                <a:latin typeface="Bell MT" panose="02020503060305020303" pitchFamily="18" charset="0"/>
              </a:rPr>
              <a:t>SELECT </a:t>
            </a:r>
            <a:r>
              <a:rPr lang="en-US" sz="2000" i="1" dirty="0" err="1" smtClean="0">
                <a:latin typeface="Bell MT" panose="02020503060305020303" pitchFamily="18" charset="0"/>
              </a:rPr>
              <a:t>column_name</a:t>
            </a:r>
            <a:r>
              <a:rPr lang="en-US" sz="2000" i="1" dirty="0" smtClean="0">
                <a:latin typeface="Bell MT" panose="02020503060305020303" pitchFamily="18" charset="0"/>
              </a:rPr>
              <a:t>(s)</a:t>
            </a:r>
            <a:br>
              <a:rPr lang="en-US" sz="2000" dirty="0" smtClean="0">
                <a:latin typeface="Bell MT" panose="02020503060305020303" pitchFamily="18" charset="0"/>
              </a:rPr>
            </a:br>
            <a:r>
              <a:rPr lang="en-US" sz="2000" dirty="0" smtClean="0">
                <a:latin typeface="Bell MT" panose="02020503060305020303" pitchFamily="18" charset="0"/>
              </a:rPr>
              <a:t>FROM </a:t>
            </a:r>
            <a:r>
              <a:rPr lang="en-US" sz="2000" i="1" dirty="0" smtClean="0">
                <a:latin typeface="Bell MT" panose="02020503060305020303" pitchFamily="18" charset="0"/>
              </a:rPr>
              <a:t>table1</a:t>
            </a:r>
            <a:br>
              <a:rPr lang="en-US" sz="2000" dirty="0" smtClean="0">
                <a:latin typeface="Bell MT" panose="02020503060305020303" pitchFamily="18" charset="0"/>
              </a:rPr>
            </a:br>
            <a:r>
              <a:rPr lang="en-US" sz="2000" dirty="0" smtClean="0">
                <a:latin typeface="Bell MT" panose="02020503060305020303" pitchFamily="18" charset="0"/>
              </a:rPr>
              <a:t>RIGHT JOIN </a:t>
            </a:r>
            <a:r>
              <a:rPr lang="en-US" sz="2000" i="1" dirty="0" smtClean="0">
                <a:latin typeface="Bell MT" panose="02020503060305020303" pitchFamily="18" charset="0"/>
              </a:rPr>
              <a:t>table2 </a:t>
            </a:r>
            <a:endParaRPr lang="en-US" sz="2000" i="1" dirty="0" smtClean="0">
              <a:latin typeface="Bell MT" panose="02020503060305020303" pitchFamily="18" charset="0"/>
            </a:endParaRPr>
          </a:p>
          <a:p>
            <a:pPr>
              <a:buNone/>
            </a:pPr>
            <a:r>
              <a:rPr lang="en-US" sz="2000" i="1" dirty="0" smtClean="0">
                <a:latin typeface="Bell MT" panose="02020503060305020303" pitchFamily="18" charset="0"/>
              </a:rPr>
              <a:t>    </a:t>
            </a:r>
            <a:r>
              <a:rPr lang="en-US" sz="2000" dirty="0" smtClean="0">
                <a:latin typeface="Bell MT" panose="02020503060305020303" pitchFamily="18" charset="0"/>
              </a:rPr>
              <a:t>ON </a:t>
            </a:r>
            <a:r>
              <a:rPr lang="en-US" sz="2000" i="1" dirty="0" smtClean="0">
                <a:latin typeface="Bell MT" panose="02020503060305020303" pitchFamily="18" charset="0"/>
              </a:rPr>
              <a:t>table1.column_name </a:t>
            </a:r>
            <a:r>
              <a:rPr lang="en-US" sz="2000" dirty="0" smtClean="0">
                <a:latin typeface="Bell MT" panose="02020503060305020303" pitchFamily="18" charset="0"/>
              </a:rPr>
              <a:t>=</a:t>
            </a:r>
            <a:r>
              <a:rPr lang="en-US" sz="2000" i="1" dirty="0" smtClean="0">
                <a:latin typeface="Bell MT" panose="02020503060305020303" pitchFamily="18" charset="0"/>
              </a:rPr>
              <a:t> table2.column_name</a:t>
            </a:r>
            <a:r>
              <a:rPr lang="en-US" sz="2000" dirty="0" smtClean="0">
                <a:latin typeface="Bell MT" panose="02020503060305020303" pitchFamily="18" charset="0"/>
              </a:rPr>
              <a:t>;</a:t>
            </a:r>
            <a:endParaRPr lang="en-US" sz="2000" dirty="0" smtClean="0">
              <a:latin typeface="Bell MT" panose="02020503060305020303" pitchFamily="18" charset="0"/>
            </a:endParaRPr>
          </a:p>
          <a:p>
            <a:endParaRPr lang="en-US" dirty="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90600"/>
            <a:ext cx="7543800" cy="381000"/>
          </a:xfrm>
        </p:spPr>
        <p:txBody>
          <a:bodyPr/>
          <a:lstStyle/>
          <a:p>
            <a:r>
              <a:rPr lang="en-US" sz="2800" b="1" dirty="0" smtClean="0">
                <a:latin typeface="Bell MT" panose="02020503060305020303" pitchFamily="18" charset="0"/>
              </a:rPr>
              <a:t>SQL FULL OUTER JOIN Keyword</a:t>
            </a:r>
            <a:br>
              <a:rPr lang="en-US" sz="2800" dirty="0" smtClean="0">
                <a:latin typeface="Bell MT" panose="02020503060305020303" pitchFamily="18" charset="0"/>
              </a:rPr>
            </a:br>
            <a:endParaRPr lang="en-US" sz="2800" dirty="0">
              <a:latin typeface="Bell MT" panose="02020503060305020303" pitchFamily="18" charset="0"/>
            </a:endParaRPr>
          </a:p>
        </p:txBody>
      </p:sp>
      <p:sp>
        <p:nvSpPr>
          <p:cNvPr id="3" name="Content Placeholder 2"/>
          <p:cNvSpPr>
            <a:spLocks noGrp="1"/>
          </p:cNvSpPr>
          <p:nvPr>
            <p:ph idx="1"/>
          </p:nvPr>
        </p:nvSpPr>
        <p:spPr/>
        <p:txBody>
          <a:bodyPr/>
          <a:lstStyle/>
          <a:p>
            <a:r>
              <a:rPr lang="en-US" sz="2000" dirty="0" smtClean="0">
                <a:latin typeface="Bell MT" panose="02020503060305020303" pitchFamily="18" charset="0"/>
              </a:rPr>
              <a:t>The FULL OUTER JOIN keyword return all records when there is a match in either left (table1) or right (table2) table records.</a:t>
            </a:r>
            <a:endParaRPr lang="en-US" sz="2000" dirty="0" smtClean="0">
              <a:latin typeface="Bell MT" panose="02020503060305020303" pitchFamily="18" charset="0"/>
            </a:endParaRPr>
          </a:p>
          <a:p>
            <a:r>
              <a:rPr lang="en-US" sz="2000" b="1" dirty="0" smtClean="0">
                <a:latin typeface="Bell MT" panose="02020503060305020303" pitchFamily="18" charset="0"/>
              </a:rPr>
              <a:t>Note:</a:t>
            </a:r>
            <a:r>
              <a:rPr lang="en-US" sz="2000" dirty="0" smtClean="0">
                <a:latin typeface="Bell MT" panose="02020503060305020303" pitchFamily="18" charset="0"/>
              </a:rPr>
              <a:t> FULL OUTER JOIN can potentially return very large result-sets!</a:t>
            </a:r>
            <a:endParaRPr lang="en-US" sz="2000" dirty="0" smtClean="0">
              <a:latin typeface="Bell MT" panose="02020503060305020303" pitchFamily="18" charset="0"/>
            </a:endParaRPr>
          </a:p>
          <a:p>
            <a:r>
              <a:rPr lang="en-US" sz="2000" dirty="0" smtClean="0">
                <a:latin typeface="Bell MT" panose="02020503060305020303" pitchFamily="18" charset="0"/>
              </a:rPr>
              <a:t>FULL OUTER JOIN Syntax</a:t>
            </a:r>
            <a:endParaRPr lang="en-US" sz="2000" dirty="0" smtClean="0">
              <a:latin typeface="Bell MT" panose="02020503060305020303" pitchFamily="18" charset="0"/>
            </a:endParaRPr>
          </a:p>
          <a:p>
            <a:r>
              <a:rPr lang="en-US" sz="2000" dirty="0" smtClean="0">
                <a:latin typeface="Bell MT" panose="02020503060305020303" pitchFamily="18" charset="0"/>
              </a:rPr>
              <a:t>SELECT </a:t>
            </a:r>
            <a:r>
              <a:rPr lang="en-US" sz="2000" i="1" dirty="0" err="1" smtClean="0">
                <a:latin typeface="Bell MT" panose="02020503060305020303" pitchFamily="18" charset="0"/>
              </a:rPr>
              <a:t>column_name</a:t>
            </a:r>
            <a:r>
              <a:rPr lang="en-US" sz="2000" i="1" dirty="0" smtClean="0">
                <a:latin typeface="Bell MT" panose="02020503060305020303" pitchFamily="18" charset="0"/>
              </a:rPr>
              <a:t>(s)</a:t>
            </a:r>
            <a:br>
              <a:rPr lang="en-US" sz="2000" dirty="0" smtClean="0">
                <a:latin typeface="Bell MT" panose="02020503060305020303" pitchFamily="18" charset="0"/>
              </a:rPr>
            </a:br>
            <a:r>
              <a:rPr lang="en-US" sz="2000" dirty="0" smtClean="0">
                <a:latin typeface="Bell MT" panose="02020503060305020303" pitchFamily="18" charset="0"/>
              </a:rPr>
              <a:t>FROM </a:t>
            </a:r>
            <a:r>
              <a:rPr lang="en-US" sz="2000" i="1" dirty="0" smtClean="0">
                <a:latin typeface="Bell MT" panose="02020503060305020303" pitchFamily="18" charset="0"/>
              </a:rPr>
              <a:t>table1</a:t>
            </a:r>
            <a:br>
              <a:rPr lang="en-US" sz="2000" dirty="0" smtClean="0">
                <a:latin typeface="Bell MT" panose="02020503060305020303" pitchFamily="18" charset="0"/>
              </a:rPr>
            </a:br>
            <a:r>
              <a:rPr lang="en-US" sz="2000" dirty="0" smtClean="0">
                <a:latin typeface="Bell MT" panose="02020503060305020303" pitchFamily="18" charset="0"/>
              </a:rPr>
              <a:t>FULL OUTER JOIN </a:t>
            </a:r>
            <a:r>
              <a:rPr lang="en-US" sz="2000" i="1" dirty="0" smtClean="0">
                <a:latin typeface="Bell MT" panose="02020503060305020303" pitchFamily="18" charset="0"/>
              </a:rPr>
              <a:t>table2 </a:t>
            </a:r>
            <a:r>
              <a:rPr lang="en-US" sz="2000" dirty="0" smtClean="0">
                <a:latin typeface="Bell MT" panose="02020503060305020303" pitchFamily="18" charset="0"/>
              </a:rPr>
              <a:t>ON </a:t>
            </a:r>
            <a:r>
              <a:rPr lang="en-US" sz="2000" i="1" dirty="0" smtClean="0">
                <a:latin typeface="Bell MT" panose="02020503060305020303" pitchFamily="18" charset="0"/>
              </a:rPr>
              <a:t>table1.column_name </a:t>
            </a:r>
            <a:r>
              <a:rPr lang="en-US" sz="2000" dirty="0" smtClean="0">
                <a:latin typeface="Bell MT" panose="02020503060305020303" pitchFamily="18" charset="0"/>
              </a:rPr>
              <a:t>=</a:t>
            </a:r>
            <a:r>
              <a:rPr lang="en-US" sz="2000" i="1" dirty="0" smtClean="0">
                <a:latin typeface="Bell MT" panose="02020503060305020303" pitchFamily="18" charset="0"/>
              </a:rPr>
              <a:t> table2.column_name</a:t>
            </a:r>
            <a:r>
              <a:rPr lang="en-US" sz="2000" dirty="0" smtClean="0">
                <a:latin typeface="Bell MT" panose="02020503060305020303" pitchFamily="18" charset="0"/>
              </a:rPr>
              <a:t>;</a:t>
            </a:r>
            <a:endParaRPr lang="en-US" sz="2000" dirty="0" smtClean="0">
              <a:latin typeface="Bell MT" panose="02020503060305020303" pitchFamily="18" charset="0"/>
            </a:endParaRPr>
          </a:p>
          <a:p>
            <a:endParaRPr lang="en-US" sz="2000" dirty="0" smtClean="0">
              <a:latin typeface="Bell MT" panose="02020503060305020303" pitchFamily="18" charset="0"/>
            </a:endParaRPr>
          </a:p>
          <a:p>
            <a:endParaRPr lang="en-US" dirty="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620000" cy="762000"/>
          </a:xfrm>
        </p:spPr>
        <p:txBody>
          <a:bodyPr/>
          <a:lstStyle/>
          <a:p>
            <a:r>
              <a:rPr lang="en-US" sz="2400" dirty="0" smtClean="0">
                <a:solidFill>
                  <a:srgbClr val="0070C0"/>
                </a:solidFill>
              </a:rPr>
              <a:t>Joining using example </a:t>
            </a:r>
            <a:endParaRPr lang="en-US" sz="2400" dirty="0">
              <a:solidFill>
                <a:srgbClr val="0070C0"/>
              </a:solidFill>
            </a:endParaRPr>
          </a:p>
        </p:txBody>
      </p:sp>
      <p:sp>
        <p:nvSpPr>
          <p:cNvPr id="3" name="Content Placeholder 2"/>
          <p:cNvSpPr>
            <a:spLocks noGrp="1"/>
          </p:cNvSpPr>
          <p:nvPr>
            <p:ph idx="1"/>
          </p:nvPr>
        </p:nvSpPr>
        <p:spPr>
          <a:xfrm>
            <a:off x="381000" y="914400"/>
            <a:ext cx="7620000" cy="4800600"/>
          </a:xfrm>
        </p:spPr>
        <p:txBody>
          <a:bodyPr>
            <a:normAutofit fontScale="85000" lnSpcReduction="20000"/>
          </a:bodyPr>
          <a:lstStyle/>
          <a:p>
            <a:endParaRPr lang="en-US" dirty="0" smtClean="0"/>
          </a:p>
          <a:p>
            <a:r>
              <a:rPr lang="en-US" dirty="0" smtClean="0"/>
              <a:t> use College</a:t>
            </a:r>
            <a:endParaRPr lang="en-US" dirty="0" smtClean="0"/>
          </a:p>
          <a:p>
            <a:r>
              <a:rPr lang="en-US" dirty="0" smtClean="0"/>
              <a:t> Create table Persons</a:t>
            </a:r>
            <a:endParaRPr lang="en-US" dirty="0" smtClean="0"/>
          </a:p>
          <a:p>
            <a:r>
              <a:rPr lang="en-US" dirty="0" smtClean="0"/>
              <a:t> (</a:t>
            </a:r>
            <a:endParaRPr lang="en-US" dirty="0" smtClean="0"/>
          </a:p>
          <a:p>
            <a:r>
              <a:rPr lang="en-US" dirty="0" smtClean="0"/>
              <a:t> </a:t>
            </a:r>
            <a:r>
              <a:rPr lang="en-US" dirty="0" err="1" smtClean="0"/>
              <a:t>Person_ID</a:t>
            </a:r>
            <a:r>
              <a:rPr lang="en-US" dirty="0" smtClean="0"/>
              <a:t> int primary key,</a:t>
            </a:r>
            <a:endParaRPr lang="en-US" dirty="0" smtClean="0"/>
          </a:p>
          <a:p>
            <a:r>
              <a:rPr lang="en-US" dirty="0" smtClean="0"/>
              <a:t> </a:t>
            </a:r>
            <a:r>
              <a:rPr lang="en-US" dirty="0" err="1" smtClean="0"/>
              <a:t>LastName</a:t>
            </a:r>
            <a:r>
              <a:rPr lang="en-US" dirty="0" smtClean="0"/>
              <a:t> </a:t>
            </a:r>
            <a:r>
              <a:rPr lang="en-US" dirty="0" err="1" smtClean="0"/>
              <a:t>varchar</a:t>
            </a:r>
            <a:r>
              <a:rPr lang="en-US" dirty="0" smtClean="0"/>
              <a:t>(20) not null,</a:t>
            </a:r>
            <a:endParaRPr lang="en-US" dirty="0" smtClean="0"/>
          </a:p>
          <a:p>
            <a:r>
              <a:rPr lang="en-US" dirty="0" smtClean="0"/>
              <a:t> </a:t>
            </a:r>
            <a:r>
              <a:rPr lang="en-US" dirty="0" err="1" smtClean="0"/>
              <a:t>FirstName</a:t>
            </a:r>
            <a:r>
              <a:rPr lang="en-US" dirty="0" smtClean="0"/>
              <a:t> </a:t>
            </a:r>
            <a:r>
              <a:rPr lang="en-US" dirty="0" err="1" smtClean="0"/>
              <a:t>varchar</a:t>
            </a:r>
            <a:r>
              <a:rPr lang="en-US" dirty="0" smtClean="0"/>
              <a:t>(20) not null,</a:t>
            </a:r>
            <a:endParaRPr lang="en-US" dirty="0" smtClean="0"/>
          </a:p>
          <a:p>
            <a:r>
              <a:rPr lang="en-US" dirty="0" smtClean="0"/>
              <a:t> Age int,</a:t>
            </a:r>
            <a:endParaRPr lang="en-US" dirty="0" smtClean="0"/>
          </a:p>
          <a:p>
            <a:r>
              <a:rPr lang="en-US" dirty="0" smtClean="0"/>
              <a:t> )</a:t>
            </a:r>
            <a:endParaRPr lang="en-US" dirty="0" smtClean="0"/>
          </a:p>
          <a:p>
            <a:endParaRPr lang="en-US" dirty="0" smtClean="0"/>
          </a:p>
          <a:p>
            <a:r>
              <a:rPr lang="en-US" dirty="0" smtClean="0"/>
              <a:t> Create Table Orders</a:t>
            </a:r>
            <a:endParaRPr lang="en-US" dirty="0" smtClean="0"/>
          </a:p>
          <a:p>
            <a:r>
              <a:rPr lang="en-US" dirty="0" smtClean="0"/>
              <a:t> (</a:t>
            </a:r>
            <a:endParaRPr lang="en-US" dirty="0" smtClean="0"/>
          </a:p>
          <a:p>
            <a:r>
              <a:rPr lang="en-US" dirty="0" smtClean="0"/>
              <a:t> OrderID int  primary key,</a:t>
            </a:r>
            <a:endParaRPr lang="en-US" dirty="0" smtClean="0"/>
          </a:p>
          <a:p>
            <a:r>
              <a:rPr lang="en-US" dirty="0" smtClean="0"/>
              <a:t> OrderNumber int not null,</a:t>
            </a:r>
            <a:endParaRPr lang="en-US" dirty="0" smtClean="0"/>
          </a:p>
          <a:p>
            <a:r>
              <a:rPr lang="en-US" dirty="0" smtClean="0"/>
              <a:t> PersonID int FOREIGN KEY references Persons(</a:t>
            </a:r>
            <a:r>
              <a:rPr lang="en-US" dirty="0" err="1" smtClean="0"/>
              <a:t>Person_ID</a:t>
            </a:r>
            <a:r>
              <a:rPr lang="en-US" dirty="0" smtClean="0"/>
              <a:t>)</a:t>
            </a:r>
            <a:endParaRPr lang="en-US" dirty="0" smtClean="0"/>
          </a:p>
          <a:p>
            <a:r>
              <a:rPr lang="en-US" dirty="0" smtClean="0"/>
              <a:t> );</a:t>
            </a:r>
            <a:endParaRPr lang="en-US" dirty="0" smtClean="0"/>
          </a:p>
          <a:p>
            <a:endParaRPr lang="en-US" dirty="0" smtClean="0"/>
          </a:p>
          <a:p>
            <a:endParaRPr lang="en-US" dirty="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noAutofit/>
          </a:bodyPr>
          <a:lstStyle/>
          <a:p>
            <a:pPr algn="l"/>
            <a:r>
              <a:rPr lang="en-US" sz="4400" b="1" dirty="0" smtClean="0">
                <a:solidFill>
                  <a:schemeClr val="bg2">
                    <a:lumMod val="50000"/>
                  </a:schemeClr>
                </a:solidFill>
              </a:rPr>
              <a:t>DDL(Data Definition Language)</a:t>
            </a:r>
            <a:endParaRPr lang="en-US" sz="4400" b="1" dirty="0">
              <a:solidFill>
                <a:schemeClr val="bg2">
                  <a:lumMod val="50000"/>
                </a:schemeClr>
              </a:solidFill>
            </a:endParaRPr>
          </a:p>
        </p:txBody>
      </p:sp>
      <p:sp>
        <p:nvSpPr>
          <p:cNvPr id="3" name="Content Placeholder 2"/>
          <p:cNvSpPr>
            <a:spLocks noGrp="1"/>
          </p:cNvSpPr>
          <p:nvPr>
            <p:ph idx="1"/>
          </p:nvPr>
        </p:nvSpPr>
        <p:spPr>
          <a:xfrm>
            <a:off x="457200" y="1143000"/>
            <a:ext cx="7620000" cy="5105400"/>
          </a:xfrm>
        </p:spPr>
        <p:txBody>
          <a:bodyPr>
            <a:normAutofit fontScale="92500" lnSpcReduction="20000"/>
          </a:bodyPr>
          <a:lstStyle/>
          <a:p>
            <a:r>
              <a:rPr lang="en-US" sz="2400" b="1" dirty="0" smtClean="0"/>
              <a:t>Data Definition Language</a:t>
            </a:r>
            <a:r>
              <a:rPr lang="en-US" sz="2400" dirty="0" smtClean="0"/>
              <a:t> (DDL) is a </a:t>
            </a:r>
            <a:r>
              <a:rPr lang="en-US" sz="2400" dirty="0" smtClean="0">
                <a:solidFill>
                  <a:srgbClr val="FF0000"/>
                </a:solidFill>
              </a:rPr>
              <a:t>standard</a:t>
            </a:r>
            <a:r>
              <a:rPr lang="en-US" sz="2400" dirty="0" smtClean="0"/>
              <a:t> for commands that </a:t>
            </a:r>
            <a:r>
              <a:rPr lang="en-US" sz="2400" b="1" dirty="0" smtClean="0"/>
              <a:t>define</a:t>
            </a:r>
            <a:r>
              <a:rPr lang="en-US" sz="2400" dirty="0" smtClean="0"/>
              <a:t> the different structures in a database. DDL statements </a:t>
            </a:r>
            <a:r>
              <a:rPr lang="en-US" sz="2400" dirty="0" smtClean="0">
                <a:solidFill>
                  <a:srgbClr val="FF0000"/>
                </a:solidFill>
              </a:rPr>
              <a:t>create</a:t>
            </a:r>
            <a:r>
              <a:rPr lang="en-US" sz="2400" dirty="0" smtClean="0"/>
              <a:t>, </a:t>
            </a:r>
            <a:r>
              <a:rPr lang="en-US" sz="2400" dirty="0" smtClean="0">
                <a:solidFill>
                  <a:srgbClr val="FF0000"/>
                </a:solidFill>
              </a:rPr>
              <a:t>modify</a:t>
            </a:r>
            <a:r>
              <a:rPr lang="en-US" sz="2400" dirty="0" smtClean="0"/>
              <a:t>, and </a:t>
            </a:r>
            <a:r>
              <a:rPr lang="en-US" sz="2400" dirty="0" smtClean="0">
                <a:solidFill>
                  <a:srgbClr val="FF0000"/>
                </a:solidFill>
              </a:rPr>
              <a:t>remove</a:t>
            </a:r>
            <a:r>
              <a:rPr lang="en-US" sz="2400" dirty="0" smtClean="0"/>
              <a:t> database objects such as tables, indexes, and users. Common DDL statements are CREATE, ALTER, and DROP.</a:t>
            </a:r>
            <a:endParaRPr lang="en-US" sz="2400" dirty="0" smtClean="0"/>
          </a:p>
          <a:p>
            <a:r>
              <a:rPr lang="en-US" sz="2400" dirty="0" smtClean="0"/>
              <a:t>Statements </a:t>
            </a:r>
            <a:r>
              <a:rPr lang="en-US" sz="2400" dirty="0"/>
              <a:t>are used to define the </a:t>
            </a:r>
            <a:r>
              <a:rPr lang="en-US" sz="2400" dirty="0" smtClean="0"/>
              <a:t>schema</a:t>
            </a:r>
            <a:endParaRPr lang="en-US" sz="2400" dirty="0"/>
          </a:p>
          <a:p>
            <a:r>
              <a:rPr lang="en-US" sz="2400" dirty="0"/>
              <a:t>No </a:t>
            </a:r>
            <a:r>
              <a:rPr lang="en-US" sz="2400" dirty="0" smtClean="0"/>
              <a:t>Rollback – It make sense for Transaction </a:t>
            </a:r>
            <a:endParaRPr lang="en-US" sz="2400" dirty="0"/>
          </a:p>
          <a:p>
            <a:r>
              <a:rPr lang="en-US" sz="2400" dirty="0"/>
              <a:t>Doesn't make entries in Log File </a:t>
            </a:r>
            <a:endParaRPr lang="en-US" sz="2400" dirty="0"/>
          </a:p>
          <a:p>
            <a:r>
              <a:rPr lang="en-US" sz="2400" dirty="0"/>
              <a:t>Auto </a:t>
            </a:r>
            <a:r>
              <a:rPr lang="en-US" sz="2400" dirty="0" smtClean="0"/>
              <a:t>Commit – Auto SAVE </a:t>
            </a:r>
            <a:endParaRPr lang="en-US" sz="2400" dirty="0"/>
          </a:p>
          <a:p>
            <a:r>
              <a:rPr lang="en-US" sz="2400" dirty="0" smtClean="0"/>
              <a:t>Triggers( </a:t>
            </a:r>
            <a:r>
              <a:rPr lang="en-US" sz="2400" dirty="0" err="1" smtClean="0"/>
              <a:t>Makatere</a:t>
            </a:r>
            <a:r>
              <a:rPr lang="en-US" sz="2400" dirty="0" smtClean="0"/>
              <a:t>)  </a:t>
            </a:r>
            <a:r>
              <a:rPr lang="en-US" sz="2400" dirty="0"/>
              <a:t>are not </a:t>
            </a:r>
            <a:r>
              <a:rPr lang="en-US" sz="2400" dirty="0" smtClean="0"/>
              <a:t>fired(Executed)</a:t>
            </a:r>
            <a:endParaRPr lang="en-US" sz="2400" dirty="0"/>
          </a:p>
          <a:p>
            <a:pPr lvl="3"/>
            <a:r>
              <a:rPr lang="en-US" sz="2400" dirty="0" smtClean="0">
                <a:solidFill>
                  <a:srgbClr val="FF0000"/>
                </a:solidFill>
              </a:rPr>
              <a:t>CREATE </a:t>
            </a:r>
            <a:endParaRPr lang="en-US" sz="2400" dirty="0" smtClean="0">
              <a:solidFill>
                <a:srgbClr val="FF0000"/>
              </a:solidFill>
            </a:endParaRPr>
          </a:p>
          <a:p>
            <a:pPr lvl="3"/>
            <a:r>
              <a:rPr lang="en-US" sz="2400" dirty="0" smtClean="0">
                <a:solidFill>
                  <a:srgbClr val="FF0000"/>
                </a:solidFill>
              </a:rPr>
              <a:t>ALTER</a:t>
            </a:r>
            <a:endParaRPr lang="en-US" sz="2400" dirty="0">
              <a:solidFill>
                <a:srgbClr val="FF0000"/>
              </a:solidFill>
            </a:endParaRPr>
          </a:p>
          <a:p>
            <a:pPr lvl="3"/>
            <a:r>
              <a:rPr lang="en-US" sz="2400" dirty="0" smtClean="0">
                <a:solidFill>
                  <a:srgbClr val="FF0000"/>
                </a:solidFill>
              </a:rPr>
              <a:t>DROP</a:t>
            </a:r>
            <a:endParaRPr lang="en-US" sz="2400" dirty="0">
              <a:solidFill>
                <a:srgbClr val="FF0000"/>
              </a:solidFill>
            </a:endParaRPr>
          </a:p>
          <a:p>
            <a:pPr lvl="3"/>
            <a:r>
              <a:rPr lang="en-US" sz="2400" dirty="0" smtClean="0">
                <a:solidFill>
                  <a:srgbClr val="FF0000"/>
                </a:solidFill>
              </a:rPr>
              <a:t>TRUNCATE </a:t>
            </a:r>
            <a:endParaRPr lang="en-US" sz="2400" dirty="0">
              <a:solidFill>
                <a:srgbClr val="FF0000"/>
              </a:solidFill>
            </a:endParaRPr>
          </a:p>
          <a:p>
            <a:pPr lvl="3"/>
            <a:r>
              <a:rPr lang="en-US" sz="2400" dirty="0" smtClean="0">
                <a:solidFill>
                  <a:srgbClr val="FF0000"/>
                </a:solidFill>
              </a:rPr>
              <a:t>RENAME</a:t>
            </a:r>
            <a:endParaRPr lang="en-US" sz="2400" dirty="0">
              <a:solidFill>
                <a:srgbClr val="FF0000"/>
              </a:solidFill>
            </a:endParaRPr>
          </a:p>
          <a:p>
            <a:endParaRPr lang="en-US" sz="2400" dirty="0"/>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5105400" cy="609600"/>
          </a:xfrm>
        </p:spPr>
        <p:txBody>
          <a:bodyPr/>
          <a:lstStyle/>
          <a:p>
            <a:pPr algn="ctr"/>
            <a:r>
              <a:rPr lang="en-US" dirty="0" smtClean="0">
                <a:solidFill>
                  <a:srgbClr val="A01085"/>
                </a:solidFill>
              </a:rPr>
              <a:t>Index </a:t>
            </a:r>
            <a:endParaRPr lang="en-US" dirty="0">
              <a:solidFill>
                <a:srgbClr val="A01085"/>
              </a:solidFill>
            </a:endParaRPr>
          </a:p>
        </p:txBody>
      </p:sp>
      <p:sp>
        <p:nvSpPr>
          <p:cNvPr id="3" name="Content Placeholder 2"/>
          <p:cNvSpPr>
            <a:spLocks noGrp="1"/>
          </p:cNvSpPr>
          <p:nvPr>
            <p:ph idx="1"/>
          </p:nvPr>
        </p:nvSpPr>
        <p:spPr>
          <a:xfrm>
            <a:off x="381000" y="990600"/>
            <a:ext cx="7848600" cy="5334000"/>
          </a:xfrm>
        </p:spPr>
        <p:txBody>
          <a:bodyPr>
            <a:noAutofit/>
          </a:bodyPr>
          <a:lstStyle/>
          <a:p>
            <a:r>
              <a:rPr lang="en-US" sz="1600" b="1" dirty="0" smtClean="0"/>
              <a:t>What is Index ? </a:t>
            </a:r>
            <a:endParaRPr lang="en-US" sz="1600" b="1" dirty="0" smtClean="0"/>
          </a:p>
          <a:p>
            <a:r>
              <a:rPr lang="en-US" sz="1400" dirty="0" smtClean="0"/>
              <a:t>An </a:t>
            </a:r>
            <a:r>
              <a:rPr lang="en-US" sz="1400" b="1" dirty="0" smtClean="0"/>
              <a:t>index</a:t>
            </a:r>
            <a:r>
              <a:rPr lang="en-US" sz="1400" dirty="0" smtClean="0"/>
              <a:t> is used to speed up the performance of queries. It does this by reducing the number of database data pages that have to be visited/scanned.</a:t>
            </a:r>
            <a:endParaRPr lang="en-US" sz="1400" dirty="0" smtClean="0"/>
          </a:p>
          <a:p>
            <a:r>
              <a:rPr lang="en-US" sz="1400" dirty="0" smtClean="0"/>
              <a:t>It will avoid table scan.</a:t>
            </a:r>
            <a:endParaRPr lang="en-US" sz="1400" dirty="0" smtClean="0"/>
          </a:p>
          <a:p>
            <a:r>
              <a:rPr lang="en-US" sz="1400" dirty="0" smtClean="0"/>
              <a:t>Indexes are </a:t>
            </a:r>
            <a:r>
              <a:rPr lang="en-US" sz="1400" b="1" dirty="0" smtClean="0"/>
              <a:t>special lookup tables</a:t>
            </a:r>
            <a:r>
              <a:rPr lang="en-US" sz="1400" dirty="0" smtClean="0"/>
              <a:t> that the database search engine can use to speed up data retrieval. Simply put, an index is a pointer to data in a table. An index in a database is very similar to an index in the back of a book.</a:t>
            </a:r>
            <a:endParaRPr lang="en-US" sz="1400" dirty="0" smtClean="0"/>
          </a:p>
          <a:p>
            <a:r>
              <a:rPr lang="en-US" sz="1400" dirty="0" smtClean="0"/>
              <a:t>For example, if you want to reference all pages in a book that discusses a certain topic, you first refer to the index, which lists all the topics alphabetically and are then referred to one or more specific page numbers.</a:t>
            </a:r>
            <a:endParaRPr lang="en-US" sz="1400" dirty="0" smtClean="0"/>
          </a:p>
          <a:p>
            <a:r>
              <a:rPr lang="en-US" sz="1400" dirty="0" smtClean="0"/>
              <a:t>An index helps to speed up </a:t>
            </a:r>
            <a:r>
              <a:rPr lang="en-US" sz="1400" b="1" dirty="0" smtClean="0"/>
              <a:t>SELECT</a:t>
            </a:r>
            <a:r>
              <a:rPr lang="en-US" sz="1400" dirty="0" smtClean="0"/>
              <a:t> queries and </a:t>
            </a:r>
            <a:r>
              <a:rPr lang="en-US" sz="1400" b="1" dirty="0" smtClean="0"/>
              <a:t>WHERE</a:t>
            </a:r>
            <a:r>
              <a:rPr lang="en-US" sz="1400" dirty="0" smtClean="0"/>
              <a:t> clauses, but it slows down data input, with the </a:t>
            </a:r>
            <a:r>
              <a:rPr lang="en-US" sz="1400" b="1" dirty="0" smtClean="0"/>
              <a:t>UPDATE</a:t>
            </a:r>
            <a:r>
              <a:rPr lang="en-US" sz="1400" dirty="0" smtClean="0"/>
              <a:t> and the </a:t>
            </a:r>
            <a:r>
              <a:rPr lang="en-US" sz="1400" b="1" dirty="0" smtClean="0"/>
              <a:t>INSERT</a:t>
            </a:r>
            <a:r>
              <a:rPr lang="en-US" sz="1400" dirty="0" smtClean="0"/>
              <a:t> statements. Indexes can be created or dropped with no effect on the data.</a:t>
            </a:r>
            <a:endParaRPr lang="en-US" sz="1400" dirty="0" smtClean="0"/>
          </a:p>
          <a:p>
            <a:r>
              <a:rPr lang="en-US" sz="1400" dirty="0" smtClean="0"/>
              <a:t>Creating an index involves the </a:t>
            </a:r>
            <a:r>
              <a:rPr lang="en-US" sz="1400" b="1" dirty="0" smtClean="0"/>
              <a:t>CREATE INDEX</a:t>
            </a:r>
            <a:r>
              <a:rPr lang="en-US" sz="1400" dirty="0" smtClean="0"/>
              <a:t> statement, which allows you to name the index, to specify the table and which column or columns to index, and to indicate whether the index is in an ascending or descending order.</a:t>
            </a:r>
            <a:endParaRPr lang="en-US" sz="1400" dirty="0" smtClean="0"/>
          </a:p>
          <a:p>
            <a:r>
              <a:rPr lang="en-US" sz="1400" dirty="0" smtClean="0"/>
              <a:t>Indexes can also be unique, like the </a:t>
            </a:r>
            <a:r>
              <a:rPr lang="en-US" sz="1400" b="1" dirty="0" smtClean="0"/>
              <a:t>UNIQUE</a:t>
            </a:r>
            <a:r>
              <a:rPr lang="en-US" sz="1400" dirty="0" smtClean="0"/>
              <a:t> constraint, in that the index prevents duplicate entries in the column or combination of columns on which there is an index.</a:t>
            </a:r>
            <a:endParaRPr lang="en-US" sz="1400" dirty="0" smtClean="0"/>
          </a:p>
          <a:p>
            <a:r>
              <a:rPr lang="en-US" sz="1400" dirty="0" smtClean="0"/>
              <a:t>Helps to get data quickly in an efficient way from the database.</a:t>
            </a:r>
            <a:endParaRPr lang="en-US" sz="1400" dirty="0" smtClean="0"/>
          </a:p>
          <a:p>
            <a:r>
              <a:rPr lang="en-US" sz="1400" dirty="0" smtClean="0"/>
              <a:t>Two kind of Index:</a:t>
            </a:r>
            <a:endParaRPr lang="en-US" sz="1400" dirty="0" smtClean="0"/>
          </a:p>
          <a:p>
            <a:pPr>
              <a:buNone/>
            </a:pPr>
            <a:r>
              <a:rPr lang="en-US" sz="1400" dirty="0" smtClean="0"/>
              <a:t>          1. Clustered </a:t>
            </a:r>
            <a:endParaRPr lang="en-US" sz="1400" dirty="0" smtClean="0"/>
          </a:p>
          <a:p>
            <a:pPr>
              <a:buNone/>
            </a:pPr>
            <a:r>
              <a:rPr lang="en-US" sz="1400" dirty="0" smtClean="0"/>
              <a:t>          2.NonClustered Index </a:t>
            </a:r>
            <a:endParaRPr lang="en-US" sz="1400" dirty="0" smtClean="0"/>
          </a:p>
          <a:p>
            <a:pPr>
              <a:buNone/>
            </a:pPr>
            <a:r>
              <a:rPr lang="en-US" sz="1400" dirty="0" smtClean="0"/>
              <a:t>           </a:t>
            </a:r>
            <a:endParaRPr lang="en-US" sz="1400" dirty="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715962"/>
          </a:xfrm>
        </p:spPr>
        <p:txBody>
          <a:bodyPr/>
          <a:lstStyle/>
          <a:p>
            <a:r>
              <a:rPr lang="en-US" sz="2400" dirty="0" smtClean="0"/>
              <a:t>    </a:t>
            </a:r>
            <a:r>
              <a:rPr lang="en-US" sz="2400" dirty="0" smtClean="0">
                <a:solidFill>
                  <a:srgbClr val="A01085"/>
                </a:solidFill>
              </a:rPr>
              <a:t>Conti..</a:t>
            </a:r>
            <a:endParaRPr lang="en-US" sz="2400" dirty="0">
              <a:solidFill>
                <a:srgbClr val="A01085"/>
              </a:solidFill>
            </a:endParaRPr>
          </a:p>
        </p:txBody>
      </p:sp>
      <p:sp>
        <p:nvSpPr>
          <p:cNvPr id="3" name="Content Placeholder 2"/>
          <p:cNvSpPr>
            <a:spLocks noGrp="1"/>
          </p:cNvSpPr>
          <p:nvPr>
            <p:ph idx="1"/>
          </p:nvPr>
        </p:nvSpPr>
        <p:spPr>
          <a:xfrm>
            <a:off x="533400" y="990600"/>
            <a:ext cx="7696200" cy="4800600"/>
          </a:xfrm>
        </p:spPr>
        <p:txBody>
          <a:bodyPr/>
          <a:lstStyle/>
          <a:p>
            <a:endParaRPr lang="en-US" dirty="0" smtClean="0"/>
          </a:p>
          <a:p>
            <a:r>
              <a:rPr lang="en-US" dirty="0" smtClean="0"/>
              <a:t>Unique  Index</a:t>
            </a:r>
            <a:endParaRPr lang="en-US" dirty="0" smtClean="0"/>
          </a:p>
          <a:p>
            <a:r>
              <a:rPr lang="en-US" dirty="0" smtClean="0"/>
              <a:t>Composite Index</a:t>
            </a:r>
            <a:endParaRPr lang="en-US" dirty="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267200" cy="792162"/>
          </a:xfrm>
        </p:spPr>
        <p:txBody>
          <a:bodyPr/>
          <a:lstStyle/>
          <a:p>
            <a:r>
              <a:rPr lang="en-US" dirty="0" smtClean="0">
                <a:solidFill>
                  <a:srgbClr val="A01085"/>
                </a:solidFill>
              </a:rPr>
              <a:t>   </a:t>
            </a:r>
            <a:r>
              <a:rPr lang="en-US" sz="2400" dirty="0" smtClean="0">
                <a:solidFill>
                  <a:srgbClr val="A01085"/>
                </a:solidFill>
              </a:rPr>
              <a:t>Clustered Index</a:t>
            </a:r>
            <a:endParaRPr lang="en-US" sz="2400" dirty="0">
              <a:solidFill>
                <a:srgbClr val="A01085"/>
              </a:solidFill>
            </a:endParaRPr>
          </a:p>
        </p:txBody>
      </p:sp>
      <p:sp>
        <p:nvSpPr>
          <p:cNvPr id="3" name="Content Placeholder 2"/>
          <p:cNvSpPr>
            <a:spLocks noGrp="1"/>
          </p:cNvSpPr>
          <p:nvPr>
            <p:ph idx="1"/>
          </p:nvPr>
        </p:nvSpPr>
        <p:spPr>
          <a:xfrm>
            <a:off x="533400" y="1371600"/>
            <a:ext cx="7696200" cy="2057400"/>
          </a:xfrm>
        </p:spPr>
        <p:txBody>
          <a:bodyPr/>
          <a:lstStyle/>
          <a:p>
            <a:r>
              <a:rPr lang="en-US" sz="1800" dirty="0" smtClean="0"/>
              <a:t>This will arrange the rows physically in the memory in sorted order.</a:t>
            </a:r>
            <a:endParaRPr lang="en-US" sz="1800" dirty="0" smtClean="0"/>
          </a:p>
          <a:p>
            <a:r>
              <a:rPr lang="en-US" sz="1800" dirty="0" smtClean="0"/>
              <a:t>This will fast in searching for the range of values.</a:t>
            </a:r>
            <a:endParaRPr lang="en-US" sz="1800" dirty="0" smtClean="0"/>
          </a:p>
          <a:p>
            <a:r>
              <a:rPr lang="en-US" sz="1800" dirty="0" smtClean="0"/>
              <a:t>Index for table.</a:t>
            </a:r>
            <a:endParaRPr lang="en-US" sz="1800" dirty="0" smtClean="0"/>
          </a:p>
          <a:p>
            <a:r>
              <a:rPr lang="en-US" sz="1800" dirty="0" smtClean="0"/>
              <a:t>Index—</a:t>
            </a:r>
            <a:r>
              <a:rPr lang="en-US" sz="1800" dirty="0" err="1" smtClean="0"/>
              <a:t>Pk</a:t>
            </a:r>
            <a:r>
              <a:rPr lang="en-US" sz="1800" dirty="0" smtClean="0"/>
              <a:t> by default CI</a:t>
            </a:r>
            <a:endParaRPr lang="en-US" sz="1800" dirty="0" smtClean="0"/>
          </a:p>
          <a:p>
            <a:pPr>
              <a:buNone/>
            </a:pPr>
            <a:r>
              <a:rPr lang="en-US" sz="1800" dirty="0" smtClean="0"/>
              <a:t>             You can have only one CI in a single table </a:t>
            </a:r>
            <a:endParaRPr lang="en-US" sz="1800" dirty="0" smtClean="0"/>
          </a:p>
          <a:p>
            <a:endParaRPr lang="en-US" dirty="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9762"/>
          </a:xfrm>
        </p:spPr>
        <p:txBody>
          <a:bodyPr/>
          <a:lstStyle/>
          <a:p>
            <a:r>
              <a:rPr lang="en-US" sz="2400" dirty="0" smtClean="0">
                <a:solidFill>
                  <a:srgbClr val="A01085"/>
                </a:solidFill>
              </a:rPr>
              <a:t>Non-Clustered Index</a:t>
            </a:r>
            <a:endParaRPr lang="en-US" sz="2400" dirty="0">
              <a:solidFill>
                <a:srgbClr val="A01085"/>
              </a:solidFill>
            </a:endParaRPr>
          </a:p>
        </p:txBody>
      </p:sp>
      <p:sp>
        <p:nvSpPr>
          <p:cNvPr id="3" name="Content Placeholder 2"/>
          <p:cNvSpPr>
            <a:spLocks noGrp="1"/>
          </p:cNvSpPr>
          <p:nvPr>
            <p:ph idx="1"/>
          </p:nvPr>
        </p:nvSpPr>
        <p:spPr>
          <a:xfrm>
            <a:off x="457200" y="1295400"/>
            <a:ext cx="7772400" cy="2667000"/>
          </a:xfrm>
        </p:spPr>
        <p:txBody>
          <a:bodyPr/>
          <a:lstStyle/>
          <a:p>
            <a:r>
              <a:rPr lang="en-US" dirty="0" smtClean="0"/>
              <a:t>This will not arrange the rows physically in the memory in sorted order.</a:t>
            </a:r>
            <a:endParaRPr lang="en-US" dirty="0" smtClean="0"/>
          </a:p>
          <a:p>
            <a:r>
              <a:rPr lang="en-US" dirty="0" smtClean="0"/>
              <a:t>This will be fast in searching for the values that are not in the range.</a:t>
            </a:r>
            <a:endParaRPr lang="en-US" dirty="0" smtClean="0"/>
          </a:p>
          <a:p>
            <a:r>
              <a:rPr lang="en-US" dirty="0" smtClean="0"/>
              <a:t>This will be fast in searching for the values that are not in the range.</a:t>
            </a:r>
            <a:endParaRPr lang="en-US" dirty="0" smtClean="0"/>
          </a:p>
          <a:p>
            <a:endParaRPr lang="en-US" dirty="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Index</a:t>
            </a:r>
            <a:endParaRPr lang="en-US" sz="3600" dirty="0"/>
          </a:p>
        </p:txBody>
      </p:sp>
      <p:sp>
        <p:nvSpPr>
          <p:cNvPr id="3" name="Content Placeholder 2"/>
          <p:cNvSpPr>
            <a:spLocks noGrp="1"/>
          </p:cNvSpPr>
          <p:nvPr>
            <p:ph idx="1"/>
          </p:nvPr>
        </p:nvSpPr>
        <p:spPr>
          <a:xfrm>
            <a:off x="381000" y="1219200"/>
            <a:ext cx="7620000" cy="5334000"/>
          </a:xfrm>
        </p:spPr>
        <p:txBody>
          <a:bodyPr>
            <a:normAutofit/>
          </a:bodyPr>
          <a:lstStyle/>
          <a:p>
            <a:pPr>
              <a:buNone/>
            </a:pPr>
            <a:endParaRPr lang="en-US" sz="2400" dirty="0" smtClean="0">
              <a:latin typeface="Bell MT" panose="02020503060305020303" pitchFamily="18" charset="0"/>
            </a:endParaRPr>
          </a:p>
          <a:p>
            <a:pPr>
              <a:buNone/>
            </a:pPr>
            <a:r>
              <a:rPr lang="en-US" sz="2400" dirty="0" smtClean="0">
                <a:latin typeface="Bell MT" panose="02020503060305020303" pitchFamily="18" charset="0"/>
              </a:rPr>
              <a:t>Syntax:</a:t>
            </a:r>
            <a:endParaRPr lang="en-US" sz="2400" dirty="0" smtClean="0">
              <a:latin typeface="Bell MT" panose="02020503060305020303" pitchFamily="18" charset="0"/>
            </a:endParaRPr>
          </a:p>
          <a:p>
            <a:pPr>
              <a:buNone/>
            </a:pPr>
            <a:r>
              <a:rPr lang="en-US" sz="2000" dirty="0" smtClean="0">
                <a:latin typeface="Bell MT" panose="02020503060305020303" pitchFamily="18" charset="0"/>
              </a:rPr>
              <a:t>Clustered Index Syntax:</a:t>
            </a:r>
            <a:endParaRPr lang="en-US" sz="2000" dirty="0" smtClean="0">
              <a:latin typeface="Bell MT" panose="02020503060305020303" pitchFamily="18" charset="0"/>
            </a:endParaRPr>
          </a:p>
          <a:p>
            <a:pPr>
              <a:buNone/>
            </a:pPr>
            <a:r>
              <a:rPr lang="en-US" sz="2000" dirty="0" smtClean="0">
                <a:latin typeface="Bell MT" panose="02020503060305020303" pitchFamily="18" charset="0"/>
              </a:rPr>
              <a:t>CREATE   INDEX INDEX_NAME</a:t>
            </a:r>
            <a:endParaRPr lang="en-US" sz="2000" dirty="0" smtClean="0">
              <a:latin typeface="Bell MT" panose="02020503060305020303" pitchFamily="18" charset="0"/>
            </a:endParaRPr>
          </a:p>
          <a:p>
            <a:pPr>
              <a:buNone/>
            </a:pPr>
            <a:r>
              <a:rPr lang="en-US" sz="2000" dirty="0" smtClean="0">
                <a:latin typeface="Bell MT" panose="02020503060305020303" pitchFamily="18" charset="0"/>
              </a:rPr>
              <a:t>  ON </a:t>
            </a:r>
            <a:endParaRPr lang="en-US" sz="2000" dirty="0" smtClean="0">
              <a:latin typeface="Bell MT" panose="02020503060305020303" pitchFamily="18" charset="0"/>
            </a:endParaRPr>
          </a:p>
          <a:p>
            <a:pPr>
              <a:buNone/>
            </a:pPr>
            <a:r>
              <a:rPr lang="en-US" sz="2000" dirty="0" smtClean="0">
                <a:latin typeface="Bell MT" panose="02020503060305020303" pitchFamily="18" charset="0"/>
              </a:rPr>
              <a:t>  </a:t>
            </a:r>
            <a:r>
              <a:rPr lang="en-US" sz="2000" dirty="0" err="1" smtClean="0">
                <a:latin typeface="Bell MT" panose="02020503060305020303" pitchFamily="18" charset="0"/>
              </a:rPr>
              <a:t>Table_Name</a:t>
            </a:r>
            <a:r>
              <a:rPr lang="en-US" sz="2000" dirty="0" smtClean="0">
                <a:latin typeface="Bell MT" panose="02020503060305020303" pitchFamily="18" charset="0"/>
              </a:rPr>
              <a:t>(</a:t>
            </a:r>
            <a:r>
              <a:rPr lang="en-US" sz="2000" dirty="0" err="1" smtClean="0">
                <a:latin typeface="Bell MT" panose="02020503060305020303" pitchFamily="18" charset="0"/>
              </a:rPr>
              <a:t>ColumnName</a:t>
            </a:r>
            <a:r>
              <a:rPr lang="en-US" sz="2000" dirty="0" smtClean="0">
                <a:latin typeface="Bell MT" panose="02020503060305020303" pitchFamily="18" charset="0"/>
              </a:rPr>
              <a:t>)</a:t>
            </a:r>
            <a:endParaRPr lang="en-US" sz="2000" dirty="0" smtClean="0">
              <a:latin typeface="Bell MT" panose="02020503060305020303" pitchFamily="18" charset="0"/>
            </a:endParaRPr>
          </a:p>
          <a:p>
            <a:endParaRPr lang="en-US" dirty="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Bell MT" panose="02020503060305020303" pitchFamily="18" charset="0"/>
              </a:rPr>
              <a:t>Conti..</a:t>
            </a:r>
            <a:endParaRPr lang="en-US" sz="2400" dirty="0">
              <a:latin typeface="Bell MT" panose="02020503060305020303" pitchFamily="18" charset="0"/>
            </a:endParaRPr>
          </a:p>
        </p:txBody>
      </p:sp>
      <p:sp>
        <p:nvSpPr>
          <p:cNvPr id="3" name="Content Placeholder 2"/>
          <p:cNvSpPr>
            <a:spLocks noGrp="1"/>
          </p:cNvSpPr>
          <p:nvPr>
            <p:ph idx="1"/>
          </p:nvPr>
        </p:nvSpPr>
        <p:spPr>
          <a:xfrm>
            <a:off x="381000" y="1143000"/>
            <a:ext cx="7924800" cy="4419600"/>
          </a:xfrm>
        </p:spPr>
        <p:txBody>
          <a:bodyPr>
            <a:normAutofit fontScale="77500" lnSpcReduction="20000"/>
          </a:bodyPr>
          <a:lstStyle/>
          <a:p>
            <a:endParaRPr lang="en-US" sz="2400" dirty="0" smtClean="0">
              <a:latin typeface="Bell MT" panose="02020503060305020303" pitchFamily="18" charset="0"/>
            </a:endParaRPr>
          </a:p>
          <a:p>
            <a:pPr>
              <a:buNone/>
            </a:pPr>
            <a:r>
              <a:rPr lang="en-US" sz="2400" dirty="0" smtClean="0">
                <a:latin typeface="Bell MT" panose="02020503060305020303" pitchFamily="18" charset="0"/>
              </a:rPr>
              <a:t>CREATE  NON CLUSTERED INDEX INDEX_NAME</a:t>
            </a:r>
            <a:endParaRPr lang="en-US" sz="2400" dirty="0" smtClean="0">
              <a:latin typeface="Bell MT" panose="02020503060305020303" pitchFamily="18" charset="0"/>
            </a:endParaRPr>
          </a:p>
          <a:p>
            <a:pPr>
              <a:buNone/>
            </a:pPr>
            <a:r>
              <a:rPr lang="en-US" sz="2400" dirty="0" smtClean="0">
                <a:latin typeface="Bell MT" panose="02020503060305020303" pitchFamily="18" charset="0"/>
              </a:rPr>
              <a:t>ON </a:t>
            </a:r>
            <a:endParaRPr lang="en-US" sz="2400" dirty="0" smtClean="0">
              <a:latin typeface="Bell MT" panose="02020503060305020303" pitchFamily="18" charset="0"/>
            </a:endParaRPr>
          </a:p>
          <a:p>
            <a:pPr>
              <a:buNone/>
            </a:pPr>
            <a:r>
              <a:rPr lang="en-US" sz="2400" dirty="0" err="1" smtClean="0">
                <a:latin typeface="Bell MT" panose="02020503060305020303" pitchFamily="18" charset="0"/>
              </a:rPr>
              <a:t>Table_Name</a:t>
            </a:r>
            <a:r>
              <a:rPr lang="en-US" sz="2400" dirty="0" smtClean="0">
                <a:latin typeface="Bell MT" panose="02020503060305020303" pitchFamily="18" charset="0"/>
              </a:rPr>
              <a:t>(</a:t>
            </a:r>
            <a:r>
              <a:rPr lang="en-US" sz="2400" dirty="0" err="1" smtClean="0">
                <a:latin typeface="Bell MT" panose="02020503060305020303" pitchFamily="18" charset="0"/>
              </a:rPr>
              <a:t>ColumnNAme</a:t>
            </a:r>
            <a:r>
              <a:rPr lang="en-US" sz="2400" dirty="0" smtClean="0">
                <a:latin typeface="Bell MT" panose="02020503060305020303" pitchFamily="18" charset="0"/>
              </a:rPr>
              <a:t>)</a:t>
            </a:r>
            <a:endParaRPr lang="en-US" sz="2400" dirty="0" smtClean="0">
              <a:latin typeface="Bell MT" panose="02020503060305020303" pitchFamily="18" charset="0"/>
            </a:endParaRPr>
          </a:p>
          <a:p>
            <a:r>
              <a:rPr lang="en-US" sz="2400" dirty="0" smtClean="0">
                <a:latin typeface="Bell MT" panose="02020503060305020303" pitchFamily="18" charset="0"/>
              </a:rPr>
              <a:t>n</a:t>
            </a:r>
            <a:endParaRPr lang="en-US" sz="2400" dirty="0" smtClean="0">
              <a:latin typeface="Bell MT" panose="02020503060305020303" pitchFamily="18" charset="0"/>
            </a:endParaRPr>
          </a:p>
          <a:p>
            <a:pPr>
              <a:buNone/>
            </a:pPr>
            <a:r>
              <a:rPr lang="en-US" sz="2400" dirty="0" smtClean="0">
                <a:latin typeface="Bell MT" panose="02020503060305020303" pitchFamily="18" charset="0"/>
              </a:rPr>
              <a:t>use College</a:t>
            </a:r>
            <a:endParaRPr lang="en-US" sz="2400" dirty="0" smtClean="0">
              <a:latin typeface="Bell MT" panose="02020503060305020303" pitchFamily="18" charset="0"/>
            </a:endParaRPr>
          </a:p>
          <a:p>
            <a:pPr>
              <a:buNone/>
            </a:pPr>
            <a:r>
              <a:rPr lang="en-US" sz="2400" dirty="0" smtClean="0">
                <a:latin typeface="Bell MT" panose="02020503060305020303" pitchFamily="18" charset="0"/>
              </a:rPr>
              <a:t>go</a:t>
            </a:r>
            <a:endParaRPr lang="en-US" sz="2400" dirty="0" smtClean="0">
              <a:latin typeface="Bell MT" panose="02020503060305020303" pitchFamily="18" charset="0"/>
            </a:endParaRPr>
          </a:p>
          <a:p>
            <a:pPr>
              <a:buNone/>
            </a:pPr>
            <a:r>
              <a:rPr lang="en-US" sz="2400" dirty="0" smtClean="0">
                <a:latin typeface="Bell MT" panose="02020503060305020303" pitchFamily="18" charset="0"/>
              </a:rPr>
              <a:t>Create  UNIQUE CLUSTERED INDEX </a:t>
            </a:r>
            <a:r>
              <a:rPr lang="en-US" sz="2400" dirty="0" err="1" smtClean="0">
                <a:latin typeface="Bell MT" panose="02020503060305020303" pitchFamily="18" charset="0"/>
              </a:rPr>
              <a:t>CI_Persons</a:t>
            </a:r>
            <a:endParaRPr lang="en-US" sz="2400" dirty="0" smtClean="0">
              <a:latin typeface="Bell MT" panose="02020503060305020303" pitchFamily="18" charset="0"/>
            </a:endParaRPr>
          </a:p>
          <a:p>
            <a:pPr>
              <a:buNone/>
            </a:pPr>
            <a:r>
              <a:rPr lang="en-US" sz="2400" dirty="0" smtClean="0">
                <a:latin typeface="Bell MT" panose="02020503060305020303" pitchFamily="18" charset="0"/>
              </a:rPr>
              <a:t>    ON </a:t>
            </a:r>
            <a:endParaRPr lang="en-US" sz="2400" dirty="0" smtClean="0">
              <a:latin typeface="Bell MT" panose="02020503060305020303" pitchFamily="18" charset="0"/>
            </a:endParaRPr>
          </a:p>
          <a:p>
            <a:pPr>
              <a:buNone/>
            </a:pPr>
            <a:r>
              <a:rPr lang="en-US" sz="2400" dirty="0" smtClean="0">
                <a:latin typeface="Bell MT" panose="02020503060305020303" pitchFamily="18" charset="0"/>
              </a:rPr>
              <a:t>   Persons(</a:t>
            </a:r>
            <a:r>
              <a:rPr lang="en-US" sz="2400" dirty="0" err="1" smtClean="0">
                <a:latin typeface="Bell MT" panose="02020503060305020303" pitchFamily="18" charset="0"/>
              </a:rPr>
              <a:t>Person_ID</a:t>
            </a:r>
            <a:r>
              <a:rPr lang="en-US" sz="2400" dirty="0" smtClean="0">
                <a:latin typeface="Bell MT" panose="02020503060305020303" pitchFamily="18" charset="0"/>
              </a:rPr>
              <a:t>)</a:t>
            </a:r>
            <a:endParaRPr lang="en-US" sz="2400" dirty="0" smtClean="0">
              <a:latin typeface="Bell MT" panose="02020503060305020303" pitchFamily="18" charset="0"/>
            </a:endParaRPr>
          </a:p>
          <a:p>
            <a:pPr>
              <a:buNone/>
            </a:pPr>
            <a:r>
              <a:rPr lang="en-US" sz="2400" dirty="0" smtClean="0">
                <a:latin typeface="Bell MT" panose="02020503060305020303" pitchFamily="18" charset="0"/>
              </a:rPr>
              <a:t>use College</a:t>
            </a:r>
            <a:endParaRPr lang="en-US" sz="2400" dirty="0" smtClean="0">
              <a:latin typeface="Bell MT" panose="02020503060305020303" pitchFamily="18" charset="0"/>
            </a:endParaRPr>
          </a:p>
          <a:p>
            <a:pPr>
              <a:buNone/>
            </a:pPr>
            <a:r>
              <a:rPr lang="en-US" sz="2400" dirty="0" smtClean="0">
                <a:latin typeface="Bell MT" panose="02020503060305020303" pitchFamily="18" charset="0"/>
              </a:rPr>
              <a:t>go</a:t>
            </a:r>
            <a:endParaRPr lang="en-US" sz="2400" dirty="0" smtClean="0">
              <a:latin typeface="Bell MT" panose="02020503060305020303" pitchFamily="18" charset="0"/>
            </a:endParaRPr>
          </a:p>
          <a:p>
            <a:pPr>
              <a:buNone/>
            </a:pPr>
            <a:r>
              <a:rPr lang="en-US" sz="2400" dirty="0" smtClean="0">
                <a:latin typeface="Bell MT" panose="02020503060305020303" pitchFamily="18" charset="0"/>
              </a:rPr>
              <a:t>CREATE  unique NONCLUSTERED INDEX </a:t>
            </a:r>
            <a:r>
              <a:rPr lang="en-US" sz="2400" dirty="0" err="1" smtClean="0">
                <a:latin typeface="Bell MT" panose="02020503060305020303" pitchFamily="18" charset="0"/>
              </a:rPr>
              <a:t>NCI_Persons</a:t>
            </a:r>
            <a:endParaRPr lang="en-US" sz="2400" dirty="0" smtClean="0">
              <a:latin typeface="Bell MT" panose="02020503060305020303" pitchFamily="18" charset="0"/>
            </a:endParaRPr>
          </a:p>
          <a:p>
            <a:pPr>
              <a:buNone/>
            </a:pPr>
            <a:r>
              <a:rPr lang="en-US" sz="2400" dirty="0" smtClean="0">
                <a:latin typeface="Bell MT" panose="02020503060305020303" pitchFamily="18" charset="0"/>
              </a:rPr>
              <a:t>     ON </a:t>
            </a:r>
            <a:endParaRPr lang="en-US" sz="2400" dirty="0" smtClean="0">
              <a:latin typeface="Bell MT" panose="02020503060305020303" pitchFamily="18" charset="0"/>
            </a:endParaRPr>
          </a:p>
          <a:p>
            <a:pPr>
              <a:buNone/>
            </a:pPr>
            <a:r>
              <a:rPr lang="en-US" sz="2400" dirty="0" smtClean="0">
                <a:latin typeface="Bell MT" panose="02020503060305020303" pitchFamily="18" charset="0"/>
              </a:rPr>
              <a:t>    Persons([</a:t>
            </a:r>
            <a:r>
              <a:rPr lang="en-US" sz="2400" dirty="0" err="1" smtClean="0">
                <a:latin typeface="Bell MT" panose="02020503060305020303" pitchFamily="18" charset="0"/>
              </a:rPr>
              <a:t>LastName</a:t>
            </a:r>
            <a:r>
              <a:rPr lang="en-US" sz="2400" dirty="0" smtClean="0">
                <a:latin typeface="Bell MT" panose="02020503060305020303" pitchFamily="18" charset="0"/>
              </a:rPr>
              <a:t>],[</a:t>
            </a:r>
            <a:r>
              <a:rPr lang="en-US" sz="2400" dirty="0" err="1" smtClean="0">
                <a:latin typeface="Bell MT" panose="02020503060305020303" pitchFamily="18" charset="0"/>
              </a:rPr>
              <a:t>FirstName</a:t>
            </a:r>
            <a:r>
              <a:rPr lang="en-US" sz="2400" dirty="0" smtClean="0">
                <a:latin typeface="Bell MT" panose="02020503060305020303" pitchFamily="18" charset="0"/>
              </a:rPr>
              <a:t>])</a:t>
            </a:r>
            <a:endParaRPr lang="en-US" sz="2400" dirty="0" smtClean="0">
              <a:latin typeface="Bell MT" panose="02020503060305020303" pitchFamily="18" charset="0"/>
            </a:endParaRPr>
          </a:p>
          <a:p>
            <a:endParaRPr lang="en-US" dirty="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solidFill>
                  <a:srgbClr val="00B0F0"/>
                </a:solidFill>
                <a:latin typeface="Bell MT" panose="02020503060305020303" pitchFamily="18" charset="0"/>
              </a:rPr>
              <a:t>VIEWS</a:t>
            </a:r>
            <a:endParaRPr lang="en-US" sz="3200" b="1" dirty="0">
              <a:solidFill>
                <a:srgbClr val="00B0F0"/>
              </a:solidFill>
              <a:latin typeface="Bell MT" panose="02020503060305020303" pitchFamily="18" charset="0"/>
            </a:endParaRPr>
          </a:p>
        </p:txBody>
      </p:sp>
      <p:sp>
        <p:nvSpPr>
          <p:cNvPr id="8" name="Rectangle 7"/>
          <p:cNvSpPr/>
          <p:nvPr/>
        </p:nvSpPr>
        <p:spPr>
          <a:xfrm>
            <a:off x="609600" y="1600200"/>
            <a:ext cx="7315200" cy="2862322"/>
          </a:xfrm>
          <a:prstGeom prst="rect">
            <a:avLst/>
          </a:prstGeom>
        </p:spPr>
        <p:txBody>
          <a:bodyPr wrap="square">
            <a:spAutoFit/>
          </a:bodyPr>
          <a:lstStyle/>
          <a:p>
            <a:pPr marL="285750" indent="-285750">
              <a:buFont typeface="Arial" panose="020B0604020202020204" pitchFamily="34" charset="0"/>
              <a:buChar char="•"/>
            </a:pPr>
            <a:r>
              <a:rPr lang="en-US" sz="2000" dirty="0" smtClean="0">
                <a:latin typeface="Bell MT" panose="02020503060305020303" pitchFamily="18" charset="0"/>
              </a:rPr>
              <a:t>Virtual table.</a:t>
            </a:r>
            <a:endParaRPr lang="en-US" sz="2000" dirty="0" smtClean="0">
              <a:latin typeface="Bell MT" panose="02020503060305020303" pitchFamily="18" charset="0"/>
            </a:endParaRPr>
          </a:p>
          <a:p>
            <a:pPr marL="285750" lvl="0" indent="-285750">
              <a:buFont typeface="Arial" panose="020B0604020202020204" pitchFamily="34" charset="0"/>
              <a:buChar char="•"/>
            </a:pPr>
            <a:r>
              <a:rPr lang="en-US" sz="2000" dirty="0" smtClean="0">
                <a:latin typeface="Bell MT" panose="02020503060305020303" pitchFamily="18" charset="0"/>
              </a:rPr>
              <a:t>To </a:t>
            </a:r>
            <a:r>
              <a:rPr lang="en-US" sz="2000" dirty="0">
                <a:latin typeface="Bell MT" panose="02020503060305020303" pitchFamily="18" charset="0"/>
              </a:rPr>
              <a:t>hide data complexity</a:t>
            </a:r>
            <a:r>
              <a:rPr lang="en-US" sz="2000" dirty="0" smtClean="0">
                <a:latin typeface="Bell MT" panose="02020503060305020303" pitchFamily="18" charset="0"/>
              </a:rPr>
              <a:t>.</a:t>
            </a:r>
            <a:endParaRPr lang="en-US" sz="2000" dirty="0" smtClean="0">
              <a:latin typeface="Bell MT" panose="02020503060305020303" pitchFamily="18" charset="0"/>
            </a:endParaRPr>
          </a:p>
          <a:p>
            <a:pPr marL="285750" indent="-285750">
              <a:buFont typeface="Arial" panose="020B0604020202020204" pitchFamily="34" charset="0"/>
              <a:buChar char="•"/>
            </a:pPr>
            <a:r>
              <a:rPr lang="en-US" sz="2000" dirty="0" smtClean="0">
                <a:latin typeface="Bell MT" panose="02020503060305020303" pitchFamily="18" charset="0"/>
              </a:rPr>
              <a:t>To </a:t>
            </a:r>
            <a:r>
              <a:rPr lang="en-US" sz="2000" dirty="0">
                <a:latin typeface="Bell MT" panose="02020503060305020303" pitchFamily="18" charset="0"/>
              </a:rPr>
              <a:t>protect the </a:t>
            </a:r>
            <a:r>
              <a:rPr lang="en-US" sz="2000" dirty="0" smtClean="0">
                <a:latin typeface="Bell MT" panose="02020503060305020303" pitchFamily="18" charset="0"/>
              </a:rPr>
              <a:t>data. If </a:t>
            </a:r>
            <a:r>
              <a:rPr lang="en-US" sz="2000" dirty="0">
                <a:latin typeface="Bell MT" panose="02020503060305020303" pitchFamily="18" charset="0"/>
              </a:rPr>
              <a:t>you have a table containing sensitive data </a:t>
            </a:r>
            <a:r>
              <a:rPr lang="en-US" sz="2000" dirty="0" smtClean="0">
                <a:latin typeface="Bell MT" panose="02020503060305020303" pitchFamily="18" charset="0"/>
              </a:rPr>
              <a:t>in certain columns</a:t>
            </a:r>
            <a:r>
              <a:rPr lang="en-US" sz="2000" dirty="0">
                <a:latin typeface="Bell MT" panose="02020503060305020303" pitchFamily="18" charset="0"/>
              </a:rPr>
              <a:t>, you might wish to hide those columns </a:t>
            </a:r>
            <a:r>
              <a:rPr lang="en-US" sz="2000" dirty="0" smtClean="0">
                <a:latin typeface="Bell MT" panose="02020503060305020303" pitchFamily="18" charset="0"/>
              </a:rPr>
              <a:t>from certain </a:t>
            </a:r>
            <a:r>
              <a:rPr lang="en-US" sz="2000" dirty="0">
                <a:latin typeface="Bell MT" panose="02020503060305020303" pitchFamily="18" charset="0"/>
              </a:rPr>
              <a:t>groups of users. </a:t>
            </a:r>
            <a:endParaRPr lang="en-US" sz="2000" dirty="0" smtClean="0">
              <a:latin typeface="Bell MT" panose="02020503060305020303" pitchFamily="18" charset="0"/>
            </a:endParaRPr>
          </a:p>
          <a:p>
            <a:pPr marL="285750" indent="-285750">
              <a:buFont typeface="Arial" panose="020B0604020202020204" pitchFamily="34" charset="0"/>
              <a:buChar char="•"/>
            </a:pPr>
            <a:r>
              <a:rPr lang="en-US" sz="2000" dirty="0">
                <a:latin typeface="Bell MT" panose="02020503060305020303" pitchFamily="18" charset="0"/>
              </a:rPr>
              <a:t>Customizing data. If you wish to display some computed values or column </a:t>
            </a:r>
            <a:r>
              <a:rPr lang="en-US" sz="2000" dirty="0" smtClean="0">
                <a:latin typeface="Bell MT" panose="02020503060305020303" pitchFamily="18" charset="0"/>
              </a:rPr>
              <a:t>names </a:t>
            </a:r>
            <a:r>
              <a:rPr lang="en-US" sz="2000" dirty="0">
                <a:latin typeface="Bell MT" panose="02020503060305020303" pitchFamily="18" charset="0"/>
              </a:rPr>
              <a:t>formatted differently than the </a:t>
            </a:r>
            <a:r>
              <a:rPr lang="en-US" sz="2000" dirty="0" smtClean="0">
                <a:solidFill>
                  <a:srgbClr val="FF0000"/>
                </a:solidFill>
                <a:latin typeface="Bell MT" panose="02020503060305020303" pitchFamily="18" charset="0"/>
              </a:rPr>
              <a:t>BASE </a:t>
            </a:r>
            <a:r>
              <a:rPr lang="en-US" sz="2000" dirty="0" smtClean="0">
                <a:latin typeface="Bell MT" panose="02020503060305020303" pitchFamily="18" charset="0"/>
              </a:rPr>
              <a:t>table columns</a:t>
            </a:r>
            <a:r>
              <a:rPr lang="en-US" sz="2000" dirty="0">
                <a:latin typeface="Bell MT" panose="02020503060305020303" pitchFamily="18" charset="0"/>
              </a:rPr>
              <a:t>, you can do so by creating views</a:t>
            </a:r>
            <a:r>
              <a:rPr lang="en-US" sz="2000" dirty="0" smtClean="0">
                <a:latin typeface="Bell MT" panose="02020503060305020303" pitchFamily="18" charset="0"/>
              </a:rPr>
              <a:t>.</a:t>
            </a:r>
            <a:endParaRPr lang="en-US" sz="2000" dirty="0" smtClean="0">
              <a:latin typeface="Bell MT" panose="02020503060305020303" pitchFamily="18" charset="0"/>
            </a:endParaRPr>
          </a:p>
          <a:p>
            <a:pPr marL="285750" indent="-285750">
              <a:buFont typeface="Arial" panose="020B0604020202020204" pitchFamily="34" charset="0"/>
              <a:buChar char="•"/>
            </a:pPr>
            <a:r>
              <a:rPr lang="en-US" sz="2000" dirty="0" smtClean="0">
                <a:solidFill>
                  <a:srgbClr val="FF0000"/>
                </a:solidFill>
                <a:latin typeface="Bell MT" panose="02020503060305020303" pitchFamily="18" charset="0"/>
              </a:rPr>
              <a:t>Order by </a:t>
            </a:r>
            <a:r>
              <a:rPr lang="en-US" sz="2000" dirty="0" smtClean="0">
                <a:latin typeface="Bell MT" panose="02020503060305020303" pitchFamily="18" charset="0"/>
              </a:rPr>
              <a:t>clause is not supported in View  </a:t>
            </a:r>
            <a:endParaRPr lang="en-US" sz="2000" dirty="0">
              <a:latin typeface="Bell MT" panose="02020503060305020303" pitchFamily="18" charset="0"/>
            </a:endParaRPr>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a:bodyPr>
          <a:lstStyle/>
          <a:p>
            <a:pPr algn="l"/>
            <a:r>
              <a:rPr lang="en-US" sz="2800" dirty="0" smtClean="0">
                <a:solidFill>
                  <a:srgbClr val="0070C0"/>
                </a:solidFill>
              </a:rPr>
              <a:t>Example </a:t>
            </a:r>
            <a:endParaRPr lang="en-US" sz="2800" dirty="0">
              <a:solidFill>
                <a:srgbClr val="0070C0"/>
              </a:solidFill>
            </a:endParaRPr>
          </a:p>
        </p:txBody>
      </p:sp>
      <p:sp>
        <p:nvSpPr>
          <p:cNvPr id="5" name="Rectangle 4"/>
          <p:cNvSpPr/>
          <p:nvPr/>
        </p:nvSpPr>
        <p:spPr>
          <a:xfrm>
            <a:off x="990600" y="1981200"/>
            <a:ext cx="6858000" cy="2339102"/>
          </a:xfrm>
          <a:prstGeom prst="rect">
            <a:avLst/>
          </a:prstGeom>
        </p:spPr>
        <p:txBody>
          <a:bodyPr wrap="square">
            <a:spAutoFit/>
          </a:bodyPr>
          <a:lstStyle/>
          <a:p>
            <a:r>
              <a:rPr lang="en-US" dirty="0" smtClean="0">
                <a:latin typeface="Bell MT" panose="02020503060305020303" pitchFamily="18" charset="0"/>
              </a:rPr>
              <a:t>CREATE VIEW [Sales].[</a:t>
            </a:r>
            <a:r>
              <a:rPr lang="en-US" dirty="0" err="1" smtClean="0">
                <a:latin typeface="Bell MT" panose="02020503060305020303" pitchFamily="18" charset="0"/>
              </a:rPr>
              <a:t>vNortheastSalesOrderHeader</a:t>
            </a:r>
            <a:r>
              <a:rPr lang="en-US" dirty="0" smtClean="0">
                <a:latin typeface="Bell MT" panose="02020503060305020303" pitchFamily="18" charset="0"/>
              </a:rPr>
              <a:t>] </a:t>
            </a:r>
            <a:endParaRPr lang="en-US" dirty="0" smtClean="0">
              <a:latin typeface="Bell MT" panose="02020503060305020303" pitchFamily="18" charset="0"/>
            </a:endParaRPr>
          </a:p>
          <a:p>
            <a:r>
              <a:rPr lang="en-US" dirty="0" smtClean="0">
                <a:latin typeface="Bell MT" panose="02020503060305020303" pitchFamily="18" charset="0"/>
              </a:rPr>
              <a:t>AS </a:t>
            </a:r>
            <a:endParaRPr lang="en-US" dirty="0" smtClean="0">
              <a:latin typeface="Bell MT" panose="02020503060305020303" pitchFamily="18" charset="0"/>
            </a:endParaRPr>
          </a:p>
          <a:p>
            <a:r>
              <a:rPr lang="en-US" dirty="0" smtClean="0">
                <a:latin typeface="Bell MT" panose="02020503060305020303" pitchFamily="18" charset="0"/>
              </a:rPr>
              <a:t>SELECT  </a:t>
            </a:r>
            <a:endParaRPr lang="en-US" dirty="0" smtClean="0">
              <a:latin typeface="Bell MT" panose="02020503060305020303" pitchFamily="18" charset="0"/>
            </a:endParaRPr>
          </a:p>
          <a:p>
            <a:r>
              <a:rPr lang="en-US" dirty="0" smtClean="0">
                <a:latin typeface="Bell MT" panose="02020503060305020303" pitchFamily="18" charset="0"/>
              </a:rPr>
              <a:t>FROM </a:t>
            </a:r>
            <a:r>
              <a:rPr lang="en-US" dirty="0" err="1" smtClean="0">
                <a:latin typeface="Bell MT" panose="02020503060305020303" pitchFamily="18" charset="0"/>
              </a:rPr>
              <a:t>Sales.SalesOrderHeader</a:t>
            </a:r>
            <a:r>
              <a:rPr lang="en-US" dirty="0" smtClean="0">
                <a:latin typeface="Bell MT" panose="02020503060305020303" pitchFamily="18" charset="0"/>
              </a:rPr>
              <a:t> </a:t>
            </a:r>
            <a:endParaRPr lang="en-US" dirty="0" smtClean="0">
              <a:latin typeface="Bell MT" panose="02020503060305020303" pitchFamily="18" charset="0"/>
            </a:endParaRPr>
          </a:p>
          <a:p>
            <a:r>
              <a:rPr lang="en-US" dirty="0" smtClean="0">
                <a:latin typeface="Bell MT" panose="02020503060305020303" pitchFamily="18" charset="0"/>
              </a:rPr>
              <a:t>WHERE (</a:t>
            </a:r>
            <a:r>
              <a:rPr lang="en-US" dirty="0" err="1" smtClean="0">
                <a:latin typeface="Bell MT" panose="02020503060305020303" pitchFamily="18" charset="0"/>
              </a:rPr>
              <a:t>TerritoryID</a:t>
            </a:r>
            <a:r>
              <a:rPr lang="en-US" dirty="0" smtClean="0">
                <a:latin typeface="Bell MT" panose="02020503060305020303" pitchFamily="18" charset="0"/>
              </a:rPr>
              <a:t> IN </a:t>
            </a:r>
            <a:endParaRPr lang="en-US" dirty="0" smtClean="0">
              <a:latin typeface="Bell MT" panose="02020503060305020303" pitchFamily="18" charset="0"/>
            </a:endParaRPr>
          </a:p>
          <a:p>
            <a:r>
              <a:rPr lang="en-US" dirty="0" smtClean="0">
                <a:latin typeface="Bell MT" panose="02020503060305020303" pitchFamily="18" charset="0"/>
              </a:rPr>
              <a:t>                                 (SELECT	</a:t>
            </a:r>
            <a:r>
              <a:rPr lang="en-US" dirty="0" err="1" smtClean="0">
                <a:latin typeface="Bell MT" panose="02020503060305020303" pitchFamily="18" charset="0"/>
              </a:rPr>
              <a:t>TerritoryID</a:t>
            </a:r>
            <a:r>
              <a:rPr lang="en-US" dirty="0" smtClean="0">
                <a:latin typeface="Bell MT" panose="02020503060305020303" pitchFamily="18" charset="0"/>
              </a:rPr>
              <a:t> </a:t>
            </a:r>
            <a:endParaRPr lang="en-US" dirty="0" smtClean="0">
              <a:latin typeface="Bell MT" panose="02020503060305020303" pitchFamily="18" charset="0"/>
            </a:endParaRPr>
          </a:p>
          <a:p>
            <a:r>
              <a:rPr lang="en-US" dirty="0" smtClean="0">
                <a:latin typeface="Bell MT" panose="02020503060305020303" pitchFamily="18" charset="0"/>
              </a:rPr>
              <a:t>                                 FROM </a:t>
            </a:r>
            <a:r>
              <a:rPr lang="en-US" dirty="0" err="1" smtClean="0">
                <a:latin typeface="Bell MT" panose="02020503060305020303" pitchFamily="18" charset="0"/>
              </a:rPr>
              <a:t>Sales.SalesTerritory</a:t>
            </a:r>
            <a:r>
              <a:rPr lang="en-US" dirty="0" smtClean="0">
                <a:latin typeface="Bell MT" panose="02020503060305020303" pitchFamily="18" charset="0"/>
              </a:rPr>
              <a:t> </a:t>
            </a:r>
            <a:endParaRPr lang="en-US" dirty="0" smtClean="0">
              <a:latin typeface="Bell MT" panose="02020503060305020303" pitchFamily="18" charset="0"/>
            </a:endParaRPr>
          </a:p>
          <a:p>
            <a:r>
              <a:rPr lang="en-US" dirty="0" smtClean="0">
                <a:latin typeface="Bell MT" panose="02020503060305020303" pitchFamily="18" charset="0"/>
              </a:rPr>
              <a:t>                                 WHERE (Name LIKE </a:t>
            </a:r>
            <a:r>
              <a:rPr lang="en-US" dirty="0" err="1" smtClean="0">
                <a:latin typeface="Bell MT" panose="02020503060305020303" pitchFamily="18" charset="0"/>
              </a:rPr>
              <a:t>N'Northeast</a:t>
            </a:r>
            <a:r>
              <a:rPr lang="en-US" dirty="0" smtClean="0">
                <a:latin typeface="Bell MT" panose="02020503060305020303" pitchFamily="18" charset="0"/>
              </a:rPr>
              <a:t>')</a:t>
            </a:r>
            <a:r>
              <a:rPr lang="en-US" sz="2000" dirty="0" smtClean="0">
                <a:latin typeface="Bell MT" panose="02020503060305020303" pitchFamily="18" charset="0"/>
              </a:rPr>
              <a:t>))</a:t>
            </a:r>
            <a:endParaRPr lang="en-US" sz="2000" dirty="0">
              <a:latin typeface="Bell MT" panose="02020503060305020303" pitchFamily="18" charset="0"/>
            </a:endParaRPr>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848600" cy="914400"/>
          </a:xfrm>
        </p:spPr>
        <p:txBody>
          <a:bodyPr/>
          <a:lstStyle/>
          <a:p>
            <a:pPr algn="l"/>
            <a:r>
              <a:rPr lang="en-US" sz="2800" dirty="0" smtClean="0">
                <a:solidFill>
                  <a:srgbClr val="0070C0"/>
                </a:solidFill>
              </a:rPr>
              <a:t>Views (continued…)</a:t>
            </a:r>
            <a:endParaRPr lang="en-US" sz="2800" dirty="0">
              <a:solidFill>
                <a:srgbClr val="0070C0"/>
              </a:solidFill>
            </a:endParaRPr>
          </a:p>
        </p:txBody>
      </p:sp>
      <p:sp>
        <p:nvSpPr>
          <p:cNvPr id="4" name="Rectangle 3"/>
          <p:cNvSpPr/>
          <p:nvPr/>
        </p:nvSpPr>
        <p:spPr>
          <a:xfrm>
            <a:off x="609600" y="990600"/>
            <a:ext cx="7772400" cy="3970318"/>
          </a:xfrm>
          <a:prstGeom prst="rect">
            <a:avLst/>
          </a:prstGeom>
        </p:spPr>
        <p:txBody>
          <a:bodyPr wrap="square">
            <a:spAutoFit/>
          </a:bodyPr>
          <a:lstStyle/>
          <a:p>
            <a:endParaRPr lang="en-US" dirty="0" smtClean="0"/>
          </a:p>
          <a:p>
            <a:r>
              <a:rPr lang="en-US" dirty="0" smtClean="0">
                <a:latin typeface="Bell MT" panose="02020503060305020303" pitchFamily="18" charset="0"/>
              </a:rPr>
              <a:t>CREATE VIEW Customers</a:t>
            </a:r>
            <a:endParaRPr lang="en-US" dirty="0" smtClean="0">
              <a:latin typeface="Bell MT" panose="02020503060305020303" pitchFamily="18" charset="0"/>
            </a:endParaRPr>
          </a:p>
          <a:p>
            <a:r>
              <a:rPr lang="en-US" dirty="0" smtClean="0">
                <a:latin typeface="Bell MT" panose="02020503060305020303" pitchFamily="18" charset="0"/>
              </a:rPr>
              <a:t>AS</a:t>
            </a:r>
            <a:endParaRPr lang="en-US" dirty="0" smtClean="0">
              <a:latin typeface="Bell MT" panose="02020503060305020303" pitchFamily="18" charset="0"/>
            </a:endParaRPr>
          </a:p>
          <a:p>
            <a:r>
              <a:rPr lang="en-US" dirty="0" smtClean="0">
                <a:latin typeface="Bell MT" panose="02020503060305020303" pitchFamily="18" charset="0"/>
              </a:rPr>
              <a:t>--Select from local member table.</a:t>
            </a:r>
            <a:endParaRPr lang="en-US" dirty="0" smtClean="0">
              <a:latin typeface="Bell MT" panose="02020503060305020303" pitchFamily="18" charset="0"/>
            </a:endParaRPr>
          </a:p>
          <a:p>
            <a:r>
              <a:rPr lang="en-US" dirty="0" smtClean="0">
                <a:latin typeface="Bell MT" panose="02020503060305020303" pitchFamily="18" charset="0"/>
              </a:rPr>
              <a:t>SELECT *</a:t>
            </a:r>
            <a:endParaRPr lang="en-US" dirty="0" smtClean="0">
              <a:latin typeface="Bell MT" panose="02020503060305020303" pitchFamily="18" charset="0"/>
            </a:endParaRPr>
          </a:p>
          <a:p>
            <a:r>
              <a:rPr lang="en-US" dirty="0" smtClean="0">
                <a:latin typeface="Bell MT" panose="02020503060305020303" pitchFamily="18" charset="0"/>
              </a:rPr>
              <a:t>FROM CompanyData.dbo.Customers_33</a:t>
            </a:r>
            <a:endParaRPr lang="en-US" dirty="0" smtClean="0">
              <a:latin typeface="Bell MT" panose="02020503060305020303" pitchFamily="18" charset="0"/>
            </a:endParaRPr>
          </a:p>
          <a:p>
            <a:r>
              <a:rPr lang="en-US" dirty="0" smtClean="0">
                <a:latin typeface="Bell MT" panose="02020503060305020303" pitchFamily="18" charset="0"/>
              </a:rPr>
              <a:t>UNION ALL</a:t>
            </a:r>
            <a:endParaRPr lang="en-US" dirty="0" smtClean="0">
              <a:latin typeface="Bell MT" panose="02020503060305020303" pitchFamily="18" charset="0"/>
            </a:endParaRPr>
          </a:p>
          <a:p>
            <a:r>
              <a:rPr lang="en-US" dirty="0" smtClean="0">
                <a:latin typeface="Bell MT" panose="02020503060305020303" pitchFamily="18" charset="0"/>
              </a:rPr>
              <a:t>--Select from member table on Server2.</a:t>
            </a:r>
            <a:endParaRPr lang="en-US" dirty="0" smtClean="0">
              <a:latin typeface="Bell MT" panose="02020503060305020303" pitchFamily="18" charset="0"/>
            </a:endParaRPr>
          </a:p>
          <a:p>
            <a:r>
              <a:rPr lang="en-US" dirty="0" smtClean="0">
                <a:latin typeface="Bell MT" panose="02020503060305020303" pitchFamily="18" charset="0"/>
              </a:rPr>
              <a:t>SELECT *</a:t>
            </a:r>
            <a:endParaRPr lang="en-US" dirty="0" smtClean="0">
              <a:latin typeface="Bell MT" panose="02020503060305020303" pitchFamily="18" charset="0"/>
            </a:endParaRPr>
          </a:p>
          <a:p>
            <a:r>
              <a:rPr lang="en-US" dirty="0" smtClean="0">
                <a:latin typeface="Bell MT" panose="02020503060305020303" pitchFamily="18" charset="0"/>
              </a:rPr>
              <a:t>FROM Server2.CompanyData.dbo.Customers_66</a:t>
            </a:r>
            <a:endParaRPr lang="en-US" dirty="0" smtClean="0">
              <a:latin typeface="Bell MT" panose="02020503060305020303" pitchFamily="18" charset="0"/>
            </a:endParaRPr>
          </a:p>
          <a:p>
            <a:r>
              <a:rPr lang="en-US" dirty="0" smtClean="0">
                <a:latin typeface="Bell MT" panose="02020503060305020303" pitchFamily="18" charset="0"/>
              </a:rPr>
              <a:t>UNION ALL</a:t>
            </a:r>
            <a:endParaRPr lang="en-US" dirty="0" smtClean="0">
              <a:latin typeface="Bell MT" panose="02020503060305020303" pitchFamily="18" charset="0"/>
            </a:endParaRPr>
          </a:p>
          <a:p>
            <a:r>
              <a:rPr lang="en-US" dirty="0" smtClean="0">
                <a:latin typeface="Bell MT" panose="02020503060305020303" pitchFamily="18" charset="0"/>
              </a:rPr>
              <a:t>--Select from </a:t>
            </a:r>
            <a:r>
              <a:rPr lang="en-US" dirty="0" err="1" smtClean="0">
                <a:latin typeface="Bell MT" panose="02020503060305020303" pitchFamily="18" charset="0"/>
              </a:rPr>
              <a:t>mmeber</a:t>
            </a:r>
            <a:r>
              <a:rPr lang="en-US" dirty="0" smtClean="0">
                <a:latin typeface="Bell MT" panose="02020503060305020303" pitchFamily="18" charset="0"/>
              </a:rPr>
              <a:t> table on Server3.</a:t>
            </a:r>
            <a:endParaRPr lang="en-US" dirty="0" smtClean="0">
              <a:latin typeface="Bell MT" panose="02020503060305020303" pitchFamily="18" charset="0"/>
            </a:endParaRPr>
          </a:p>
          <a:p>
            <a:r>
              <a:rPr lang="en-US" dirty="0" smtClean="0">
                <a:latin typeface="Bell MT" panose="02020503060305020303" pitchFamily="18" charset="0"/>
              </a:rPr>
              <a:t>SELECT *</a:t>
            </a:r>
            <a:endParaRPr lang="en-US" dirty="0" smtClean="0">
              <a:latin typeface="Bell MT" panose="02020503060305020303" pitchFamily="18" charset="0"/>
            </a:endParaRPr>
          </a:p>
          <a:p>
            <a:r>
              <a:rPr lang="en-US" dirty="0" smtClean="0">
                <a:latin typeface="Bell MT" panose="02020503060305020303" pitchFamily="18" charset="0"/>
              </a:rPr>
              <a:t>FROM Server3.CompanyData.dbo.Customers_99;</a:t>
            </a:r>
            <a:endParaRPr lang="en-US" dirty="0">
              <a:latin typeface="Bell MT" panose="02020503060305020303" pitchFamily="18" charset="0"/>
            </a:endParaRPr>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620000" cy="792162"/>
          </a:xfrm>
        </p:spPr>
        <p:txBody>
          <a:bodyPr/>
          <a:lstStyle/>
          <a:p>
            <a:r>
              <a:rPr lang="en-US" dirty="0" smtClean="0">
                <a:solidFill>
                  <a:srgbClr val="DC16B6"/>
                </a:solidFill>
              </a:rPr>
              <a:t>Function</a:t>
            </a:r>
            <a:endParaRPr lang="en-US" dirty="0">
              <a:solidFill>
                <a:srgbClr val="DC16B6"/>
              </a:solidFill>
            </a:endParaRPr>
          </a:p>
        </p:txBody>
      </p:sp>
      <p:sp>
        <p:nvSpPr>
          <p:cNvPr id="3" name="Content Placeholder 2"/>
          <p:cNvSpPr>
            <a:spLocks noGrp="1"/>
          </p:cNvSpPr>
          <p:nvPr>
            <p:ph idx="1"/>
          </p:nvPr>
        </p:nvSpPr>
        <p:spPr>
          <a:xfrm>
            <a:off x="381000" y="1066800"/>
            <a:ext cx="7620000" cy="3048000"/>
          </a:xfrm>
        </p:spPr>
        <p:txBody>
          <a:bodyPr/>
          <a:lstStyle/>
          <a:p>
            <a:pPr>
              <a:buNone/>
            </a:pPr>
            <a:r>
              <a:rPr lang="en-US" dirty="0" smtClean="0">
                <a:solidFill>
                  <a:srgbClr val="1F07AD"/>
                </a:solidFill>
              </a:rPr>
              <a:t>  </a:t>
            </a:r>
            <a:endParaRPr lang="en-US" dirty="0" smtClean="0">
              <a:solidFill>
                <a:srgbClr val="1F07AD"/>
              </a:solidFill>
            </a:endParaRPr>
          </a:p>
          <a:p>
            <a:pPr>
              <a:buNone/>
            </a:pPr>
            <a:r>
              <a:rPr lang="en-US" dirty="0" smtClean="0">
                <a:solidFill>
                  <a:srgbClr val="1F07AD"/>
                </a:solidFill>
              </a:rPr>
              <a:t>   SQL Server String Functions</a:t>
            </a:r>
            <a:endParaRPr lang="en-US" dirty="0" smtClean="0">
              <a:solidFill>
                <a:srgbClr val="1F07AD"/>
              </a:solidFill>
            </a:endParaRPr>
          </a:p>
          <a:p>
            <a:pPr>
              <a:buNone/>
            </a:pPr>
            <a:r>
              <a:rPr lang="en-US" dirty="0" smtClean="0">
                <a:solidFill>
                  <a:srgbClr val="1F07AD"/>
                </a:solidFill>
              </a:rPr>
              <a:t>   SQL Server Numeric Functions</a:t>
            </a:r>
            <a:endParaRPr lang="en-US" dirty="0" smtClean="0">
              <a:solidFill>
                <a:srgbClr val="1F07AD"/>
              </a:solidFill>
            </a:endParaRPr>
          </a:p>
          <a:p>
            <a:pPr>
              <a:buNone/>
            </a:pPr>
            <a:r>
              <a:rPr lang="en-US" dirty="0" smtClean="0">
                <a:solidFill>
                  <a:srgbClr val="1F07AD"/>
                </a:solidFill>
              </a:rPr>
              <a:t>   </a:t>
            </a:r>
            <a:r>
              <a:rPr lang="en-US" dirty="0" smtClean="0">
                <a:solidFill>
                  <a:srgbClr val="FF0000"/>
                </a:solidFill>
              </a:rPr>
              <a:t>SQL Server Date Functions</a:t>
            </a:r>
            <a:endParaRPr lang="en-US" dirty="0" smtClean="0">
              <a:solidFill>
                <a:srgbClr val="FF0000"/>
              </a:solidFill>
            </a:endParaRPr>
          </a:p>
          <a:p>
            <a:pPr>
              <a:buNone/>
            </a:pPr>
            <a:r>
              <a:rPr lang="en-US" dirty="0" smtClean="0">
                <a:solidFill>
                  <a:srgbClr val="1F07AD"/>
                </a:solidFill>
              </a:rPr>
              <a:t>   SQL Server Advanced Functions </a:t>
            </a:r>
            <a:endParaRPr lang="en-US" dirty="0" smtClean="0">
              <a:solidFill>
                <a:srgbClr val="1F07AD"/>
              </a:solidFill>
            </a:endParaRPr>
          </a:p>
          <a:p>
            <a:pPr>
              <a:buNone/>
            </a:pPr>
            <a:r>
              <a:rPr lang="en-US" dirty="0" smtClean="0">
                <a:solidFill>
                  <a:srgbClr val="1F07AD"/>
                </a:solidFill>
              </a:rPr>
              <a:t>   SQL Server Conversation function - Cast and Convert</a:t>
            </a:r>
            <a:endParaRPr lang="en-US" dirty="0" smtClean="0">
              <a:solidFill>
                <a:srgbClr val="1F07AD"/>
              </a:solidFill>
            </a:endParaRPr>
          </a:p>
          <a:p>
            <a:pPr>
              <a:buNone/>
            </a:pPr>
            <a:endParaRPr lang="en-US" dirty="0" smtClean="0">
              <a:solidFill>
                <a:srgbClr val="1F07AD"/>
              </a:solidFill>
            </a:endParaRPr>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Create Database </a:t>
            </a:r>
            <a:r>
              <a:rPr lang="en-US" dirty="0" err="1" smtClean="0"/>
              <a:t>Database_Name</a:t>
            </a:r>
            <a:r>
              <a:rPr lang="en-US" dirty="0" smtClean="0"/>
              <a:t> </a:t>
            </a:r>
            <a:endParaRPr lang="en-US" dirty="0" smtClean="0"/>
          </a:p>
          <a:p>
            <a:endParaRPr lang="en-US" dirty="0" smtClean="0"/>
          </a:p>
          <a:p>
            <a:r>
              <a:rPr lang="en-US" dirty="0" smtClean="0"/>
              <a:t>Table:</a:t>
            </a:r>
            <a:endParaRPr lang="en-US" dirty="0" smtClean="0"/>
          </a:p>
          <a:p>
            <a:r>
              <a:rPr lang="en-US" dirty="0" smtClean="0"/>
              <a:t>Create table </a:t>
            </a:r>
            <a:r>
              <a:rPr lang="en-US" dirty="0" err="1" smtClean="0"/>
              <a:t>Table_name</a:t>
            </a:r>
            <a:r>
              <a:rPr lang="en-US" dirty="0" smtClean="0"/>
              <a:t> </a:t>
            </a:r>
            <a:endParaRPr lang="en-US" dirty="0" smtClean="0"/>
          </a:p>
          <a:p>
            <a:r>
              <a:rPr lang="en-US" dirty="0" smtClean="0"/>
              <a:t>(</a:t>
            </a:r>
            <a:endParaRPr lang="en-US" dirty="0" smtClean="0"/>
          </a:p>
          <a:p>
            <a:r>
              <a:rPr lang="en-US" dirty="0" err="1" smtClean="0"/>
              <a:t>Column_Name</a:t>
            </a:r>
            <a:r>
              <a:rPr lang="en-US" dirty="0" smtClean="0"/>
              <a:t> </a:t>
            </a:r>
            <a:r>
              <a:rPr lang="en-US" dirty="0" err="1" smtClean="0"/>
              <a:t>DataType</a:t>
            </a:r>
            <a:r>
              <a:rPr lang="en-US" dirty="0" smtClean="0"/>
              <a:t>  Constraint,</a:t>
            </a:r>
            <a:endParaRPr lang="en-US" dirty="0" smtClean="0"/>
          </a:p>
          <a:p>
            <a:r>
              <a:rPr lang="en-US" dirty="0" err="1" smtClean="0"/>
              <a:t>Column_Name</a:t>
            </a:r>
            <a:r>
              <a:rPr lang="en-US" dirty="0" smtClean="0"/>
              <a:t> </a:t>
            </a:r>
            <a:r>
              <a:rPr lang="en-US" dirty="0" err="1" smtClean="0"/>
              <a:t>DataType</a:t>
            </a:r>
            <a:r>
              <a:rPr lang="en-US" dirty="0" smtClean="0"/>
              <a:t> Constraint</a:t>
            </a:r>
            <a:endParaRPr lang="en-US" dirty="0" smtClean="0"/>
          </a:p>
          <a:p>
            <a:r>
              <a:rPr lang="en-US" dirty="0" smtClean="0"/>
              <a:t>)</a:t>
            </a:r>
            <a:endParaRPr lang="en-US" dirty="0" smtClean="0"/>
          </a:p>
          <a:p>
            <a:endParaRPr lang="en-US" dirty="0" smtClean="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92162"/>
          </a:xfrm>
        </p:spPr>
        <p:txBody>
          <a:bodyPr/>
          <a:lstStyle/>
          <a:p>
            <a:r>
              <a:rPr lang="en-US" sz="3200" dirty="0" smtClean="0">
                <a:solidFill>
                  <a:srgbClr val="1F07AD"/>
                </a:solidFill>
              </a:rPr>
              <a:t>1. SQL Server String Functions</a:t>
            </a:r>
            <a:endParaRPr lang="en-US" sz="3200" dirty="0" smtClean="0">
              <a:solidFill>
                <a:srgbClr val="1F07AD"/>
              </a:solidFill>
            </a:endParaRPr>
          </a:p>
        </p:txBody>
      </p:sp>
      <p:sp>
        <p:nvSpPr>
          <p:cNvPr id="3" name="Content Placeholder 2"/>
          <p:cNvSpPr>
            <a:spLocks noGrp="1"/>
          </p:cNvSpPr>
          <p:nvPr>
            <p:ph idx="1"/>
          </p:nvPr>
        </p:nvSpPr>
        <p:spPr>
          <a:xfrm>
            <a:off x="304800" y="1066800"/>
            <a:ext cx="7848600" cy="5486400"/>
          </a:xfrm>
        </p:spPr>
        <p:txBody>
          <a:bodyPr>
            <a:noAutofit/>
          </a:bodyPr>
          <a:lstStyle/>
          <a:p>
            <a:pPr marL="571500" indent="-457200">
              <a:buNone/>
            </a:pPr>
            <a:endParaRPr lang="en-US" sz="1600" dirty="0" smtClean="0">
              <a:hlinkClick r:id="rId1"/>
            </a:endParaRPr>
          </a:p>
          <a:p>
            <a:pPr marL="571500" indent="-457200">
              <a:buNone/>
            </a:pPr>
            <a:r>
              <a:rPr lang="en-US" sz="1800" dirty="0" smtClean="0">
                <a:hlinkClick r:id="rId1"/>
              </a:rPr>
              <a:t>ASCII</a:t>
            </a:r>
            <a:r>
              <a:rPr lang="en-US" sz="1800" dirty="0" smtClean="0"/>
              <a:t>: </a:t>
            </a:r>
            <a:endParaRPr lang="en-US" sz="1800" dirty="0" smtClean="0"/>
          </a:p>
          <a:p>
            <a:pPr marL="571500" indent="-457200">
              <a:buNone/>
            </a:pPr>
            <a:r>
              <a:rPr lang="en-US" sz="1800" dirty="0" smtClean="0"/>
              <a:t>Returns the number code that represents the specific character</a:t>
            </a:r>
            <a:endParaRPr lang="en-US" sz="1800" dirty="0" smtClean="0"/>
          </a:p>
          <a:p>
            <a:pPr marL="571500" indent="-457200">
              <a:buNone/>
            </a:pPr>
            <a:r>
              <a:rPr lang="en-US" sz="1800" dirty="0" smtClean="0">
                <a:hlinkClick r:id="rId2"/>
              </a:rPr>
              <a:t>CHAR</a:t>
            </a:r>
            <a:r>
              <a:rPr lang="en-US" sz="1800" dirty="0" smtClean="0"/>
              <a:t>: Returns the ASCII character based on the number code</a:t>
            </a:r>
            <a:endParaRPr lang="en-US" sz="1800" dirty="0" smtClean="0"/>
          </a:p>
          <a:p>
            <a:pPr marL="571500" indent="-457200">
              <a:buNone/>
            </a:pPr>
            <a:r>
              <a:rPr lang="en-US" sz="1800" dirty="0" smtClean="0">
                <a:hlinkClick r:id="rId3"/>
              </a:rPr>
              <a:t>CHARINDEX</a:t>
            </a:r>
            <a:r>
              <a:rPr lang="en-US" sz="1800" dirty="0" smtClean="0"/>
              <a:t>: Returns the location of a substring in a string</a:t>
            </a:r>
            <a:endParaRPr lang="en-US" sz="1800" dirty="0" smtClean="0"/>
          </a:p>
          <a:p>
            <a:pPr marL="571500" indent="-457200">
              <a:buNone/>
            </a:pPr>
            <a:r>
              <a:rPr lang="en-US" sz="1800" dirty="0" smtClean="0">
                <a:hlinkClick r:id="rId4"/>
              </a:rPr>
              <a:t>CONCAT</a:t>
            </a:r>
            <a:r>
              <a:rPr lang="en-US" sz="1800" dirty="0" smtClean="0"/>
              <a:t>: Concatenates two or more strings together</a:t>
            </a:r>
            <a:endParaRPr lang="en-US" sz="1800" dirty="0" smtClean="0"/>
          </a:p>
          <a:p>
            <a:pPr marL="571500" indent="-457200">
              <a:buNone/>
            </a:pPr>
            <a:r>
              <a:rPr lang="en-US" sz="1800" dirty="0" err="1" smtClean="0">
                <a:hlinkClick r:id="rId5"/>
              </a:rPr>
              <a:t>Concat</a:t>
            </a:r>
            <a:r>
              <a:rPr lang="en-US" sz="1800" dirty="0" smtClean="0">
                <a:hlinkClick r:id="rId5"/>
              </a:rPr>
              <a:t> with +</a:t>
            </a:r>
            <a:r>
              <a:rPr lang="en-US" sz="1800" dirty="0" smtClean="0"/>
              <a:t>: Concatenates two or more strings together</a:t>
            </a:r>
            <a:endParaRPr lang="en-US" sz="1800" dirty="0" smtClean="0"/>
          </a:p>
          <a:p>
            <a:pPr marL="571500" indent="-457200">
              <a:buNone/>
            </a:pPr>
            <a:r>
              <a:rPr lang="en-US" sz="1800" dirty="0" smtClean="0">
                <a:hlinkClick r:id="rId6"/>
              </a:rPr>
              <a:t>DATALENGTH</a:t>
            </a:r>
            <a:r>
              <a:rPr lang="en-US" sz="1800" dirty="0" smtClean="0"/>
              <a:t>: Returns the length of an expression (in bytes)</a:t>
            </a:r>
            <a:endParaRPr lang="en-US" sz="1800" dirty="0" smtClean="0"/>
          </a:p>
          <a:p>
            <a:pPr marL="571500" indent="-457200">
              <a:buNone/>
            </a:pPr>
            <a:r>
              <a:rPr lang="en-US" sz="1800" dirty="0" smtClean="0">
                <a:hlinkClick r:id="rId7"/>
              </a:rPr>
              <a:t>LEFT</a:t>
            </a:r>
            <a:r>
              <a:rPr lang="en-US" sz="1800" dirty="0" smtClean="0"/>
              <a:t>: Extracts a substring from a string (starting from left)</a:t>
            </a:r>
            <a:endParaRPr lang="en-US" sz="1800" dirty="0" smtClean="0"/>
          </a:p>
          <a:p>
            <a:pPr marL="571500" indent="-457200">
              <a:buNone/>
            </a:pPr>
            <a:r>
              <a:rPr lang="en-US" sz="1800" dirty="0" smtClean="0">
                <a:hlinkClick r:id="rId8"/>
              </a:rPr>
              <a:t>LEN</a:t>
            </a:r>
            <a:r>
              <a:rPr lang="en-US" sz="1800" dirty="0" smtClean="0"/>
              <a:t>: Returns the length of the specified string</a:t>
            </a:r>
            <a:endParaRPr lang="en-US" sz="1800" dirty="0" smtClean="0"/>
          </a:p>
          <a:p>
            <a:pPr marL="571500" indent="-457200">
              <a:buNone/>
            </a:pPr>
            <a:r>
              <a:rPr lang="en-US" sz="1800" dirty="0" smtClean="0">
                <a:hlinkClick r:id="rId9"/>
              </a:rPr>
              <a:t>LOWER</a:t>
            </a:r>
            <a:r>
              <a:rPr lang="en-US" sz="1800" dirty="0" smtClean="0"/>
              <a:t>: Converts a string to lower-case</a:t>
            </a:r>
            <a:endParaRPr lang="en-US" sz="1800" dirty="0" smtClean="0"/>
          </a:p>
          <a:p>
            <a:pPr marL="571500" indent="-457200">
              <a:buNone/>
            </a:pPr>
            <a:r>
              <a:rPr lang="en-US" sz="1800" dirty="0" smtClean="0">
                <a:hlinkClick r:id="rId10"/>
              </a:rPr>
              <a:t>LTRIM</a:t>
            </a:r>
            <a:r>
              <a:rPr lang="en-US" sz="1800" dirty="0" smtClean="0"/>
              <a:t>: Removes leading spaces from a string</a:t>
            </a:r>
            <a:endParaRPr lang="en-US" sz="1800" dirty="0" smtClean="0"/>
          </a:p>
          <a:p>
            <a:pPr marL="571500" indent="-457200">
              <a:buNone/>
            </a:pPr>
            <a:r>
              <a:rPr lang="en-US" sz="1800" dirty="0" smtClean="0">
                <a:hlinkClick r:id="rId11"/>
              </a:rPr>
              <a:t>NCHAR</a:t>
            </a:r>
            <a:r>
              <a:rPr lang="en-US" sz="1800" dirty="0" smtClean="0"/>
              <a:t>: Returns the Unicode character based on the number code</a:t>
            </a:r>
            <a:endParaRPr lang="en-US" sz="1800" dirty="0" smtClean="0"/>
          </a:p>
          <a:p>
            <a:pPr marL="571500" indent="-457200">
              <a:buNone/>
            </a:pPr>
            <a:r>
              <a:rPr lang="en-US" sz="1800" dirty="0" smtClean="0">
                <a:hlinkClick r:id="rId12"/>
              </a:rPr>
              <a:t>PATINDEX</a:t>
            </a:r>
            <a:r>
              <a:rPr lang="en-US" sz="1800" dirty="0" smtClean="0"/>
              <a:t>: Returns the location of a pattern in a string</a:t>
            </a:r>
            <a:endParaRPr lang="en-US" sz="1800" dirty="0" smtClean="0"/>
          </a:p>
          <a:p>
            <a:pPr marL="571500" indent="-457200">
              <a:buNone/>
            </a:pPr>
            <a:r>
              <a:rPr lang="en-US" sz="1800" dirty="0" smtClean="0">
                <a:hlinkClick r:id="rId13"/>
              </a:rPr>
              <a:t>SUBSTRING</a:t>
            </a:r>
            <a:r>
              <a:rPr lang="en-US" sz="1800" dirty="0" smtClean="0"/>
              <a:t>: Extracts a substring from a string</a:t>
            </a:r>
            <a:endParaRPr lang="en-US" sz="1800" dirty="0" smtClean="0"/>
          </a:p>
          <a:p>
            <a:pPr marL="571500" indent="-457200">
              <a:buNone/>
            </a:pPr>
            <a:r>
              <a:rPr lang="en-US" sz="1800" dirty="0" smtClean="0">
                <a:hlinkClick r:id="rId14"/>
              </a:rPr>
              <a:t>UPPER</a:t>
            </a:r>
            <a:r>
              <a:rPr lang="en-US" sz="1800" dirty="0" smtClean="0"/>
              <a:t>: Converts a string to upper-case</a:t>
            </a:r>
            <a:endParaRPr lang="en-US" sz="1800" dirty="0" smtClean="0"/>
          </a:p>
          <a:p>
            <a:pPr marL="571500" indent="-457200">
              <a:buNone/>
            </a:pPr>
            <a:endParaRPr lang="en-US" sz="1600" dirty="0" smtClean="0">
              <a:solidFill>
                <a:srgbClr val="1F07AD"/>
              </a:solidFill>
            </a:endParaRPr>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DC16B6"/>
                </a:solidFill>
              </a:rPr>
              <a:t>Date Function </a:t>
            </a:r>
            <a:endParaRPr lang="en-US" sz="2800" dirty="0">
              <a:solidFill>
                <a:srgbClr val="DC16B6"/>
              </a:solidFill>
            </a:endParaRPr>
          </a:p>
        </p:txBody>
      </p:sp>
      <p:sp>
        <p:nvSpPr>
          <p:cNvPr id="3" name="Content Placeholder 2"/>
          <p:cNvSpPr>
            <a:spLocks noGrp="1"/>
          </p:cNvSpPr>
          <p:nvPr>
            <p:ph idx="1"/>
          </p:nvPr>
        </p:nvSpPr>
        <p:spPr>
          <a:xfrm>
            <a:off x="533400" y="1219200"/>
            <a:ext cx="7620000" cy="4800600"/>
          </a:xfrm>
        </p:spPr>
        <p:txBody>
          <a:bodyPr/>
          <a:lstStyle/>
          <a:p>
            <a:endParaRPr lang="en-US" dirty="0" smtClean="0"/>
          </a:p>
          <a:p>
            <a:pPr>
              <a:buNone/>
            </a:pPr>
            <a:r>
              <a:rPr lang="en-US" dirty="0" smtClean="0"/>
              <a:t>Example:</a:t>
            </a:r>
            <a:endParaRPr lang="en-US" dirty="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7543800" cy="609600"/>
          </a:xfrm>
        </p:spPr>
        <p:txBody>
          <a:bodyPr/>
          <a:lstStyle/>
          <a:p>
            <a:r>
              <a:rPr lang="en-US" sz="2400" dirty="0" smtClean="0">
                <a:solidFill>
                  <a:srgbClr val="1F07AD"/>
                </a:solidFill>
              </a:rPr>
              <a:t> SQL Server String Functions</a:t>
            </a:r>
            <a:endParaRPr lang="en-US" sz="2400" dirty="0" smtClean="0">
              <a:solidFill>
                <a:srgbClr val="1F07AD"/>
              </a:solidFill>
            </a:endParaRPr>
          </a:p>
        </p:txBody>
      </p:sp>
      <p:sp>
        <p:nvSpPr>
          <p:cNvPr id="3" name="Content Placeholder 2"/>
          <p:cNvSpPr>
            <a:spLocks noGrp="1"/>
          </p:cNvSpPr>
          <p:nvPr>
            <p:ph idx="1"/>
          </p:nvPr>
        </p:nvSpPr>
        <p:spPr>
          <a:xfrm>
            <a:off x="304800" y="1295400"/>
            <a:ext cx="7467600" cy="3581400"/>
          </a:xfrm>
        </p:spPr>
        <p:txBody>
          <a:bodyPr>
            <a:noAutofit/>
          </a:bodyPr>
          <a:lstStyle/>
          <a:p>
            <a:pPr marL="571500" indent="-457200">
              <a:buNone/>
            </a:pPr>
            <a:endParaRPr lang="en-US" sz="1600" dirty="0" smtClean="0">
              <a:hlinkClick r:id="rId1"/>
            </a:endParaRPr>
          </a:p>
          <a:p>
            <a:pPr marL="571500" indent="-457200">
              <a:buNone/>
            </a:pPr>
            <a:endParaRPr lang="en-US" sz="1600" dirty="0" smtClean="0">
              <a:hlinkClick r:id="rId1"/>
            </a:endParaRPr>
          </a:p>
          <a:p>
            <a:pPr marL="571500" indent="-457200">
              <a:buNone/>
            </a:pPr>
            <a:r>
              <a:rPr lang="en-US" sz="1600" dirty="0" smtClean="0">
                <a:hlinkClick r:id="rId1"/>
              </a:rPr>
              <a:t>REPLACE</a:t>
            </a:r>
            <a:r>
              <a:rPr lang="en-US" sz="1600" dirty="0" smtClean="0"/>
              <a:t>: Replaces a sequence of characters in a string with another set of characters</a:t>
            </a:r>
            <a:endParaRPr lang="en-US" sz="1600" dirty="0" smtClean="0"/>
          </a:p>
          <a:p>
            <a:pPr marL="571500" indent="-457200">
              <a:buNone/>
            </a:pPr>
            <a:r>
              <a:rPr lang="en-US" sz="1600" dirty="0" smtClean="0">
                <a:hlinkClick r:id="rId2"/>
              </a:rPr>
              <a:t>RIGHT</a:t>
            </a:r>
            <a:r>
              <a:rPr lang="en-US" sz="1600" dirty="0" smtClean="0"/>
              <a:t>: Extracts a substring from a string (starting from right)</a:t>
            </a:r>
            <a:endParaRPr lang="en-US" sz="1600" dirty="0" smtClean="0"/>
          </a:p>
          <a:p>
            <a:pPr marL="571500" indent="-457200">
              <a:buNone/>
            </a:pPr>
            <a:r>
              <a:rPr lang="en-US" sz="1600" dirty="0" smtClean="0">
                <a:hlinkClick r:id="rId3"/>
              </a:rPr>
              <a:t>RTRIM</a:t>
            </a:r>
            <a:r>
              <a:rPr lang="en-US" sz="1600" dirty="0" smtClean="0"/>
              <a:t>: Removes trailing spaces from a string</a:t>
            </a:r>
            <a:endParaRPr lang="en-US" sz="1600" dirty="0" smtClean="0"/>
          </a:p>
          <a:p>
            <a:pPr marL="571500" indent="-457200">
              <a:buNone/>
            </a:pPr>
            <a:r>
              <a:rPr lang="en-US" sz="1600" dirty="0" smtClean="0">
                <a:hlinkClick r:id="rId4"/>
              </a:rPr>
              <a:t>SPACE</a:t>
            </a:r>
            <a:r>
              <a:rPr lang="en-US" sz="1600" dirty="0" smtClean="0"/>
              <a:t>: Returns a string with a specified number of spaces</a:t>
            </a:r>
            <a:endParaRPr lang="en-US" sz="1600" dirty="0" smtClean="0"/>
          </a:p>
          <a:p>
            <a:pPr marL="571500" indent="-457200">
              <a:buNone/>
            </a:pPr>
            <a:r>
              <a:rPr lang="en-US" sz="1600" dirty="0" smtClean="0">
                <a:hlinkClick r:id="rId5"/>
              </a:rPr>
              <a:t>STR</a:t>
            </a:r>
            <a:r>
              <a:rPr lang="en-US" sz="1600" dirty="0" smtClean="0"/>
              <a:t>: Returns a string representation of a number</a:t>
            </a:r>
            <a:endParaRPr lang="en-US" sz="1600" dirty="0" smtClean="0"/>
          </a:p>
          <a:p>
            <a:pPr marL="571500" indent="-457200">
              <a:buNone/>
            </a:pPr>
            <a:r>
              <a:rPr lang="en-US" sz="1600" dirty="0" smtClean="0">
                <a:hlinkClick r:id="rId6"/>
              </a:rPr>
              <a:t>STUFF</a:t>
            </a:r>
            <a:r>
              <a:rPr lang="en-US" sz="1600" dirty="0" smtClean="0"/>
              <a:t>: Deletes a sequence of characters from a string and then inserts another sequence of characters into the string, starting at a specified position</a:t>
            </a:r>
            <a:endParaRPr lang="en-US" sz="1600" dirty="0" smtClean="0"/>
          </a:p>
          <a:p>
            <a:pPr marL="571500" indent="-457200">
              <a:buNone/>
            </a:pPr>
            <a:endParaRPr lang="en-US" sz="1600" dirty="0" smtClean="0">
              <a:solidFill>
                <a:srgbClr val="1F07AD"/>
              </a:solidFill>
            </a:endParaRPr>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34200" cy="487362"/>
          </a:xfrm>
        </p:spPr>
        <p:txBody>
          <a:bodyPr/>
          <a:lstStyle/>
          <a:p>
            <a:pPr algn="ctr"/>
            <a:r>
              <a:rPr lang="en-US" sz="2400" dirty="0" smtClean="0">
                <a:solidFill>
                  <a:srgbClr val="A01085"/>
                </a:solidFill>
              </a:rPr>
              <a:t>2. SQL Server String Functions</a:t>
            </a:r>
            <a:endParaRPr lang="en-US" sz="2400" dirty="0" smtClean="0">
              <a:solidFill>
                <a:srgbClr val="A01085"/>
              </a:solidFill>
            </a:endParaRPr>
          </a:p>
        </p:txBody>
      </p:sp>
      <p:sp>
        <p:nvSpPr>
          <p:cNvPr id="3" name="Content Placeholder 2"/>
          <p:cNvSpPr>
            <a:spLocks noGrp="1"/>
          </p:cNvSpPr>
          <p:nvPr>
            <p:ph idx="1"/>
          </p:nvPr>
        </p:nvSpPr>
        <p:spPr>
          <a:xfrm>
            <a:off x="381000" y="1143000"/>
            <a:ext cx="7620000" cy="4495800"/>
          </a:xfrm>
        </p:spPr>
        <p:txBody>
          <a:bodyPr>
            <a:noAutofit/>
          </a:bodyPr>
          <a:lstStyle/>
          <a:p>
            <a:pPr marL="571500" indent="-457200">
              <a:buNone/>
            </a:pPr>
            <a:endParaRPr lang="en-US" sz="1600" dirty="0" smtClean="0">
              <a:hlinkClick r:id="rId1"/>
            </a:endParaRPr>
          </a:p>
          <a:p>
            <a:pPr marL="571500" indent="-457200">
              <a:buNone/>
            </a:pPr>
            <a:r>
              <a:rPr lang="en-US" sz="1600" dirty="0" smtClean="0">
                <a:hlinkClick r:id="rId2"/>
              </a:rPr>
              <a:t>ABS</a:t>
            </a:r>
            <a:r>
              <a:rPr lang="en-US" sz="1600" dirty="0" smtClean="0"/>
              <a:t>: Returns the absolute value of a number</a:t>
            </a:r>
            <a:endParaRPr lang="en-US" sz="1600" dirty="0" smtClean="0"/>
          </a:p>
          <a:p>
            <a:pPr marL="571500" indent="-457200">
              <a:buNone/>
            </a:pPr>
            <a:r>
              <a:rPr lang="en-US" sz="1600" dirty="0" smtClean="0">
                <a:hlinkClick r:id="rId3"/>
              </a:rPr>
              <a:t>AVG</a:t>
            </a:r>
            <a:r>
              <a:rPr lang="en-US" sz="1600" dirty="0" smtClean="0"/>
              <a:t>: Returns the average value of an expression</a:t>
            </a:r>
            <a:endParaRPr lang="en-US" sz="1600" dirty="0" smtClean="0"/>
          </a:p>
          <a:p>
            <a:pPr marL="571500" indent="-457200">
              <a:buNone/>
            </a:pPr>
            <a:r>
              <a:rPr lang="en-US" sz="1600" dirty="0" smtClean="0">
                <a:hlinkClick r:id="rId4"/>
              </a:rPr>
              <a:t>CEILING</a:t>
            </a:r>
            <a:r>
              <a:rPr lang="en-US" sz="1600" dirty="0" smtClean="0"/>
              <a:t>: Returns the smallest integer value that is greater than or equal to a number</a:t>
            </a:r>
            <a:endParaRPr lang="en-US" sz="1600" dirty="0" smtClean="0"/>
          </a:p>
          <a:p>
            <a:pPr marL="571500" indent="-457200">
              <a:buNone/>
            </a:pPr>
            <a:r>
              <a:rPr lang="en-US" sz="1600" dirty="0" err="1" smtClean="0">
                <a:hlinkClick r:id="rId5"/>
              </a:rPr>
              <a:t>COUNT</a:t>
            </a:r>
            <a:r>
              <a:rPr lang="en-US" sz="1600" dirty="0" err="1" smtClean="0"/>
              <a:t>:Returns</a:t>
            </a:r>
            <a:r>
              <a:rPr lang="en-US" sz="1600" dirty="0" smtClean="0"/>
              <a:t> the count of an expression</a:t>
            </a:r>
            <a:endParaRPr lang="en-US" sz="1600" dirty="0" smtClean="0"/>
          </a:p>
          <a:p>
            <a:pPr marL="571500" indent="-457200">
              <a:buNone/>
            </a:pPr>
            <a:r>
              <a:rPr lang="en-US" sz="1600" dirty="0" smtClean="0">
                <a:hlinkClick r:id="rId6"/>
              </a:rPr>
              <a:t>FLOOR</a:t>
            </a:r>
            <a:r>
              <a:rPr lang="en-US" sz="1600" dirty="0" smtClean="0"/>
              <a:t>: Returns the largest integer value that is equal to or less than a number</a:t>
            </a:r>
            <a:endParaRPr lang="en-US" sz="1600" dirty="0" smtClean="0"/>
          </a:p>
          <a:p>
            <a:pPr marL="571500" indent="-457200">
              <a:buNone/>
            </a:pPr>
            <a:r>
              <a:rPr lang="en-US" sz="1600" dirty="0" smtClean="0">
                <a:hlinkClick r:id="rId7"/>
              </a:rPr>
              <a:t>MAX</a:t>
            </a:r>
            <a:r>
              <a:rPr lang="en-US" sz="1600" dirty="0" smtClean="0"/>
              <a:t>: Returns the maximum value of an expression</a:t>
            </a:r>
            <a:endParaRPr lang="en-US" sz="1600" dirty="0" smtClean="0"/>
          </a:p>
          <a:p>
            <a:pPr marL="571500" indent="-457200">
              <a:buNone/>
            </a:pPr>
            <a:r>
              <a:rPr lang="en-US" sz="1600" dirty="0" smtClean="0">
                <a:hlinkClick r:id="rId8"/>
              </a:rPr>
              <a:t>MIN</a:t>
            </a:r>
            <a:r>
              <a:rPr lang="en-US" sz="1600" dirty="0" smtClean="0"/>
              <a:t>: Returns the minimum value of an expression</a:t>
            </a:r>
            <a:endParaRPr lang="en-US" sz="1600" dirty="0" smtClean="0"/>
          </a:p>
          <a:p>
            <a:pPr marL="571500" indent="-457200">
              <a:buNone/>
            </a:pPr>
            <a:r>
              <a:rPr lang="en-US" sz="1600" dirty="0" smtClean="0">
                <a:hlinkClick r:id="rId9"/>
              </a:rPr>
              <a:t>RAND</a:t>
            </a:r>
            <a:r>
              <a:rPr lang="en-US" sz="1600" dirty="0" smtClean="0"/>
              <a:t>: Returns a random number or a random number within a range</a:t>
            </a:r>
            <a:endParaRPr lang="en-US" sz="1600" dirty="0" smtClean="0"/>
          </a:p>
          <a:p>
            <a:pPr marL="571500" indent="-457200">
              <a:buNone/>
            </a:pPr>
            <a:r>
              <a:rPr lang="en-US" sz="1600" dirty="0" smtClean="0">
                <a:hlinkClick r:id="rId10"/>
              </a:rPr>
              <a:t>ROUND</a:t>
            </a:r>
            <a:r>
              <a:rPr lang="en-US" sz="1600" dirty="0" smtClean="0"/>
              <a:t>: Returns a number rounded to a certain number of decimal places</a:t>
            </a:r>
            <a:endParaRPr lang="en-US" sz="1600" dirty="0" smtClean="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620000" cy="792162"/>
          </a:xfrm>
        </p:spPr>
        <p:txBody>
          <a:bodyPr/>
          <a:lstStyle/>
          <a:p>
            <a:r>
              <a:rPr lang="en-US" sz="2400" dirty="0" smtClean="0">
                <a:solidFill>
                  <a:srgbClr val="1F07AD"/>
                </a:solidFill>
              </a:rPr>
              <a:t>2. SQL Server String Functions</a:t>
            </a:r>
            <a:endParaRPr lang="en-US" sz="2400" dirty="0" smtClean="0">
              <a:solidFill>
                <a:srgbClr val="1F07AD"/>
              </a:solidFill>
            </a:endParaRPr>
          </a:p>
        </p:txBody>
      </p:sp>
      <p:sp>
        <p:nvSpPr>
          <p:cNvPr id="3" name="Content Placeholder 2"/>
          <p:cNvSpPr>
            <a:spLocks noGrp="1"/>
          </p:cNvSpPr>
          <p:nvPr>
            <p:ph idx="1"/>
          </p:nvPr>
        </p:nvSpPr>
        <p:spPr>
          <a:xfrm>
            <a:off x="304800" y="1295400"/>
            <a:ext cx="7696200" cy="3276600"/>
          </a:xfrm>
        </p:spPr>
        <p:txBody>
          <a:bodyPr>
            <a:noAutofit/>
          </a:bodyPr>
          <a:lstStyle/>
          <a:p>
            <a:pPr marL="571500" indent="-457200">
              <a:buNone/>
            </a:pPr>
            <a:endParaRPr lang="en-US" sz="1600" dirty="0" smtClean="0">
              <a:hlinkClick r:id="rId1"/>
            </a:endParaRPr>
          </a:p>
          <a:p>
            <a:pPr marL="571500" indent="-457200">
              <a:buNone/>
            </a:pPr>
            <a:r>
              <a:rPr lang="en-US" sz="1600" dirty="0" smtClean="0">
                <a:hlinkClick r:id="rId2"/>
              </a:rPr>
              <a:t>SIGN</a:t>
            </a:r>
            <a:r>
              <a:rPr lang="en-US" sz="1600" dirty="0" smtClean="0"/>
              <a:t>: Returns a value indicating the sign of a number</a:t>
            </a:r>
            <a:endParaRPr lang="en-US" sz="1600" dirty="0" smtClean="0"/>
          </a:p>
          <a:p>
            <a:r>
              <a:rPr lang="en-US" sz="1600" dirty="0" smtClean="0"/>
              <a:t>The SIGN() function returns a value indicating the sign of a number.</a:t>
            </a:r>
            <a:endParaRPr lang="en-US" sz="1600" dirty="0" smtClean="0"/>
          </a:p>
          <a:p>
            <a:r>
              <a:rPr lang="en-US" sz="1600" dirty="0" smtClean="0"/>
              <a:t>This function will return one of the following:</a:t>
            </a:r>
            <a:endParaRPr lang="en-US" sz="1600" dirty="0" smtClean="0"/>
          </a:p>
          <a:p>
            <a:r>
              <a:rPr lang="en-US" sz="1600" dirty="0" smtClean="0"/>
              <a:t>If number &gt; 0, it returns 1</a:t>
            </a:r>
            <a:endParaRPr lang="en-US" sz="1600" dirty="0" smtClean="0"/>
          </a:p>
          <a:p>
            <a:r>
              <a:rPr lang="en-US" sz="1600" dirty="0" smtClean="0"/>
              <a:t>If number = 0, it returns 0</a:t>
            </a:r>
            <a:endParaRPr lang="en-US" sz="1600" dirty="0" smtClean="0"/>
          </a:p>
          <a:p>
            <a:r>
              <a:rPr lang="en-US" sz="1600" dirty="0" smtClean="0"/>
              <a:t>If number &lt; 0, it returns -1</a:t>
            </a:r>
            <a:endParaRPr lang="en-US" sz="1600" dirty="0" smtClean="0"/>
          </a:p>
          <a:p>
            <a:pPr marL="571500" indent="-457200">
              <a:buNone/>
            </a:pPr>
            <a:endParaRPr lang="en-US" sz="1600" dirty="0" smtClean="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lstStyle/>
          <a:p>
            <a:r>
              <a:rPr lang="en-US" sz="4000" dirty="0" smtClean="0">
                <a:solidFill>
                  <a:srgbClr val="1F07AD"/>
                </a:solidFill>
              </a:rPr>
              <a:t>4. SQL Server Conversation Functions</a:t>
            </a:r>
            <a:endParaRPr lang="en-US" sz="4000" dirty="0" smtClean="0">
              <a:solidFill>
                <a:srgbClr val="1F07AD"/>
              </a:solidFill>
            </a:endParaRPr>
          </a:p>
        </p:txBody>
      </p:sp>
      <p:sp>
        <p:nvSpPr>
          <p:cNvPr id="3" name="Content Placeholder 2"/>
          <p:cNvSpPr>
            <a:spLocks noGrp="1"/>
          </p:cNvSpPr>
          <p:nvPr>
            <p:ph idx="1"/>
          </p:nvPr>
        </p:nvSpPr>
        <p:spPr>
          <a:xfrm>
            <a:off x="304800" y="1447800"/>
            <a:ext cx="7620000" cy="4495800"/>
          </a:xfrm>
        </p:spPr>
        <p:txBody>
          <a:bodyPr>
            <a:noAutofit/>
          </a:bodyPr>
          <a:lstStyle/>
          <a:p>
            <a:pPr marL="571500" indent="-457200">
              <a:buNone/>
            </a:pPr>
            <a:endParaRPr lang="en-US" sz="1600" dirty="0" smtClean="0">
              <a:hlinkClick r:id="rId1"/>
            </a:endParaRPr>
          </a:p>
          <a:p>
            <a:pPr marL="628650" indent="-514350">
              <a:buAutoNum type="arabicPeriod"/>
            </a:pPr>
            <a:r>
              <a:rPr lang="en-US" sz="2800" dirty="0" smtClean="0"/>
              <a:t>Convert() </a:t>
            </a:r>
            <a:endParaRPr lang="en-US" sz="2800" dirty="0" smtClean="0"/>
          </a:p>
          <a:p>
            <a:pPr marL="628650" indent="-514350">
              <a:buAutoNum type="arabicPeriod"/>
            </a:pPr>
            <a:r>
              <a:rPr lang="en-US" sz="2800" dirty="0" smtClean="0"/>
              <a:t>Cast()  </a:t>
            </a:r>
            <a:endParaRPr lang="en-US" sz="2800" dirty="0" smtClean="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lstStyle/>
          <a:p>
            <a:r>
              <a:rPr lang="en-US" sz="4000" dirty="0" smtClean="0">
                <a:solidFill>
                  <a:srgbClr val="1F07AD"/>
                </a:solidFill>
              </a:rPr>
              <a:t>4. SQL Server Conversation Functions</a:t>
            </a:r>
            <a:endParaRPr lang="en-US" sz="4000" dirty="0" smtClean="0">
              <a:solidFill>
                <a:srgbClr val="1F07AD"/>
              </a:solidFill>
            </a:endParaRPr>
          </a:p>
        </p:txBody>
      </p:sp>
      <p:sp>
        <p:nvSpPr>
          <p:cNvPr id="3" name="Content Placeholder 2"/>
          <p:cNvSpPr>
            <a:spLocks noGrp="1"/>
          </p:cNvSpPr>
          <p:nvPr>
            <p:ph idx="1"/>
          </p:nvPr>
        </p:nvSpPr>
        <p:spPr>
          <a:xfrm>
            <a:off x="304800" y="1447800"/>
            <a:ext cx="7620000" cy="4495800"/>
          </a:xfrm>
        </p:spPr>
        <p:txBody>
          <a:bodyPr>
            <a:noAutofit/>
          </a:bodyPr>
          <a:lstStyle/>
          <a:p>
            <a:r>
              <a:rPr lang="en-US" sz="2800" b="1" dirty="0" smtClean="0"/>
              <a:t>Cast() Function</a:t>
            </a:r>
            <a:endParaRPr lang="en-US" sz="2800" dirty="0" smtClean="0"/>
          </a:p>
          <a:p>
            <a:r>
              <a:rPr lang="en-US" sz="1800" dirty="0" smtClean="0"/>
              <a:t>The Cast() function is used to convert a data type variable or data from one data type to another data type. The Cast() function provides a data type to a dynamic parameter (?) or a NULL value.</a:t>
            </a:r>
            <a:endParaRPr lang="en-US" sz="1800" dirty="0" smtClean="0"/>
          </a:p>
          <a:p>
            <a:r>
              <a:rPr lang="en-US" sz="1800" dirty="0" smtClean="0"/>
              <a:t>DECLARE @A </a:t>
            </a:r>
            <a:r>
              <a:rPr lang="en-US" sz="1800" dirty="0" err="1" smtClean="0"/>
              <a:t>varchar</a:t>
            </a:r>
            <a:r>
              <a:rPr lang="en-US" sz="1800" dirty="0" smtClean="0"/>
              <a:t>(2)</a:t>
            </a:r>
            <a:endParaRPr lang="en-US" sz="1800" dirty="0" smtClean="0"/>
          </a:p>
          <a:p>
            <a:r>
              <a:rPr lang="en-US" sz="1800" dirty="0" smtClean="0"/>
              <a:t>DECLARE @B </a:t>
            </a:r>
            <a:r>
              <a:rPr lang="en-US" sz="1800" dirty="0" err="1" smtClean="0"/>
              <a:t>varchar</a:t>
            </a:r>
            <a:r>
              <a:rPr lang="en-US" sz="1800" dirty="0" smtClean="0"/>
              <a:t>(2)</a:t>
            </a:r>
            <a:endParaRPr lang="en-US" sz="1800" dirty="0" smtClean="0"/>
          </a:p>
          <a:p>
            <a:r>
              <a:rPr lang="en-US" sz="1800" dirty="0" smtClean="0"/>
              <a:t>DECLARE @C </a:t>
            </a:r>
            <a:r>
              <a:rPr lang="en-US" sz="1800" dirty="0" err="1" smtClean="0"/>
              <a:t>varchar</a:t>
            </a:r>
            <a:r>
              <a:rPr lang="en-US" sz="1800" dirty="0" smtClean="0"/>
              <a:t>(2)</a:t>
            </a:r>
            <a:endParaRPr lang="en-US" sz="1800" dirty="0" smtClean="0"/>
          </a:p>
          <a:p>
            <a:r>
              <a:rPr lang="en-US" sz="1800" dirty="0" smtClean="0"/>
              <a:t>set @A=30</a:t>
            </a:r>
            <a:endParaRPr lang="en-US" sz="1800" dirty="0" smtClean="0"/>
          </a:p>
          <a:p>
            <a:r>
              <a:rPr lang="en-US" sz="1800" dirty="0" smtClean="0"/>
              <a:t>set @B=45</a:t>
            </a:r>
            <a:endParaRPr lang="en-US" sz="1800" dirty="0" smtClean="0"/>
          </a:p>
          <a:p>
            <a:r>
              <a:rPr lang="en-US" sz="1800" dirty="0" smtClean="0"/>
              <a:t>set @C=85</a:t>
            </a:r>
            <a:endParaRPr lang="en-US" sz="1800" dirty="0" smtClean="0"/>
          </a:p>
          <a:p>
            <a:r>
              <a:rPr lang="en-US" sz="1800" dirty="0" smtClean="0"/>
              <a:t>Select CAST(@A as int) + CAST(@B as int) +CAST (@C as int) as Result</a:t>
            </a:r>
            <a:endParaRPr lang="en-US" sz="2800" dirty="0" smtClean="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lstStyle/>
          <a:p>
            <a:r>
              <a:rPr lang="en-US" sz="4000" dirty="0" smtClean="0">
                <a:solidFill>
                  <a:srgbClr val="1F07AD"/>
                </a:solidFill>
              </a:rPr>
              <a:t>4. SQL Server Conversation Functions</a:t>
            </a:r>
            <a:endParaRPr lang="en-US" sz="4000" dirty="0" smtClean="0">
              <a:solidFill>
                <a:srgbClr val="1F07AD"/>
              </a:solidFill>
            </a:endParaRPr>
          </a:p>
        </p:txBody>
      </p:sp>
      <p:sp>
        <p:nvSpPr>
          <p:cNvPr id="3" name="Content Placeholder 2"/>
          <p:cNvSpPr>
            <a:spLocks noGrp="1"/>
          </p:cNvSpPr>
          <p:nvPr>
            <p:ph idx="1"/>
          </p:nvPr>
        </p:nvSpPr>
        <p:spPr>
          <a:xfrm>
            <a:off x="228600" y="1066800"/>
            <a:ext cx="7620000" cy="4495800"/>
          </a:xfrm>
        </p:spPr>
        <p:txBody>
          <a:bodyPr>
            <a:noAutofit/>
          </a:bodyPr>
          <a:lstStyle/>
          <a:p>
            <a:pPr marL="628650" indent="-514350">
              <a:buAutoNum type="arabicPeriod" startAt="2"/>
            </a:pPr>
            <a:r>
              <a:rPr lang="en-US" sz="2800" dirty="0" smtClean="0"/>
              <a:t>Convert()</a:t>
            </a:r>
            <a:endParaRPr lang="en-US" sz="2800" dirty="0" smtClean="0"/>
          </a:p>
          <a:p>
            <a:r>
              <a:rPr lang="en-US" sz="1400" dirty="0" smtClean="0"/>
              <a:t>When you convert expressions from one type to another, in many cases there will be a need within a stored procedure or other routine to convert data from a </a:t>
            </a:r>
            <a:r>
              <a:rPr lang="en-US" sz="1400" dirty="0" err="1" smtClean="0"/>
              <a:t>datetime</a:t>
            </a:r>
            <a:r>
              <a:rPr lang="en-US" sz="1400" dirty="0" smtClean="0"/>
              <a:t> type to a </a:t>
            </a:r>
            <a:r>
              <a:rPr lang="en-US" sz="1400" dirty="0" err="1" smtClean="0"/>
              <a:t>varchar</a:t>
            </a:r>
            <a:r>
              <a:rPr lang="en-US" sz="1400" dirty="0" smtClean="0"/>
              <a:t> type. The Convert function is used for such things. </a:t>
            </a:r>
            <a:endParaRPr lang="en-US" sz="1400" dirty="0" smtClean="0"/>
          </a:p>
          <a:p>
            <a:r>
              <a:rPr lang="en-US" sz="1400" dirty="0" smtClean="0"/>
              <a:t>The CONVERT() function can be used to display date/time data in various formats.</a:t>
            </a:r>
            <a:endParaRPr lang="en-US" sz="1400" dirty="0" smtClean="0"/>
          </a:p>
          <a:p>
            <a:r>
              <a:rPr lang="en-US" sz="1400" dirty="0" smtClean="0">
                <a:solidFill>
                  <a:srgbClr val="DC16B6"/>
                </a:solidFill>
              </a:rPr>
              <a:t>Syntax</a:t>
            </a:r>
            <a:endParaRPr lang="en-US" sz="1400" dirty="0" smtClean="0">
              <a:solidFill>
                <a:srgbClr val="DC16B6"/>
              </a:solidFill>
            </a:endParaRPr>
          </a:p>
          <a:p>
            <a:r>
              <a:rPr lang="en-US" sz="1400" dirty="0" smtClean="0">
                <a:solidFill>
                  <a:srgbClr val="DC16B6"/>
                </a:solidFill>
              </a:rPr>
              <a:t>CONVERT(</a:t>
            </a:r>
            <a:r>
              <a:rPr lang="en-US" sz="1400" dirty="0" err="1" smtClean="0">
                <a:solidFill>
                  <a:srgbClr val="DC16B6"/>
                </a:solidFill>
              </a:rPr>
              <a:t>data_type</a:t>
            </a:r>
            <a:r>
              <a:rPr lang="en-US" sz="1400" dirty="0" smtClean="0">
                <a:solidFill>
                  <a:srgbClr val="DC16B6"/>
                </a:solidFill>
              </a:rPr>
              <a:t>(length), expression, style)</a:t>
            </a:r>
            <a:endParaRPr lang="en-US" sz="1400" dirty="0" smtClean="0">
              <a:solidFill>
                <a:srgbClr val="DC16B6"/>
              </a:solidFill>
            </a:endParaRPr>
          </a:p>
          <a:p>
            <a:r>
              <a:rPr lang="en-US" sz="1400" dirty="0" smtClean="0">
                <a:solidFill>
                  <a:srgbClr val="DC16B6"/>
                </a:solidFill>
              </a:rPr>
              <a:t>Example </a:t>
            </a:r>
            <a:endParaRPr lang="en-US" sz="1400" dirty="0" smtClean="0">
              <a:solidFill>
                <a:srgbClr val="DC16B6"/>
              </a:solidFill>
            </a:endParaRPr>
          </a:p>
          <a:p>
            <a:r>
              <a:rPr lang="en-US" sz="1400" dirty="0" smtClean="0"/>
              <a:t>select convert(</a:t>
            </a:r>
            <a:r>
              <a:rPr lang="en-US" sz="1400" dirty="0" err="1" smtClean="0"/>
              <a:t>varchar</a:t>
            </a:r>
            <a:r>
              <a:rPr lang="en-US" sz="1400" dirty="0" smtClean="0"/>
              <a:t>(20),GETDATE(),108)</a:t>
            </a:r>
            <a:endParaRPr lang="en-US" sz="1400" dirty="0" smtClean="0"/>
          </a:p>
          <a:p>
            <a:r>
              <a:rPr lang="en-US" sz="1400" dirty="0" smtClean="0">
                <a:solidFill>
                  <a:srgbClr val="DC16B6"/>
                </a:solidFill>
              </a:rPr>
              <a:t>Example 2</a:t>
            </a:r>
            <a:endParaRPr lang="en-US" sz="1400" dirty="0" smtClean="0">
              <a:solidFill>
                <a:srgbClr val="DC16B6"/>
              </a:solidFill>
            </a:endParaRPr>
          </a:p>
          <a:p>
            <a:r>
              <a:rPr lang="en-US" sz="1400" dirty="0" smtClean="0"/>
              <a:t>select convert(</a:t>
            </a:r>
            <a:r>
              <a:rPr lang="en-US" sz="1400" dirty="0" err="1" smtClean="0"/>
              <a:t>varchar</a:t>
            </a:r>
            <a:r>
              <a:rPr lang="en-US" sz="1400" dirty="0" smtClean="0"/>
              <a:t>(20),GETDATE(),107)</a:t>
            </a:r>
            <a:endParaRPr lang="en-US" sz="1400" dirty="0" smtClean="0">
              <a:solidFill>
                <a:srgbClr val="DC16B6"/>
              </a:solidFill>
            </a:endParaRPr>
          </a:p>
          <a:p>
            <a:r>
              <a:rPr lang="en-US" sz="1200" dirty="0" smtClean="0"/>
              <a:t>SELECT CONVERT(VARCHAR(15),GETDATE(),6)</a:t>
            </a:r>
            <a:endParaRPr lang="en-US" sz="1200" dirty="0" smtClean="0"/>
          </a:p>
          <a:p>
            <a:r>
              <a:rPr lang="en-US" sz="1200" dirty="0" smtClean="0"/>
              <a:t>SELECT CONVERT(VARCHAR(16),GETDATE(),106)</a:t>
            </a:r>
            <a:endParaRPr lang="en-US" sz="1200" dirty="0" smtClean="0"/>
          </a:p>
          <a:p>
            <a:r>
              <a:rPr lang="en-US" sz="1200" dirty="0" smtClean="0"/>
              <a:t>SELECT CONVERT(VARCHAR(24),GETDATE(),113)</a:t>
            </a:r>
            <a:endParaRPr lang="en-US" sz="1200" dirty="0" smtClean="0"/>
          </a:p>
          <a:p>
            <a:endParaRPr lang="en-US" sz="1800" dirty="0" smtClean="0"/>
          </a:p>
          <a:p>
            <a:pPr marL="628650" indent="-514350">
              <a:buAutoNum type="arabicPeriod" startAt="2"/>
            </a:pPr>
            <a:endParaRPr lang="en-US" sz="2800" dirty="0" smtClean="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lstStyle/>
          <a:p>
            <a:r>
              <a:rPr lang="en-US" sz="4000" dirty="0" smtClean="0">
                <a:solidFill>
                  <a:srgbClr val="1F07AD"/>
                </a:solidFill>
              </a:rPr>
              <a:t>4. SQL Server Conversation Functions</a:t>
            </a:r>
            <a:endParaRPr lang="en-US" sz="4000" dirty="0" smtClean="0">
              <a:solidFill>
                <a:srgbClr val="1F07AD"/>
              </a:solidFill>
            </a:endParaRPr>
          </a:p>
        </p:txBody>
      </p:sp>
      <p:sp>
        <p:nvSpPr>
          <p:cNvPr id="3" name="Content Placeholder 2"/>
          <p:cNvSpPr>
            <a:spLocks noGrp="1"/>
          </p:cNvSpPr>
          <p:nvPr>
            <p:ph idx="1"/>
          </p:nvPr>
        </p:nvSpPr>
        <p:spPr>
          <a:xfrm>
            <a:off x="228600" y="1066800"/>
            <a:ext cx="7620000" cy="4495800"/>
          </a:xfrm>
        </p:spPr>
        <p:txBody>
          <a:bodyPr>
            <a:noAutofit/>
          </a:bodyPr>
          <a:lstStyle/>
          <a:p>
            <a:pPr marL="628650" indent="-514350">
              <a:buNone/>
            </a:pPr>
            <a:r>
              <a:rPr lang="en-US" sz="1400" dirty="0" smtClean="0"/>
              <a:t>SQL SERVER CONVERT Function Example – </a:t>
            </a:r>
            <a:endParaRPr lang="en-US" sz="1400" dirty="0" smtClean="0"/>
          </a:p>
          <a:p>
            <a:pPr marL="628650" indent="-514350">
              <a:buNone/>
            </a:pPr>
            <a:endParaRPr lang="en-US" sz="1400" dirty="0" smtClean="0"/>
          </a:p>
          <a:p>
            <a:pPr marL="628650" indent="-514350">
              <a:buNone/>
            </a:pPr>
            <a:r>
              <a:rPr lang="en-US" sz="1400" dirty="0" smtClean="0"/>
              <a:t>Date Format </a:t>
            </a:r>
            <a:endParaRPr lang="en-US" sz="1400" dirty="0" smtClean="0"/>
          </a:p>
          <a:p>
            <a:pPr marL="628650" indent="-514350">
              <a:buNone/>
            </a:pPr>
            <a:r>
              <a:rPr lang="en-US" sz="1200" dirty="0" smtClean="0">
                <a:solidFill>
                  <a:srgbClr val="DC16B6"/>
                </a:solidFill>
                <a:latin typeface="Adobe Caslon Pro Bold"/>
              </a:rPr>
              <a:t>SELECT CONVERT(VARCHAR(50), GETDATE()) AS 'Result 1'; </a:t>
            </a:r>
            <a:endParaRPr lang="en-US" sz="1200" dirty="0" smtClean="0">
              <a:solidFill>
                <a:srgbClr val="DC16B6"/>
              </a:solidFill>
              <a:latin typeface="Adobe Caslon Pro Bold"/>
            </a:endParaRPr>
          </a:p>
          <a:p>
            <a:pPr marL="628650" indent="-514350">
              <a:buNone/>
            </a:pPr>
            <a:r>
              <a:rPr lang="en-US" sz="1200" dirty="0" smtClean="0">
                <a:solidFill>
                  <a:srgbClr val="DC16B6"/>
                </a:solidFill>
                <a:latin typeface="Adobe Caslon Pro Bold"/>
              </a:rPr>
              <a:t>SELECT CONVERT(VARCHAR(50), GETDATE(), 100) AS ‘</a:t>
            </a:r>
            <a:r>
              <a:rPr lang="en-US" sz="1200" dirty="0" err="1" smtClean="0">
                <a:solidFill>
                  <a:srgbClr val="DC16B6"/>
                </a:solidFill>
                <a:latin typeface="Adobe Caslon Pro Bold"/>
              </a:rPr>
              <a:t>DareFormatResult</a:t>
            </a:r>
            <a:r>
              <a:rPr lang="en-US" sz="1200" dirty="0" smtClean="0">
                <a:solidFill>
                  <a:srgbClr val="DC16B6"/>
                </a:solidFill>
                <a:latin typeface="Adobe Caslon Pro Bold"/>
              </a:rPr>
              <a:t>'; </a:t>
            </a:r>
            <a:endParaRPr lang="en-US" sz="1200" dirty="0" smtClean="0">
              <a:solidFill>
                <a:srgbClr val="DC16B6"/>
              </a:solidFill>
              <a:latin typeface="Adobe Caslon Pro Bold"/>
            </a:endParaRPr>
          </a:p>
          <a:p>
            <a:pPr marL="628650" indent="-514350">
              <a:buNone/>
            </a:pPr>
            <a:r>
              <a:rPr lang="en-US" sz="1200" dirty="0" smtClean="0">
                <a:solidFill>
                  <a:srgbClr val="DC16B6"/>
                </a:solidFill>
                <a:latin typeface="Adobe Caslon Pro Bold"/>
              </a:rPr>
              <a:t>SELECT CONVERT(VARCHAR(50), GETDATE(), 101) AS ' </a:t>
            </a:r>
            <a:r>
              <a:rPr lang="en-US" sz="1200" dirty="0" err="1" smtClean="0">
                <a:solidFill>
                  <a:srgbClr val="DC16B6"/>
                </a:solidFill>
                <a:latin typeface="Adobe Caslon Pro Bold"/>
              </a:rPr>
              <a:t>DareFormatResult</a:t>
            </a:r>
            <a:r>
              <a:rPr lang="en-US" sz="1200" dirty="0" smtClean="0">
                <a:solidFill>
                  <a:srgbClr val="DC16B6"/>
                </a:solidFill>
                <a:latin typeface="Adobe Caslon Pro Bold"/>
              </a:rPr>
              <a:t> 3'; </a:t>
            </a:r>
            <a:endParaRPr lang="en-US" sz="1200" dirty="0" smtClean="0">
              <a:solidFill>
                <a:srgbClr val="DC16B6"/>
              </a:solidFill>
              <a:latin typeface="Adobe Caslon Pro Bold"/>
            </a:endParaRPr>
          </a:p>
          <a:p>
            <a:pPr marL="628650" indent="-514350">
              <a:buNone/>
            </a:pPr>
            <a:r>
              <a:rPr lang="en-US" sz="1200" dirty="0" smtClean="0">
                <a:solidFill>
                  <a:srgbClr val="DC16B6"/>
                </a:solidFill>
                <a:latin typeface="Adobe Caslon Pro Bold"/>
              </a:rPr>
              <a:t>SELECT CONVERT(VARCHAR(50), GETDATE(), 102) AS </a:t>
            </a:r>
            <a:r>
              <a:rPr lang="en-US" sz="1200" dirty="0" err="1" smtClean="0">
                <a:solidFill>
                  <a:srgbClr val="DC16B6"/>
                </a:solidFill>
                <a:latin typeface="Adobe Caslon Pro Bold"/>
              </a:rPr>
              <a:t>DareFormatResult</a:t>
            </a:r>
            <a:r>
              <a:rPr lang="en-US" sz="1200" dirty="0" smtClean="0">
                <a:solidFill>
                  <a:srgbClr val="DC16B6"/>
                </a:solidFill>
                <a:latin typeface="Adobe Caslon Pro Bold"/>
              </a:rPr>
              <a:t> 4'; </a:t>
            </a:r>
            <a:endParaRPr lang="en-US" sz="1200" dirty="0" smtClean="0">
              <a:solidFill>
                <a:srgbClr val="DC16B6"/>
              </a:solidFill>
              <a:latin typeface="Adobe Caslon Pro Bold"/>
            </a:endParaRPr>
          </a:p>
          <a:p>
            <a:pPr marL="628650" indent="-514350">
              <a:buNone/>
            </a:pPr>
            <a:r>
              <a:rPr lang="en-US" sz="1200" dirty="0" smtClean="0">
                <a:solidFill>
                  <a:srgbClr val="DC16B6"/>
                </a:solidFill>
                <a:latin typeface="Adobe Caslon Pro Bold"/>
              </a:rPr>
              <a:t>SELECT CONVERT(VARCHAR(50), GETDATE(), 103) AS </a:t>
            </a:r>
            <a:r>
              <a:rPr lang="en-US" sz="1200" dirty="0" err="1" smtClean="0">
                <a:solidFill>
                  <a:srgbClr val="DC16B6"/>
                </a:solidFill>
                <a:latin typeface="Adobe Caslon Pro Bold"/>
              </a:rPr>
              <a:t>DareFormatResult</a:t>
            </a:r>
            <a:r>
              <a:rPr lang="en-US" sz="1200" dirty="0" smtClean="0">
                <a:solidFill>
                  <a:srgbClr val="DC16B6"/>
                </a:solidFill>
                <a:latin typeface="Adobe Caslon Pro Bold"/>
              </a:rPr>
              <a:t> 5'; </a:t>
            </a:r>
            <a:endParaRPr lang="en-US" sz="1200" dirty="0" smtClean="0">
              <a:solidFill>
                <a:srgbClr val="DC16B6"/>
              </a:solidFill>
              <a:latin typeface="Adobe Caslon Pro Bold"/>
            </a:endParaRPr>
          </a:p>
          <a:p>
            <a:pPr marL="628650" indent="-514350">
              <a:buNone/>
            </a:pPr>
            <a:r>
              <a:rPr lang="en-US" sz="1200" dirty="0" smtClean="0">
                <a:solidFill>
                  <a:srgbClr val="DC16B6"/>
                </a:solidFill>
                <a:latin typeface="Adobe Caslon Pro Bold"/>
              </a:rPr>
              <a:t>SELECT CONVERT(VARCHAR(50), GETDATE(), 104) AS </a:t>
            </a:r>
            <a:r>
              <a:rPr lang="en-US" sz="1200" dirty="0" err="1" smtClean="0">
                <a:solidFill>
                  <a:srgbClr val="DC16B6"/>
                </a:solidFill>
                <a:latin typeface="Adobe Caslon Pro Bold"/>
              </a:rPr>
              <a:t>DareFormatResult</a:t>
            </a:r>
            <a:r>
              <a:rPr lang="en-US" sz="1200" dirty="0" smtClean="0">
                <a:solidFill>
                  <a:srgbClr val="DC16B6"/>
                </a:solidFill>
                <a:latin typeface="Adobe Caslon Pro Bold"/>
              </a:rPr>
              <a:t> 6'; </a:t>
            </a:r>
            <a:endParaRPr lang="en-US" sz="1200" dirty="0" smtClean="0">
              <a:solidFill>
                <a:srgbClr val="DC16B6"/>
              </a:solidFill>
              <a:latin typeface="Adobe Caslon Pro Bold"/>
            </a:endParaRPr>
          </a:p>
          <a:p>
            <a:pPr marL="628650" indent="-514350">
              <a:buNone/>
            </a:pPr>
            <a:r>
              <a:rPr lang="en-US" sz="1200" dirty="0" smtClean="0">
                <a:solidFill>
                  <a:srgbClr val="DC16B6"/>
                </a:solidFill>
                <a:latin typeface="Adobe Caslon Pro Bold"/>
              </a:rPr>
              <a:t>SELECT CONVERT(VARCHAR(50), GETDATE(), 105) AS </a:t>
            </a:r>
            <a:r>
              <a:rPr lang="en-US" sz="1200" dirty="0" err="1" smtClean="0">
                <a:solidFill>
                  <a:srgbClr val="DC16B6"/>
                </a:solidFill>
                <a:latin typeface="Adobe Caslon Pro Bold"/>
              </a:rPr>
              <a:t>DareFormatResult</a:t>
            </a:r>
            <a:r>
              <a:rPr lang="en-US" sz="1200" dirty="0" smtClean="0">
                <a:solidFill>
                  <a:srgbClr val="DC16B6"/>
                </a:solidFill>
                <a:latin typeface="Adobe Caslon Pro Bold"/>
              </a:rPr>
              <a:t> 7'; </a:t>
            </a:r>
            <a:endParaRPr lang="en-US" sz="1200" dirty="0" smtClean="0">
              <a:solidFill>
                <a:srgbClr val="DC16B6"/>
              </a:solidFill>
              <a:latin typeface="Adobe Caslon Pro Bold"/>
            </a:endParaRPr>
          </a:p>
          <a:p>
            <a:pPr marL="628650" indent="-514350">
              <a:buNone/>
            </a:pPr>
            <a:r>
              <a:rPr lang="en-US" sz="1200" dirty="0" smtClean="0">
                <a:solidFill>
                  <a:srgbClr val="DC16B6"/>
                </a:solidFill>
                <a:latin typeface="Adobe Caslon Pro Bold"/>
              </a:rPr>
              <a:t>SELECT CONVERT(VARCHAR(50), GETDATE(), 110) AS </a:t>
            </a:r>
            <a:r>
              <a:rPr lang="en-US" sz="1200" dirty="0" err="1" smtClean="0">
                <a:solidFill>
                  <a:srgbClr val="DC16B6"/>
                </a:solidFill>
                <a:latin typeface="Adobe Caslon Pro Bold"/>
              </a:rPr>
              <a:t>DareFormatResult</a:t>
            </a:r>
            <a:r>
              <a:rPr lang="en-US" sz="1200" dirty="0" smtClean="0">
                <a:solidFill>
                  <a:srgbClr val="DC16B6"/>
                </a:solidFill>
                <a:latin typeface="Adobe Caslon Pro Bold"/>
              </a:rPr>
              <a:t> 8';</a:t>
            </a:r>
            <a:endParaRPr lang="en-US" sz="1200" dirty="0" smtClean="0">
              <a:solidFill>
                <a:srgbClr val="DC16B6"/>
              </a:solidFill>
              <a:latin typeface="Adobe Caslon Pro Bold"/>
            </a:endParaRPr>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639762"/>
          </a:xfrm>
        </p:spPr>
        <p:txBody>
          <a:bodyPr/>
          <a:lstStyle/>
          <a:p>
            <a:pPr algn="ctr"/>
            <a:r>
              <a:rPr lang="en-US" sz="2400" dirty="0" smtClean="0">
                <a:solidFill>
                  <a:srgbClr val="DC16B6"/>
                </a:solidFill>
              </a:rPr>
              <a:t>Sub Query</a:t>
            </a:r>
            <a:r>
              <a:rPr lang="en-US" sz="2400" dirty="0" smtClean="0"/>
              <a:t> </a:t>
            </a:r>
            <a:endParaRPr lang="en-US" sz="2400" dirty="0"/>
          </a:p>
        </p:txBody>
      </p:sp>
      <p:sp>
        <p:nvSpPr>
          <p:cNvPr id="3" name="Content Placeholder 2"/>
          <p:cNvSpPr>
            <a:spLocks noGrp="1"/>
          </p:cNvSpPr>
          <p:nvPr>
            <p:ph idx="1"/>
          </p:nvPr>
        </p:nvSpPr>
        <p:spPr>
          <a:xfrm>
            <a:off x="381000" y="990600"/>
            <a:ext cx="7620000" cy="4800600"/>
          </a:xfrm>
        </p:spPr>
        <p:txBody>
          <a:bodyPr>
            <a:normAutofit/>
          </a:bodyPr>
          <a:lstStyle/>
          <a:p>
            <a:r>
              <a:rPr lang="en-US" sz="2000" dirty="0" smtClean="0"/>
              <a:t>A subquery is a query that is nested inside a SELECT, INSERT, UPDATE, or DELETE statement, or inside another subquery. </a:t>
            </a:r>
            <a:endParaRPr lang="en-US" sz="2000" dirty="0" smtClean="0"/>
          </a:p>
          <a:p>
            <a:r>
              <a:rPr lang="en-US" sz="2000" dirty="0" smtClean="0"/>
              <a:t>Program execution starts from the inner query. </a:t>
            </a:r>
            <a:endParaRPr lang="en-US" sz="2000" dirty="0" smtClean="0"/>
          </a:p>
          <a:p>
            <a:r>
              <a:rPr lang="en-US" sz="2000" dirty="0" smtClean="0"/>
              <a:t>A subquery can be used anywhere an expression is allowed. In this example a subquery is used as a column expression named MaxUnitPrice in a SELECT statement.</a:t>
            </a:r>
            <a:endParaRPr lang="en-US" sz="2000" dirty="0" smtClean="0"/>
          </a:p>
          <a:p>
            <a:r>
              <a:rPr lang="en-US" sz="2000" dirty="0" smtClean="0"/>
              <a:t>A Subquery is a SQL query within a query.</a:t>
            </a:r>
            <a:endParaRPr lang="en-US" sz="2000" dirty="0" smtClean="0"/>
          </a:p>
          <a:p>
            <a:r>
              <a:rPr lang="en-US" sz="2000" dirty="0" smtClean="0"/>
              <a:t>Subqueries are nested queries that provide data to the enclosing query.</a:t>
            </a:r>
            <a:endParaRPr lang="en-US" sz="2000" dirty="0" smtClean="0"/>
          </a:p>
          <a:p>
            <a:r>
              <a:rPr lang="en-US" sz="2000" dirty="0" smtClean="0"/>
              <a:t>Subqueries can return individual values or a list of records</a:t>
            </a:r>
            <a:endParaRPr lang="en-US" sz="2000" dirty="0" smtClean="0"/>
          </a:p>
          <a:p>
            <a:r>
              <a:rPr lang="en-US" sz="2000" dirty="0" smtClean="0"/>
              <a:t>Subqueries must be enclosed with parenthesis--( )</a:t>
            </a:r>
            <a:endParaRPr lang="en-US" sz="2000" dirty="0" smtClean="0"/>
          </a:p>
          <a:p>
            <a:r>
              <a:rPr lang="en-US" sz="2000" dirty="0" smtClean="0"/>
              <a:t>If you end up with multiple Sub Query, It will cause Performance issue</a:t>
            </a:r>
            <a:endParaRPr lang="en-US" sz="2000" dirty="0" smtClean="0"/>
          </a:p>
          <a:p>
            <a:endParaRPr lang="en-US" sz="2000" dirty="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t>
            </a:r>
            <a:endParaRPr lang="en-US" dirty="0"/>
          </a:p>
        </p:txBody>
      </p:sp>
      <p:sp>
        <p:nvSpPr>
          <p:cNvPr id="3" name="Content Placeholder 2"/>
          <p:cNvSpPr>
            <a:spLocks noGrp="1"/>
          </p:cNvSpPr>
          <p:nvPr>
            <p:ph idx="1"/>
          </p:nvPr>
        </p:nvSpPr>
        <p:spPr/>
        <p:txBody>
          <a:bodyPr/>
          <a:lstStyle/>
          <a:p>
            <a:r>
              <a:rPr lang="en-US" dirty="0" smtClean="0"/>
              <a:t>Creating Table</a:t>
            </a:r>
            <a:endParaRPr lang="en-US" dirty="0" smtClean="0"/>
          </a:p>
          <a:p>
            <a:endParaRPr lang="en-US" dirty="0" smtClean="0"/>
          </a:p>
          <a:p>
            <a:r>
              <a:rPr lang="en-US" dirty="0" smtClean="0"/>
              <a:t>Syntax:</a:t>
            </a:r>
            <a:endParaRPr lang="en-US" dirty="0" smtClean="0"/>
          </a:p>
          <a:p>
            <a:endParaRPr lang="en-US" dirty="0" smtClean="0"/>
          </a:p>
          <a:p>
            <a:endParaRPr lang="en-US" dirty="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620000" cy="868362"/>
          </a:xfrm>
        </p:spPr>
        <p:txBody>
          <a:bodyPr/>
          <a:lstStyle/>
          <a:p>
            <a:pPr algn="ctr"/>
            <a:r>
              <a:rPr lang="en-US" sz="2400" dirty="0" smtClean="0">
                <a:solidFill>
                  <a:srgbClr val="DC16B6"/>
                </a:solidFill>
              </a:rPr>
              <a:t>Sub Query</a:t>
            </a:r>
            <a:r>
              <a:rPr lang="en-US" sz="2400" dirty="0" smtClean="0"/>
              <a:t> </a:t>
            </a:r>
            <a:endParaRPr lang="en-US" sz="2400" dirty="0"/>
          </a:p>
        </p:txBody>
      </p:sp>
      <p:sp>
        <p:nvSpPr>
          <p:cNvPr id="3" name="Content Placeholder 2"/>
          <p:cNvSpPr>
            <a:spLocks noGrp="1"/>
          </p:cNvSpPr>
          <p:nvPr>
            <p:ph idx="1"/>
          </p:nvPr>
        </p:nvSpPr>
        <p:spPr>
          <a:xfrm>
            <a:off x="381000" y="838200"/>
            <a:ext cx="7620000" cy="4800600"/>
          </a:xfrm>
        </p:spPr>
        <p:txBody>
          <a:bodyPr/>
          <a:lstStyle/>
          <a:p>
            <a:r>
              <a:rPr lang="en-US" b="1" dirty="0" smtClean="0">
                <a:solidFill>
                  <a:schemeClr val="accent2"/>
                </a:solidFill>
              </a:rPr>
              <a:t>The SQL subquery syntax:</a:t>
            </a:r>
            <a:endParaRPr lang="en-US" b="1" dirty="0" smtClean="0">
              <a:solidFill>
                <a:schemeClr val="accent2"/>
              </a:solidFill>
            </a:endParaRPr>
          </a:p>
          <a:p>
            <a:pPr>
              <a:buNone/>
            </a:pPr>
            <a:r>
              <a:rPr lang="en-US" dirty="0" smtClean="0"/>
              <a:t>  There is no general syntax; sub queries are regular queries placed inside parenthesis. </a:t>
            </a:r>
            <a:br>
              <a:rPr lang="en-US" dirty="0" smtClean="0"/>
            </a:br>
            <a:r>
              <a:rPr lang="en-US" dirty="0" smtClean="0"/>
              <a:t>Subqueries can be used in different ways and at different locations inside a query: </a:t>
            </a:r>
            <a:br>
              <a:rPr lang="en-US" dirty="0" smtClean="0"/>
            </a:br>
            <a:r>
              <a:rPr lang="en-US" dirty="0" smtClean="0"/>
              <a:t>Here is an subquery with the IN operator </a:t>
            </a:r>
            <a:endParaRPr lang="en-US" dirty="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68362"/>
          </a:xfrm>
        </p:spPr>
        <p:txBody>
          <a:bodyPr/>
          <a:lstStyle/>
          <a:p>
            <a:r>
              <a:rPr lang="en-US" dirty="0" smtClean="0">
                <a:solidFill>
                  <a:srgbClr val="DC16B6"/>
                </a:solidFill>
              </a:rPr>
              <a:t>Sub Query</a:t>
            </a:r>
            <a:r>
              <a:rPr lang="en-US" dirty="0" smtClean="0"/>
              <a:t> </a:t>
            </a:r>
            <a:endParaRPr lang="en-US" dirty="0"/>
          </a:p>
        </p:txBody>
      </p:sp>
      <p:sp>
        <p:nvSpPr>
          <p:cNvPr id="3" name="Content Placeholder 2"/>
          <p:cNvSpPr>
            <a:spLocks noGrp="1"/>
          </p:cNvSpPr>
          <p:nvPr>
            <p:ph idx="1"/>
          </p:nvPr>
        </p:nvSpPr>
        <p:spPr>
          <a:xfrm>
            <a:off x="381000" y="1295400"/>
            <a:ext cx="7620000" cy="4800600"/>
          </a:xfrm>
        </p:spPr>
        <p:txBody>
          <a:bodyPr/>
          <a:lstStyle/>
          <a:p>
            <a:r>
              <a:rPr lang="en-US" b="1" dirty="0" err="1" smtClean="0">
                <a:solidFill>
                  <a:schemeClr val="accent2"/>
                </a:solidFill>
              </a:rPr>
              <a:t>SubQuery</a:t>
            </a:r>
            <a:r>
              <a:rPr lang="en-US" b="1" dirty="0" smtClean="0">
                <a:solidFill>
                  <a:schemeClr val="accent2"/>
                </a:solidFill>
              </a:rPr>
              <a:t> with IN Operator syntax:</a:t>
            </a:r>
            <a:endParaRPr lang="en-US" b="1" dirty="0" smtClean="0">
              <a:solidFill>
                <a:schemeClr val="accent2"/>
              </a:solidFill>
            </a:endParaRPr>
          </a:p>
          <a:p>
            <a:pPr>
              <a:buNone/>
            </a:pPr>
            <a:r>
              <a:rPr lang="en-US" b="1" dirty="0" smtClean="0"/>
              <a:t>   SELECT column-names</a:t>
            </a:r>
            <a:endParaRPr lang="en-US" b="1" dirty="0" smtClean="0"/>
          </a:p>
          <a:p>
            <a:pPr>
              <a:buNone/>
            </a:pPr>
            <a:r>
              <a:rPr lang="en-US" b="1" dirty="0" smtClean="0"/>
              <a:t>   FROM table-name1</a:t>
            </a:r>
            <a:endParaRPr lang="en-US" b="1" dirty="0" smtClean="0"/>
          </a:p>
          <a:p>
            <a:pPr>
              <a:buNone/>
            </a:pPr>
            <a:r>
              <a:rPr lang="en-US" b="1" dirty="0" smtClean="0"/>
              <a:t>  WHERE value </a:t>
            </a:r>
            <a:endParaRPr lang="en-US" b="1" dirty="0" smtClean="0"/>
          </a:p>
          <a:p>
            <a:pPr>
              <a:buNone/>
            </a:pPr>
            <a:r>
              <a:rPr lang="en-US" b="1" dirty="0" smtClean="0"/>
              <a:t>    IN (SELECT column-name</a:t>
            </a:r>
            <a:endParaRPr lang="en-US" b="1" dirty="0" smtClean="0"/>
          </a:p>
          <a:p>
            <a:pPr>
              <a:buNone/>
            </a:pPr>
            <a:r>
              <a:rPr lang="en-US" b="1" dirty="0" smtClean="0"/>
              <a:t>  FROM table-name2 </a:t>
            </a:r>
            <a:endParaRPr lang="en-US" b="1" dirty="0" smtClean="0"/>
          </a:p>
          <a:p>
            <a:pPr>
              <a:buNone/>
            </a:pPr>
            <a:r>
              <a:rPr lang="en-US" b="1" dirty="0" smtClean="0"/>
              <a:t> WHERE condition)</a:t>
            </a:r>
            <a:endParaRPr lang="en-US" b="1" dirty="0" smtClean="0"/>
          </a:p>
          <a:p>
            <a:pPr>
              <a:buNone/>
            </a:pPr>
            <a:endParaRPr lang="en-US" dirty="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9762"/>
          </a:xfrm>
        </p:spPr>
        <p:txBody>
          <a:bodyPr/>
          <a:lstStyle/>
          <a:p>
            <a:r>
              <a:rPr lang="en-US" sz="2400" dirty="0" smtClean="0"/>
              <a:t>Example</a:t>
            </a:r>
            <a:endParaRPr lang="en-US" sz="2400" dirty="0"/>
          </a:p>
        </p:txBody>
      </p:sp>
      <p:sp>
        <p:nvSpPr>
          <p:cNvPr id="3" name="Content Placeholder 2"/>
          <p:cNvSpPr>
            <a:spLocks noGrp="1"/>
          </p:cNvSpPr>
          <p:nvPr>
            <p:ph idx="1"/>
          </p:nvPr>
        </p:nvSpPr>
        <p:spPr>
          <a:xfrm>
            <a:off x="457200" y="1066800"/>
            <a:ext cx="7086600" cy="3962400"/>
          </a:xfrm>
        </p:spPr>
        <p:txBody>
          <a:bodyPr/>
          <a:lstStyle/>
          <a:p>
            <a:r>
              <a:rPr lang="en-US" b="1" dirty="0" smtClean="0">
                <a:solidFill>
                  <a:srgbClr val="DC16B6"/>
                </a:solidFill>
              </a:rPr>
              <a:t>Example:</a:t>
            </a:r>
            <a:endParaRPr lang="en-US" b="1" dirty="0" smtClean="0">
              <a:solidFill>
                <a:srgbClr val="DC16B6"/>
              </a:solidFill>
            </a:endParaRPr>
          </a:p>
          <a:p>
            <a:pPr>
              <a:buNone/>
            </a:pPr>
            <a:r>
              <a:rPr lang="en-US" dirty="0" smtClean="0"/>
              <a:t>--List products with order quantities greater than 100… </a:t>
            </a:r>
            <a:endParaRPr lang="en-US" dirty="0" smtClean="0"/>
          </a:p>
          <a:p>
            <a:r>
              <a:rPr lang="en-US" dirty="0" smtClean="0"/>
              <a:t>select *</a:t>
            </a:r>
            <a:endParaRPr lang="en-US" dirty="0" smtClean="0"/>
          </a:p>
          <a:p>
            <a:r>
              <a:rPr lang="en-US" dirty="0" smtClean="0"/>
              <a:t>from [Production].[Product]</a:t>
            </a:r>
            <a:endParaRPr lang="en-US" dirty="0" smtClean="0"/>
          </a:p>
          <a:p>
            <a:r>
              <a:rPr lang="en-US" dirty="0" smtClean="0"/>
              <a:t>Where  [</a:t>
            </a:r>
            <a:r>
              <a:rPr lang="en-US" dirty="0" err="1" smtClean="0"/>
              <a:t>ProductID</a:t>
            </a:r>
            <a:r>
              <a:rPr lang="en-US" dirty="0" smtClean="0"/>
              <a:t>] in (</a:t>
            </a:r>
            <a:endParaRPr lang="en-US" dirty="0" smtClean="0"/>
          </a:p>
          <a:p>
            <a:r>
              <a:rPr lang="en-US" dirty="0" smtClean="0"/>
              <a:t>                     Select Top 2 [</a:t>
            </a:r>
            <a:r>
              <a:rPr lang="en-US" dirty="0" err="1" smtClean="0"/>
              <a:t>ProductID</a:t>
            </a:r>
            <a:r>
              <a:rPr lang="en-US" dirty="0" smtClean="0"/>
              <a:t>]</a:t>
            </a:r>
            <a:endParaRPr lang="en-US" dirty="0" smtClean="0"/>
          </a:p>
          <a:p>
            <a:r>
              <a:rPr lang="en-US" dirty="0" smtClean="0"/>
              <a:t>                      From [Sales].[</a:t>
            </a:r>
            <a:r>
              <a:rPr lang="en-US" dirty="0" err="1" smtClean="0"/>
              <a:t>SalesOrderDetail</a:t>
            </a:r>
            <a:r>
              <a:rPr lang="en-US" dirty="0" smtClean="0"/>
              <a:t>]</a:t>
            </a:r>
            <a:endParaRPr lang="en-US" dirty="0" smtClean="0"/>
          </a:p>
          <a:p>
            <a:r>
              <a:rPr lang="en-US" dirty="0" smtClean="0"/>
              <a:t>  Where [</a:t>
            </a:r>
            <a:r>
              <a:rPr lang="en-US" dirty="0" err="1" smtClean="0"/>
              <a:t>OrderQty</a:t>
            </a:r>
            <a:r>
              <a:rPr lang="en-US" dirty="0" smtClean="0"/>
              <a:t>] &gt;20</a:t>
            </a:r>
            <a:endParaRPr lang="en-US" dirty="0" smtClean="0"/>
          </a:p>
          <a:p>
            <a:r>
              <a:rPr lang="en-US" dirty="0" smtClean="0"/>
              <a:t>  )</a:t>
            </a:r>
            <a:endParaRPr lang="en-US" dirty="0" smtClean="0"/>
          </a:p>
          <a:p>
            <a:endParaRPr lang="en-US" dirty="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487362"/>
          </a:xfrm>
        </p:spPr>
        <p:txBody>
          <a:bodyPr/>
          <a:lstStyle/>
          <a:p>
            <a:r>
              <a:rPr lang="en-US" sz="2000" dirty="0" smtClean="0"/>
              <a:t>Example:</a:t>
            </a:r>
            <a:endParaRPr lang="en-US" sz="2000" dirty="0"/>
          </a:p>
        </p:txBody>
      </p:sp>
      <p:sp>
        <p:nvSpPr>
          <p:cNvPr id="3" name="Content Placeholder 2"/>
          <p:cNvSpPr>
            <a:spLocks noGrp="1"/>
          </p:cNvSpPr>
          <p:nvPr>
            <p:ph idx="1"/>
          </p:nvPr>
        </p:nvSpPr>
        <p:spPr>
          <a:xfrm>
            <a:off x="381000" y="1066800"/>
            <a:ext cx="7620000" cy="4800600"/>
          </a:xfrm>
        </p:spPr>
        <p:txBody>
          <a:bodyPr/>
          <a:lstStyle/>
          <a:p>
            <a:pPr>
              <a:buNone/>
            </a:pPr>
            <a:endParaRPr lang="en-US" b="1" dirty="0" smtClean="0"/>
          </a:p>
          <a:p>
            <a:pPr>
              <a:buNone/>
            </a:pPr>
            <a:r>
              <a:rPr lang="en-US" b="1" dirty="0" smtClean="0"/>
              <a:t>SELECT </a:t>
            </a:r>
            <a:r>
              <a:rPr lang="en-US" b="1" dirty="0" err="1" smtClean="0"/>
              <a:t>FirstName</a:t>
            </a:r>
            <a:r>
              <a:rPr lang="en-US" b="1" dirty="0" smtClean="0"/>
              <a:t>, </a:t>
            </a:r>
            <a:r>
              <a:rPr lang="en-US" b="1" dirty="0" err="1" smtClean="0"/>
              <a:t>LastName</a:t>
            </a:r>
            <a:r>
              <a:rPr lang="en-US" b="1" dirty="0" smtClean="0"/>
              <a:t>, </a:t>
            </a:r>
            <a:r>
              <a:rPr lang="en-US" b="1" dirty="0" err="1" smtClean="0"/>
              <a:t>OrderCount</a:t>
            </a:r>
            <a:r>
              <a:rPr lang="en-US" b="1" dirty="0" smtClean="0"/>
              <a:t> = (SELECT COUNT(</a:t>
            </a:r>
            <a:r>
              <a:rPr lang="en-US" b="1" dirty="0" err="1" smtClean="0"/>
              <a:t>O.Id</a:t>
            </a:r>
            <a:r>
              <a:rPr lang="en-US" b="1" dirty="0" smtClean="0"/>
              <a:t>) FROM [Order] O </a:t>
            </a:r>
            <a:endParaRPr lang="en-US" b="1" dirty="0" smtClean="0"/>
          </a:p>
          <a:p>
            <a:pPr>
              <a:buNone/>
            </a:pPr>
            <a:r>
              <a:rPr lang="en-US" b="1" dirty="0" smtClean="0"/>
              <a:t>   WHERE </a:t>
            </a:r>
            <a:r>
              <a:rPr lang="en-US" b="1" dirty="0" err="1" smtClean="0">
                <a:solidFill>
                  <a:srgbClr val="FF0000"/>
                </a:solidFill>
              </a:rPr>
              <a:t>O.CustomerId</a:t>
            </a:r>
            <a:r>
              <a:rPr lang="en-US" b="1" dirty="0" smtClean="0">
                <a:solidFill>
                  <a:srgbClr val="FF0000"/>
                </a:solidFill>
              </a:rPr>
              <a:t> = </a:t>
            </a:r>
            <a:r>
              <a:rPr lang="en-US" b="1" dirty="0" err="1" smtClean="0">
                <a:solidFill>
                  <a:srgbClr val="FF0000"/>
                </a:solidFill>
              </a:rPr>
              <a:t>C.Id</a:t>
            </a:r>
            <a:r>
              <a:rPr lang="en-US" b="1" dirty="0" smtClean="0"/>
              <a:t>)</a:t>
            </a:r>
            <a:endParaRPr lang="en-US" b="1" dirty="0" smtClean="0"/>
          </a:p>
          <a:p>
            <a:pPr>
              <a:buNone/>
            </a:pPr>
            <a:r>
              <a:rPr lang="en-US" b="1" dirty="0" smtClean="0"/>
              <a:t>FROM Customer C </a:t>
            </a:r>
            <a:endParaRPr lang="en-US" b="1" dirty="0" smtClean="0"/>
          </a:p>
          <a:p>
            <a:pPr>
              <a:buNone/>
            </a:pPr>
            <a:endParaRPr lang="en-US" dirty="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rgbClr val="DC16B6"/>
                </a:solidFill>
              </a:rPr>
              <a:t>Assign Column Value for each record: </a:t>
            </a:r>
            <a:endParaRPr lang="en-US" sz="3200" dirty="0">
              <a:solidFill>
                <a:srgbClr val="DC16B6"/>
              </a:solidFill>
            </a:endParaRPr>
          </a:p>
        </p:txBody>
      </p:sp>
      <p:sp>
        <p:nvSpPr>
          <p:cNvPr id="3" name="Content Placeholder 2"/>
          <p:cNvSpPr>
            <a:spLocks noGrp="1"/>
          </p:cNvSpPr>
          <p:nvPr>
            <p:ph idx="1"/>
          </p:nvPr>
        </p:nvSpPr>
        <p:spPr/>
        <p:txBody>
          <a:bodyPr/>
          <a:lstStyle/>
          <a:p>
            <a:r>
              <a:rPr lang="en-US" b="1" dirty="0" smtClean="0"/>
              <a:t>SELECT column1 =</a:t>
            </a:r>
            <a:endParaRPr lang="en-US" b="1" dirty="0" smtClean="0"/>
          </a:p>
          <a:p>
            <a:pPr>
              <a:buNone/>
            </a:pPr>
            <a:r>
              <a:rPr lang="en-US" b="1" dirty="0" smtClean="0"/>
              <a:t> (SELECT column-name </a:t>
            </a:r>
            <a:endParaRPr lang="en-US" b="1" dirty="0" smtClean="0"/>
          </a:p>
          <a:p>
            <a:pPr>
              <a:buNone/>
            </a:pPr>
            <a:r>
              <a:rPr lang="en-US" b="1" dirty="0" smtClean="0"/>
              <a:t>FROM table-name WHERE condition), column-names</a:t>
            </a:r>
            <a:endParaRPr lang="en-US" b="1" dirty="0" smtClean="0"/>
          </a:p>
          <a:p>
            <a:pPr>
              <a:buNone/>
            </a:pPr>
            <a:r>
              <a:rPr lang="en-US" b="1" dirty="0" smtClean="0"/>
              <a:t>FROM table-name</a:t>
            </a:r>
            <a:endParaRPr lang="en-US" b="1" dirty="0" smtClean="0"/>
          </a:p>
          <a:p>
            <a:pPr>
              <a:buNone/>
            </a:pPr>
            <a:r>
              <a:rPr lang="en-US" b="1" dirty="0" smtClean="0"/>
              <a:t>WEHRE condition</a:t>
            </a:r>
            <a:endParaRPr lang="en-US" b="1" dirty="0" smtClean="0"/>
          </a:p>
          <a:p>
            <a:endParaRPr lang="en-US" dirty="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rgbClr val="DC16B6"/>
                </a:solidFill>
              </a:rPr>
              <a:t>Correlated Query</a:t>
            </a:r>
            <a:endParaRPr lang="en-US" sz="3200" dirty="0">
              <a:solidFill>
                <a:srgbClr val="DC16B6"/>
              </a:solidFill>
            </a:endParaRPr>
          </a:p>
        </p:txBody>
      </p:sp>
      <p:sp>
        <p:nvSpPr>
          <p:cNvPr id="3" name="Content Placeholder 2"/>
          <p:cNvSpPr>
            <a:spLocks noGrp="1"/>
          </p:cNvSpPr>
          <p:nvPr>
            <p:ph idx="1"/>
          </p:nvPr>
        </p:nvSpPr>
        <p:spPr/>
        <p:txBody>
          <a:bodyPr/>
          <a:lstStyle/>
          <a:p>
            <a:r>
              <a:rPr lang="en-US" dirty="0" smtClean="0"/>
              <a:t>Row by row Processing. Each Sub Query is executed for every row of the outer Query   </a:t>
            </a:r>
            <a:endParaRPr lang="en-US" dirty="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rgbClr val="DC16B6"/>
                </a:solidFill>
              </a:rPr>
              <a:t>SQL Derived Table</a:t>
            </a:r>
            <a:endParaRPr lang="en-US" sz="3200" dirty="0">
              <a:solidFill>
                <a:srgbClr val="DC16B6"/>
              </a:solidFill>
            </a:endParaRPr>
          </a:p>
        </p:txBody>
      </p:sp>
      <p:sp>
        <p:nvSpPr>
          <p:cNvPr id="3" name="Content Placeholder 2"/>
          <p:cNvSpPr>
            <a:spLocks noGrp="1"/>
          </p:cNvSpPr>
          <p:nvPr>
            <p:ph idx="1"/>
          </p:nvPr>
        </p:nvSpPr>
        <p:spPr/>
        <p:txBody>
          <a:bodyPr/>
          <a:lstStyle/>
          <a:p>
            <a:r>
              <a:rPr lang="en-US" dirty="0" smtClean="0"/>
              <a:t>The SQL Derived Table is nothing but a </a:t>
            </a:r>
            <a:r>
              <a:rPr lang="en-US" dirty="0" err="1" smtClean="0"/>
              <a:t>Subquery</a:t>
            </a:r>
            <a:r>
              <a:rPr lang="en-US" dirty="0" smtClean="0"/>
              <a:t> used in the From Clause. </a:t>
            </a:r>
            <a:endParaRPr lang="en-US" dirty="0" smtClean="0"/>
          </a:p>
          <a:p>
            <a:r>
              <a:rPr lang="en-US" dirty="0" smtClean="0"/>
              <a:t>   Select </a:t>
            </a:r>
            <a:endParaRPr lang="en-US" dirty="0" smtClean="0"/>
          </a:p>
          <a:p>
            <a:r>
              <a:rPr lang="en-US" dirty="0" smtClean="0"/>
              <a:t>   From </a:t>
            </a:r>
            <a:endParaRPr lang="en-US" dirty="0" smtClean="0"/>
          </a:p>
          <a:p>
            <a:r>
              <a:rPr lang="en-US" dirty="0" smtClean="0"/>
              <a:t>            (</a:t>
            </a:r>
            <a:endParaRPr lang="en-US" dirty="0" smtClean="0"/>
          </a:p>
          <a:p>
            <a:r>
              <a:rPr lang="en-US" dirty="0" smtClean="0">
                <a:solidFill>
                  <a:srgbClr val="FF0000"/>
                </a:solidFill>
              </a:rPr>
              <a:t>             Derived Table</a:t>
            </a:r>
            <a:endParaRPr lang="en-US" dirty="0" smtClean="0">
              <a:solidFill>
                <a:srgbClr val="FF0000"/>
              </a:solidFill>
            </a:endParaRPr>
          </a:p>
          <a:p>
            <a:r>
              <a:rPr lang="en-US" dirty="0" smtClean="0"/>
              <a:t>            )</a:t>
            </a:r>
            <a:endParaRPr lang="en-US" dirty="0" smtClean="0"/>
          </a:p>
          <a:p>
            <a:r>
              <a:rPr lang="en-US" dirty="0" smtClean="0"/>
              <a:t>Where </a:t>
            </a:r>
            <a:endParaRPr lang="en-US" dirty="0" smtClean="0"/>
          </a:p>
          <a:p>
            <a:r>
              <a:rPr lang="en-US" dirty="0" smtClean="0"/>
              <a:t>Group by</a:t>
            </a:r>
            <a:endParaRPr lang="en-US" dirty="0" smtClean="0"/>
          </a:p>
          <a:p>
            <a:r>
              <a:rPr lang="en-US" dirty="0" smtClean="0"/>
              <a:t>Having</a:t>
            </a:r>
            <a:endParaRPr lang="en-US" dirty="0" smtClean="0"/>
          </a:p>
          <a:p>
            <a:r>
              <a:rPr lang="en-US" dirty="0" smtClean="0"/>
              <a:t>Order by </a:t>
            </a:r>
            <a:endParaRPr lang="en-US" dirty="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001000" cy="792162"/>
          </a:xfrm>
        </p:spPr>
        <p:txBody>
          <a:bodyPr/>
          <a:lstStyle/>
          <a:p>
            <a:r>
              <a:rPr lang="en-US" sz="2800" b="1" dirty="0" smtClean="0">
                <a:solidFill>
                  <a:srgbClr val="DC16B6"/>
                </a:solidFill>
              </a:rPr>
              <a:t>SQL Tutorial on Decision Making Statements</a:t>
            </a:r>
            <a:endParaRPr lang="en-US" sz="2800" b="1" dirty="0">
              <a:solidFill>
                <a:srgbClr val="DC16B6"/>
              </a:solidFill>
            </a:endParaRPr>
          </a:p>
        </p:txBody>
      </p:sp>
      <p:sp>
        <p:nvSpPr>
          <p:cNvPr id="3" name="Content Placeholder 2"/>
          <p:cNvSpPr>
            <a:spLocks noGrp="1"/>
          </p:cNvSpPr>
          <p:nvPr>
            <p:ph idx="1"/>
          </p:nvPr>
        </p:nvSpPr>
        <p:spPr>
          <a:xfrm>
            <a:off x="152400" y="762000"/>
            <a:ext cx="7772400" cy="4267200"/>
          </a:xfrm>
        </p:spPr>
        <p:txBody>
          <a:bodyPr>
            <a:normAutofit/>
          </a:bodyPr>
          <a:lstStyle/>
          <a:p>
            <a:endParaRPr lang="en-US" sz="1400" dirty="0" smtClean="0"/>
          </a:p>
          <a:p>
            <a:r>
              <a:rPr lang="en-US" sz="1400" b="1" u="sng" dirty="0" smtClean="0"/>
              <a:t>SQL Else If:</a:t>
            </a:r>
            <a:endParaRPr lang="en-US" sz="1400" b="1" u="sng" dirty="0" smtClean="0"/>
          </a:p>
          <a:p>
            <a:endParaRPr lang="en-US" sz="1400" b="1" u="sng" dirty="0" smtClean="0"/>
          </a:p>
          <a:p>
            <a:r>
              <a:rPr lang="en-US" sz="1400" dirty="0" smtClean="0"/>
              <a:t>This statement is useful to check multiple conditions at once. SQL ELSE If statement is an extension to the if else statement</a:t>
            </a:r>
            <a:endParaRPr lang="en-US" sz="1400" dirty="0" smtClean="0"/>
          </a:p>
          <a:p>
            <a:r>
              <a:rPr lang="en-US" sz="1400" dirty="0" smtClean="0"/>
              <a:t>If Else statement only executes the statements when the given condition is either true or False. </a:t>
            </a:r>
            <a:endParaRPr lang="en-US" sz="1400" dirty="0" smtClean="0"/>
          </a:p>
          <a:p>
            <a:endParaRPr lang="en-US" sz="1400" dirty="0" smtClean="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620000" cy="792162"/>
          </a:xfrm>
        </p:spPr>
        <p:txBody>
          <a:bodyPr/>
          <a:lstStyle/>
          <a:p>
            <a:r>
              <a:rPr lang="en-US" sz="3600" b="1" dirty="0" smtClean="0">
                <a:solidFill>
                  <a:srgbClr val="DC16B6"/>
                </a:solidFill>
              </a:rPr>
              <a:t>Temporary Tables</a:t>
            </a:r>
            <a:endParaRPr lang="en-US" sz="3600" dirty="0" smtClean="0">
              <a:solidFill>
                <a:srgbClr val="DC16B6"/>
              </a:solidFill>
            </a:endParaRPr>
          </a:p>
        </p:txBody>
      </p:sp>
      <p:sp>
        <p:nvSpPr>
          <p:cNvPr id="3" name="Content Placeholder 2"/>
          <p:cNvSpPr>
            <a:spLocks noGrp="1"/>
          </p:cNvSpPr>
          <p:nvPr>
            <p:ph idx="1"/>
          </p:nvPr>
        </p:nvSpPr>
        <p:spPr>
          <a:xfrm>
            <a:off x="152400" y="762000"/>
            <a:ext cx="7772400" cy="4267200"/>
          </a:xfrm>
        </p:spPr>
        <p:txBody>
          <a:bodyPr>
            <a:normAutofit fontScale="92500" lnSpcReduction="10000"/>
          </a:bodyPr>
          <a:lstStyle/>
          <a:p>
            <a:endParaRPr lang="en-US" sz="1400" dirty="0" smtClean="0"/>
          </a:p>
          <a:p>
            <a:r>
              <a:rPr lang="en-US" sz="1400" dirty="0" smtClean="0">
                <a:solidFill>
                  <a:srgbClr val="DC16B6"/>
                </a:solidFill>
              </a:rPr>
              <a:t>Temp Table in </a:t>
            </a:r>
            <a:r>
              <a:rPr lang="en-US" sz="1400" dirty="0" err="1" smtClean="0">
                <a:solidFill>
                  <a:srgbClr val="DC16B6"/>
                </a:solidFill>
              </a:rPr>
              <a:t>SQl</a:t>
            </a:r>
            <a:r>
              <a:rPr lang="en-US" sz="1400" dirty="0" smtClean="0">
                <a:solidFill>
                  <a:srgbClr val="DC16B6"/>
                </a:solidFill>
              </a:rPr>
              <a:t> Server:</a:t>
            </a:r>
            <a:endParaRPr lang="en-US" sz="1400" dirty="0" smtClean="0">
              <a:solidFill>
                <a:srgbClr val="DC16B6"/>
              </a:solidFill>
            </a:endParaRPr>
          </a:p>
          <a:p>
            <a:r>
              <a:rPr lang="en-US" sz="1400" dirty="0" smtClean="0">
                <a:solidFill>
                  <a:srgbClr val="DC16B6"/>
                </a:solidFill>
              </a:rPr>
              <a:t>What is Temp Table ?</a:t>
            </a:r>
            <a:endParaRPr lang="en-US" sz="1400" dirty="0" smtClean="0">
              <a:solidFill>
                <a:srgbClr val="DC16B6"/>
              </a:solidFill>
            </a:endParaRPr>
          </a:p>
          <a:p>
            <a:r>
              <a:rPr lang="en-US" sz="1400" dirty="0" smtClean="0"/>
              <a:t>SQL Server temp tables are a special type of tables that are written to the </a:t>
            </a:r>
            <a:r>
              <a:rPr lang="en-US" sz="1400" dirty="0" err="1" smtClean="0"/>
              <a:t>TempDB</a:t>
            </a:r>
            <a:r>
              <a:rPr lang="en-US" sz="1400" dirty="0" smtClean="0"/>
              <a:t> database and act like regular tables,</a:t>
            </a:r>
            <a:endParaRPr lang="en-US" sz="1400" dirty="0" smtClean="0"/>
          </a:p>
          <a:p>
            <a:r>
              <a:rPr lang="en-US" sz="1400" dirty="0" smtClean="0"/>
              <a:t>providing a suitable </a:t>
            </a:r>
            <a:r>
              <a:rPr lang="en-US" sz="1400" dirty="0" smtClean="0">
                <a:solidFill>
                  <a:srgbClr val="DC16B6"/>
                </a:solidFill>
              </a:rPr>
              <a:t>workplace for intermediate data processing </a:t>
            </a:r>
            <a:r>
              <a:rPr lang="en-US" sz="1400" dirty="0" smtClean="0"/>
              <a:t>before saving the result to a regular table, as it can</a:t>
            </a:r>
            <a:endParaRPr lang="en-US" sz="1400" dirty="0" smtClean="0"/>
          </a:p>
          <a:p>
            <a:r>
              <a:rPr lang="en-US" sz="1400" dirty="0" smtClean="0"/>
              <a:t>live only for the age of the database connection</a:t>
            </a:r>
            <a:endParaRPr lang="en-US" sz="1400" dirty="0" smtClean="0"/>
          </a:p>
          <a:p>
            <a:r>
              <a:rPr lang="en-US" sz="1400" dirty="0" smtClean="0"/>
              <a:t>The temp table in SQL Server can be created at the run-time and perform</a:t>
            </a:r>
            <a:endParaRPr lang="en-US" sz="1400" dirty="0" smtClean="0"/>
          </a:p>
          <a:p>
            <a:pPr>
              <a:buNone/>
            </a:pPr>
            <a:r>
              <a:rPr lang="en-US" sz="1400" dirty="0" smtClean="0"/>
              <a:t>      all the operations that a regular table can do. There are two types of Temporary Tables in SQL Server,</a:t>
            </a:r>
            <a:endParaRPr lang="en-US" sz="1400" dirty="0" smtClean="0"/>
          </a:p>
          <a:p>
            <a:pPr>
              <a:buNone/>
            </a:pPr>
            <a:r>
              <a:rPr lang="en-US" sz="1400" dirty="0" smtClean="0"/>
              <a:t>      and they are Local Temporary Tables and Global Temporary Tables.</a:t>
            </a:r>
            <a:endParaRPr lang="en-US" sz="1400" dirty="0" smtClean="0"/>
          </a:p>
          <a:p>
            <a:r>
              <a:rPr lang="en-US" sz="1400" dirty="0" smtClean="0"/>
              <a:t>Both Temp and Global Temp table Advantage:</a:t>
            </a:r>
            <a:endParaRPr lang="en-US" sz="1400" dirty="0" smtClean="0"/>
          </a:p>
          <a:p>
            <a:r>
              <a:rPr lang="en-US" sz="1400" dirty="0" smtClean="0"/>
              <a:t>1. When we are working with the complex SQL Server joins.</a:t>
            </a:r>
            <a:endParaRPr lang="en-US" sz="1400" dirty="0" smtClean="0"/>
          </a:p>
          <a:p>
            <a:r>
              <a:rPr lang="en-US" sz="1400" dirty="0" smtClean="0"/>
              <a:t>2. Temp tables are useful to replace the costly cursors.</a:t>
            </a:r>
            <a:endParaRPr lang="en-US" sz="1400" dirty="0" smtClean="0"/>
          </a:p>
          <a:p>
            <a:r>
              <a:rPr lang="en-US" sz="1400" dirty="0" smtClean="0"/>
              <a:t>3. Use temp table to store the result set data and manipulate the data from the temp table to the actual table.</a:t>
            </a:r>
            <a:endParaRPr lang="en-US" sz="1400" dirty="0" smtClean="0"/>
          </a:p>
          <a:p>
            <a:r>
              <a:rPr lang="en-US" sz="1400" dirty="0" smtClean="0"/>
              <a:t>4. We can use this SQL temp table when we are doing a large number of row manipulation in stored procedures.</a:t>
            </a:r>
            <a:endParaRPr lang="en-US" sz="1400" dirty="0" smtClean="0"/>
          </a:p>
          <a:p>
            <a:r>
              <a:rPr lang="en-US" sz="1400" dirty="0" smtClean="0"/>
              <a:t>Remember, If we create a temp table inside a stored procedure, it applicable to that SP only.</a:t>
            </a:r>
            <a:endParaRPr lang="en-US" sz="1400" dirty="0" smtClean="0"/>
          </a:p>
          <a:p>
            <a:r>
              <a:rPr lang="en-US" sz="1400" dirty="0" smtClean="0"/>
              <a:t>It means you can not call the temp table outside the stored procedure.</a:t>
            </a:r>
            <a:endParaRPr lang="en-US" sz="1400" dirty="0" smtClean="0"/>
          </a:p>
          <a:p>
            <a:endParaRPr lang="en-US" sz="1400" dirty="0" smtClean="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620000" cy="792162"/>
          </a:xfrm>
        </p:spPr>
        <p:txBody>
          <a:bodyPr/>
          <a:lstStyle/>
          <a:p>
            <a:r>
              <a:rPr lang="en-US" sz="3600" b="1" dirty="0" smtClean="0">
                <a:solidFill>
                  <a:srgbClr val="DC16B6"/>
                </a:solidFill>
              </a:rPr>
              <a:t>Temporary Tables</a:t>
            </a:r>
            <a:endParaRPr lang="en-US" sz="3600" dirty="0" smtClean="0">
              <a:solidFill>
                <a:srgbClr val="DC16B6"/>
              </a:solidFill>
            </a:endParaRPr>
          </a:p>
        </p:txBody>
      </p:sp>
      <p:sp>
        <p:nvSpPr>
          <p:cNvPr id="3" name="Content Placeholder 2"/>
          <p:cNvSpPr>
            <a:spLocks noGrp="1"/>
          </p:cNvSpPr>
          <p:nvPr>
            <p:ph idx="1"/>
          </p:nvPr>
        </p:nvSpPr>
        <p:spPr>
          <a:xfrm>
            <a:off x="381000" y="1219200"/>
            <a:ext cx="7772400" cy="2743200"/>
          </a:xfrm>
        </p:spPr>
        <p:txBody>
          <a:bodyPr/>
          <a:lstStyle/>
          <a:p>
            <a:endParaRPr lang="en-US" sz="1400" dirty="0" smtClean="0"/>
          </a:p>
          <a:p>
            <a:r>
              <a:rPr lang="en-US" sz="1400" dirty="0" smtClean="0"/>
              <a:t>Temporary Tables are similar to permanent tables, the only difference is Temporary Tables are stored in </a:t>
            </a:r>
            <a:r>
              <a:rPr lang="en-US" sz="1400" dirty="0" err="1" smtClean="0"/>
              <a:t>Temp_DB</a:t>
            </a:r>
            <a:r>
              <a:rPr lang="en-US" sz="1400" dirty="0" smtClean="0"/>
              <a:t> and they are dropped when the connection which created it is closed, whereas permanent tables are stored in the database in which we create them and are dropped when we drop them using drop command.</a:t>
            </a:r>
            <a:endParaRPr lang="en-US" sz="1400" dirty="0" smtClean="0"/>
          </a:p>
          <a:p>
            <a:r>
              <a:rPr lang="en-US" sz="1400" dirty="0" smtClean="0"/>
              <a:t>Types of Temporary Tables:</a:t>
            </a:r>
            <a:endParaRPr lang="en-US" sz="1400" dirty="0" smtClean="0"/>
          </a:p>
          <a:p>
            <a:r>
              <a:rPr lang="en-US" sz="1400" dirty="0" smtClean="0"/>
              <a:t>Local Temporary Tables</a:t>
            </a:r>
            <a:endParaRPr lang="en-US" sz="1400" dirty="0" smtClean="0"/>
          </a:p>
          <a:p>
            <a:r>
              <a:rPr lang="en-US" sz="1400" dirty="0" smtClean="0"/>
              <a:t>Global Temporary Tables</a:t>
            </a:r>
            <a:endParaRPr lang="en-US" sz="1400" dirty="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914400"/>
            <a:ext cx="7162800" cy="5486400"/>
          </a:xfrm>
        </p:spPr>
        <p:txBody>
          <a:bodyPr>
            <a:normAutofit/>
          </a:bodyPr>
          <a:lstStyle/>
          <a:p>
            <a:pPr>
              <a:buNone/>
            </a:pPr>
            <a:endParaRPr lang="en-US" sz="1600" dirty="0" smtClean="0">
              <a:solidFill>
                <a:schemeClr val="bg2">
                  <a:lumMod val="50000"/>
                </a:schemeClr>
              </a:solidFill>
            </a:endParaRPr>
          </a:p>
          <a:p>
            <a:r>
              <a:rPr lang="en-US" sz="1600" dirty="0" smtClean="0"/>
              <a:t>The ALTER TABLE statement is used to add, delete, or modify columns in an existing table.</a:t>
            </a:r>
            <a:endParaRPr lang="en-US" sz="1600" dirty="0" smtClean="0"/>
          </a:p>
          <a:p>
            <a:r>
              <a:rPr lang="en-US" sz="1600" dirty="0" smtClean="0"/>
              <a:t>The ALTER TABLE statement is also used to add and drop various constraints on an existing table.</a:t>
            </a:r>
            <a:endParaRPr lang="en-US" sz="1600" dirty="0" smtClean="0"/>
          </a:p>
          <a:p>
            <a:pPr>
              <a:buNone/>
            </a:pPr>
            <a:r>
              <a:rPr lang="en-US" sz="1600" b="1" dirty="0" smtClean="0">
                <a:solidFill>
                  <a:srgbClr val="FF0000"/>
                </a:solidFill>
              </a:rPr>
              <a:t>Syntax:  </a:t>
            </a:r>
            <a:endParaRPr lang="en-US" sz="1600" b="1" dirty="0" smtClean="0">
              <a:solidFill>
                <a:srgbClr val="FF0000"/>
              </a:solidFill>
            </a:endParaRPr>
          </a:p>
          <a:p>
            <a:pPr>
              <a:buNone/>
            </a:pPr>
            <a:r>
              <a:rPr lang="en-US" sz="1600" dirty="0" smtClean="0"/>
              <a:t>       ALTER TABLE </a:t>
            </a:r>
            <a:r>
              <a:rPr lang="en-US" sz="1600" i="1" dirty="0" err="1" smtClean="0"/>
              <a:t>table_name</a:t>
            </a:r>
            <a:br>
              <a:rPr lang="en-US" sz="1600" dirty="0" smtClean="0"/>
            </a:br>
            <a:r>
              <a:rPr lang="en-US" sz="1600" dirty="0" smtClean="0"/>
              <a:t>  ADD </a:t>
            </a:r>
            <a:r>
              <a:rPr lang="en-US" sz="1600" i="1" dirty="0" err="1" smtClean="0"/>
              <a:t>column_name</a:t>
            </a:r>
            <a:r>
              <a:rPr lang="en-US" sz="1600" i="1" dirty="0" smtClean="0"/>
              <a:t> </a:t>
            </a:r>
            <a:r>
              <a:rPr lang="en-US" sz="1600" i="1" dirty="0" err="1" smtClean="0"/>
              <a:t>datatype</a:t>
            </a:r>
            <a:r>
              <a:rPr lang="en-US" sz="1600" dirty="0" smtClean="0"/>
              <a:t>;</a:t>
            </a:r>
            <a:endParaRPr lang="en-US" sz="1600" dirty="0" smtClean="0"/>
          </a:p>
          <a:p>
            <a:pPr>
              <a:buNone/>
            </a:pPr>
            <a:r>
              <a:rPr lang="en-US" sz="1600" dirty="0" smtClean="0">
                <a:solidFill>
                  <a:schemeClr val="bg2">
                    <a:lumMod val="50000"/>
                  </a:schemeClr>
                </a:solidFill>
              </a:rPr>
              <a:t>   Drop Column </a:t>
            </a:r>
            <a:endParaRPr lang="en-US" sz="1600" dirty="0" smtClean="0">
              <a:solidFill>
                <a:schemeClr val="bg2">
                  <a:lumMod val="50000"/>
                </a:schemeClr>
              </a:solidFill>
            </a:endParaRPr>
          </a:p>
          <a:p>
            <a:pPr>
              <a:buNone/>
            </a:pPr>
            <a:r>
              <a:rPr lang="en-US" sz="1600" dirty="0" smtClean="0"/>
              <a:t>     ALTER TABLE </a:t>
            </a:r>
            <a:r>
              <a:rPr lang="en-US" sz="1600" i="1" dirty="0" err="1" smtClean="0"/>
              <a:t>table_name</a:t>
            </a:r>
            <a:br>
              <a:rPr lang="en-US" sz="1600" dirty="0" smtClean="0"/>
            </a:br>
            <a:r>
              <a:rPr lang="en-US" sz="1600" dirty="0" smtClean="0"/>
              <a:t>DROP COLUMN </a:t>
            </a:r>
            <a:r>
              <a:rPr lang="en-US" sz="1600" i="1" dirty="0" err="1" smtClean="0"/>
              <a:t>column_name</a:t>
            </a:r>
            <a:r>
              <a:rPr lang="en-US" sz="1600" dirty="0" smtClean="0"/>
              <a:t>;</a:t>
            </a:r>
            <a:endParaRPr lang="en-US" sz="1600" dirty="0" smtClean="0"/>
          </a:p>
          <a:p>
            <a:pPr>
              <a:buNone/>
            </a:pPr>
            <a:r>
              <a:rPr lang="en-US" sz="1600" dirty="0" smtClean="0">
                <a:solidFill>
                  <a:schemeClr val="bg2">
                    <a:lumMod val="50000"/>
                  </a:schemeClr>
                </a:solidFill>
              </a:rPr>
              <a:t>    Alter </a:t>
            </a:r>
            <a:r>
              <a:rPr lang="en-US" sz="1600" dirty="0" err="1" smtClean="0">
                <a:solidFill>
                  <a:schemeClr val="bg2">
                    <a:lumMod val="50000"/>
                  </a:schemeClr>
                </a:solidFill>
              </a:rPr>
              <a:t>DataType</a:t>
            </a:r>
            <a:r>
              <a:rPr lang="en-US" sz="1600" dirty="0" smtClean="0">
                <a:solidFill>
                  <a:schemeClr val="bg2">
                    <a:lumMod val="50000"/>
                  </a:schemeClr>
                </a:solidFill>
              </a:rPr>
              <a:t> </a:t>
            </a:r>
            <a:endParaRPr lang="en-US" sz="1600" dirty="0" smtClean="0">
              <a:solidFill>
                <a:schemeClr val="bg2">
                  <a:lumMod val="50000"/>
                </a:schemeClr>
              </a:solidFill>
            </a:endParaRPr>
          </a:p>
          <a:p>
            <a:pPr>
              <a:buNone/>
            </a:pPr>
            <a:r>
              <a:rPr lang="en-US" sz="1600" dirty="0" smtClean="0"/>
              <a:t>     ALTER TABLE </a:t>
            </a:r>
            <a:r>
              <a:rPr lang="en-US" sz="1600" i="1" dirty="0" err="1" smtClean="0"/>
              <a:t>table_name</a:t>
            </a:r>
            <a:br>
              <a:rPr lang="en-US" sz="1600" dirty="0" smtClean="0"/>
            </a:br>
            <a:r>
              <a:rPr lang="en-US" sz="1600" dirty="0" smtClean="0"/>
              <a:t>ALTER COLUMN </a:t>
            </a:r>
            <a:r>
              <a:rPr lang="en-US" sz="1600" i="1" dirty="0" err="1" smtClean="0"/>
              <a:t>column_name</a:t>
            </a:r>
            <a:r>
              <a:rPr lang="en-US" sz="1600" i="1" dirty="0" smtClean="0"/>
              <a:t> </a:t>
            </a:r>
            <a:r>
              <a:rPr lang="en-US" sz="1600" i="1" dirty="0" err="1" smtClean="0"/>
              <a:t>datatype</a:t>
            </a:r>
            <a:r>
              <a:rPr lang="en-US" sz="1600" dirty="0" smtClean="0"/>
              <a:t>;</a:t>
            </a:r>
            <a:endParaRPr lang="en-US" sz="1600" dirty="0" smtClean="0"/>
          </a:p>
          <a:p>
            <a:pPr>
              <a:buNone/>
            </a:pPr>
            <a:endParaRPr lang="en-US" sz="1400" dirty="0" smtClean="0"/>
          </a:p>
          <a:p>
            <a:pPr>
              <a:buNone/>
            </a:pPr>
            <a:r>
              <a:rPr lang="en-US" dirty="0" smtClean="0"/>
              <a:t>     </a:t>
            </a:r>
            <a:endParaRPr lang="en-US" dirty="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
        <p:nvSpPr>
          <p:cNvPr id="7" name="Title 1"/>
          <p:cNvSpPr>
            <a:spLocks noGrp="1"/>
          </p:cNvSpPr>
          <p:nvPr>
            <p:ph type="title"/>
          </p:nvPr>
        </p:nvSpPr>
        <p:spPr>
          <a:xfrm>
            <a:off x="457200" y="533400"/>
            <a:ext cx="8077200" cy="563562"/>
          </a:xfrm>
        </p:spPr>
        <p:txBody>
          <a:bodyPr/>
          <a:lstStyle/>
          <a:p>
            <a:r>
              <a:rPr lang="en-US" sz="1800" dirty="0" smtClean="0">
                <a:solidFill>
                  <a:schemeClr val="bg2">
                    <a:lumMod val="50000"/>
                  </a:schemeClr>
                </a:solidFill>
              </a:rPr>
              <a:t>ALTER</a:t>
            </a:r>
            <a:endParaRPr lang="en-US" sz="18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620000" cy="792162"/>
          </a:xfrm>
        </p:spPr>
        <p:txBody>
          <a:bodyPr/>
          <a:lstStyle/>
          <a:p>
            <a:r>
              <a:rPr lang="en-US" sz="3600" b="1" dirty="0" smtClean="0">
                <a:solidFill>
                  <a:srgbClr val="DC16B6"/>
                </a:solidFill>
              </a:rPr>
              <a:t>Temporary Tables</a:t>
            </a:r>
            <a:endParaRPr lang="en-US" sz="3600" dirty="0" smtClean="0">
              <a:solidFill>
                <a:srgbClr val="DC16B6"/>
              </a:solidFill>
            </a:endParaRPr>
          </a:p>
        </p:txBody>
      </p:sp>
      <p:sp>
        <p:nvSpPr>
          <p:cNvPr id="3" name="Content Placeholder 2"/>
          <p:cNvSpPr>
            <a:spLocks noGrp="1"/>
          </p:cNvSpPr>
          <p:nvPr>
            <p:ph idx="1"/>
          </p:nvPr>
        </p:nvSpPr>
        <p:spPr>
          <a:xfrm>
            <a:off x="381000" y="1219200"/>
            <a:ext cx="7772400" cy="2743200"/>
          </a:xfrm>
        </p:spPr>
        <p:txBody>
          <a:bodyPr>
            <a:normAutofit fontScale="92500" lnSpcReduction="20000"/>
          </a:bodyPr>
          <a:lstStyle/>
          <a:p>
            <a:endParaRPr lang="en-US" sz="1400" dirty="0" smtClean="0"/>
          </a:p>
          <a:p>
            <a:r>
              <a:rPr lang="en-US" sz="1400" dirty="0" smtClean="0"/>
              <a:t>--The temp table in SQL Server can be created at the run-time and perform</a:t>
            </a:r>
            <a:endParaRPr lang="en-US" sz="1400" dirty="0" smtClean="0"/>
          </a:p>
          <a:p>
            <a:r>
              <a:rPr lang="en-US" sz="1400" dirty="0" smtClean="0"/>
              <a:t>-all the operations that a regular table can do. There are two types of Temporary Tables in SQL Server,</a:t>
            </a:r>
            <a:endParaRPr lang="en-US" sz="1400" dirty="0" smtClean="0"/>
          </a:p>
          <a:p>
            <a:r>
              <a:rPr lang="en-US" sz="1400" dirty="0" smtClean="0"/>
              <a:t>--and they are Local Temporary Tables and Global Temporary Tables.</a:t>
            </a:r>
            <a:endParaRPr lang="en-US" sz="1400" dirty="0" smtClean="0"/>
          </a:p>
          <a:p>
            <a:r>
              <a:rPr lang="en-US" sz="1400" dirty="0" smtClean="0"/>
              <a:t>--Both Temp and Global Temp table Advantage:</a:t>
            </a:r>
            <a:endParaRPr lang="en-US" sz="1400" dirty="0" smtClean="0"/>
          </a:p>
          <a:p>
            <a:r>
              <a:rPr lang="en-US" sz="1400" dirty="0" smtClean="0"/>
              <a:t>--1. When we are working with the complex SQL Server joins.</a:t>
            </a:r>
            <a:endParaRPr lang="en-US" sz="1400" dirty="0" smtClean="0"/>
          </a:p>
          <a:p>
            <a:r>
              <a:rPr lang="en-US" sz="1400" dirty="0" smtClean="0"/>
              <a:t>--2. Temp tables are useful to replace the costly cursors.</a:t>
            </a:r>
            <a:endParaRPr lang="en-US" sz="1400" dirty="0" smtClean="0"/>
          </a:p>
          <a:p>
            <a:r>
              <a:rPr lang="en-US" sz="1400" dirty="0" smtClean="0"/>
              <a:t>--3. Use temp table to store the result set data and manipulate the data from the temp table to the actual table.</a:t>
            </a:r>
            <a:endParaRPr lang="en-US" sz="1400" dirty="0" smtClean="0"/>
          </a:p>
          <a:p>
            <a:r>
              <a:rPr lang="en-US" sz="1400" dirty="0" smtClean="0"/>
              <a:t>--4. We can use this SQL temp table when we are doing a large number of row manipulation in stored procedures.</a:t>
            </a:r>
            <a:endParaRPr lang="en-US" sz="1400" dirty="0" smtClean="0"/>
          </a:p>
          <a:p>
            <a:r>
              <a:rPr lang="en-US" sz="1400" dirty="0" smtClean="0"/>
              <a:t>--Remember, If we create a temp table inside a stored procedure, it applicable to that SP only.</a:t>
            </a:r>
            <a:endParaRPr lang="en-US" sz="1400" dirty="0" smtClean="0"/>
          </a:p>
          <a:p>
            <a:r>
              <a:rPr lang="en-US" sz="1400" dirty="0" smtClean="0"/>
              <a:t>--It means you can not call the temp table outside the stored procedure.</a:t>
            </a:r>
            <a:endParaRPr lang="en-US" sz="1400" dirty="0" smtClean="0"/>
          </a:p>
          <a:p>
            <a:endParaRPr lang="en-US" sz="1400" dirty="0" smtClean="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Table Variable</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Table Variable in SQL Server:</a:t>
            </a:r>
            <a:endParaRPr lang="en-US" dirty="0" smtClean="0"/>
          </a:p>
          <a:p>
            <a:r>
              <a:rPr lang="en-US" dirty="0" smtClean="0"/>
              <a:t>What are table Variables ?</a:t>
            </a:r>
            <a:endParaRPr lang="en-US" dirty="0" smtClean="0"/>
          </a:p>
          <a:p>
            <a:r>
              <a:rPr lang="en-US" dirty="0" smtClean="0"/>
              <a:t>Best alternative to </a:t>
            </a:r>
            <a:r>
              <a:rPr lang="en-US" dirty="0" smtClean="0">
                <a:solidFill>
                  <a:srgbClr val="FF0000"/>
                </a:solidFill>
              </a:rPr>
              <a:t>Temp tables</a:t>
            </a:r>
            <a:r>
              <a:rPr lang="en-US" dirty="0" smtClean="0"/>
              <a:t>. Stores a set of records like SQL tables or Local Variables,</a:t>
            </a:r>
            <a:endParaRPr lang="en-US" dirty="0" smtClean="0"/>
          </a:p>
          <a:p>
            <a:r>
              <a:rPr lang="en-US" dirty="0" smtClean="0"/>
              <a:t>Table variable scope limited to User Defined Functions or Stored procedures.</a:t>
            </a:r>
            <a:endParaRPr lang="en-US" dirty="0" smtClean="0"/>
          </a:p>
          <a:p>
            <a:endParaRPr lang="en-US" dirty="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001000" cy="792162"/>
          </a:xfrm>
        </p:spPr>
        <p:txBody>
          <a:bodyPr/>
          <a:lstStyle/>
          <a:p>
            <a:r>
              <a:rPr lang="en-US" sz="2800" b="1" dirty="0" smtClean="0">
                <a:solidFill>
                  <a:srgbClr val="DC16B6"/>
                </a:solidFill>
              </a:rPr>
              <a:t>SQL Tutorial on Decision Making Statements</a:t>
            </a:r>
            <a:endParaRPr lang="en-US" sz="2800" b="1" dirty="0">
              <a:solidFill>
                <a:srgbClr val="DC16B6"/>
              </a:solidFill>
            </a:endParaRPr>
          </a:p>
        </p:txBody>
      </p:sp>
      <p:sp>
        <p:nvSpPr>
          <p:cNvPr id="3" name="Content Placeholder 2"/>
          <p:cNvSpPr>
            <a:spLocks noGrp="1"/>
          </p:cNvSpPr>
          <p:nvPr>
            <p:ph idx="1"/>
          </p:nvPr>
        </p:nvSpPr>
        <p:spPr>
          <a:xfrm>
            <a:off x="228600" y="685800"/>
            <a:ext cx="7924800" cy="4876800"/>
          </a:xfrm>
        </p:spPr>
        <p:txBody>
          <a:bodyPr>
            <a:normAutofit/>
          </a:bodyPr>
          <a:lstStyle/>
          <a:p>
            <a:endParaRPr lang="en-US" sz="1400" dirty="0" smtClean="0"/>
          </a:p>
          <a:p>
            <a:r>
              <a:rPr lang="en-US" sz="1400" b="1" u="sng" dirty="0" smtClean="0"/>
              <a:t>SQL IF ELSE</a:t>
            </a:r>
            <a:endParaRPr lang="en-US" sz="1400" b="1" u="sng" dirty="0" smtClean="0"/>
          </a:p>
          <a:p>
            <a:r>
              <a:rPr lang="en-US" sz="1400" dirty="0" smtClean="0"/>
              <a:t>The SQL If Else statement is one of the most useful decision-making statements. </a:t>
            </a:r>
            <a:endParaRPr lang="en-US" sz="1400" dirty="0" smtClean="0"/>
          </a:p>
          <a:p>
            <a:r>
              <a:rPr lang="en-US" sz="1400" dirty="0" smtClean="0"/>
              <a:t>SQL If statement will test the condition first, and depending upon the result, it will execute the statements.</a:t>
            </a:r>
            <a:endParaRPr lang="en-US" sz="1400" dirty="0" smtClean="0"/>
          </a:p>
          <a:p>
            <a:r>
              <a:rPr lang="en-US" sz="1400" dirty="0" smtClean="0"/>
              <a:t>If the test condition in SQL If statement is true, the statements inside the if block will execute. Otherwise, statements inside the Else block executed. Let us see the syntax of the SQL Server If Else condition:</a:t>
            </a:r>
            <a:endParaRPr lang="en-US" sz="1400" dirty="0" smtClean="0"/>
          </a:p>
          <a:p>
            <a:r>
              <a:rPr lang="en-US" sz="1400" dirty="0" smtClean="0"/>
              <a:t>Example1: Please check the code that we have discussed in the class . </a:t>
            </a:r>
            <a:endParaRPr lang="en-US" sz="1400" dirty="0" smtClean="0"/>
          </a:p>
          <a:p>
            <a:endParaRPr lang="en-US" sz="1400" dirty="0" smtClean="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92162"/>
          </a:xfrm>
        </p:spPr>
        <p:txBody>
          <a:bodyPr/>
          <a:lstStyle/>
          <a:p>
            <a:r>
              <a:rPr lang="en-US" dirty="0" smtClean="0">
                <a:solidFill>
                  <a:srgbClr val="DC16B6"/>
                </a:solidFill>
              </a:rPr>
              <a:t>User Defined function</a:t>
            </a:r>
            <a:endParaRPr lang="en-US" dirty="0">
              <a:solidFill>
                <a:srgbClr val="DC16B6"/>
              </a:solidFill>
            </a:endParaRPr>
          </a:p>
        </p:txBody>
      </p:sp>
      <p:sp>
        <p:nvSpPr>
          <p:cNvPr id="3" name="Content Placeholder 2"/>
          <p:cNvSpPr>
            <a:spLocks noGrp="1"/>
          </p:cNvSpPr>
          <p:nvPr>
            <p:ph idx="1"/>
          </p:nvPr>
        </p:nvSpPr>
        <p:spPr>
          <a:xfrm>
            <a:off x="304800" y="1371600"/>
            <a:ext cx="7620000" cy="4800600"/>
          </a:xfrm>
        </p:spPr>
        <p:txBody>
          <a:bodyPr/>
          <a:lstStyle/>
          <a:p>
            <a:endParaRPr lang="en-US" sz="1400" dirty="0" smtClean="0"/>
          </a:p>
          <a:p>
            <a:endParaRPr lang="en-US" sz="1400" dirty="0" smtClean="0"/>
          </a:p>
          <a:p>
            <a:r>
              <a:rPr lang="en-US" sz="1400" dirty="0" smtClean="0"/>
              <a:t>User-defined functions in SQL are declared using the CREATE FUNCTION statement.</a:t>
            </a:r>
            <a:endParaRPr lang="en-US" sz="1400" dirty="0" smtClean="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DC16B6"/>
                </a:solidFill>
              </a:rPr>
              <a:t>Variable in T/SQL</a:t>
            </a:r>
            <a:endParaRPr lang="en-US" dirty="0">
              <a:solidFill>
                <a:srgbClr val="DC16B6"/>
              </a:solidFill>
            </a:endParaRPr>
          </a:p>
        </p:txBody>
      </p:sp>
      <p:sp>
        <p:nvSpPr>
          <p:cNvPr id="3" name="Content Placeholder 2"/>
          <p:cNvSpPr>
            <a:spLocks noGrp="1"/>
          </p:cNvSpPr>
          <p:nvPr>
            <p:ph idx="1"/>
          </p:nvPr>
        </p:nvSpPr>
        <p:spPr/>
        <p:txBody>
          <a:bodyPr/>
          <a:lstStyle/>
          <a:p>
            <a:r>
              <a:rPr lang="en-US" dirty="0" smtClean="0"/>
              <a:t>Declare </a:t>
            </a:r>
            <a:endParaRPr lang="en-US" dirty="0" smtClean="0"/>
          </a:p>
          <a:p>
            <a:r>
              <a:rPr lang="en-US" dirty="0" smtClean="0"/>
              <a:t> Set</a:t>
            </a:r>
            <a:endParaRPr lang="en-US" dirty="0" smtClean="0"/>
          </a:p>
          <a:p>
            <a:r>
              <a:rPr lang="en-US" dirty="0" smtClean="0"/>
              <a:t>Print </a:t>
            </a:r>
            <a:endParaRPr lang="en-US" dirty="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15962"/>
          </a:xfrm>
        </p:spPr>
        <p:txBody>
          <a:bodyPr/>
          <a:lstStyle/>
          <a:p>
            <a:r>
              <a:rPr lang="en-US" dirty="0" smtClean="0">
                <a:solidFill>
                  <a:srgbClr val="DC16B6"/>
                </a:solidFill>
              </a:rPr>
              <a:t>Types of UDF</a:t>
            </a:r>
            <a:endParaRPr lang="en-US" dirty="0">
              <a:solidFill>
                <a:srgbClr val="DC16B6"/>
              </a:solidFill>
            </a:endParaRPr>
          </a:p>
        </p:txBody>
      </p:sp>
      <p:sp>
        <p:nvSpPr>
          <p:cNvPr id="3" name="Content Placeholder 2"/>
          <p:cNvSpPr>
            <a:spLocks noGrp="1"/>
          </p:cNvSpPr>
          <p:nvPr>
            <p:ph idx="1"/>
          </p:nvPr>
        </p:nvSpPr>
        <p:spPr/>
        <p:txBody>
          <a:bodyPr/>
          <a:lstStyle/>
          <a:p>
            <a:r>
              <a:rPr lang="en-US" dirty="0" smtClean="0"/>
              <a:t>There are two types of UDF</a:t>
            </a:r>
            <a:endParaRPr lang="en-US" dirty="0" smtClean="0"/>
          </a:p>
          <a:p>
            <a:pPr>
              <a:buNone/>
            </a:pPr>
            <a:r>
              <a:rPr lang="en-US" dirty="0" smtClean="0"/>
              <a:t>1. Scalar functions. It returns only </a:t>
            </a:r>
            <a:r>
              <a:rPr lang="en-US" dirty="0" smtClean="0">
                <a:solidFill>
                  <a:srgbClr val="FF0000"/>
                </a:solidFill>
              </a:rPr>
              <a:t>single </a:t>
            </a:r>
            <a:r>
              <a:rPr lang="en-US" dirty="0" smtClean="0"/>
              <a:t>type(</a:t>
            </a:r>
            <a:r>
              <a:rPr lang="en-US" dirty="0" err="1" smtClean="0"/>
              <a:t>Int</a:t>
            </a:r>
            <a:r>
              <a:rPr lang="en-US" dirty="0" smtClean="0"/>
              <a:t>)</a:t>
            </a:r>
            <a:endParaRPr lang="en-US" dirty="0" smtClean="0"/>
          </a:p>
          <a:p>
            <a:pPr>
              <a:buNone/>
            </a:pPr>
            <a:r>
              <a:rPr lang="en-US" dirty="0" smtClean="0"/>
              <a:t>2. Inline table-valued functions. It returns a </a:t>
            </a:r>
            <a:r>
              <a:rPr lang="en-US" dirty="0" smtClean="0">
                <a:solidFill>
                  <a:srgbClr val="FF0000"/>
                </a:solidFill>
              </a:rPr>
              <a:t>Table</a:t>
            </a:r>
            <a:endParaRPr lang="en-US" dirty="0" smtClean="0">
              <a:solidFill>
                <a:srgbClr val="FF0000"/>
              </a:solidFill>
            </a:endParaRPr>
          </a:p>
          <a:p>
            <a:endParaRPr lang="en-US" dirty="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15962"/>
          </a:xfrm>
        </p:spPr>
        <p:txBody>
          <a:bodyPr/>
          <a:lstStyle/>
          <a:p>
            <a:pPr marL="571500" indent="-457200"/>
            <a:r>
              <a:rPr lang="en-US" dirty="0" smtClean="0">
                <a:solidFill>
                  <a:srgbClr val="DC16B6"/>
                </a:solidFill>
              </a:rPr>
              <a:t>Scalar</a:t>
            </a:r>
            <a:r>
              <a:rPr lang="en-US" dirty="0" smtClean="0"/>
              <a:t> </a:t>
            </a:r>
            <a:r>
              <a:rPr lang="en-US" dirty="0" smtClean="0">
                <a:solidFill>
                  <a:srgbClr val="DC16B6"/>
                </a:solidFill>
              </a:rPr>
              <a:t>functions</a:t>
            </a:r>
            <a:endParaRPr lang="en-US" dirty="0" smtClean="0"/>
          </a:p>
        </p:txBody>
      </p:sp>
      <p:sp>
        <p:nvSpPr>
          <p:cNvPr id="3" name="Content Placeholder 2"/>
          <p:cNvSpPr>
            <a:spLocks noGrp="1"/>
          </p:cNvSpPr>
          <p:nvPr>
            <p:ph idx="1"/>
          </p:nvPr>
        </p:nvSpPr>
        <p:spPr>
          <a:xfrm>
            <a:off x="457200" y="1143000"/>
            <a:ext cx="7620000" cy="4800600"/>
          </a:xfrm>
        </p:spPr>
        <p:txBody>
          <a:bodyPr/>
          <a:lstStyle/>
          <a:p>
            <a:r>
              <a:rPr lang="en-US" dirty="0" smtClean="0"/>
              <a:t>Scalar functions return a single data value (not a table) with RETURNS clause. Scalar functions can use all scalar data types, with exception of timestamp and user-defined data types. </a:t>
            </a:r>
            <a:endParaRPr lang="en-US" dirty="0" smtClean="0"/>
          </a:p>
          <a:p>
            <a:r>
              <a:rPr lang="en-US" dirty="0" smtClean="0"/>
              <a:t>User-defined functions can be invoked from a query like built‑in functions such as OBJECT_ID, LEN, DATEDIFF.</a:t>
            </a:r>
            <a:endParaRPr lang="en-US" dirty="0" smtClean="0"/>
          </a:p>
          <a:p>
            <a:pPr>
              <a:buNone/>
            </a:pPr>
            <a:r>
              <a:rPr lang="en-US" b="1" dirty="0" smtClean="0">
                <a:solidFill>
                  <a:srgbClr val="DC16B6"/>
                </a:solidFill>
              </a:rPr>
              <a:t> Execution: (The same as SP)</a:t>
            </a:r>
            <a:endParaRPr lang="en-US" b="1" dirty="0" smtClean="0">
              <a:solidFill>
                <a:srgbClr val="DC16B6"/>
              </a:solidFill>
            </a:endParaRPr>
          </a:p>
          <a:p>
            <a:r>
              <a:rPr lang="en-US" dirty="0" smtClean="0"/>
              <a:t>Executed through an EXECUTE statements like stored procedures.</a:t>
            </a:r>
            <a:endParaRPr lang="en-US" dirty="0" smtClean="0"/>
          </a:p>
          <a:p>
            <a:pPr marL="571500" indent="-457200">
              <a:buAutoNum type="arabicPeriod"/>
            </a:pPr>
            <a:endParaRPr lang="en-US" dirty="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15962"/>
          </a:xfrm>
        </p:spPr>
        <p:txBody>
          <a:bodyPr/>
          <a:lstStyle/>
          <a:p>
            <a:pPr marL="571500" indent="-457200"/>
            <a:r>
              <a:rPr lang="en-US" dirty="0" smtClean="0">
                <a:solidFill>
                  <a:srgbClr val="DC16B6"/>
                </a:solidFill>
              </a:rPr>
              <a:t>Scalar</a:t>
            </a:r>
            <a:r>
              <a:rPr lang="en-US" dirty="0" smtClean="0"/>
              <a:t> </a:t>
            </a:r>
            <a:r>
              <a:rPr lang="en-US" dirty="0" smtClean="0">
                <a:solidFill>
                  <a:srgbClr val="DC16B6"/>
                </a:solidFill>
              </a:rPr>
              <a:t>functions</a:t>
            </a:r>
            <a:endParaRPr lang="en-US" dirty="0" smtClean="0"/>
          </a:p>
        </p:txBody>
      </p:sp>
      <p:sp>
        <p:nvSpPr>
          <p:cNvPr id="3" name="Content Placeholder 2"/>
          <p:cNvSpPr>
            <a:spLocks noGrp="1"/>
          </p:cNvSpPr>
          <p:nvPr>
            <p:ph idx="1"/>
          </p:nvPr>
        </p:nvSpPr>
        <p:spPr>
          <a:xfrm>
            <a:off x="457200" y="1219200"/>
            <a:ext cx="7620000" cy="4800600"/>
          </a:xfrm>
        </p:spPr>
        <p:txBody>
          <a:bodyPr>
            <a:normAutofit fontScale="77500" lnSpcReduction="20000"/>
          </a:bodyPr>
          <a:lstStyle/>
          <a:p>
            <a:pPr>
              <a:buNone/>
            </a:pPr>
            <a:r>
              <a:rPr lang="en-US" dirty="0" smtClean="0"/>
              <a:t>-- Syntax: </a:t>
            </a:r>
            <a:endParaRPr lang="en-US" dirty="0" smtClean="0"/>
          </a:p>
          <a:p>
            <a:pPr>
              <a:buNone/>
            </a:pPr>
            <a:endParaRPr lang="en-US" dirty="0" smtClean="0"/>
          </a:p>
          <a:p>
            <a:pPr>
              <a:buNone/>
            </a:pPr>
            <a:r>
              <a:rPr lang="en-US" dirty="0" smtClean="0"/>
              <a:t>CREATE [ OR ALTER ] FUNCTION [ </a:t>
            </a:r>
            <a:r>
              <a:rPr lang="en-US" dirty="0" err="1" smtClean="0"/>
              <a:t>schema_name</a:t>
            </a:r>
            <a:r>
              <a:rPr lang="en-US" dirty="0" smtClean="0"/>
              <a:t>. ] </a:t>
            </a:r>
            <a:r>
              <a:rPr lang="en-US" dirty="0" err="1" smtClean="0"/>
              <a:t>function_name</a:t>
            </a:r>
            <a:r>
              <a:rPr lang="en-US" dirty="0" smtClean="0"/>
              <a:t>   </a:t>
            </a:r>
            <a:endParaRPr lang="en-US" dirty="0" smtClean="0"/>
          </a:p>
          <a:p>
            <a:pPr>
              <a:buNone/>
            </a:pPr>
            <a:r>
              <a:rPr lang="en-US" dirty="0" smtClean="0"/>
              <a:t>( </a:t>
            </a:r>
            <a:endParaRPr lang="en-US" dirty="0" smtClean="0"/>
          </a:p>
          <a:p>
            <a:pPr>
              <a:buNone/>
            </a:pPr>
            <a:r>
              <a:rPr lang="en-US" dirty="0" smtClean="0"/>
              <a:t>[ { @</a:t>
            </a:r>
            <a:r>
              <a:rPr lang="en-US" dirty="0" err="1" smtClean="0"/>
              <a:t>parameter_name</a:t>
            </a:r>
            <a:r>
              <a:rPr lang="en-US" dirty="0" smtClean="0"/>
              <a:t> [ AS ][ </a:t>
            </a:r>
            <a:r>
              <a:rPr lang="en-US" dirty="0" err="1" smtClean="0"/>
              <a:t>type_schema_name</a:t>
            </a:r>
            <a:r>
              <a:rPr lang="en-US" dirty="0" smtClean="0"/>
              <a:t>. ] </a:t>
            </a:r>
            <a:r>
              <a:rPr lang="en-US" dirty="0" err="1" smtClean="0"/>
              <a:t>parameter_data_type</a:t>
            </a:r>
            <a:r>
              <a:rPr lang="en-US" dirty="0" smtClean="0"/>
              <a:t>   </a:t>
            </a:r>
            <a:endParaRPr lang="en-US" dirty="0" smtClean="0"/>
          </a:p>
          <a:p>
            <a:pPr>
              <a:buNone/>
            </a:pPr>
            <a:r>
              <a:rPr lang="en-US" dirty="0" smtClean="0">
                <a:solidFill>
                  <a:srgbClr val="FF0000"/>
                </a:solidFill>
              </a:rPr>
              <a:t>    [ = default ] [ READONLY ] }   </a:t>
            </a:r>
            <a:endParaRPr lang="en-US" dirty="0" smtClean="0">
              <a:solidFill>
                <a:srgbClr val="FF0000"/>
              </a:solidFill>
            </a:endParaRPr>
          </a:p>
          <a:p>
            <a:pPr>
              <a:buNone/>
            </a:pPr>
            <a:r>
              <a:rPr lang="en-US" dirty="0" smtClean="0">
                <a:solidFill>
                  <a:srgbClr val="FF0000"/>
                </a:solidFill>
              </a:rPr>
              <a:t>    [ ,...n ]  </a:t>
            </a:r>
            <a:endParaRPr lang="en-US" dirty="0" smtClean="0">
              <a:solidFill>
                <a:srgbClr val="FF0000"/>
              </a:solidFill>
            </a:endParaRPr>
          </a:p>
          <a:p>
            <a:pPr>
              <a:buNone/>
            </a:pPr>
            <a:r>
              <a:rPr lang="en-US" dirty="0" smtClean="0">
                <a:solidFill>
                  <a:srgbClr val="FF0000"/>
                </a:solidFill>
              </a:rPr>
              <a:t>  ]  </a:t>
            </a:r>
            <a:endParaRPr lang="en-US" dirty="0" smtClean="0">
              <a:solidFill>
                <a:srgbClr val="FF0000"/>
              </a:solidFill>
            </a:endParaRPr>
          </a:p>
          <a:p>
            <a:pPr>
              <a:buNone/>
            </a:pPr>
            <a:r>
              <a:rPr lang="en-US" dirty="0" smtClean="0"/>
              <a:t>)  </a:t>
            </a:r>
            <a:endParaRPr lang="en-US" dirty="0" smtClean="0"/>
          </a:p>
          <a:p>
            <a:pPr>
              <a:buNone/>
            </a:pPr>
            <a:r>
              <a:rPr lang="en-US" dirty="0" smtClean="0"/>
              <a:t>RETURNS </a:t>
            </a:r>
            <a:r>
              <a:rPr lang="en-US" dirty="0" err="1" smtClean="0"/>
              <a:t>return_data_type</a:t>
            </a:r>
            <a:r>
              <a:rPr lang="en-US" dirty="0" smtClean="0"/>
              <a:t>  </a:t>
            </a:r>
            <a:endParaRPr lang="en-US" dirty="0" smtClean="0"/>
          </a:p>
          <a:p>
            <a:pPr>
              <a:buNone/>
            </a:pPr>
            <a:r>
              <a:rPr lang="en-US" dirty="0" smtClean="0"/>
              <a:t>    [ WITH &lt;</a:t>
            </a:r>
            <a:r>
              <a:rPr lang="en-US" dirty="0" err="1" smtClean="0"/>
              <a:t>function_option</a:t>
            </a:r>
            <a:r>
              <a:rPr lang="en-US" dirty="0" smtClean="0"/>
              <a:t>&gt; [ ,...n ] ]  </a:t>
            </a:r>
            <a:endParaRPr lang="en-US" dirty="0" smtClean="0"/>
          </a:p>
          <a:p>
            <a:pPr>
              <a:buNone/>
            </a:pPr>
            <a:r>
              <a:rPr lang="en-US" dirty="0" smtClean="0"/>
              <a:t>    [ AS ]  </a:t>
            </a:r>
            <a:endParaRPr lang="en-US" dirty="0" smtClean="0"/>
          </a:p>
          <a:p>
            <a:pPr>
              <a:buNone/>
            </a:pPr>
            <a:r>
              <a:rPr lang="en-US" dirty="0" smtClean="0"/>
              <a:t>    BEGIN   </a:t>
            </a:r>
            <a:endParaRPr lang="en-US" dirty="0" smtClean="0"/>
          </a:p>
          <a:p>
            <a:pPr>
              <a:buNone/>
            </a:pPr>
            <a:r>
              <a:rPr lang="en-US" dirty="0" smtClean="0"/>
              <a:t>        </a:t>
            </a:r>
            <a:r>
              <a:rPr lang="en-US" dirty="0" err="1" smtClean="0"/>
              <a:t>function_body</a:t>
            </a:r>
            <a:r>
              <a:rPr lang="en-US" dirty="0" smtClean="0"/>
              <a:t>   </a:t>
            </a:r>
            <a:endParaRPr lang="en-US" dirty="0" smtClean="0"/>
          </a:p>
          <a:p>
            <a:pPr>
              <a:buNone/>
            </a:pPr>
            <a:r>
              <a:rPr lang="en-US" dirty="0" smtClean="0"/>
              <a:t>        RETURN </a:t>
            </a:r>
            <a:r>
              <a:rPr lang="en-US" dirty="0" err="1" smtClean="0"/>
              <a:t>scalar_expression</a:t>
            </a:r>
            <a:r>
              <a:rPr lang="en-US" dirty="0" smtClean="0"/>
              <a:t>  </a:t>
            </a:r>
            <a:endParaRPr lang="en-US" dirty="0" smtClean="0"/>
          </a:p>
          <a:p>
            <a:pPr>
              <a:buNone/>
            </a:pPr>
            <a:r>
              <a:rPr lang="en-US" dirty="0" smtClean="0"/>
              <a:t>    END  </a:t>
            </a:r>
            <a:endParaRPr lang="en-US" dirty="0" smtClean="0"/>
          </a:p>
          <a:p>
            <a:pPr>
              <a:buNone/>
            </a:pPr>
            <a:r>
              <a:rPr lang="en-US" dirty="0" smtClean="0"/>
              <a:t>[ ; ]</a:t>
            </a:r>
            <a:endParaRPr lang="en-US" dirty="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020762"/>
          </a:xfrm>
        </p:spPr>
        <p:txBody>
          <a:bodyPr/>
          <a:lstStyle/>
          <a:p>
            <a:r>
              <a:rPr lang="en-US" sz="3600" dirty="0" smtClean="0">
                <a:solidFill>
                  <a:srgbClr val="DC16B6"/>
                </a:solidFill>
              </a:rPr>
              <a:t>Scalar</a:t>
            </a:r>
            <a:r>
              <a:rPr lang="en-US" sz="3600" dirty="0" smtClean="0"/>
              <a:t> </a:t>
            </a:r>
            <a:r>
              <a:rPr lang="en-US" sz="3600" dirty="0" smtClean="0">
                <a:solidFill>
                  <a:srgbClr val="DC16B6"/>
                </a:solidFill>
              </a:rPr>
              <a:t>functions</a:t>
            </a:r>
            <a:endParaRPr lang="en-US" sz="3600" dirty="0"/>
          </a:p>
        </p:txBody>
      </p:sp>
      <p:sp>
        <p:nvSpPr>
          <p:cNvPr id="3" name="Content Placeholder 2"/>
          <p:cNvSpPr>
            <a:spLocks noGrp="1"/>
          </p:cNvSpPr>
          <p:nvPr>
            <p:ph idx="1"/>
          </p:nvPr>
        </p:nvSpPr>
        <p:spPr>
          <a:xfrm>
            <a:off x="304800" y="1143000"/>
            <a:ext cx="7620000" cy="3886200"/>
          </a:xfrm>
        </p:spPr>
        <p:txBody>
          <a:bodyPr/>
          <a:lstStyle/>
          <a:p>
            <a:r>
              <a:rPr lang="en-US" dirty="0" smtClean="0"/>
              <a:t>Example:</a:t>
            </a:r>
            <a:endParaRPr lang="en-US" dirty="0" smtClean="0"/>
          </a:p>
          <a:p>
            <a:r>
              <a:rPr lang="en-US" sz="2400" dirty="0" smtClean="0"/>
              <a:t> A function that converts Celsius to Fahrenheit might be declared like this:</a:t>
            </a:r>
            <a:endParaRPr lang="en-US" sz="2400" dirty="0" smtClean="0"/>
          </a:p>
          <a:p>
            <a:endParaRPr lang="en-US" b="1" dirty="0" smtClean="0"/>
          </a:p>
          <a:p>
            <a:pPr>
              <a:buNone/>
            </a:pPr>
            <a:r>
              <a:rPr lang="en-US" sz="1800" b="1" dirty="0" smtClean="0"/>
              <a:t>CREATE</a:t>
            </a:r>
            <a:r>
              <a:rPr lang="en-US" sz="1800" dirty="0" smtClean="0"/>
              <a:t> </a:t>
            </a:r>
            <a:r>
              <a:rPr lang="en-US" sz="1800" b="1" dirty="0" smtClean="0"/>
              <a:t>FUNCTION</a:t>
            </a:r>
            <a:r>
              <a:rPr lang="en-US" sz="1800" dirty="0" smtClean="0"/>
              <a:t>   </a:t>
            </a:r>
            <a:r>
              <a:rPr lang="en-US" sz="1800" dirty="0" err="1" smtClean="0"/>
              <a:t>dbo.CtoF</a:t>
            </a:r>
            <a:r>
              <a:rPr lang="en-US" sz="1800" dirty="0" smtClean="0"/>
              <a:t>(@Celsius FLOAT) </a:t>
            </a:r>
            <a:endParaRPr lang="en-US" sz="1800" dirty="0" smtClean="0"/>
          </a:p>
          <a:p>
            <a:pPr>
              <a:buNone/>
            </a:pPr>
            <a:r>
              <a:rPr lang="en-US" sz="1800" b="1" dirty="0" smtClean="0"/>
              <a:t>RETURNS</a:t>
            </a:r>
            <a:r>
              <a:rPr lang="en-US" sz="1800" dirty="0" smtClean="0"/>
              <a:t> FLOAT </a:t>
            </a:r>
            <a:endParaRPr lang="en-US" sz="1800" dirty="0" smtClean="0"/>
          </a:p>
          <a:p>
            <a:pPr>
              <a:buNone/>
            </a:pPr>
            <a:r>
              <a:rPr lang="en-US" sz="1800" b="1" dirty="0" smtClean="0"/>
              <a:t>RETURN</a:t>
            </a:r>
            <a:r>
              <a:rPr lang="en-US" sz="1800" dirty="0" smtClean="0"/>
              <a:t> (@Celsius * 1.8) + 32</a:t>
            </a:r>
            <a:endParaRPr lang="en-US" sz="1800" dirty="0" smtClean="0"/>
          </a:p>
          <a:p>
            <a:endParaRPr lang="en-US" dirty="0" smtClean="0"/>
          </a:p>
          <a:p>
            <a:endParaRPr lang="en-US" dirty="0" smtClean="0"/>
          </a:p>
          <a:p>
            <a:pPr>
              <a:buNone/>
            </a:pPr>
            <a:endParaRPr lang="en-US" dirty="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15962"/>
          </a:xfrm>
        </p:spPr>
        <p:txBody>
          <a:bodyPr/>
          <a:lstStyle/>
          <a:p>
            <a:r>
              <a:rPr lang="en-US" sz="3200" dirty="0" smtClean="0">
                <a:solidFill>
                  <a:srgbClr val="DC16B6"/>
                </a:solidFill>
                <a:latin typeface="Aharoni"/>
              </a:rPr>
              <a:t>Inline User-Defined Table Functions</a:t>
            </a:r>
            <a:endParaRPr lang="en-US" sz="3200" dirty="0" smtClean="0">
              <a:solidFill>
                <a:srgbClr val="DC16B6"/>
              </a:solidFill>
              <a:latin typeface="Aharoni"/>
            </a:endParaRPr>
          </a:p>
        </p:txBody>
      </p:sp>
      <p:sp>
        <p:nvSpPr>
          <p:cNvPr id="3" name="Content Placeholder 2"/>
          <p:cNvSpPr>
            <a:spLocks noGrp="1"/>
          </p:cNvSpPr>
          <p:nvPr>
            <p:ph idx="1"/>
          </p:nvPr>
        </p:nvSpPr>
        <p:spPr>
          <a:xfrm>
            <a:off x="381000" y="914400"/>
            <a:ext cx="7696200" cy="3810000"/>
          </a:xfrm>
        </p:spPr>
        <p:txBody>
          <a:bodyPr>
            <a:normAutofit lnSpcReduction="10000"/>
          </a:bodyPr>
          <a:lstStyle/>
          <a:p>
            <a:r>
              <a:rPr lang="en-US" sz="1700" dirty="0" smtClean="0"/>
              <a:t>User-defined functions that return a </a:t>
            </a:r>
            <a:r>
              <a:rPr lang="en-US" sz="1700" b="1" dirty="0" smtClean="0"/>
              <a:t>table</a:t>
            </a:r>
            <a:r>
              <a:rPr lang="en-US" sz="1700" dirty="0" smtClean="0"/>
              <a:t> data type can be powerful alternatives to views. These functions are referred to as table-valued functions. A table-valued user-defined function can be used where table or view expressions are allowed in Transact-SQL queries.</a:t>
            </a:r>
            <a:endParaRPr lang="en-US" sz="1700" dirty="0" smtClean="0"/>
          </a:p>
          <a:p>
            <a:r>
              <a:rPr lang="en-US" sz="1700" dirty="0" smtClean="0"/>
              <a:t>While views are limited to a single SELECT statement, user-defined functions can contain additional statements that allow more powerful logic than is possible in views.</a:t>
            </a:r>
            <a:endParaRPr lang="en-US" sz="1700" dirty="0" smtClean="0"/>
          </a:p>
          <a:p>
            <a:r>
              <a:rPr lang="en-US" sz="1700" dirty="0" smtClean="0"/>
              <a:t>Inline user-defined functions are a subset of user-defined functions that return a </a:t>
            </a:r>
            <a:r>
              <a:rPr lang="en-US" sz="1700" b="1" dirty="0" smtClean="0">
                <a:solidFill>
                  <a:srgbClr val="FF0000"/>
                </a:solidFill>
              </a:rPr>
              <a:t>table</a:t>
            </a:r>
            <a:r>
              <a:rPr lang="en-US" sz="1700" dirty="0" smtClean="0"/>
              <a:t> data type. </a:t>
            </a:r>
            <a:endParaRPr lang="en-US" sz="1700" dirty="0" smtClean="0"/>
          </a:p>
          <a:p>
            <a:r>
              <a:rPr lang="en-US" sz="1700" dirty="0" smtClean="0"/>
              <a:t>Inline functions can be used to achieve the functionality of parameterized views.</a:t>
            </a:r>
            <a:endParaRPr lang="en-US" sz="1700" dirty="0" smtClean="0"/>
          </a:p>
          <a:p>
            <a:pPr>
              <a:buNone/>
            </a:pPr>
            <a:r>
              <a:rPr lang="en-US" sz="2000" b="1" dirty="0" smtClean="0">
                <a:solidFill>
                  <a:srgbClr val="DC16B6"/>
                </a:solidFill>
              </a:rPr>
              <a:t>               Execution: (The same as View) </a:t>
            </a:r>
            <a:endParaRPr lang="en-US" sz="2000" b="1" dirty="0" smtClean="0">
              <a:solidFill>
                <a:srgbClr val="DC16B6"/>
              </a:solidFill>
            </a:endParaRPr>
          </a:p>
          <a:p>
            <a:pPr>
              <a:buNone/>
            </a:pPr>
            <a:r>
              <a:rPr lang="en-US" sz="2000" b="1" dirty="0" smtClean="0">
                <a:solidFill>
                  <a:srgbClr val="DC16B6"/>
                </a:solidFill>
              </a:rPr>
              <a:t>              Select  </a:t>
            </a:r>
            <a:r>
              <a:rPr lang="en-US" sz="2000" b="1" dirty="0" err="1" smtClean="0">
                <a:solidFill>
                  <a:srgbClr val="DC16B6"/>
                </a:solidFill>
              </a:rPr>
              <a:t>Name_Of_function</a:t>
            </a:r>
            <a:r>
              <a:rPr lang="en-US" sz="2000" b="1" dirty="0" smtClean="0">
                <a:solidFill>
                  <a:srgbClr val="DC16B6"/>
                </a:solidFill>
              </a:rPr>
              <a:t> (Parameter value)</a:t>
            </a:r>
            <a:endParaRPr lang="en-US" sz="2000" b="1" dirty="0" smtClean="0">
              <a:solidFill>
                <a:srgbClr val="DC16B6"/>
              </a:solidFill>
            </a:endParaRPr>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Drop</a:t>
            </a:r>
            <a:endParaRPr lang="en-US" sz="2400" dirty="0"/>
          </a:p>
        </p:txBody>
      </p:sp>
      <p:sp>
        <p:nvSpPr>
          <p:cNvPr id="3" name="Content Placeholder 2"/>
          <p:cNvSpPr>
            <a:spLocks noGrp="1"/>
          </p:cNvSpPr>
          <p:nvPr>
            <p:ph idx="1"/>
          </p:nvPr>
        </p:nvSpPr>
        <p:spPr>
          <a:xfrm>
            <a:off x="457200" y="1295400"/>
            <a:ext cx="7620000" cy="5105400"/>
          </a:xfrm>
        </p:spPr>
        <p:txBody>
          <a:bodyPr/>
          <a:lstStyle/>
          <a:p>
            <a:r>
              <a:rPr lang="en-US" b="1" dirty="0" smtClean="0"/>
              <a:t>Syntax:</a:t>
            </a:r>
            <a:endParaRPr lang="en-US" b="1" dirty="0" smtClean="0"/>
          </a:p>
          <a:p>
            <a:pPr>
              <a:buNone/>
            </a:pPr>
            <a:r>
              <a:rPr lang="en-US" b="1" dirty="0" smtClean="0">
                <a:solidFill>
                  <a:srgbClr val="DC16B6"/>
                </a:solidFill>
              </a:rPr>
              <a:t>       Drop Table </a:t>
            </a:r>
            <a:r>
              <a:rPr lang="en-US" b="1" dirty="0" err="1" smtClean="0">
                <a:solidFill>
                  <a:srgbClr val="DC16B6"/>
                </a:solidFill>
              </a:rPr>
              <a:t>table_name</a:t>
            </a:r>
            <a:endParaRPr lang="en-US" b="1" dirty="0" smtClean="0">
              <a:solidFill>
                <a:srgbClr val="DC16B6"/>
              </a:solidFill>
            </a:endParaRPr>
          </a:p>
          <a:p>
            <a:r>
              <a:rPr lang="en-US" b="1" dirty="0" smtClean="0"/>
              <a:t>Difference between DROP and TRUNCATE Statement:</a:t>
            </a:r>
            <a:endParaRPr lang="en-US" dirty="0" smtClean="0"/>
          </a:p>
          <a:p>
            <a:r>
              <a:rPr lang="en-US" i="1" dirty="0" smtClean="0"/>
              <a:t>If a table is dropped, all the relationships with other tables will no longer be valid</a:t>
            </a:r>
            <a:r>
              <a:rPr lang="en-US" dirty="0" smtClean="0"/>
              <a:t>, the integrity constraints will be dropped, grant or access privileges on the table will also be dropped, if you want use the table again it has to be recreated with the integrity constraints, access privileges and the relationships with other tables should be established again. But, if a table is truncated, the table </a:t>
            </a:r>
            <a:r>
              <a:rPr lang="en-US" dirty="0" smtClean="0">
                <a:solidFill>
                  <a:srgbClr val="FF0000"/>
                </a:solidFill>
              </a:rPr>
              <a:t>structure</a:t>
            </a:r>
            <a:r>
              <a:rPr lang="en-US" dirty="0" smtClean="0"/>
              <a:t> remains the same, therefore any of the above problems will not exist.</a:t>
            </a:r>
            <a:endParaRPr lang="en-US" dirty="0" smtClean="0"/>
          </a:p>
          <a:p>
            <a:endParaRPr lang="en-US" dirty="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7543800" cy="563562"/>
          </a:xfrm>
        </p:spPr>
        <p:txBody>
          <a:bodyPr/>
          <a:lstStyle/>
          <a:p>
            <a:r>
              <a:rPr lang="en-US" sz="3200" dirty="0" smtClean="0">
                <a:solidFill>
                  <a:srgbClr val="DC16B6"/>
                </a:solidFill>
              </a:rPr>
              <a:t>Component</a:t>
            </a:r>
            <a:r>
              <a:rPr lang="en-US" sz="3200" dirty="0" smtClean="0"/>
              <a:t> </a:t>
            </a:r>
            <a:r>
              <a:rPr lang="en-US" sz="3200" dirty="0" smtClean="0">
                <a:solidFill>
                  <a:srgbClr val="DC16B6"/>
                </a:solidFill>
              </a:rPr>
              <a:t>of UDF</a:t>
            </a:r>
            <a:endParaRPr lang="en-US" sz="3200" dirty="0">
              <a:solidFill>
                <a:srgbClr val="DC16B6"/>
              </a:solidFill>
            </a:endParaRPr>
          </a:p>
        </p:txBody>
      </p:sp>
      <p:sp>
        <p:nvSpPr>
          <p:cNvPr id="3" name="Content Placeholder 2"/>
          <p:cNvSpPr>
            <a:spLocks noGrp="1"/>
          </p:cNvSpPr>
          <p:nvPr>
            <p:ph idx="1"/>
          </p:nvPr>
        </p:nvSpPr>
        <p:spPr>
          <a:xfrm>
            <a:off x="533400" y="762000"/>
            <a:ext cx="7620000" cy="3352800"/>
          </a:xfrm>
        </p:spPr>
        <p:txBody>
          <a:bodyPr>
            <a:normAutofit/>
          </a:bodyPr>
          <a:lstStyle/>
          <a:p>
            <a:pPr>
              <a:buNone/>
            </a:pPr>
            <a:endParaRPr lang="en-US" sz="1800" dirty="0" smtClean="0"/>
          </a:p>
          <a:p>
            <a:pPr>
              <a:buNone/>
            </a:pPr>
            <a:r>
              <a:rPr lang="en-US" sz="1800" dirty="0" smtClean="0"/>
              <a:t>1. The RETURNS clause defines a local return variable name for the table returned by the function. The RETURNS clause also defines the format of the table. The scope of the local return variable name is local within the function.</a:t>
            </a:r>
            <a:endParaRPr lang="en-US" sz="1800" dirty="0" smtClean="0"/>
          </a:p>
          <a:p>
            <a:pPr>
              <a:buNone/>
            </a:pPr>
            <a:r>
              <a:rPr lang="en-US" sz="1800" dirty="0" smtClean="0"/>
              <a:t>2. The Transact-SQL statements in the function body build and insert rows into the return variable defined by the RETURNS clause.</a:t>
            </a:r>
            <a:endParaRPr lang="en-US" sz="1800" dirty="0" smtClean="0"/>
          </a:p>
          <a:p>
            <a:pPr>
              <a:buNone/>
            </a:pPr>
            <a:r>
              <a:rPr lang="en-US" sz="1800" dirty="0" smtClean="0"/>
              <a:t>3. When a RETURN statement is executed, the rows inserted into the variable are returned as the tabular output of the function. The RETURN statement cannot have an argument.</a:t>
            </a:r>
            <a:endParaRPr lang="en-US" sz="1800" dirty="0" smtClean="0"/>
          </a:p>
          <a:p>
            <a:endParaRPr lang="en-US" sz="1800" dirty="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620000" cy="715962"/>
          </a:xfrm>
        </p:spPr>
        <p:txBody>
          <a:bodyPr/>
          <a:lstStyle/>
          <a:p>
            <a:r>
              <a:rPr lang="en-US" sz="2800" dirty="0" smtClean="0">
                <a:solidFill>
                  <a:srgbClr val="DC16B6"/>
                </a:solidFill>
              </a:rPr>
              <a:t>                    UDF</a:t>
            </a:r>
            <a:endParaRPr lang="en-US" sz="2800" dirty="0" smtClean="0">
              <a:solidFill>
                <a:srgbClr val="DC16B6"/>
              </a:solidFill>
            </a:endParaRPr>
          </a:p>
        </p:txBody>
      </p:sp>
      <p:sp>
        <p:nvSpPr>
          <p:cNvPr id="3" name="Content Placeholder 2"/>
          <p:cNvSpPr>
            <a:spLocks noGrp="1"/>
          </p:cNvSpPr>
          <p:nvPr>
            <p:ph idx="1"/>
          </p:nvPr>
        </p:nvSpPr>
        <p:spPr>
          <a:xfrm>
            <a:off x="533400" y="1295400"/>
            <a:ext cx="7467600" cy="4191000"/>
          </a:xfrm>
        </p:spPr>
        <p:txBody>
          <a:bodyPr>
            <a:normAutofit/>
          </a:bodyPr>
          <a:lstStyle/>
          <a:p>
            <a:r>
              <a:rPr lang="en-US" sz="1600" dirty="0" smtClean="0"/>
              <a:t>Syntax:</a:t>
            </a:r>
            <a:endParaRPr lang="en-US" sz="1600" dirty="0" smtClean="0"/>
          </a:p>
          <a:p>
            <a:endParaRPr lang="en-US" sz="1600" dirty="0" smtClean="0"/>
          </a:p>
          <a:p>
            <a:pPr>
              <a:buNone/>
            </a:pPr>
            <a:r>
              <a:rPr lang="en-US" sz="1600" dirty="0" smtClean="0"/>
              <a:t>CREATE [ OR ALTER ] FUNCTION [ </a:t>
            </a:r>
            <a:r>
              <a:rPr lang="en-US" sz="1600" dirty="0" err="1" smtClean="0"/>
              <a:t>schema_name</a:t>
            </a:r>
            <a:r>
              <a:rPr lang="en-US" sz="1600" dirty="0" smtClean="0"/>
              <a:t>. ] </a:t>
            </a:r>
            <a:r>
              <a:rPr lang="en-US" sz="1600" dirty="0" err="1" smtClean="0"/>
              <a:t>function_name</a:t>
            </a:r>
            <a:r>
              <a:rPr lang="en-US" sz="1600" dirty="0" smtClean="0"/>
              <a:t> </a:t>
            </a:r>
            <a:endParaRPr lang="en-US" sz="1600" dirty="0" smtClean="0"/>
          </a:p>
          <a:p>
            <a:pPr>
              <a:buNone/>
            </a:pPr>
            <a:r>
              <a:rPr lang="en-US" sz="1600" dirty="0" smtClean="0"/>
              <a:t>(</a:t>
            </a:r>
            <a:endParaRPr lang="en-US" sz="1600" dirty="0" smtClean="0"/>
          </a:p>
          <a:p>
            <a:pPr>
              <a:buNone/>
            </a:pPr>
            <a:r>
              <a:rPr lang="en-US" sz="1600" dirty="0" smtClean="0"/>
              <a:t> [ { @</a:t>
            </a:r>
            <a:r>
              <a:rPr lang="en-US" sz="1600" dirty="0" err="1" smtClean="0"/>
              <a:t>parameter_name</a:t>
            </a:r>
            <a:r>
              <a:rPr lang="en-US" sz="1600" dirty="0" smtClean="0"/>
              <a:t> [ AS ] [ </a:t>
            </a:r>
            <a:r>
              <a:rPr lang="en-US" sz="1600" dirty="0" err="1" smtClean="0"/>
              <a:t>type_schema_name</a:t>
            </a:r>
            <a:r>
              <a:rPr lang="en-US" sz="1600" dirty="0" smtClean="0"/>
              <a:t>. ] </a:t>
            </a:r>
            <a:r>
              <a:rPr lang="en-US" sz="1600" dirty="0" err="1" smtClean="0"/>
              <a:t>parameter_data_type</a:t>
            </a:r>
            <a:r>
              <a:rPr lang="en-US" sz="1600" dirty="0" smtClean="0"/>
              <a:t> [ = default ] </a:t>
            </a:r>
            <a:endParaRPr lang="en-US" sz="1600" dirty="0" smtClean="0"/>
          </a:p>
          <a:p>
            <a:pPr>
              <a:buNone/>
            </a:pPr>
            <a:r>
              <a:rPr lang="en-US" sz="1600" dirty="0" smtClean="0"/>
              <a:t>[ READONLY ] } [ ,...n ] ] </a:t>
            </a:r>
            <a:endParaRPr lang="en-US" sz="1600" dirty="0" smtClean="0"/>
          </a:p>
          <a:p>
            <a:pPr>
              <a:buNone/>
            </a:pPr>
            <a:r>
              <a:rPr lang="en-US" sz="1600" dirty="0" smtClean="0"/>
              <a:t>) RETURNS </a:t>
            </a:r>
            <a:endParaRPr lang="en-US" sz="1600" dirty="0" smtClean="0"/>
          </a:p>
          <a:p>
            <a:pPr>
              <a:buNone/>
            </a:pPr>
            <a:r>
              <a:rPr lang="en-US" sz="1600" dirty="0" smtClean="0"/>
              <a:t>TABLE  WITH &lt;</a:t>
            </a:r>
            <a:r>
              <a:rPr lang="en-US" sz="1600" dirty="0" err="1" smtClean="0"/>
              <a:t>function_option</a:t>
            </a:r>
            <a:r>
              <a:rPr lang="en-US" sz="1600" dirty="0" smtClean="0"/>
              <a:t>&gt; [ ,...n ] </a:t>
            </a:r>
            <a:endParaRPr lang="en-US" sz="1600" dirty="0" smtClean="0"/>
          </a:p>
          <a:p>
            <a:pPr>
              <a:buNone/>
            </a:pPr>
            <a:r>
              <a:rPr lang="en-US" sz="1600" dirty="0" smtClean="0"/>
              <a:t>AS </a:t>
            </a:r>
            <a:endParaRPr lang="en-US" sz="1600" dirty="0" smtClean="0"/>
          </a:p>
          <a:p>
            <a:pPr>
              <a:buNone/>
            </a:pPr>
            <a:r>
              <a:rPr lang="en-US" sz="1600" dirty="0" smtClean="0"/>
              <a:t>RETURN </a:t>
            </a:r>
            <a:endParaRPr lang="en-US" sz="1600" dirty="0" smtClean="0"/>
          </a:p>
          <a:p>
            <a:pPr>
              <a:buNone/>
            </a:pPr>
            <a:r>
              <a:rPr lang="en-US" sz="1600" dirty="0" smtClean="0"/>
              <a:t>( </a:t>
            </a:r>
            <a:r>
              <a:rPr lang="en-US" sz="1600" dirty="0" err="1" smtClean="0"/>
              <a:t>select_stmt</a:t>
            </a:r>
            <a:r>
              <a:rPr lang="en-US" sz="1600" dirty="0" smtClean="0"/>
              <a:t> ) </a:t>
            </a:r>
            <a:br>
              <a:rPr lang="en-US" sz="1600" dirty="0" smtClean="0"/>
            </a:br>
            <a:endParaRPr lang="en-US" sz="1600" dirty="0" smtClean="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935686" cy="457200"/>
          </a:xfrm>
        </p:spPr>
        <p:txBody>
          <a:bodyPr>
            <a:normAutofit fontScale="90000"/>
          </a:bodyPr>
          <a:lstStyle/>
          <a:p>
            <a:pPr algn="ctr"/>
            <a:br>
              <a:rPr lang="en-US" sz="2700" b="1" dirty="0" smtClean="0">
                <a:solidFill>
                  <a:srgbClr val="DC16B6"/>
                </a:solidFill>
                <a:latin typeface="Bell MT" panose="02020503060305020303" pitchFamily="18" charset="0"/>
              </a:rPr>
            </a:br>
            <a:r>
              <a:rPr lang="en-US" sz="3100" b="1" dirty="0" smtClean="0">
                <a:solidFill>
                  <a:srgbClr val="DC16B6"/>
                </a:solidFill>
                <a:latin typeface="Bell MT" panose="02020503060305020303" pitchFamily="18" charset="0"/>
              </a:rPr>
              <a:t>STORED PROCEDURES </a:t>
            </a:r>
            <a:endParaRPr lang="en-US" sz="3100" dirty="0"/>
          </a:p>
        </p:txBody>
      </p:sp>
      <p:sp>
        <p:nvSpPr>
          <p:cNvPr id="5" name="Rectangle 4"/>
          <p:cNvSpPr/>
          <p:nvPr/>
        </p:nvSpPr>
        <p:spPr>
          <a:xfrm>
            <a:off x="76200" y="990600"/>
            <a:ext cx="8305800" cy="5078313"/>
          </a:xfrm>
          <a:prstGeom prst="rect">
            <a:avLst/>
          </a:prstGeom>
        </p:spPr>
        <p:txBody>
          <a:bodyPr wrap="square">
            <a:spAutoFit/>
          </a:bodyPr>
          <a:lstStyle/>
          <a:p>
            <a:pPr marL="285750" lvl="0" indent="-285750">
              <a:buFont typeface="Arial" panose="020B0604020202020204" pitchFamily="34" charset="0"/>
              <a:buChar char="•"/>
            </a:pPr>
            <a:r>
              <a:rPr lang="en-US" dirty="0">
                <a:latin typeface="Bell MT" panose="02020503060305020303" pitchFamily="18" charset="0"/>
              </a:rPr>
              <a:t>You can avoid having to store all your T-SQL code in files. Stored procedures are stored in the database itself, so you never have to search through files to find the code you want to use</a:t>
            </a:r>
            <a:r>
              <a:rPr lang="en-US" dirty="0" smtClean="0">
                <a:latin typeface="Bell MT" panose="02020503060305020303" pitchFamily="18" charset="0"/>
              </a:rPr>
              <a:t>.</a:t>
            </a:r>
            <a:endParaRPr lang="en-US" dirty="0" smtClean="0">
              <a:latin typeface="Bell MT" panose="02020503060305020303" pitchFamily="18" charset="0"/>
            </a:endParaRPr>
          </a:p>
          <a:p>
            <a:pPr marL="285750" lvl="0" indent="-285750">
              <a:buFont typeface="Arial" panose="020B0604020202020204" pitchFamily="34" charset="0"/>
              <a:buChar char="•"/>
            </a:pPr>
            <a:r>
              <a:rPr lang="en-US" dirty="0" smtClean="0">
                <a:latin typeface="Bell MT" panose="02020503060305020303" pitchFamily="18" charset="0"/>
              </a:rPr>
              <a:t>Nightly jobs.  </a:t>
            </a:r>
            <a:endParaRPr lang="en-US" dirty="0">
              <a:latin typeface="Bell MT" panose="02020503060305020303" pitchFamily="18" charset="0"/>
            </a:endParaRPr>
          </a:p>
          <a:p>
            <a:pPr marL="285750" lvl="0" indent="-285750">
              <a:buFont typeface="Arial" panose="020B0604020202020204" pitchFamily="34" charset="0"/>
              <a:buChar char="•"/>
            </a:pPr>
            <a:r>
              <a:rPr lang="en-US" dirty="0">
                <a:latin typeface="Bell MT" panose="02020503060305020303" pitchFamily="18" charset="0"/>
              </a:rPr>
              <a:t>You can execute a stored procedure as often as you like from any machine that can connect to the database server</a:t>
            </a:r>
            <a:r>
              <a:rPr lang="en-US" dirty="0" smtClean="0">
                <a:latin typeface="Bell MT" panose="02020503060305020303" pitchFamily="18" charset="0"/>
              </a:rPr>
              <a:t>. </a:t>
            </a:r>
            <a:endParaRPr lang="en-US" dirty="0">
              <a:latin typeface="Bell MT" panose="02020503060305020303" pitchFamily="18" charset="0"/>
            </a:endParaRPr>
          </a:p>
          <a:p>
            <a:pPr marL="285750" lvl="0" indent="-285750">
              <a:buFont typeface="Arial" panose="020B0604020202020204" pitchFamily="34" charset="0"/>
              <a:buChar char="•"/>
            </a:pPr>
            <a:r>
              <a:rPr lang="en-US" dirty="0">
                <a:latin typeface="Bell MT" panose="02020503060305020303" pitchFamily="18" charset="0"/>
              </a:rPr>
              <a:t>If you have a report that needs to be run frequently, you can create a stored procedure that produces the report. Anyone who has access to the database and permission to execute the stored procedure will be able to produce the report at will. </a:t>
            </a:r>
            <a:endParaRPr lang="en-US" dirty="0" smtClean="0">
              <a:latin typeface="Bell MT" panose="02020503060305020303" pitchFamily="18" charset="0"/>
            </a:endParaRPr>
          </a:p>
          <a:p>
            <a:pPr marL="285750" lvl="0" indent="-285750">
              <a:buFont typeface="Arial" panose="020B0604020202020204" pitchFamily="34" charset="0"/>
              <a:buChar char="•"/>
            </a:pPr>
            <a:r>
              <a:rPr lang="en-US" dirty="0" smtClean="0">
                <a:latin typeface="Bell MT" panose="02020503060305020303" pitchFamily="18" charset="0"/>
              </a:rPr>
              <a:t>They </a:t>
            </a:r>
            <a:r>
              <a:rPr lang="en-US" dirty="0">
                <a:latin typeface="Bell MT" panose="02020503060305020303" pitchFamily="18" charset="0"/>
              </a:rPr>
              <a:t>don't have to understand the T-SQL statements in the stored procedure. All they have to know is how to execute the stored procedure.</a:t>
            </a:r>
            <a:endParaRPr lang="en-US" dirty="0">
              <a:latin typeface="Bell MT" panose="02020503060305020303" pitchFamily="18" charset="0"/>
            </a:endParaRPr>
          </a:p>
          <a:p>
            <a:pPr marL="285750" lvl="0" indent="-285750">
              <a:buFont typeface="Arial" panose="020B0604020202020204" pitchFamily="34" charset="0"/>
              <a:buChar char="•"/>
            </a:pPr>
            <a:r>
              <a:rPr lang="en-US" dirty="0">
                <a:latin typeface="Bell MT" panose="02020503060305020303" pitchFamily="18" charset="0"/>
              </a:rPr>
              <a:t>You can enforce database security through stored procedures. You can grant users permission to execute a stored procedure but not permission to access to the underlying tables.</a:t>
            </a:r>
            <a:endParaRPr lang="en-US" dirty="0">
              <a:latin typeface="Bell MT" panose="02020503060305020303" pitchFamily="18" charset="0"/>
            </a:endParaRPr>
          </a:p>
          <a:p>
            <a:pPr marL="285750" lvl="0" indent="-285750">
              <a:buFont typeface="Arial" panose="020B0604020202020204" pitchFamily="34" charset="0"/>
              <a:buChar char="•"/>
            </a:pPr>
            <a:r>
              <a:rPr lang="en-US" dirty="0" smtClean="0">
                <a:latin typeface="Bell MT" panose="02020503060305020303" pitchFamily="18" charset="0"/>
              </a:rPr>
              <a:t>Centralizing </a:t>
            </a:r>
            <a:r>
              <a:rPr lang="en-US" dirty="0">
                <a:latin typeface="Bell MT" panose="02020503060305020303" pitchFamily="18" charset="0"/>
              </a:rPr>
              <a:t>code in a stored procedure lets you reduce the amount of redundant code in your applications and insulate the applications from the effects of database schema changes.</a:t>
            </a:r>
            <a:endParaRPr lang="en-US" dirty="0">
              <a:latin typeface="Bell MT" panose="02020503060305020303" pitchFamily="18" charset="0"/>
            </a:endParaRPr>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2590800" cy="715962"/>
          </a:xfrm>
        </p:spPr>
        <p:txBody>
          <a:bodyPr/>
          <a:lstStyle/>
          <a:p>
            <a:r>
              <a:rPr lang="en-US" sz="2400" dirty="0" smtClean="0">
                <a:solidFill>
                  <a:srgbClr val="DC16B6"/>
                </a:solidFill>
              </a:rPr>
              <a:t>Stored procedure </a:t>
            </a:r>
            <a:endParaRPr lang="en-US" sz="2400" dirty="0">
              <a:solidFill>
                <a:srgbClr val="DC16B6"/>
              </a:solidFill>
            </a:endParaRPr>
          </a:p>
        </p:txBody>
      </p:sp>
      <p:sp>
        <p:nvSpPr>
          <p:cNvPr id="3" name="Content Placeholder 2"/>
          <p:cNvSpPr>
            <a:spLocks noGrp="1"/>
          </p:cNvSpPr>
          <p:nvPr>
            <p:ph idx="1"/>
          </p:nvPr>
        </p:nvSpPr>
        <p:spPr>
          <a:xfrm>
            <a:off x="609600" y="1143000"/>
            <a:ext cx="7620000" cy="3048000"/>
          </a:xfrm>
        </p:spPr>
        <p:txBody>
          <a:bodyPr/>
          <a:lstStyle/>
          <a:p>
            <a:endParaRPr lang="en-US" dirty="0" smtClean="0">
              <a:latin typeface="Bell MT" panose="02020503060305020303" pitchFamily="18" charset="0"/>
            </a:endParaRPr>
          </a:p>
          <a:p>
            <a:r>
              <a:rPr lang="en-US" dirty="0" smtClean="0">
                <a:latin typeface="Bell MT" panose="02020503060305020303" pitchFamily="18" charset="0"/>
              </a:rPr>
              <a:t>It is a set of T-SQL statements combined together to perform a single task formed by combining many small tasks. </a:t>
            </a:r>
            <a:endParaRPr lang="en-US" dirty="0" smtClean="0">
              <a:latin typeface="Bell MT" panose="02020503060305020303" pitchFamily="18" charset="0"/>
            </a:endParaRPr>
          </a:p>
          <a:p>
            <a:r>
              <a:rPr lang="en-US" dirty="0" smtClean="0">
                <a:latin typeface="Bell MT" panose="02020503060305020303" pitchFamily="18" charset="0"/>
              </a:rPr>
              <a:t> When you actually run a Stored procedure, a set of statements is run.</a:t>
            </a:r>
            <a:endParaRPr lang="en-US" dirty="0">
              <a:latin typeface="Bell MT" panose="02020503060305020303" pitchFamily="18" charset="0"/>
            </a:endParaRPr>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248400" cy="715962"/>
          </a:xfrm>
        </p:spPr>
        <p:txBody>
          <a:bodyPr/>
          <a:lstStyle/>
          <a:p>
            <a:r>
              <a:rPr lang="en-US" sz="2400" dirty="0" smtClean="0">
                <a:solidFill>
                  <a:srgbClr val="DC16B6"/>
                </a:solidFill>
              </a:rPr>
              <a:t>Benefits of Stored procedure </a:t>
            </a:r>
            <a:endParaRPr lang="en-US" sz="2400" dirty="0">
              <a:solidFill>
                <a:srgbClr val="DC16B6"/>
              </a:solidFill>
            </a:endParaRPr>
          </a:p>
        </p:txBody>
      </p:sp>
      <p:sp>
        <p:nvSpPr>
          <p:cNvPr id="3" name="Content Placeholder 2"/>
          <p:cNvSpPr>
            <a:spLocks noGrp="1"/>
          </p:cNvSpPr>
          <p:nvPr>
            <p:ph idx="1"/>
          </p:nvPr>
        </p:nvSpPr>
        <p:spPr>
          <a:xfrm>
            <a:off x="609600" y="1143000"/>
            <a:ext cx="7620000" cy="3048000"/>
          </a:xfrm>
        </p:spPr>
        <p:txBody>
          <a:bodyPr>
            <a:normAutofit fontScale="77500" lnSpcReduction="20000"/>
          </a:bodyPr>
          <a:lstStyle/>
          <a:p>
            <a:endParaRPr lang="en-US" dirty="0" smtClean="0">
              <a:latin typeface="Bell MT" panose="02020503060305020303" pitchFamily="18" charset="0"/>
            </a:endParaRPr>
          </a:p>
          <a:p>
            <a:r>
              <a:rPr lang="en-US" dirty="0" smtClean="0"/>
              <a:t>SP- Are pre-compiled, and their execution plan is cached. So, when you execute the same Stored Procedures again, then it will use the cache.</a:t>
            </a:r>
            <a:endParaRPr lang="en-US" dirty="0" smtClean="0"/>
          </a:p>
          <a:p>
            <a:r>
              <a:rPr lang="en-US" dirty="0" smtClean="0"/>
              <a:t>Instead of sending hundreds of lines of code, it is better to use a stored procedure. So that, we can call the single statement (stored procedure name), rather than writing the complex statement or sending it over the network.</a:t>
            </a:r>
            <a:endParaRPr lang="en-US" dirty="0" smtClean="0"/>
          </a:p>
          <a:p>
            <a:r>
              <a:rPr lang="en-US" dirty="0" smtClean="0"/>
              <a:t>It will help you to encapsulate the business rules and policies. For example, </a:t>
            </a:r>
            <a:r>
              <a:rPr lang="en-US" b="1" dirty="0" smtClean="0"/>
              <a:t>Microsoft Database administrator  </a:t>
            </a:r>
            <a:r>
              <a:rPr lang="en-US" dirty="0" smtClean="0"/>
              <a:t>will create a procedure, and multiple users will access the procedure from different languages.</a:t>
            </a:r>
            <a:endParaRPr lang="en-US" dirty="0" smtClean="0"/>
          </a:p>
          <a:p>
            <a:r>
              <a:rPr lang="en-US" dirty="0" smtClean="0"/>
              <a:t>Network bandwidth conservation (protect from harm or delay)</a:t>
            </a:r>
            <a:endParaRPr lang="en-US" dirty="0" smtClean="0"/>
          </a:p>
          <a:p>
            <a:r>
              <a:rPr lang="en-US" dirty="0" smtClean="0"/>
              <a:t>Helps you to access the database objects in a more secure and uniform way</a:t>
            </a:r>
            <a:endParaRPr lang="en-US" dirty="0" smtClean="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248400" cy="715962"/>
          </a:xfrm>
        </p:spPr>
        <p:txBody>
          <a:bodyPr/>
          <a:lstStyle/>
          <a:p>
            <a:r>
              <a:rPr lang="en-US" sz="2400" dirty="0" smtClean="0">
                <a:solidFill>
                  <a:srgbClr val="DC16B6"/>
                </a:solidFill>
              </a:rPr>
              <a:t>Useful system created SQL in Stored procedure </a:t>
            </a:r>
            <a:endParaRPr lang="en-US" sz="2400" dirty="0">
              <a:solidFill>
                <a:srgbClr val="DC16B6"/>
              </a:solidFill>
            </a:endParaRPr>
          </a:p>
        </p:txBody>
      </p:sp>
      <p:sp>
        <p:nvSpPr>
          <p:cNvPr id="3" name="Content Placeholder 2"/>
          <p:cNvSpPr>
            <a:spLocks noGrp="1"/>
          </p:cNvSpPr>
          <p:nvPr>
            <p:ph idx="1"/>
          </p:nvPr>
        </p:nvSpPr>
        <p:spPr>
          <a:xfrm>
            <a:off x="609600" y="1143000"/>
            <a:ext cx="7620000" cy="3048000"/>
          </a:xfrm>
        </p:spPr>
        <p:txBody>
          <a:bodyPr>
            <a:normAutofit fontScale="92500" lnSpcReduction="10000"/>
          </a:bodyPr>
          <a:lstStyle/>
          <a:p>
            <a:endParaRPr lang="en-US" dirty="0" smtClean="0">
              <a:latin typeface="Bell MT" panose="02020503060305020303" pitchFamily="18" charset="0"/>
            </a:endParaRPr>
          </a:p>
          <a:p>
            <a:r>
              <a:rPr lang="en-US" b="1" dirty="0" err="1" smtClean="0">
                <a:solidFill>
                  <a:srgbClr val="FF0000"/>
                </a:solidFill>
              </a:rPr>
              <a:t>sp_helptext</a:t>
            </a:r>
            <a:r>
              <a:rPr lang="en-US" b="1" dirty="0" smtClean="0"/>
              <a:t> :</a:t>
            </a:r>
            <a:r>
              <a:rPr lang="en-US" dirty="0" smtClean="0"/>
              <a:t> Displays the definition of the stored procedure. if the procedure is encrypted, then this </a:t>
            </a:r>
            <a:r>
              <a:rPr lang="en-US" dirty="0" err="1" smtClean="0"/>
              <a:t>sp_helptext</a:t>
            </a:r>
            <a:r>
              <a:rPr lang="en-US" dirty="0" smtClean="0"/>
              <a:t> will not return any definition.</a:t>
            </a:r>
            <a:endParaRPr lang="en-US" b="1" dirty="0" smtClean="0"/>
          </a:p>
          <a:p>
            <a:r>
              <a:rPr lang="en-US" b="1" dirty="0" err="1" smtClean="0">
                <a:solidFill>
                  <a:srgbClr val="FF0000"/>
                </a:solidFill>
              </a:rPr>
              <a:t>sp_help</a:t>
            </a:r>
            <a:r>
              <a:rPr lang="en-US" b="1" dirty="0" smtClean="0">
                <a:solidFill>
                  <a:srgbClr val="FF0000"/>
                </a:solidFill>
              </a:rPr>
              <a:t> </a:t>
            </a:r>
            <a:r>
              <a:rPr lang="en-US" b="1" dirty="0" smtClean="0"/>
              <a:t>:</a:t>
            </a:r>
            <a:r>
              <a:rPr lang="en-US" dirty="0" smtClean="0"/>
              <a:t> This procedure will show you the Stored procedure Name, Schema Name, created date, and Time. If there are any parameters, then Parameter Name, Data Type, Length, Precision, Scale, Collation, etc.</a:t>
            </a:r>
            <a:endParaRPr lang="en-US" dirty="0" smtClean="0"/>
          </a:p>
          <a:p>
            <a:r>
              <a:rPr lang="en-US" b="1" dirty="0" err="1" smtClean="0">
                <a:solidFill>
                  <a:srgbClr val="FF0000"/>
                </a:solidFill>
              </a:rPr>
              <a:t>sp_depends</a:t>
            </a:r>
            <a:r>
              <a:rPr lang="en-US" b="1" dirty="0" smtClean="0"/>
              <a:t> :</a:t>
            </a:r>
            <a:r>
              <a:rPr lang="en-US" dirty="0" smtClean="0"/>
              <a:t> It will show all the dependencies. It is useful to check on which table the stored procedure depends.</a:t>
            </a:r>
            <a:endParaRPr lang="en-US" dirty="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2590800" cy="639762"/>
          </a:xfrm>
        </p:spPr>
        <p:txBody>
          <a:bodyPr/>
          <a:lstStyle/>
          <a:p>
            <a:r>
              <a:rPr lang="en-US" sz="3200" dirty="0" smtClean="0"/>
              <a:t>Example</a:t>
            </a:r>
            <a:endParaRPr lang="en-US" sz="3200" dirty="0"/>
          </a:p>
        </p:txBody>
      </p:sp>
      <p:sp>
        <p:nvSpPr>
          <p:cNvPr id="4" name="Rectangle 3"/>
          <p:cNvSpPr/>
          <p:nvPr/>
        </p:nvSpPr>
        <p:spPr>
          <a:xfrm>
            <a:off x="609600" y="1219200"/>
            <a:ext cx="7239000" cy="3139321"/>
          </a:xfrm>
          <a:prstGeom prst="rect">
            <a:avLst/>
          </a:prstGeom>
        </p:spPr>
        <p:txBody>
          <a:bodyPr wrap="square">
            <a:spAutoFit/>
          </a:bodyPr>
          <a:lstStyle/>
          <a:p>
            <a:r>
              <a:rPr lang="en-US" dirty="0" smtClean="0">
                <a:solidFill>
                  <a:schemeClr val="accent2"/>
                </a:solidFill>
              </a:rPr>
              <a:t>CREATE PROCEDURE </a:t>
            </a:r>
            <a:r>
              <a:rPr lang="en-US" dirty="0" err="1" smtClean="0">
                <a:solidFill>
                  <a:schemeClr val="accent2"/>
                </a:solidFill>
              </a:rPr>
              <a:t>spSelectPerson</a:t>
            </a:r>
            <a:endParaRPr lang="en-US" dirty="0" smtClean="0">
              <a:solidFill>
                <a:schemeClr val="accent2"/>
              </a:solidFill>
            </a:endParaRPr>
          </a:p>
          <a:p>
            <a:r>
              <a:rPr lang="en-US" dirty="0" smtClean="0">
                <a:solidFill>
                  <a:schemeClr val="accent2"/>
                </a:solidFill>
              </a:rPr>
              <a:t>@</a:t>
            </a:r>
            <a:r>
              <a:rPr lang="en-US" dirty="0" err="1" smtClean="0">
                <a:solidFill>
                  <a:schemeClr val="accent2"/>
                </a:solidFill>
              </a:rPr>
              <a:t>LastName</a:t>
            </a:r>
            <a:r>
              <a:rPr lang="en-US" dirty="0" smtClean="0">
                <a:solidFill>
                  <a:schemeClr val="accent2"/>
                </a:solidFill>
              </a:rPr>
              <a:t> </a:t>
            </a:r>
            <a:r>
              <a:rPr lang="en-US" dirty="0" err="1" smtClean="0">
                <a:solidFill>
                  <a:schemeClr val="accent2"/>
                </a:solidFill>
              </a:rPr>
              <a:t>varchar</a:t>
            </a:r>
            <a:r>
              <a:rPr lang="en-US" dirty="0" smtClean="0">
                <a:solidFill>
                  <a:schemeClr val="accent2"/>
                </a:solidFill>
              </a:rPr>
              <a:t>(20),</a:t>
            </a:r>
            <a:endParaRPr lang="en-US" dirty="0" smtClean="0">
              <a:solidFill>
                <a:schemeClr val="accent2"/>
              </a:solidFill>
            </a:endParaRPr>
          </a:p>
          <a:p>
            <a:r>
              <a:rPr lang="en-US" dirty="0" smtClean="0">
                <a:solidFill>
                  <a:schemeClr val="accent2"/>
                </a:solidFill>
              </a:rPr>
              <a:t>@</a:t>
            </a:r>
            <a:r>
              <a:rPr lang="en-US" dirty="0" err="1" smtClean="0">
                <a:solidFill>
                  <a:schemeClr val="accent2"/>
                </a:solidFill>
              </a:rPr>
              <a:t>businessentityid</a:t>
            </a:r>
            <a:r>
              <a:rPr lang="en-US" dirty="0" smtClean="0">
                <a:solidFill>
                  <a:schemeClr val="accent2"/>
                </a:solidFill>
              </a:rPr>
              <a:t> int</a:t>
            </a:r>
            <a:endParaRPr lang="en-US" dirty="0" smtClean="0">
              <a:solidFill>
                <a:schemeClr val="accent2"/>
              </a:solidFill>
            </a:endParaRPr>
          </a:p>
          <a:p>
            <a:r>
              <a:rPr lang="en-US" dirty="0" smtClean="0">
                <a:solidFill>
                  <a:schemeClr val="accent2"/>
                </a:solidFill>
              </a:rPr>
              <a:t>AS</a:t>
            </a:r>
            <a:endParaRPr lang="en-US" dirty="0" smtClean="0">
              <a:solidFill>
                <a:schemeClr val="accent2"/>
              </a:solidFill>
            </a:endParaRPr>
          </a:p>
          <a:p>
            <a:r>
              <a:rPr lang="en-US" dirty="0" smtClean="0">
                <a:solidFill>
                  <a:schemeClr val="accent2"/>
                </a:solidFill>
              </a:rPr>
              <a:t>SELECT * FROM [AdventureWorks2008].[Person].[Person]</a:t>
            </a:r>
            <a:endParaRPr lang="en-US" dirty="0" smtClean="0">
              <a:solidFill>
                <a:schemeClr val="accent2"/>
              </a:solidFill>
            </a:endParaRPr>
          </a:p>
          <a:p>
            <a:r>
              <a:rPr lang="en-US" dirty="0" smtClean="0">
                <a:solidFill>
                  <a:schemeClr val="accent2"/>
                </a:solidFill>
              </a:rPr>
              <a:t>WHERE [</a:t>
            </a:r>
            <a:r>
              <a:rPr lang="en-US" dirty="0" err="1" smtClean="0">
                <a:solidFill>
                  <a:schemeClr val="accent2"/>
                </a:solidFill>
              </a:rPr>
              <a:t>LastName</a:t>
            </a:r>
            <a:r>
              <a:rPr lang="en-US" dirty="0" smtClean="0">
                <a:solidFill>
                  <a:schemeClr val="accent2"/>
                </a:solidFill>
              </a:rPr>
              <a:t>]=@</a:t>
            </a:r>
            <a:r>
              <a:rPr lang="en-US" dirty="0" err="1" smtClean="0">
                <a:solidFill>
                  <a:schemeClr val="accent2"/>
                </a:solidFill>
              </a:rPr>
              <a:t>LastName</a:t>
            </a:r>
            <a:r>
              <a:rPr lang="en-US" dirty="0" smtClean="0">
                <a:solidFill>
                  <a:schemeClr val="accent2"/>
                </a:solidFill>
              </a:rPr>
              <a:t> and </a:t>
            </a:r>
            <a:r>
              <a:rPr lang="en-US" dirty="0" err="1" smtClean="0">
                <a:solidFill>
                  <a:schemeClr val="accent2"/>
                </a:solidFill>
              </a:rPr>
              <a:t>businessentityid</a:t>
            </a:r>
            <a:r>
              <a:rPr lang="en-US" dirty="0" smtClean="0">
                <a:solidFill>
                  <a:schemeClr val="accent2"/>
                </a:solidFill>
              </a:rPr>
              <a:t>=@</a:t>
            </a:r>
            <a:r>
              <a:rPr lang="en-US" dirty="0" err="1" smtClean="0">
                <a:solidFill>
                  <a:schemeClr val="accent2"/>
                </a:solidFill>
              </a:rPr>
              <a:t>businessentityid</a:t>
            </a:r>
            <a:endParaRPr lang="en-US" dirty="0" smtClean="0">
              <a:solidFill>
                <a:schemeClr val="accent2"/>
              </a:solidFill>
            </a:endParaRPr>
          </a:p>
          <a:p>
            <a:r>
              <a:rPr lang="en-US" dirty="0" smtClean="0">
                <a:solidFill>
                  <a:schemeClr val="accent2"/>
                </a:solidFill>
              </a:rPr>
              <a:t>GO</a:t>
            </a:r>
            <a:endParaRPr lang="en-US" dirty="0" smtClean="0">
              <a:solidFill>
                <a:schemeClr val="accent2"/>
              </a:solidFill>
            </a:endParaRPr>
          </a:p>
          <a:p>
            <a:r>
              <a:rPr lang="en-US" dirty="0" smtClean="0">
                <a:solidFill>
                  <a:schemeClr val="accent2"/>
                </a:solidFill>
              </a:rPr>
              <a:t>EXEC </a:t>
            </a:r>
            <a:r>
              <a:rPr lang="en-US" dirty="0" err="1" smtClean="0">
                <a:solidFill>
                  <a:schemeClr val="accent2"/>
                </a:solidFill>
              </a:rPr>
              <a:t>spSelectPerson</a:t>
            </a:r>
            <a:r>
              <a:rPr lang="en-US" dirty="0" smtClean="0">
                <a:solidFill>
                  <a:schemeClr val="accent2"/>
                </a:solidFill>
              </a:rPr>
              <a:t> Wood,7395</a:t>
            </a:r>
            <a:endParaRPr lang="en-US" dirty="0" smtClean="0">
              <a:solidFill>
                <a:schemeClr val="accent2"/>
              </a:solidFill>
            </a:endParaRPr>
          </a:p>
          <a:p>
            <a:r>
              <a:rPr lang="en-US" dirty="0" smtClean="0">
                <a:solidFill>
                  <a:schemeClr val="accent2"/>
                </a:solidFill>
              </a:rPr>
              <a:t>go</a:t>
            </a:r>
            <a:endParaRPr lang="en-US" dirty="0" smtClean="0">
              <a:solidFill>
                <a:schemeClr val="accent2"/>
              </a:solidFill>
            </a:endParaRPr>
          </a:p>
          <a:p>
            <a:r>
              <a:rPr lang="en-US" dirty="0" smtClean="0">
                <a:solidFill>
                  <a:schemeClr val="accent2"/>
                </a:solidFill>
              </a:rPr>
              <a:t>drop </a:t>
            </a:r>
            <a:r>
              <a:rPr lang="en-US" dirty="0" err="1" smtClean="0">
                <a:solidFill>
                  <a:schemeClr val="accent2"/>
                </a:solidFill>
              </a:rPr>
              <a:t>proc</a:t>
            </a:r>
            <a:r>
              <a:rPr lang="en-US" dirty="0" smtClean="0">
                <a:solidFill>
                  <a:schemeClr val="accent2"/>
                </a:solidFill>
              </a:rPr>
              <a:t> </a:t>
            </a:r>
            <a:r>
              <a:rPr lang="en-US" dirty="0" err="1" smtClean="0">
                <a:solidFill>
                  <a:schemeClr val="accent2"/>
                </a:solidFill>
              </a:rPr>
              <a:t>spSelectPerson</a:t>
            </a:r>
            <a:endParaRPr lang="en-US" dirty="0">
              <a:solidFill>
                <a:schemeClr val="accent2"/>
              </a:solidFill>
            </a:endParaRPr>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2895600" cy="548640"/>
          </a:xfrm>
        </p:spPr>
        <p:txBody>
          <a:bodyPr>
            <a:normAutofit/>
          </a:bodyPr>
          <a:lstStyle/>
          <a:p>
            <a:r>
              <a:rPr lang="en-US" sz="2400" b="1" dirty="0" smtClean="0">
                <a:solidFill>
                  <a:srgbClr val="0070C0"/>
                </a:solidFill>
              </a:rPr>
              <a:t>What are Jobs</a:t>
            </a:r>
            <a:endParaRPr lang="en-US" sz="2400" b="1" dirty="0">
              <a:solidFill>
                <a:srgbClr val="0070C0"/>
              </a:solidFill>
            </a:endParaRPr>
          </a:p>
        </p:txBody>
      </p:sp>
      <p:sp>
        <p:nvSpPr>
          <p:cNvPr id="3" name="Content Placeholder 2"/>
          <p:cNvSpPr>
            <a:spLocks noGrp="1"/>
          </p:cNvSpPr>
          <p:nvPr>
            <p:ph idx="1"/>
          </p:nvPr>
        </p:nvSpPr>
        <p:spPr>
          <a:xfrm>
            <a:off x="533400" y="1219200"/>
            <a:ext cx="7315200" cy="1905000"/>
          </a:xfrm>
        </p:spPr>
        <p:txBody>
          <a:bodyPr>
            <a:normAutofit/>
          </a:bodyPr>
          <a:lstStyle/>
          <a:p>
            <a:pPr>
              <a:buFont typeface="Wingdings" panose="05000000000000000000" pitchFamily="2" charset="2"/>
              <a:buChar char="Ø"/>
            </a:pPr>
            <a:r>
              <a:rPr lang="en-US" sz="1800" b="0" dirty="0" smtClean="0"/>
              <a:t>A job is a specified series of operations performed sequentially by SQL Server Agent. A job can perform a wide range of activities, including running Transact-SQL, command prompt applications, Microsoft ActiveX scripts, Analysis Services commands and queries, or Replication tasks.</a:t>
            </a:r>
            <a:endParaRPr lang="en-US" sz="1800" b="0" dirty="0" smtClean="0"/>
          </a:p>
          <a:p>
            <a:endParaRPr lang="en-US" dirty="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1981200" cy="487362"/>
          </a:xfrm>
        </p:spPr>
        <p:txBody>
          <a:bodyPr>
            <a:noAutofit/>
          </a:bodyPr>
          <a:lstStyle/>
          <a:p>
            <a:r>
              <a:rPr lang="en-US" sz="2800" dirty="0" smtClean="0">
                <a:solidFill>
                  <a:srgbClr val="1F07AD"/>
                </a:solidFill>
              </a:rPr>
              <a:t>Conti..</a:t>
            </a:r>
            <a:endParaRPr lang="en-US" sz="2800" dirty="0">
              <a:solidFill>
                <a:srgbClr val="1F07AD"/>
              </a:solidFill>
            </a:endParaRPr>
          </a:p>
        </p:txBody>
      </p:sp>
      <p:sp>
        <p:nvSpPr>
          <p:cNvPr id="3" name="Content Placeholder 2"/>
          <p:cNvSpPr>
            <a:spLocks noGrp="1"/>
          </p:cNvSpPr>
          <p:nvPr>
            <p:ph idx="1"/>
          </p:nvPr>
        </p:nvSpPr>
        <p:spPr>
          <a:xfrm>
            <a:off x="685800" y="1676400"/>
            <a:ext cx="7886700" cy="2590800"/>
          </a:xfrm>
        </p:spPr>
        <p:txBody>
          <a:bodyPr>
            <a:normAutofit/>
          </a:bodyPr>
          <a:lstStyle/>
          <a:p>
            <a:r>
              <a:rPr lang="en-US" sz="1800" b="0" dirty="0" smtClean="0"/>
              <a:t>Jobs can run </a:t>
            </a:r>
            <a:r>
              <a:rPr lang="en-US" sz="1800" b="0" dirty="0" smtClean="0">
                <a:solidFill>
                  <a:srgbClr val="FF0000"/>
                </a:solidFill>
              </a:rPr>
              <a:t>repetitive or schedulable tasks </a:t>
            </a:r>
            <a:r>
              <a:rPr lang="en-US" sz="1800" b="0" dirty="0" smtClean="0"/>
              <a:t>and they can automatically notify users of job status by generating alerts, thereby greatly simplifying SQL Server administration.</a:t>
            </a:r>
            <a:endParaRPr lang="en-US" sz="1800" b="0" dirty="0" smtClean="0"/>
          </a:p>
          <a:p>
            <a:r>
              <a:rPr lang="en-US" sz="1800" b="0" dirty="0" smtClean="0"/>
              <a:t>To create a job, a user must be a member of one of the SQL Server Agent fixed database roles or the </a:t>
            </a:r>
            <a:r>
              <a:rPr lang="en-US" sz="1800" dirty="0" smtClean="0">
                <a:solidFill>
                  <a:srgbClr val="FF0000"/>
                </a:solidFill>
              </a:rPr>
              <a:t>sysadmin</a:t>
            </a:r>
            <a:r>
              <a:rPr lang="en-US" sz="1800" b="0" dirty="0" smtClean="0">
                <a:solidFill>
                  <a:srgbClr val="FF0000"/>
                </a:solidFill>
              </a:rPr>
              <a:t> fixed </a:t>
            </a:r>
            <a:r>
              <a:rPr lang="en-US" sz="1800" b="0" dirty="0" smtClean="0"/>
              <a:t>server role. A job can be edited only by its owner or members of the </a:t>
            </a:r>
            <a:r>
              <a:rPr lang="en-US" sz="1800" dirty="0" smtClean="0"/>
              <a:t>sysadmin</a:t>
            </a:r>
            <a:r>
              <a:rPr lang="en-US" sz="1800" b="0" dirty="0" smtClean="0"/>
              <a:t> role. Members of the </a:t>
            </a:r>
            <a:r>
              <a:rPr lang="en-US" sz="1800" dirty="0" smtClean="0">
                <a:solidFill>
                  <a:srgbClr val="FF0000"/>
                </a:solidFill>
              </a:rPr>
              <a:t>sysadmin</a:t>
            </a:r>
            <a:r>
              <a:rPr lang="en-US" sz="1800" b="0" dirty="0" smtClean="0"/>
              <a:t> role can assign job ownership to other users, and they can run any job, regardless of the job owner.</a:t>
            </a:r>
            <a:endParaRPr lang="en-US" sz="1800" dirty="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620000" cy="685800"/>
          </a:xfrm>
        </p:spPr>
        <p:txBody>
          <a:bodyPr>
            <a:normAutofit/>
          </a:bodyPr>
          <a:lstStyle/>
          <a:p>
            <a:pPr algn="l"/>
            <a:r>
              <a:rPr lang="en-US" sz="3200" b="1" dirty="0">
                <a:solidFill>
                  <a:srgbClr val="00B0F0"/>
                </a:solidFill>
                <a:latin typeface="Bell MT" panose="02020503060305020303" pitchFamily="18" charset="0"/>
              </a:rPr>
              <a:t>Database </a:t>
            </a:r>
            <a:r>
              <a:rPr lang="en-US" sz="3200" b="1" dirty="0" smtClean="0">
                <a:solidFill>
                  <a:srgbClr val="00B0F0"/>
                </a:solidFill>
                <a:latin typeface="Bell MT" panose="02020503060305020303" pitchFamily="18" charset="0"/>
              </a:rPr>
              <a:t>Triggers(</a:t>
            </a:r>
            <a:endParaRPr lang="en-US" sz="3200" b="1" dirty="0">
              <a:solidFill>
                <a:srgbClr val="00B0F0"/>
              </a:solidFill>
              <a:latin typeface="Bell MT" panose="02020503060305020303" pitchFamily="18" charset="0"/>
            </a:endParaRPr>
          </a:p>
        </p:txBody>
      </p:sp>
      <p:sp>
        <p:nvSpPr>
          <p:cNvPr id="4" name="Rectangle 3"/>
          <p:cNvSpPr/>
          <p:nvPr/>
        </p:nvSpPr>
        <p:spPr>
          <a:xfrm>
            <a:off x="304800" y="990600"/>
            <a:ext cx="8001000" cy="1200329"/>
          </a:xfrm>
          <a:prstGeom prst="rect">
            <a:avLst/>
          </a:prstGeom>
        </p:spPr>
        <p:txBody>
          <a:bodyPr wrap="square">
            <a:spAutoFit/>
          </a:bodyPr>
          <a:lstStyle/>
          <a:p>
            <a:r>
              <a:rPr lang="en-US" dirty="0" smtClean="0">
                <a:latin typeface="Bell MT" panose="02020503060305020303" pitchFamily="18" charset="0"/>
              </a:rPr>
              <a:t>Database trigger is SQL block that is executed on an event(Insert, Update or Delete) in the database. The event is related to a particular data manipulation of a table such as inserting, deleting or updating a row of a table.</a:t>
            </a:r>
            <a:endParaRPr lang="en-US" dirty="0" smtClean="0">
              <a:latin typeface="Bell MT" panose="02020503060305020303" pitchFamily="18" charset="0"/>
            </a:endParaRPr>
          </a:p>
          <a:p>
            <a:r>
              <a:rPr lang="en-US" dirty="0" smtClean="0">
                <a:solidFill>
                  <a:srgbClr val="FF0000"/>
                </a:solidFill>
                <a:latin typeface="Bell MT" panose="02020503060305020303" pitchFamily="18" charset="0"/>
              </a:rPr>
              <a:t>Insert, Update and Delete </a:t>
            </a:r>
            <a:endParaRPr lang="en-US" dirty="0">
              <a:solidFill>
                <a:srgbClr val="FF0000"/>
              </a:solidFill>
              <a:latin typeface="Bell MT" panose="02020503060305020303" pitchFamily="18" charset="0"/>
            </a:endParaRPr>
          </a:p>
        </p:txBody>
      </p:sp>
      <p:sp>
        <p:nvSpPr>
          <p:cNvPr id="5" name="Rectangle 4"/>
          <p:cNvSpPr/>
          <p:nvPr/>
        </p:nvSpPr>
        <p:spPr>
          <a:xfrm>
            <a:off x="533400" y="2667000"/>
            <a:ext cx="7467600" cy="2585323"/>
          </a:xfrm>
          <a:prstGeom prst="rect">
            <a:avLst/>
          </a:prstGeom>
        </p:spPr>
        <p:txBody>
          <a:bodyPr wrap="square">
            <a:spAutoFit/>
          </a:bodyPr>
          <a:lstStyle/>
          <a:p>
            <a:pPr marL="285750" indent="-285750">
              <a:buFont typeface="Arial" panose="020B0604020202020204" pitchFamily="34" charset="0"/>
              <a:buChar char="•"/>
            </a:pPr>
            <a:r>
              <a:rPr lang="en-US" dirty="0" smtClean="0"/>
              <a:t> </a:t>
            </a:r>
            <a:r>
              <a:rPr lang="en-US" dirty="0">
                <a:latin typeface="Bell MT" panose="02020503060305020303" pitchFamily="18" charset="0"/>
              </a:rPr>
              <a:t>To implement complex business rule, which cannot be implemented using </a:t>
            </a:r>
            <a:r>
              <a:rPr lang="en-US" dirty="0" smtClean="0">
                <a:latin typeface="Bell MT" panose="02020503060305020303" pitchFamily="18" charset="0"/>
              </a:rPr>
              <a:t>integrity constraints</a:t>
            </a:r>
            <a:r>
              <a:rPr lang="en-US" dirty="0">
                <a:latin typeface="Bell MT" panose="02020503060305020303" pitchFamily="18" charset="0"/>
              </a:rPr>
              <a:t>.</a:t>
            </a:r>
            <a:endParaRPr lang="en-US" dirty="0">
              <a:latin typeface="Bell MT" panose="02020503060305020303" pitchFamily="18" charset="0"/>
            </a:endParaRPr>
          </a:p>
          <a:p>
            <a:pPr marL="285750" indent="-285750">
              <a:buFont typeface="Arial" panose="020B0604020202020204" pitchFamily="34" charset="0"/>
              <a:buChar char="•"/>
            </a:pPr>
            <a:r>
              <a:rPr lang="en-US" dirty="0">
                <a:latin typeface="Bell MT" panose="02020503060305020303" pitchFamily="18" charset="0"/>
              </a:rPr>
              <a:t> To audit the process. For example, to keep track of changes made to a table.</a:t>
            </a:r>
            <a:endParaRPr lang="en-US" dirty="0">
              <a:latin typeface="Bell MT" panose="02020503060305020303" pitchFamily="18" charset="0"/>
            </a:endParaRPr>
          </a:p>
          <a:p>
            <a:pPr marL="285750" indent="-285750">
              <a:buFont typeface="Arial" panose="020B0604020202020204" pitchFamily="34" charset="0"/>
              <a:buChar char="•"/>
            </a:pPr>
            <a:r>
              <a:rPr lang="en-US" dirty="0">
                <a:latin typeface="Bell MT" panose="02020503060305020303" pitchFamily="18" charset="0"/>
              </a:rPr>
              <a:t> To automatically perform an action when another concerned action takes place. </a:t>
            </a:r>
            <a:r>
              <a:rPr lang="en-US" dirty="0" smtClean="0">
                <a:latin typeface="Bell MT" panose="02020503060305020303" pitchFamily="18" charset="0"/>
              </a:rPr>
              <a:t>For example</a:t>
            </a:r>
            <a:r>
              <a:rPr lang="en-US" dirty="0">
                <a:latin typeface="Bell MT" panose="02020503060305020303" pitchFamily="18" charset="0"/>
              </a:rPr>
              <a:t>, updating a table whenever there is an insertion or a row into another table</a:t>
            </a:r>
            <a:r>
              <a:rPr lang="en-US" dirty="0" smtClean="0">
                <a:latin typeface="Bell MT" panose="02020503060305020303" pitchFamily="18" charset="0"/>
              </a:rPr>
              <a:t>.</a:t>
            </a:r>
            <a:endParaRPr lang="en-US" dirty="0" smtClean="0">
              <a:latin typeface="Bell MT" panose="02020503060305020303" pitchFamily="18" charset="0"/>
            </a:endParaRPr>
          </a:p>
          <a:p>
            <a:pPr marL="285750" indent="-285750">
              <a:buFont typeface="Arial" panose="020B0604020202020204" pitchFamily="34" charset="0"/>
              <a:buChar char="•"/>
            </a:pPr>
            <a:r>
              <a:rPr lang="en-US" dirty="0" smtClean="0">
                <a:solidFill>
                  <a:srgbClr val="FF0000"/>
                </a:solidFill>
                <a:latin typeface="Bell MT" panose="02020503060305020303" pitchFamily="18" charset="0"/>
              </a:rPr>
              <a:t>Compare - View, UDF(Scalar and inline table valued), Stored procedure and Trigger</a:t>
            </a:r>
            <a:r>
              <a:rPr lang="en-US" dirty="0" smtClean="0">
                <a:latin typeface="Bell MT" panose="02020503060305020303" pitchFamily="18" charset="0"/>
              </a:rPr>
              <a:t>.</a:t>
            </a:r>
            <a:endParaRPr lang="en-US" dirty="0">
              <a:latin typeface="Bell MT" panose="02020503060305020303" pitchFamily="18" charset="0"/>
            </a:endParaRPr>
          </a:p>
        </p:txBody>
      </p:sp>
      <p:sp>
        <p:nvSpPr>
          <p:cNvPr id="6" name="Rectangle 5"/>
          <p:cNvSpPr/>
          <p:nvPr/>
        </p:nvSpPr>
        <p:spPr>
          <a:xfrm>
            <a:off x="533400" y="2209800"/>
            <a:ext cx="6858454" cy="369332"/>
          </a:xfrm>
          <a:prstGeom prst="rect">
            <a:avLst/>
          </a:prstGeom>
        </p:spPr>
        <p:txBody>
          <a:bodyPr wrap="square">
            <a:spAutoFit/>
          </a:bodyPr>
          <a:lstStyle/>
          <a:p>
            <a:pPr lvl="0"/>
            <a:r>
              <a:rPr lang="en-US" dirty="0">
                <a:solidFill>
                  <a:prstClr val="black"/>
                </a:solidFill>
              </a:rPr>
              <a:t>Triggers may be used for any of the following:</a:t>
            </a:r>
            <a:endParaRPr lang="en-US" dirty="0">
              <a:solidFill>
                <a:prstClr val="black"/>
              </a:solidFill>
            </a:endParaRPr>
          </a:p>
        </p:txBody>
      </p:sp>
      <p:sp>
        <p:nvSpPr>
          <p:cNvPr id="7" name="Rectangle 6"/>
          <p:cNvSpPr/>
          <p:nvPr/>
        </p:nvSpPr>
        <p:spPr>
          <a:xfrm>
            <a:off x="685800" y="5181600"/>
            <a:ext cx="7761514" cy="923330"/>
          </a:xfrm>
          <a:prstGeom prst="rect">
            <a:avLst/>
          </a:prstGeom>
        </p:spPr>
        <p:txBody>
          <a:bodyPr wrap="square">
            <a:spAutoFit/>
          </a:bodyPr>
          <a:lstStyle/>
          <a:p>
            <a:r>
              <a:rPr lang="en-US" dirty="0">
                <a:latin typeface="Bell MT" panose="02020503060305020303" pitchFamily="18" charset="0"/>
              </a:rPr>
              <a:t>Triggers are </a:t>
            </a:r>
            <a:r>
              <a:rPr lang="en-US" b="1" dirty="0">
                <a:solidFill>
                  <a:srgbClr val="FF0000"/>
                </a:solidFill>
                <a:latin typeface="Bell MT" panose="02020503060305020303" pitchFamily="18" charset="0"/>
              </a:rPr>
              <a:t>similar to stored procedures</a:t>
            </a:r>
            <a:r>
              <a:rPr lang="en-US" dirty="0">
                <a:latin typeface="Bell MT" panose="02020503060305020303" pitchFamily="18" charset="0"/>
              </a:rPr>
              <a:t>, but stored procedures are called explicitly </a:t>
            </a:r>
            <a:r>
              <a:rPr lang="en-US" dirty="0" smtClean="0">
                <a:latin typeface="Bell MT" panose="02020503060305020303" pitchFamily="18" charset="0"/>
              </a:rPr>
              <a:t>and triggers </a:t>
            </a:r>
            <a:r>
              <a:rPr lang="en-US" dirty="0">
                <a:latin typeface="Bell MT" panose="02020503060305020303" pitchFamily="18" charset="0"/>
              </a:rPr>
              <a:t>are called implicitly by </a:t>
            </a:r>
            <a:r>
              <a:rPr lang="en-US" dirty="0" smtClean="0">
                <a:latin typeface="Bell MT" panose="02020503060305020303" pitchFamily="18" charset="0"/>
              </a:rPr>
              <a:t>SQL Server </a:t>
            </a:r>
            <a:r>
              <a:rPr lang="en-US" dirty="0">
                <a:latin typeface="Bell MT" panose="02020503060305020303" pitchFamily="18" charset="0"/>
              </a:rPr>
              <a:t>when the concerned event occurs.</a:t>
            </a:r>
            <a:endParaRPr lang="en-US" dirty="0">
              <a:latin typeface="Bell MT" panose="02020503060305020303" pitchFamily="18" charset="0"/>
            </a:endParaRPr>
          </a:p>
        </p:txBody>
      </p:sp>
      <p:sp>
        <p:nvSpPr>
          <p:cNvPr id="8" name="Slide Number Placeholder 7"/>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Truncate</a:t>
            </a:r>
            <a:endParaRPr lang="en-US" dirty="0"/>
          </a:p>
        </p:txBody>
      </p:sp>
      <p:sp>
        <p:nvSpPr>
          <p:cNvPr id="3" name="Content Placeholder 2"/>
          <p:cNvSpPr>
            <a:spLocks noGrp="1"/>
          </p:cNvSpPr>
          <p:nvPr>
            <p:ph idx="1"/>
          </p:nvPr>
        </p:nvSpPr>
        <p:spPr>
          <a:xfrm>
            <a:off x="381000" y="1295400"/>
            <a:ext cx="7620000" cy="4800600"/>
          </a:xfrm>
        </p:spPr>
        <p:txBody>
          <a:bodyPr/>
          <a:lstStyle/>
          <a:p>
            <a:r>
              <a:rPr lang="en-US" sz="2400" b="1" dirty="0" smtClean="0">
                <a:solidFill>
                  <a:schemeClr val="bg2">
                    <a:lumMod val="50000"/>
                  </a:schemeClr>
                </a:solidFill>
              </a:rPr>
              <a:t>Truncate</a:t>
            </a:r>
            <a:endParaRPr lang="en-US" sz="2400" b="1" dirty="0" smtClean="0">
              <a:solidFill>
                <a:schemeClr val="bg2">
                  <a:lumMod val="50000"/>
                </a:schemeClr>
              </a:solidFill>
            </a:endParaRPr>
          </a:p>
          <a:p>
            <a:r>
              <a:rPr lang="en-US" sz="1600" dirty="0" smtClean="0"/>
              <a:t>The SQL TRUNCATE command is used to delete all the rows from the table and free the space containing the table.</a:t>
            </a:r>
            <a:endParaRPr lang="en-US" sz="1600" dirty="0" smtClean="0"/>
          </a:p>
          <a:p>
            <a:r>
              <a:rPr lang="en-US" sz="1600" b="1" dirty="0" smtClean="0"/>
              <a:t>Syntax</a:t>
            </a:r>
            <a:endParaRPr lang="en-US" sz="1600" b="1" dirty="0" smtClean="0"/>
          </a:p>
          <a:p>
            <a:r>
              <a:rPr lang="en-US" sz="1600" dirty="0" smtClean="0">
                <a:solidFill>
                  <a:srgbClr val="DC16B6"/>
                </a:solidFill>
              </a:rPr>
              <a:t>TRUNCATE TABLE </a:t>
            </a:r>
            <a:r>
              <a:rPr lang="en-US" sz="1600" dirty="0" err="1" smtClean="0">
                <a:solidFill>
                  <a:srgbClr val="DC16B6"/>
                </a:solidFill>
              </a:rPr>
              <a:t>Table_name</a:t>
            </a:r>
            <a:r>
              <a:rPr lang="en-US" sz="1600" dirty="0" smtClean="0">
                <a:solidFill>
                  <a:srgbClr val="DC16B6"/>
                </a:solidFill>
              </a:rPr>
              <a:t>;</a:t>
            </a:r>
            <a:endParaRPr lang="en-US" sz="1600" dirty="0" smtClean="0">
              <a:solidFill>
                <a:srgbClr val="DC16B6"/>
              </a:solidFill>
            </a:endParaRPr>
          </a:p>
          <a:p>
            <a:r>
              <a:rPr lang="en-US" sz="1600" b="1" dirty="0" smtClean="0"/>
              <a:t>DELETE  VS TRUNCATE</a:t>
            </a:r>
            <a:endParaRPr lang="en-US" sz="1600" dirty="0" smtClean="0"/>
          </a:p>
          <a:p>
            <a:r>
              <a:rPr lang="en-US" sz="1600" b="1" dirty="0" smtClean="0"/>
              <a:t>DELETE  Statement:</a:t>
            </a:r>
            <a:r>
              <a:rPr lang="en-US" sz="1600" dirty="0" smtClean="0"/>
              <a:t> This command deletes only the rows from the table based on the condition given in the where clause or deletes all the rows from the table if no condition is specified. </a:t>
            </a:r>
            <a:r>
              <a:rPr lang="en-US" sz="1600" dirty="0" smtClean="0">
                <a:solidFill>
                  <a:srgbClr val="FF0000"/>
                </a:solidFill>
              </a:rPr>
              <a:t>But it does not free the space containing the table.</a:t>
            </a:r>
            <a:endParaRPr lang="en-US" sz="1600" dirty="0" smtClean="0">
              <a:solidFill>
                <a:srgbClr val="FF0000"/>
              </a:solidFill>
            </a:endParaRPr>
          </a:p>
          <a:p>
            <a:r>
              <a:rPr lang="en-US" sz="1600" dirty="0" smtClean="0"/>
              <a:t>                               : DML</a:t>
            </a:r>
            <a:endParaRPr lang="en-US" sz="1600" dirty="0" smtClean="0"/>
          </a:p>
          <a:p>
            <a:r>
              <a:rPr lang="en-US" sz="1600" b="1" dirty="0" smtClean="0"/>
              <a:t>TRUNCATE statement:</a:t>
            </a:r>
            <a:r>
              <a:rPr lang="en-US" sz="1600" dirty="0" smtClean="0"/>
              <a:t> </a:t>
            </a:r>
            <a:r>
              <a:rPr lang="en-US" sz="1600" dirty="0" smtClean="0">
                <a:solidFill>
                  <a:srgbClr val="FF0000"/>
                </a:solidFill>
              </a:rPr>
              <a:t>This command is used to delete all the rows from the table and free the space containing the table.</a:t>
            </a:r>
            <a:endParaRPr lang="en-US" sz="1600" dirty="0" smtClean="0">
              <a:solidFill>
                <a:srgbClr val="FF0000"/>
              </a:solidFill>
            </a:endParaRPr>
          </a:p>
          <a:p>
            <a:pPr>
              <a:buNone/>
            </a:pPr>
            <a:r>
              <a:rPr lang="en-US" sz="1600" dirty="0" smtClean="0"/>
              <a:t>                                    : DDL</a:t>
            </a:r>
            <a:endParaRPr lang="en-US" sz="1600" dirty="0" smtClean="0"/>
          </a:p>
          <a:p>
            <a:endParaRPr lang="en-US" sz="1600" dirty="0" smtClean="0"/>
          </a:p>
          <a:p>
            <a:endParaRPr lang="en-US" dirty="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AFTER</a:t>
            </a:r>
            <a:endParaRPr lang="en-US" sz="3600" dirty="0"/>
          </a:p>
        </p:txBody>
      </p:sp>
      <p:sp>
        <p:nvSpPr>
          <p:cNvPr id="4" name="Rectangle 3"/>
          <p:cNvSpPr/>
          <p:nvPr/>
        </p:nvSpPr>
        <p:spPr>
          <a:xfrm>
            <a:off x="1905000" y="609600"/>
            <a:ext cx="4572000" cy="923330"/>
          </a:xfrm>
          <a:prstGeom prst="rect">
            <a:avLst/>
          </a:prstGeom>
        </p:spPr>
        <p:txBody>
          <a:bodyPr>
            <a:spAutoFit/>
          </a:bodyPr>
          <a:lstStyle/>
          <a:p>
            <a:r>
              <a:rPr lang="en-US" dirty="0"/>
              <a:t>. DELETE</a:t>
            </a:r>
            <a:endParaRPr lang="en-US" dirty="0"/>
          </a:p>
          <a:p>
            <a:r>
              <a:rPr lang="en-US" dirty="0"/>
              <a:t>. INSERT</a:t>
            </a:r>
            <a:endParaRPr lang="en-US" dirty="0"/>
          </a:p>
          <a:p>
            <a:r>
              <a:rPr lang="en-US" dirty="0"/>
              <a:t>. UPDATE</a:t>
            </a:r>
            <a:endParaRPr lang="en-US" dirty="0"/>
          </a:p>
        </p:txBody>
      </p:sp>
      <p:sp>
        <p:nvSpPr>
          <p:cNvPr id="5" name="Rectangle 4"/>
          <p:cNvSpPr/>
          <p:nvPr/>
        </p:nvSpPr>
        <p:spPr>
          <a:xfrm>
            <a:off x="1524000" y="1905000"/>
            <a:ext cx="4572000" cy="1477328"/>
          </a:xfrm>
          <a:prstGeom prst="rect">
            <a:avLst/>
          </a:prstGeom>
        </p:spPr>
        <p:txBody>
          <a:bodyPr>
            <a:spAutoFit/>
          </a:bodyPr>
          <a:lstStyle/>
          <a:p>
            <a:r>
              <a:rPr lang="en-US" dirty="0"/>
              <a:t>CREATE TRIGGER </a:t>
            </a:r>
            <a:r>
              <a:rPr lang="en-US" dirty="0" err="1"/>
              <a:t>newproduct_trigger</a:t>
            </a:r>
            <a:r>
              <a:rPr lang="en-US" dirty="0"/>
              <a:t> ON products</a:t>
            </a:r>
            <a:endParaRPr lang="en-US" dirty="0"/>
          </a:p>
          <a:p>
            <a:r>
              <a:rPr lang="en-US" dirty="0"/>
              <a:t>AFTER INSERT</a:t>
            </a:r>
            <a:endParaRPr lang="en-US" dirty="0"/>
          </a:p>
          <a:p>
            <a:r>
              <a:rPr lang="en-US" dirty="0"/>
              <a:t>AS</a:t>
            </a:r>
            <a:endParaRPr lang="en-US" dirty="0"/>
          </a:p>
          <a:p>
            <a:r>
              <a:rPr lang="en-US" dirty="0"/>
              <a:t>SELECT ‘Product added’;</a:t>
            </a:r>
            <a:endParaRPr lang="en-US" dirty="0"/>
          </a:p>
        </p:txBody>
      </p:sp>
      <p:sp>
        <p:nvSpPr>
          <p:cNvPr id="6" name="Rectangle 5"/>
          <p:cNvSpPr/>
          <p:nvPr/>
        </p:nvSpPr>
        <p:spPr>
          <a:xfrm>
            <a:off x="685800" y="1524000"/>
            <a:ext cx="4572000" cy="646331"/>
          </a:xfrm>
          <a:prstGeom prst="rect">
            <a:avLst/>
          </a:prstGeom>
        </p:spPr>
        <p:txBody>
          <a:bodyPr>
            <a:spAutoFit/>
          </a:bodyPr>
          <a:lstStyle/>
          <a:p>
            <a:r>
              <a:rPr lang="en-US" b="1" dirty="0" smtClean="0">
                <a:solidFill>
                  <a:srgbClr val="FF0000"/>
                </a:solidFill>
              </a:rPr>
              <a:t>Example (AFTER INSERT)</a:t>
            </a:r>
            <a:endParaRPr lang="en-US" b="1" dirty="0" smtClean="0">
              <a:solidFill>
                <a:srgbClr val="FF0000"/>
              </a:solidFill>
            </a:endParaRPr>
          </a:p>
          <a:p>
            <a:endParaRPr lang="en-US" dirty="0"/>
          </a:p>
        </p:txBody>
      </p:sp>
      <p:sp>
        <p:nvSpPr>
          <p:cNvPr id="7" name="Rectangle 6"/>
          <p:cNvSpPr/>
          <p:nvPr/>
        </p:nvSpPr>
        <p:spPr>
          <a:xfrm>
            <a:off x="609600" y="3352800"/>
            <a:ext cx="3592137" cy="369332"/>
          </a:xfrm>
          <a:prstGeom prst="rect">
            <a:avLst/>
          </a:prstGeom>
        </p:spPr>
        <p:txBody>
          <a:bodyPr wrap="none">
            <a:spAutoFit/>
          </a:bodyPr>
          <a:lstStyle/>
          <a:p>
            <a:r>
              <a:rPr lang="en-US" dirty="0"/>
              <a:t>DROP TRIGGER </a:t>
            </a:r>
            <a:r>
              <a:rPr lang="en-US" dirty="0" err="1"/>
              <a:t>newproduct_trigger</a:t>
            </a:r>
            <a:r>
              <a:rPr lang="en-US" dirty="0"/>
              <a:t>;</a:t>
            </a:r>
            <a:endParaRPr lang="en-US" dirty="0"/>
          </a:p>
        </p:txBody>
      </p:sp>
      <p:sp>
        <p:nvSpPr>
          <p:cNvPr id="8" name="Rectangle 7"/>
          <p:cNvSpPr/>
          <p:nvPr/>
        </p:nvSpPr>
        <p:spPr>
          <a:xfrm>
            <a:off x="762000" y="4191000"/>
            <a:ext cx="7315199" cy="2031325"/>
          </a:xfrm>
          <a:prstGeom prst="rect">
            <a:avLst/>
          </a:prstGeom>
        </p:spPr>
        <p:txBody>
          <a:bodyPr wrap="square">
            <a:spAutoFit/>
          </a:bodyPr>
          <a:lstStyle/>
          <a:p>
            <a:r>
              <a:rPr lang="en-US" dirty="0"/>
              <a:t>CREATE TRIGGER </a:t>
            </a:r>
            <a:r>
              <a:rPr lang="en-US" dirty="0" err="1"/>
              <a:t>deleteorder_trigger</a:t>
            </a:r>
            <a:r>
              <a:rPr lang="en-US" dirty="0"/>
              <a:t> ON orders</a:t>
            </a:r>
            <a:endParaRPr lang="en-US" dirty="0"/>
          </a:p>
          <a:p>
            <a:r>
              <a:rPr lang="en-US" dirty="0"/>
              <a:t>AFTER DELETE</a:t>
            </a:r>
            <a:endParaRPr lang="en-US" dirty="0"/>
          </a:p>
          <a:p>
            <a:r>
              <a:rPr lang="en-US" dirty="0"/>
              <a:t>AS</a:t>
            </a:r>
            <a:endParaRPr lang="en-US" dirty="0"/>
          </a:p>
          <a:p>
            <a:r>
              <a:rPr lang="en-US" dirty="0"/>
              <a:t>BEGIN</a:t>
            </a:r>
            <a:endParaRPr lang="en-US" dirty="0"/>
          </a:p>
          <a:p>
            <a:r>
              <a:rPr lang="en-US" dirty="0"/>
              <a:t>INSERT INTO </a:t>
            </a:r>
            <a:r>
              <a:rPr lang="en-US" dirty="0" err="1"/>
              <a:t>orders_archive</a:t>
            </a:r>
            <a:r>
              <a:rPr lang="en-US" dirty="0"/>
              <a:t>(</a:t>
            </a:r>
            <a:r>
              <a:rPr lang="en-US" dirty="0" err="1"/>
              <a:t>order_num</a:t>
            </a:r>
            <a:r>
              <a:rPr lang="en-US" dirty="0"/>
              <a:t>, </a:t>
            </a:r>
            <a:r>
              <a:rPr lang="en-US" dirty="0" err="1"/>
              <a:t>order_date</a:t>
            </a:r>
            <a:r>
              <a:rPr lang="en-US" dirty="0"/>
              <a:t>, </a:t>
            </a:r>
            <a:r>
              <a:rPr lang="en-US" dirty="0" err="1"/>
              <a:t>cust_id</a:t>
            </a:r>
            <a:r>
              <a:rPr lang="en-US" dirty="0"/>
              <a:t>)</a:t>
            </a:r>
            <a:endParaRPr lang="en-US" dirty="0"/>
          </a:p>
          <a:p>
            <a:r>
              <a:rPr lang="en-US" dirty="0"/>
              <a:t>SELECT </a:t>
            </a:r>
            <a:r>
              <a:rPr lang="en-US" dirty="0" err="1"/>
              <a:t>order_num</a:t>
            </a:r>
            <a:r>
              <a:rPr lang="en-US" dirty="0"/>
              <a:t>, </a:t>
            </a:r>
            <a:r>
              <a:rPr lang="en-US" dirty="0" err="1"/>
              <a:t>order_date</a:t>
            </a:r>
            <a:r>
              <a:rPr lang="en-US" dirty="0"/>
              <a:t>, </a:t>
            </a:r>
            <a:r>
              <a:rPr lang="en-US" dirty="0" err="1"/>
              <a:t>cust_id</a:t>
            </a:r>
            <a:r>
              <a:rPr lang="en-US" dirty="0"/>
              <a:t> FROM DELETED;</a:t>
            </a:r>
            <a:endParaRPr lang="en-US" dirty="0"/>
          </a:p>
          <a:p>
            <a:r>
              <a:rPr lang="en-US" dirty="0"/>
              <a:t>END;</a:t>
            </a:r>
            <a:endParaRPr lang="en-US" dirty="0"/>
          </a:p>
        </p:txBody>
      </p:sp>
      <p:sp>
        <p:nvSpPr>
          <p:cNvPr id="9" name="Rectangle 8"/>
          <p:cNvSpPr/>
          <p:nvPr/>
        </p:nvSpPr>
        <p:spPr>
          <a:xfrm>
            <a:off x="653143" y="3810000"/>
            <a:ext cx="4572000" cy="646331"/>
          </a:xfrm>
          <a:prstGeom prst="rect">
            <a:avLst/>
          </a:prstGeom>
        </p:spPr>
        <p:txBody>
          <a:bodyPr>
            <a:spAutoFit/>
          </a:bodyPr>
          <a:lstStyle/>
          <a:p>
            <a:r>
              <a:rPr lang="en-US" b="1" dirty="0" smtClean="0">
                <a:solidFill>
                  <a:srgbClr val="FF0000"/>
                </a:solidFill>
              </a:rPr>
              <a:t>Example (AFTER DELETET)</a:t>
            </a:r>
            <a:endParaRPr lang="en-US" b="1" dirty="0" smtClean="0">
              <a:solidFill>
                <a:srgbClr val="FF0000"/>
              </a:solidFill>
            </a:endParaRPr>
          </a:p>
          <a:p>
            <a:endParaRPr lang="en-US" dirty="0"/>
          </a:p>
        </p:txBody>
      </p:sp>
      <p:sp>
        <p:nvSpPr>
          <p:cNvPr id="10" name="Slide Number Placeholder 9"/>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95400"/>
            <a:ext cx="4648200" cy="609600"/>
          </a:xfrm>
        </p:spPr>
        <p:txBody>
          <a:bodyPr>
            <a:normAutofit/>
          </a:bodyPr>
          <a:lstStyle/>
          <a:p>
            <a:r>
              <a:rPr lang="en-US" sz="1600" b="1" dirty="0" smtClean="0">
                <a:solidFill>
                  <a:srgbClr val="FF0000"/>
                </a:solidFill>
              </a:rPr>
              <a:t>Example (UPDATE trigger)</a:t>
            </a:r>
            <a:endParaRPr lang="en-US" sz="1600" b="1" dirty="0" smtClean="0">
              <a:solidFill>
                <a:srgbClr val="FF0000"/>
              </a:solidFill>
            </a:endParaRPr>
          </a:p>
        </p:txBody>
      </p:sp>
      <p:sp>
        <p:nvSpPr>
          <p:cNvPr id="4" name="Rectangle 3"/>
          <p:cNvSpPr/>
          <p:nvPr/>
        </p:nvSpPr>
        <p:spPr>
          <a:xfrm>
            <a:off x="1371600" y="2136339"/>
            <a:ext cx="5486400" cy="2308324"/>
          </a:xfrm>
          <a:prstGeom prst="rect">
            <a:avLst/>
          </a:prstGeom>
        </p:spPr>
        <p:txBody>
          <a:bodyPr wrap="square">
            <a:spAutoFit/>
          </a:bodyPr>
          <a:lstStyle/>
          <a:p>
            <a:r>
              <a:rPr lang="en-US" dirty="0"/>
              <a:t>CREATE TRIGGER </a:t>
            </a:r>
            <a:r>
              <a:rPr lang="en-US" dirty="0" err="1"/>
              <a:t>vendor_trigger</a:t>
            </a:r>
            <a:r>
              <a:rPr lang="en-US" dirty="0"/>
              <a:t> ON vendors</a:t>
            </a:r>
            <a:endParaRPr lang="en-US" dirty="0"/>
          </a:p>
          <a:p>
            <a:r>
              <a:rPr lang="en-US" dirty="0"/>
              <a:t>AFTER INSERT, UPDATE</a:t>
            </a:r>
            <a:endParaRPr lang="en-US" dirty="0"/>
          </a:p>
          <a:p>
            <a:r>
              <a:rPr lang="en-US" dirty="0"/>
              <a:t>AS</a:t>
            </a:r>
            <a:endParaRPr lang="en-US" dirty="0"/>
          </a:p>
          <a:p>
            <a:r>
              <a:rPr lang="en-US" dirty="0"/>
              <a:t>BEGIN</a:t>
            </a:r>
            <a:endParaRPr lang="en-US" dirty="0"/>
          </a:p>
          <a:p>
            <a:r>
              <a:rPr lang="en-US" dirty="0"/>
              <a:t>UPDATE vendors</a:t>
            </a:r>
            <a:endParaRPr lang="en-US" dirty="0"/>
          </a:p>
          <a:p>
            <a:r>
              <a:rPr lang="en-US" dirty="0"/>
              <a:t>SET </a:t>
            </a:r>
            <a:r>
              <a:rPr lang="en-US" dirty="0" err="1"/>
              <a:t>vend_state</a:t>
            </a:r>
            <a:r>
              <a:rPr lang="en-US" dirty="0"/>
              <a:t>=Upper(</a:t>
            </a:r>
            <a:r>
              <a:rPr lang="en-US" dirty="0" err="1"/>
              <a:t>vend_state</a:t>
            </a:r>
            <a:r>
              <a:rPr lang="en-US" dirty="0"/>
              <a:t>)</a:t>
            </a:r>
            <a:endParaRPr lang="en-US" dirty="0"/>
          </a:p>
          <a:p>
            <a:r>
              <a:rPr lang="en-US" dirty="0"/>
              <a:t>WHERE </a:t>
            </a:r>
            <a:r>
              <a:rPr lang="en-US" dirty="0" err="1"/>
              <a:t>vend_id</a:t>
            </a:r>
            <a:r>
              <a:rPr lang="en-US" dirty="0"/>
              <a:t> IN (SELECT </a:t>
            </a:r>
            <a:r>
              <a:rPr lang="en-US" dirty="0" err="1"/>
              <a:t>vend_id</a:t>
            </a:r>
            <a:r>
              <a:rPr lang="en-US" dirty="0"/>
              <a:t> FROM INSERTED);</a:t>
            </a:r>
            <a:endParaRPr lang="en-US" dirty="0"/>
          </a:p>
          <a:p>
            <a:r>
              <a:rPr lang="en-US" dirty="0"/>
              <a:t>END;</a:t>
            </a:r>
            <a:endParaRPr lang="en-US" dirty="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620000" cy="685800"/>
          </a:xfrm>
        </p:spPr>
        <p:txBody>
          <a:bodyPr/>
          <a:lstStyle/>
          <a:p>
            <a:r>
              <a:rPr lang="en-US" sz="2800" dirty="0" smtClean="0"/>
              <a:t>Example</a:t>
            </a:r>
            <a:endParaRPr lang="en-US" sz="2800" dirty="0"/>
          </a:p>
        </p:txBody>
      </p:sp>
      <p:sp>
        <p:nvSpPr>
          <p:cNvPr id="3" name="Content Placeholder 2"/>
          <p:cNvSpPr>
            <a:spLocks noGrp="1"/>
          </p:cNvSpPr>
          <p:nvPr>
            <p:ph idx="1"/>
          </p:nvPr>
        </p:nvSpPr>
        <p:spPr>
          <a:xfrm>
            <a:off x="457200" y="1447800"/>
            <a:ext cx="7620000" cy="4800600"/>
          </a:xfrm>
        </p:spPr>
        <p:txBody>
          <a:bodyPr/>
          <a:lstStyle/>
          <a:p>
            <a:r>
              <a:rPr lang="en-US" sz="1800" dirty="0" smtClean="0">
                <a:latin typeface="Bell MT" panose="02020503060305020303" pitchFamily="18" charset="0"/>
              </a:rPr>
              <a:t>Create Trigger </a:t>
            </a:r>
            <a:r>
              <a:rPr lang="en-US" sz="1800" dirty="0" err="1" smtClean="0">
                <a:latin typeface="Bell MT" panose="02020503060305020303" pitchFamily="18" charset="0"/>
              </a:rPr>
              <a:t>newProduct_Trigger</a:t>
            </a:r>
            <a:r>
              <a:rPr lang="en-US" sz="1800" dirty="0" smtClean="0">
                <a:latin typeface="Bell MT" panose="02020503060305020303" pitchFamily="18" charset="0"/>
              </a:rPr>
              <a:t> ON [</a:t>
            </a:r>
            <a:r>
              <a:rPr lang="en-US" sz="1800" dirty="0" err="1" smtClean="0">
                <a:latin typeface="Bell MT" panose="02020503060305020303" pitchFamily="18" charset="0"/>
              </a:rPr>
              <a:t>dbo</a:t>
            </a:r>
            <a:r>
              <a:rPr lang="en-US" sz="1800" dirty="0" smtClean="0">
                <a:latin typeface="Bell MT" panose="02020503060305020303" pitchFamily="18" charset="0"/>
              </a:rPr>
              <a:t>].[Student]</a:t>
            </a:r>
            <a:endParaRPr lang="en-US" sz="1800" dirty="0" smtClean="0">
              <a:latin typeface="Bell MT" panose="02020503060305020303" pitchFamily="18" charset="0"/>
            </a:endParaRPr>
          </a:p>
          <a:p>
            <a:r>
              <a:rPr lang="en-US" sz="1800" dirty="0" smtClean="0">
                <a:latin typeface="Bell MT" panose="02020503060305020303" pitchFamily="18" charset="0"/>
              </a:rPr>
              <a:t>AFTER INSERT</a:t>
            </a:r>
            <a:endParaRPr lang="en-US" sz="1800" dirty="0" smtClean="0">
              <a:latin typeface="Bell MT" panose="02020503060305020303" pitchFamily="18" charset="0"/>
            </a:endParaRPr>
          </a:p>
          <a:p>
            <a:r>
              <a:rPr lang="en-US" sz="1800" dirty="0" smtClean="0">
                <a:latin typeface="Bell MT" panose="02020503060305020303" pitchFamily="18" charset="0"/>
              </a:rPr>
              <a:t>AS</a:t>
            </a:r>
            <a:endParaRPr lang="en-US" sz="1800" dirty="0" smtClean="0">
              <a:latin typeface="Bell MT" panose="02020503060305020303" pitchFamily="18" charset="0"/>
            </a:endParaRPr>
          </a:p>
          <a:p>
            <a:r>
              <a:rPr lang="en-US" sz="1800" dirty="0" smtClean="0">
                <a:latin typeface="Bell MT" panose="02020503060305020303" pitchFamily="18" charset="0"/>
              </a:rPr>
              <a:t>Select 'Product added';</a:t>
            </a:r>
            <a:endParaRPr lang="en-US" sz="1800" dirty="0" smtClean="0">
              <a:latin typeface="Bell MT" panose="02020503060305020303" pitchFamily="18" charset="0"/>
            </a:endParaRPr>
          </a:p>
          <a:p>
            <a:endParaRPr lang="en-US" sz="1800" dirty="0" smtClean="0">
              <a:latin typeface="Bell MT" panose="02020503060305020303" pitchFamily="18" charset="0"/>
            </a:endParaRPr>
          </a:p>
          <a:p>
            <a:r>
              <a:rPr lang="en-US" sz="1800" dirty="0" smtClean="0">
                <a:latin typeface="Bell MT" panose="02020503060305020303" pitchFamily="18" charset="0"/>
              </a:rPr>
              <a:t>--Drop Trigger </a:t>
            </a:r>
            <a:r>
              <a:rPr lang="en-US" sz="1800" dirty="0" err="1" smtClean="0">
                <a:latin typeface="Bell MT" panose="02020503060305020303" pitchFamily="18" charset="0"/>
              </a:rPr>
              <a:t>newProduct_trigger</a:t>
            </a:r>
            <a:r>
              <a:rPr lang="en-US" sz="1800" dirty="0" smtClean="0">
                <a:latin typeface="Bell MT" panose="02020503060305020303" pitchFamily="18" charset="0"/>
              </a:rPr>
              <a:t> </a:t>
            </a:r>
            <a:endParaRPr lang="en-US" sz="1800" dirty="0" smtClean="0">
              <a:latin typeface="Bell MT" panose="02020503060305020303" pitchFamily="18" charset="0"/>
            </a:endParaRPr>
          </a:p>
          <a:p>
            <a:endParaRPr lang="en-US" sz="1800" dirty="0" smtClean="0">
              <a:latin typeface="Bell MT" panose="02020503060305020303" pitchFamily="18" charset="0"/>
            </a:endParaRPr>
          </a:p>
          <a:p>
            <a:r>
              <a:rPr lang="en-US" sz="1800" dirty="0" smtClean="0">
                <a:latin typeface="Bell MT" panose="02020503060305020303" pitchFamily="18" charset="0"/>
              </a:rPr>
              <a:t>Insert into  Student</a:t>
            </a:r>
            <a:endParaRPr lang="en-US" sz="1800" dirty="0" smtClean="0">
              <a:latin typeface="Bell MT" panose="02020503060305020303" pitchFamily="18" charset="0"/>
            </a:endParaRPr>
          </a:p>
          <a:p>
            <a:r>
              <a:rPr lang="en-US" sz="1800" dirty="0" smtClean="0">
                <a:latin typeface="Bell MT" panose="02020503060305020303" pitchFamily="18" charset="0"/>
              </a:rPr>
              <a:t>Values(100,'Eshetuu','Dereje')</a:t>
            </a:r>
            <a:endParaRPr lang="en-US" sz="1800" dirty="0" smtClean="0">
              <a:latin typeface="Bell MT" panose="02020503060305020303" pitchFamily="18" charset="0"/>
            </a:endParaRPr>
          </a:p>
          <a:p>
            <a:endParaRPr lang="en-US" dirty="0"/>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7620000" cy="4800600"/>
          </a:xfrm>
        </p:spPr>
        <p:txBody>
          <a:bodyPr>
            <a:normAutofit lnSpcReduction="10000"/>
          </a:bodyPr>
          <a:lstStyle/>
          <a:p>
            <a:pPr marL="0" indent="0">
              <a:buNone/>
            </a:pPr>
            <a:r>
              <a:rPr lang="en-US" sz="1800" dirty="0" smtClean="0">
                <a:solidFill>
                  <a:srgbClr val="C00000"/>
                </a:solidFill>
              </a:rPr>
              <a:t>CREATE TRIGGER </a:t>
            </a:r>
            <a:r>
              <a:rPr lang="en-US" sz="1800" dirty="0" err="1" smtClean="0">
                <a:solidFill>
                  <a:srgbClr val="C00000"/>
                </a:solidFill>
              </a:rPr>
              <a:t>tName</a:t>
            </a:r>
            <a:r>
              <a:rPr lang="en-US" sz="1800" dirty="0" smtClean="0">
                <a:solidFill>
                  <a:srgbClr val="C00000"/>
                </a:solidFill>
              </a:rPr>
              <a:t> </a:t>
            </a:r>
            <a:endParaRPr lang="en-US" sz="1800" dirty="0" smtClean="0">
              <a:solidFill>
                <a:srgbClr val="C00000"/>
              </a:solidFill>
            </a:endParaRPr>
          </a:p>
          <a:p>
            <a:pPr marL="0" indent="0">
              <a:buNone/>
            </a:pPr>
            <a:r>
              <a:rPr lang="en-US" sz="1800" dirty="0" smtClean="0">
                <a:solidFill>
                  <a:srgbClr val="C00000"/>
                </a:solidFill>
              </a:rPr>
              <a:t>ON database </a:t>
            </a:r>
            <a:endParaRPr lang="en-US" sz="1800" dirty="0" smtClean="0">
              <a:solidFill>
                <a:srgbClr val="C00000"/>
              </a:solidFill>
            </a:endParaRPr>
          </a:p>
          <a:p>
            <a:pPr marL="0" indent="0">
              <a:buNone/>
            </a:pPr>
            <a:r>
              <a:rPr lang="en-US" sz="1800" dirty="0" smtClean="0">
                <a:solidFill>
                  <a:srgbClr val="C00000"/>
                </a:solidFill>
              </a:rPr>
              <a:t>FOR </a:t>
            </a:r>
            <a:endParaRPr lang="en-US" sz="1800" dirty="0" smtClean="0">
              <a:solidFill>
                <a:srgbClr val="C00000"/>
              </a:solidFill>
            </a:endParaRPr>
          </a:p>
          <a:p>
            <a:pPr marL="0" indent="0">
              <a:buNone/>
            </a:pPr>
            <a:r>
              <a:rPr lang="en-US" sz="1800" dirty="0" smtClean="0">
                <a:solidFill>
                  <a:srgbClr val="C00000"/>
                </a:solidFill>
              </a:rPr>
              <a:t>CREATE_TABLE as print 'A table has been created‘</a:t>
            </a:r>
            <a:endParaRPr lang="en-US" sz="1800" dirty="0" smtClean="0">
              <a:solidFill>
                <a:srgbClr val="C00000"/>
              </a:solidFill>
            </a:endParaRPr>
          </a:p>
          <a:p>
            <a:pPr marL="0" indent="0">
              <a:buNone/>
            </a:pPr>
            <a:endParaRPr lang="en-US" sz="1800" dirty="0" smtClean="0">
              <a:solidFill>
                <a:srgbClr val="C00000"/>
              </a:solidFill>
            </a:endParaRPr>
          </a:p>
          <a:p>
            <a:r>
              <a:rPr lang="en-US" sz="1800" dirty="0" smtClean="0"/>
              <a:t>Disable / Enable Triggers</a:t>
            </a:r>
            <a:endParaRPr lang="en-US" sz="1800" dirty="0"/>
          </a:p>
          <a:p>
            <a:endParaRPr lang="en-US" sz="1800" dirty="0" smtClean="0"/>
          </a:p>
          <a:p>
            <a:r>
              <a:rPr lang="en-US" sz="1800" dirty="0" smtClean="0"/>
              <a:t>USE </a:t>
            </a:r>
            <a:r>
              <a:rPr lang="en-US" sz="1800" dirty="0" err="1"/>
              <a:t>AdventureWorks</a:t>
            </a:r>
            <a:r>
              <a:rPr lang="en-US" sz="1800" dirty="0"/>
              <a:t>;</a:t>
            </a:r>
            <a:br>
              <a:rPr lang="en-US" sz="1800" dirty="0"/>
            </a:br>
            <a:r>
              <a:rPr lang="en-US" sz="1800" dirty="0"/>
              <a:t>GO</a:t>
            </a:r>
            <a:br>
              <a:rPr lang="en-US" sz="1800" dirty="0"/>
            </a:br>
            <a:r>
              <a:rPr lang="en-US" sz="1800" dirty="0"/>
              <a:t>DISABLE TRIGGER </a:t>
            </a:r>
            <a:r>
              <a:rPr lang="en-US" sz="1800" dirty="0" err="1"/>
              <a:t>Person.uAddress</a:t>
            </a:r>
            <a:r>
              <a:rPr lang="en-US" sz="1800" dirty="0"/>
              <a:t> ON </a:t>
            </a:r>
            <a:r>
              <a:rPr lang="en-US" sz="1800" dirty="0" err="1"/>
              <a:t>AdventureWorks</a:t>
            </a:r>
            <a:r>
              <a:rPr lang="en-US" sz="1800" dirty="0"/>
              <a:t>;</a:t>
            </a:r>
            <a:br>
              <a:rPr lang="en-US" sz="1800" dirty="0"/>
            </a:br>
            <a:r>
              <a:rPr lang="en-US" sz="1800" dirty="0"/>
              <a:t>GO</a:t>
            </a:r>
            <a:endParaRPr lang="en-US" sz="1800" dirty="0" smtClean="0">
              <a:effectLst/>
            </a:endParaRPr>
          </a:p>
          <a:p>
            <a:r>
              <a:rPr lang="en-US" sz="1800" b="1" i="1" dirty="0" smtClean="0">
                <a:effectLst/>
              </a:rPr>
              <a:t>Disable all the triggers for all servers:</a:t>
            </a:r>
            <a:br>
              <a:rPr lang="en-US" sz="1800" dirty="0" smtClean="0">
                <a:effectLst/>
              </a:rPr>
            </a:br>
            <a:r>
              <a:rPr lang="en-US" sz="1800" dirty="0"/>
              <a:t>USE </a:t>
            </a:r>
            <a:r>
              <a:rPr lang="en-US" sz="1800" dirty="0" err="1"/>
              <a:t>AdventureWorks</a:t>
            </a:r>
            <a:r>
              <a:rPr lang="en-US" sz="1800" dirty="0"/>
              <a:t>;</a:t>
            </a:r>
            <a:br>
              <a:rPr lang="en-US" sz="1800" dirty="0"/>
            </a:br>
            <a:r>
              <a:rPr lang="en-US" sz="1800" dirty="0"/>
              <a:t>GO</a:t>
            </a:r>
            <a:br>
              <a:rPr lang="en-US" sz="1800" dirty="0"/>
            </a:br>
            <a:r>
              <a:rPr lang="en-US" sz="1800" dirty="0"/>
              <a:t>DISABLE TRIGGER ALL ON ALL SERVER;</a:t>
            </a:r>
            <a:br>
              <a:rPr lang="en-US" sz="1800" dirty="0"/>
            </a:br>
            <a:r>
              <a:rPr lang="en-US" sz="1800" dirty="0"/>
              <a:t>GO </a:t>
            </a:r>
            <a:endParaRPr lang="en-US" sz="1800" dirty="0" smtClean="0">
              <a:effectLst/>
            </a:endParaRPr>
          </a:p>
          <a:p>
            <a:endParaRPr lang="en-US" dirty="0"/>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0</TotalTime>
  <Words>33781</Words>
  <Application>WPS Presentation</Application>
  <PresentationFormat>On-screen Show (4:3)</PresentationFormat>
  <Paragraphs>1164</Paragraphs>
  <Slides>93</Slides>
  <Notes>6</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93</vt:i4>
      </vt:variant>
    </vt:vector>
  </HeadingPairs>
  <TitlesOfParts>
    <vt:vector size="111" baseType="lpstr">
      <vt:lpstr>Arial</vt:lpstr>
      <vt:lpstr>SimSun</vt:lpstr>
      <vt:lpstr>Wingdings</vt:lpstr>
      <vt:lpstr>Wingdings 2</vt:lpstr>
      <vt:lpstr>Adobe Caslon Pro Bold</vt:lpstr>
      <vt:lpstr>Segoe Print</vt:lpstr>
      <vt:lpstr>Aharoni</vt:lpstr>
      <vt:lpstr>Franklin Gothic Book</vt:lpstr>
      <vt:lpstr>Microsoft YaHei</vt:lpstr>
      <vt:lpstr>Arial Unicode MS</vt:lpstr>
      <vt:lpstr>Franklin Gothic Medium</vt:lpstr>
      <vt:lpstr>Calibri</vt:lpstr>
      <vt:lpstr>Bell MT</vt:lpstr>
      <vt:lpstr>Microsoft Sans Serif</vt:lpstr>
      <vt:lpstr>Arial Unicode MS</vt:lpstr>
      <vt:lpstr>Adobe Caslon Pro Bold</vt:lpstr>
      <vt:lpstr>Aharoni</vt:lpstr>
      <vt:lpstr>Adjacency</vt:lpstr>
      <vt:lpstr>Welcome to</vt:lpstr>
      <vt:lpstr>Objective</vt:lpstr>
      <vt:lpstr>SQL and T-SQL</vt:lpstr>
      <vt:lpstr>DDL(Data Definition Language)</vt:lpstr>
      <vt:lpstr>PowerPoint 演示文稿</vt:lpstr>
      <vt:lpstr>Create </vt:lpstr>
      <vt:lpstr>ALTER</vt:lpstr>
      <vt:lpstr>Drop</vt:lpstr>
      <vt:lpstr>Truncate</vt:lpstr>
      <vt:lpstr>Rename</vt:lpstr>
      <vt:lpstr>DML(Data Manipulation Language)</vt:lpstr>
      <vt:lpstr>DCL(Data Control Language) </vt:lpstr>
      <vt:lpstr>COMMIT- Apply the transaction by saving the database changes ROLLBACK- Undo all changes of a transaction SAVEPOINT- To divide the transaction into smaller sections.  		It defines breakpoints for a transaction to allow  		partial rollbacks</vt:lpstr>
      <vt:lpstr>DQL (Data Query Language)</vt:lpstr>
      <vt:lpstr>SQL Constraint  </vt:lpstr>
      <vt:lpstr>PowerPoint 演示文稿</vt:lpstr>
      <vt:lpstr>PRIMARY KEY</vt:lpstr>
      <vt:lpstr>PowerPoint 演示文稿</vt:lpstr>
      <vt:lpstr>DEFAULT</vt:lpstr>
      <vt:lpstr>SQL Programming (Retrieving Data)</vt:lpstr>
      <vt:lpstr>Retrieving Data</vt:lpstr>
      <vt:lpstr>Where Clause</vt:lpstr>
      <vt:lpstr>PowerPoint 演示文稿</vt:lpstr>
      <vt:lpstr>Sorting Data</vt:lpstr>
      <vt:lpstr>Examples </vt:lpstr>
      <vt:lpstr>Using wild cards</vt:lpstr>
      <vt:lpstr>Using wild cards (continued…)</vt:lpstr>
      <vt:lpstr>Aggregate Functions</vt:lpstr>
      <vt:lpstr>Column and Table Aliases</vt:lpstr>
      <vt:lpstr>Group By </vt:lpstr>
      <vt:lpstr>Having Clause </vt:lpstr>
      <vt:lpstr>Concatenation Operator </vt:lpstr>
      <vt:lpstr>SQL JOIN</vt:lpstr>
      <vt:lpstr>SQL Join  </vt:lpstr>
      <vt:lpstr>SQL INNER JOIN Keyword</vt:lpstr>
      <vt:lpstr>SQL LEFT JOIN Keyword</vt:lpstr>
      <vt:lpstr>SQL RIGHT JOIN Keyword </vt:lpstr>
      <vt:lpstr>SQL FULL OUTER JOIN Keyword </vt:lpstr>
      <vt:lpstr>Joining using example </vt:lpstr>
      <vt:lpstr>Index </vt:lpstr>
      <vt:lpstr>    Conti..</vt:lpstr>
      <vt:lpstr>   Clustered Index</vt:lpstr>
      <vt:lpstr>Non-Clustered Index</vt:lpstr>
      <vt:lpstr>Index</vt:lpstr>
      <vt:lpstr>Conti..</vt:lpstr>
      <vt:lpstr>VIEWS</vt:lpstr>
      <vt:lpstr>Example </vt:lpstr>
      <vt:lpstr>Views (continued…)</vt:lpstr>
      <vt:lpstr>Function</vt:lpstr>
      <vt:lpstr>1. SQL Server String Functions</vt:lpstr>
      <vt:lpstr>Date Function </vt:lpstr>
      <vt:lpstr> SQL Server String Functions</vt:lpstr>
      <vt:lpstr>2. SQL Server String Functions</vt:lpstr>
      <vt:lpstr>2. SQL Server String Functions</vt:lpstr>
      <vt:lpstr>4. SQL Server Conversation Functions</vt:lpstr>
      <vt:lpstr>4. SQL Server Conversation Functions</vt:lpstr>
      <vt:lpstr>4. SQL Server Conversation Functions</vt:lpstr>
      <vt:lpstr>4. SQL Server Conversation Functions</vt:lpstr>
      <vt:lpstr>Sub Query </vt:lpstr>
      <vt:lpstr>Sub Query </vt:lpstr>
      <vt:lpstr>Sub Query </vt:lpstr>
      <vt:lpstr>Example</vt:lpstr>
      <vt:lpstr>Example:</vt:lpstr>
      <vt:lpstr>Assign Column Value for each record: </vt:lpstr>
      <vt:lpstr>Correlated Query</vt:lpstr>
      <vt:lpstr>SQL Derived Table</vt:lpstr>
      <vt:lpstr>SQL Tutorial on Decision Making Statements</vt:lpstr>
      <vt:lpstr>Temporary Tables</vt:lpstr>
      <vt:lpstr>Temporary Tables</vt:lpstr>
      <vt:lpstr>Temporary Tables</vt:lpstr>
      <vt:lpstr>Table Variable</vt:lpstr>
      <vt:lpstr>SQL Tutorial on Decision Making Statements</vt:lpstr>
      <vt:lpstr>User Defined function</vt:lpstr>
      <vt:lpstr>Variable in T/SQL</vt:lpstr>
      <vt:lpstr>Types of UDF</vt:lpstr>
      <vt:lpstr>Scalar functions</vt:lpstr>
      <vt:lpstr>Scalar functions</vt:lpstr>
      <vt:lpstr>Scalar functions</vt:lpstr>
      <vt:lpstr>Inline User-Defined Table Functions</vt:lpstr>
      <vt:lpstr>Component of UDF</vt:lpstr>
      <vt:lpstr>                    UDF</vt:lpstr>
      <vt:lpstr> STORED PROCEDURES </vt:lpstr>
      <vt:lpstr>Stored procedure </vt:lpstr>
      <vt:lpstr>Benefits of Stored procedure </vt:lpstr>
      <vt:lpstr>Useful system created SQL in Stored procedure </vt:lpstr>
      <vt:lpstr>Example</vt:lpstr>
      <vt:lpstr>What are Jobs</vt:lpstr>
      <vt:lpstr>Conti..</vt:lpstr>
      <vt:lpstr>Database Triggers(</vt:lpstr>
      <vt:lpstr>AFTER</vt:lpstr>
      <vt:lpstr>Example (UPDATE trigger)</vt:lpstr>
      <vt:lpstr>Example</vt:lpstr>
      <vt:lpstr>PowerPoint 演示文稿</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Woin Incorporated</dc:title>
  <dc:creator>Woini</dc:creator>
  <cp:lastModifiedBy>SFY</cp:lastModifiedBy>
  <cp:revision>1319</cp:revision>
  <dcterms:created xsi:type="dcterms:W3CDTF">2012-11-18T01:39:00Z</dcterms:created>
  <dcterms:modified xsi:type="dcterms:W3CDTF">2024-03-27T03:16:56Z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BCF48B99898D4398BB6EF882E5204A16_13</vt:lpwstr>
  </property>
  <property fmtid="{D5CDD505-2E9C-101B-9397-08002B2CF9AE}" pid="3" name="KSOProductBuildVer">
    <vt:lpwstr>1033-12.2.0.13489</vt:lpwstr>
  </property>
</Properties>
</file>