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Implicit Transaction</a:t>
            </a:r>
            <a:endParaRPr lang="en-US" dirty="0"/>
          </a:p>
        </p:txBody>
      </p:sp>
      <p:sp>
        <p:nvSpPr>
          <p:cNvPr id="3" name="Content Placeholder 2"/>
          <p:cNvSpPr>
            <a:spLocks noGrp="1"/>
          </p:cNvSpPr>
          <p:nvPr>
            <p:ph idx="1"/>
          </p:nvPr>
        </p:nvSpPr>
        <p:spPr/>
        <p:txBody>
          <a:bodyPr/>
          <a:lstStyle/>
          <a:p>
            <a:pPr lvl="2">
              <a:buNone/>
            </a:pPr>
            <a:r>
              <a:rPr lang="en-US" dirty="0" smtClean="0">
                <a:solidFill>
                  <a:srgbClr val="0070C0"/>
                </a:solidFill>
              </a:rPr>
              <a:t>SET IMPLICIT_TRANSACTIONS ON </a:t>
            </a:r>
            <a:endParaRPr lang="en-US" dirty="0" smtClean="0">
              <a:solidFill>
                <a:srgbClr val="0070C0"/>
              </a:solidFill>
            </a:endParaRPr>
          </a:p>
          <a:p>
            <a:pPr lvl="2">
              <a:buNone/>
            </a:pPr>
            <a:r>
              <a:rPr lang="en-US" dirty="0" smtClean="0">
                <a:solidFill>
                  <a:srgbClr val="0070C0"/>
                </a:solidFill>
              </a:rPr>
              <a:t>go </a:t>
            </a:r>
            <a:endParaRPr lang="en-US" dirty="0" smtClean="0">
              <a:solidFill>
                <a:srgbClr val="0070C0"/>
              </a:solidFill>
            </a:endParaRPr>
          </a:p>
          <a:p>
            <a:pPr lvl="2">
              <a:buNone/>
            </a:pPr>
            <a:r>
              <a:rPr lang="en-US" dirty="0" smtClean="0">
                <a:solidFill>
                  <a:srgbClr val="0070C0"/>
                </a:solidFill>
              </a:rPr>
              <a:t>INSERT INTO </a:t>
            </a:r>
            <a:r>
              <a:rPr lang="en-US" dirty="0" smtClean="0"/>
              <a:t>table1 </a:t>
            </a:r>
            <a:endParaRPr lang="en-US" dirty="0" smtClean="0"/>
          </a:p>
          <a:p>
            <a:pPr lvl="2">
              <a:buNone/>
            </a:pPr>
            <a:r>
              <a:rPr lang="en-US" dirty="0" smtClean="0">
                <a:solidFill>
                  <a:srgbClr val="0070C0"/>
                </a:solidFill>
              </a:rPr>
              <a:t>UPDATE</a:t>
            </a:r>
            <a:r>
              <a:rPr lang="en-US" dirty="0" smtClean="0"/>
              <a:t> table2 </a:t>
            </a:r>
            <a:endParaRPr lang="en-US" dirty="0" smtClean="0"/>
          </a:p>
          <a:p>
            <a:pPr lvl="2">
              <a:buNone/>
            </a:pPr>
            <a:r>
              <a:rPr lang="en-US" b="1" dirty="0" smtClean="0">
                <a:solidFill>
                  <a:srgbClr val="0070C0"/>
                </a:solidFill>
              </a:rPr>
              <a:t>COMMIT</a:t>
            </a:r>
            <a:endParaRPr lang="en-US" b="1" dirty="0">
              <a:solidFill>
                <a:srgbClr val="0070C0"/>
              </a:solidFill>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err="1" smtClean="0"/>
              <a:t>DeadLock</a:t>
            </a:r>
            <a:r>
              <a:rPr lang="en-US" sz="1800" dirty="0" smtClean="0"/>
              <a:t> in SQL Server Transaction </a:t>
            </a:r>
            <a:endParaRPr lang="en-US" sz="1800"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pic>
        <p:nvPicPr>
          <p:cNvPr id="1026" name="Picture 2"/>
          <p:cNvPicPr>
            <a:picLocks noGrp="1" noChangeAspect="1" noChangeArrowheads="1"/>
          </p:cNvPicPr>
          <p:nvPr>
            <p:ph idx="1"/>
          </p:nvPr>
        </p:nvPicPr>
        <p:blipFill>
          <a:blip r:embed="rId1" cstate="print"/>
          <a:srcRect/>
          <a:stretch>
            <a:fillRect/>
          </a:stretch>
        </p:blipFill>
        <p:spPr bwMode="auto">
          <a:xfrm>
            <a:off x="1981200" y="1295400"/>
            <a:ext cx="6477000" cy="34276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and Locking</a:t>
            </a:r>
            <a:endParaRPr lang="en-US" dirty="0"/>
          </a:p>
        </p:txBody>
      </p:sp>
      <p:sp>
        <p:nvSpPr>
          <p:cNvPr id="3" name="Content Placeholder 2"/>
          <p:cNvSpPr>
            <a:spLocks noGrp="1"/>
          </p:cNvSpPr>
          <p:nvPr>
            <p:ph idx="1"/>
          </p:nvPr>
        </p:nvSpPr>
        <p:spPr>
          <a:xfrm>
            <a:off x="1905000" y="1447800"/>
            <a:ext cx="7620000" cy="4191000"/>
          </a:xfrm>
        </p:spPr>
        <p:txBody>
          <a:bodyPr>
            <a:normAutofit/>
          </a:bodyPr>
          <a:lstStyle/>
          <a:p>
            <a:pPr lvl="3"/>
            <a:r>
              <a:rPr lang="en-US" sz="2000" b="1" dirty="0" smtClean="0"/>
              <a:t>READ UNCOMMITTED-</a:t>
            </a:r>
            <a:r>
              <a:rPr lang="en-US" sz="2000" dirty="0" smtClean="0"/>
              <a:t>dirty read</a:t>
            </a:r>
            <a:endParaRPr lang="en-US" sz="2000" dirty="0" smtClean="0"/>
          </a:p>
          <a:p>
            <a:pPr lvl="3"/>
            <a:r>
              <a:rPr lang="en-US" sz="2000" b="1" dirty="0" smtClean="0"/>
              <a:t>READ COMMITTED- </a:t>
            </a:r>
            <a:r>
              <a:rPr lang="en-US" sz="2000" dirty="0" smtClean="0"/>
              <a:t>No “dirty reads” are allowed</a:t>
            </a:r>
            <a:endParaRPr lang="en-US" sz="2000" dirty="0" smtClean="0"/>
          </a:p>
          <a:p>
            <a:pPr lvl="4"/>
            <a:r>
              <a:rPr lang="en-US" sz="2000" dirty="0" smtClean="0"/>
              <a:t>the default locking-isolation mode for SQL Server</a:t>
            </a:r>
            <a:endParaRPr lang="en-US" sz="2000" b="1" dirty="0" smtClean="0"/>
          </a:p>
          <a:p>
            <a:pPr lvl="3"/>
            <a:r>
              <a:rPr lang="en-US" sz="2000" b="1" dirty="0" smtClean="0"/>
              <a:t>REPEATABLE READ</a:t>
            </a:r>
            <a:endParaRPr lang="en-US" sz="2000" b="1" dirty="0" smtClean="0"/>
          </a:p>
          <a:p>
            <a:pPr lvl="3"/>
            <a:r>
              <a:rPr lang="en-US" sz="2000" b="1" dirty="0" smtClean="0"/>
              <a:t>SERIALIZABLE</a:t>
            </a:r>
            <a:endParaRPr lang="en-US" sz="2000" b="1" dirty="0" smtClean="0"/>
          </a:p>
          <a:p>
            <a:pPr lvl="3"/>
            <a:r>
              <a:rPr lang="en-US" sz="2000" b="1" dirty="0"/>
              <a:t>SNAPSHOT</a:t>
            </a:r>
            <a:endParaRPr lang="en-US" sz="2000"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696200" cy="487362"/>
          </a:xfrm>
        </p:spPr>
        <p:txBody>
          <a:bodyPr>
            <a:normAutofit fontScale="90000"/>
          </a:bodyPr>
          <a:lstStyle/>
          <a:p>
            <a:r>
              <a:rPr lang="en-US" sz="2800" dirty="0" smtClean="0"/>
              <a:t>Conti..</a:t>
            </a:r>
            <a:endParaRPr lang="en-US" sz="2800" dirty="0"/>
          </a:p>
        </p:txBody>
      </p:sp>
      <p:sp>
        <p:nvSpPr>
          <p:cNvPr id="3" name="Content Placeholder 2"/>
          <p:cNvSpPr>
            <a:spLocks noGrp="1"/>
          </p:cNvSpPr>
          <p:nvPr>
            <p:ph idx="1"/>
          </p:nvPr>
        </p:nvSpPr>
        <p:spPr>
          <a:xfrm>
            <a:off x="1828800" y="990600"/>
            <a:ext cx="7620000" cy="4800600"/>
          </a:xfrm>
        </p:spPr>
        <p:txBody>
          <a:bodyPr>
            <a:normAutofit/>
          </a:bodyPr>
          <a:lstStyle/>
          <a:p>
            <a:r>
              <a:rPr lang="en-US" b="1" dirty="0" smtClean="0"/>
              <a:t>READ COMMITTED—</a:t>
            </a:r>
            <a:r>
              <a:rPr lang="en-US" dirty="0" smtClean="0"/>
              <a:t>This setting is </a:t>
            </a:r>
            <a:r>
              <a:rPr lang="en-US" dirty="0" smtClean="0">
                <a:solidFill>
                  <a:srgbClr val="C00000"/>
                </a:solidFill>
              </a:rPr>
              <a:t>the default for SQL Server.</a:t>
            </a:r>
            <a:r>
              <a:rPr lang="en-US" dirty="0" smtClean="0"/>
              <a:t> Modifications made within a transaction are locked exclusively, and the changes cannot be viewed by other user processes until the transaction completes.</a:t>
            </a:r>
            <a:endParaRPr lang="en-US" dirty="0" smtClean="0"/>
          </a:p>
          <a:p>
            <a:r>
              <a:rPr lang="en-US" dirty="0" smtClean="0"/>
              <a:t>Because other transactions are not blocked from modifying the data after you have read it within your transaction, subsequent reads of the data within the transaction </a:t>
            </a:r>
            <a:r>
              <a:rPr lang="en-US" dirty="0" smtClean="0">
                <a:solidFill>
                  <a:srgbClr val="C00000"/>
                </a:solidFill>
              </a:rPr>
              <a:t>might encounter </a:t>
            </a:r>
            <a:r>
              <a:rPr lang="en-US" i="1" dirty="0" err="1" smtClean="0">
                <a:solidFill>
                  <a:srgbClr val="C00000"/>
                </a:solidFill>
              </a:rPr>
              <a:t>nonrepeatable</a:t>
            </a:r>
            <a:r>
              <a:rPr lang="en-US" i="1" dirty="0" smtClean="0">
                <a:solidFill>
                  <a:srgbClr val="C00000"/>
                </a:solidFill>
              </a:rPr>
              <a:t> reads or phantom data</a:t>
            </a:r>
            <a:r>
              <a:rPr lang="en-US" i="1" dirty="0" smtClean="0"/>
              <a:t>.</a:t>
            </a:r>
            <a:endParaRPr lang="en-US"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READ UNCOMMITTED—</a:t>
            </a:r>
            <a:r>
              <a:rPr lang="en-US" dirty="0" smtClean="0"/>
              <a:t>With this level of isolation, one transaction can read the modifications made by other transactions prior to being committed. This is, therefore, </a:t>
            </a:r>
            <a:r>
              <a:rPr lang="en-US" dirty="0" smtClean="0">
                <a:solidFill>
                  <a:srgbClr val="C00000"/>
                </a:solidFill>
              </a:rPr>
              <a:t>the least restrictive isolation level</a:t>
            </a:r>
            <a:r>
              <a:rPr lang="en-US" dirty="0" smtClean="0"/>
              <a:t>, but it is one that allows the reading of</a:t>
            </a:r>
            <a:r>
              <a:rPr lang="en-US" dirty="0" smtClean="0">
                <a:solidFill>
                  <a:srgbClr val="C00000"/>
                </a:solidFill>
              </a:rPr>
              <a:t> dirty and uncommitted data.</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0"/>
            <a:ext cx="7620000" cy="4800600"/>
          </a:xfrm>
        </p:spPr>
        <p:txBody>
          <a:bodyPr>
            <a:normAutofit/>
          </a:bodyPr>
          <a:lstStyle/>
          <a:p>
            <a:r>
              <a:rPr lang="en-US" b="1" dirty="0" smtClean="0"/>
              <a:t>REPEATABLE READ—</a:t>
            </a:r>
            <a:r>
              <a:rPr lang="en-US" dirty="0" smtClean="0"/>
              <a:t>When this option is set, as data is read, locks are placed and held on the data for the duration of the transaction. These locks prevent other transactions from modifying the data you have read so that you can carry out multiple passes across the same information and get the same results each time.</a:t>
            </a:r>
            <a:endParaRPr lang="en-US" dirty="0" smtClean="0"/>
          </a:p>
          <a:p>
            <a:endParaRPr lang="en-US" dirty="0" smtClean="0"/>
          </a:p>
          <a:p>
            <a:r>
              <a:rPr lang="en-US" dirty="0" smtClean="0"/>
              <a:t>more restrictive than READ COMMITTED and READ UNCOMMITTED, and it can block other transactions.</a:t>
            </a:r>
            <a:endParaRPr lang="en-US"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838200"/>
            <a:ext cx="7620000" cy="4800600"/>
          </a:xfrm>
        </p:spPr>
        <p:txBody>
          <a:bodyPr/>
          <a:lstStyle/>
          <a:p>
            <a:r>
              <a:rPr lang="en-US" dirty="0" smtClean="0"/>
              <a:t>SERIALIZABLE—This option is </a:t>
            </a:r>
            <a:r>
              <a:rPr lang="en-US" dirty="0" smtClean="0">
                <a:solidFill>
                  <a:srgbClr val="C00000"/>
                </a:solidFill>
              </a:rPr>
              <a:t>the most restrictive isolation level </a:t>
            </a:r>
            <a:r>
              <a:rPr lang="en-US" dirty="0" smtClean="0"/>
              <a:t>because it places a range lock on the data. This prevents any modifications to the data being read from until the end of the transaction. It also avoids phantom reads by preventing rows from being added or removed from the data range set.</a:t>
            </a:r>
            <a:endParaRPr lang="en-US"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914400"/>
            <a:ext cx="7620000" cy="4800600"/>
          </a:xfrm>
        </p:spPr>
        <p:txBody>
          <a:bodyPr/>
          <a:lstStyle/>
          <a:p>
            <a:r>
              <a:rPr lang="en-US" b="1" dirty="0" smtClean="0"/>
              <a:t>SNAPSHOT—</a:t>
            </a:r>
            <a:r>
              <a:rPr lang="en-US" dirty="0" smtClean="0"/>
              <a:t>Snapshot isolation specifies that data read by any statement will see only data modifications that were committed before the start of the transaction.</a:t>
            </a:r>
            <a:endParaRPr lang="en-US"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Transaction Logging-</a:t>
            </a:r>
            <a:br>
              <a:rPr lang="en-US" sz="2000" dirty="0" smtClean="0"/>
            </a:br>
            <a:r>
              <a:rPr lang="en-US" sz="2000" dirty="0" smtClean="0">
                <a:solidFill>
                  <a:srgbClr val="C00000"/>
                </a:solidFill>
              </a:rPr>
              <a:t>( sequence of events when a Tran modifies data)</a:t>
            </a:r>
            <a:endParaRPr lang="en-US" sz="2000" dirty="0">
              <a:solidFill>
                <a:srgbClr val="C00000"/>
              </a:solidFill>
            </a:endParaRPr>
          </a:p>
        </p:txBody>
      </p:sp>
      <p:sp>
        <p:nvSpPr>
          <p:cNvPr id="3" name="Content Placeholder 2"/>
          <p:cNvSpPr>
            <a:spLocks noGrp="1"/>
          </p:cNvSpPr>
          <p:nvPr>
            <p:ph idx="1"/>
          </p:nvPr>
        </p:nvSpPr>
        <p:spPr>
          <a:xfrm>
            <a:off x="1828800" y="1447801"/>
            <a:ext cx="7924800" cy="4495800"/>
          </a:xfrm>
        </p:spPr>
        <p:txBody>
          <a:bodyPr>
            <a:noAutofit/>
          </a:bodyPr>
          <a:lstStyle/>
          <a:p>
            <a:pPr>
              <a:buNone/>
            </a:pPr>
            <a:r>
              <a:rPr lang="en-US" sz="2000" dirty="0" smtClean="0"/>
              <a:t>1. Writes a BEGIN TRAN record to the transaction log in buffer memory.</a:t>
            </a:r>
            <a:endParaRPr lang="en-US" sz="2000" dirty="0" smtClean="0"/>
          </a:p>
          <a:p>
            <a:pPr>
              <a:buNone/>
            </a:pPr>
            <a:r>
              <a:rPr lang="en-US" sz="2000" dirty="0" smtClean="0"/>
              <a:t>2. Writes data modification information to transaction log pages in buffer memory.</a:t>
            </a:r>
            <a:endParaRPr lang="en-US" sz="2000" dirty="0" smtClean="0"/>
          </a:p>
          <a:p>
            <a:pPr>
              <a:buNone/>
            </a:pPr>
            <a:r>
              <a:rPr lang="en-US" sz="2000" dirty="0" smtClean="0"/>
              <a:t>3. Writes data modifications to the database in buffer memory.</a:t>
            </a:r>
            <a:endParaRPr lang="en-US" sz="2000" dirty="0" smtClean="0"/>
          </a:p>
          <a:p>
            <a:pPr>
              <a:buNone/>
            </a:pPr>
            <a:r>
              <a:rPr lang="en-US" sz="2000" dirty="0" smtClean="0"/>
              <a:t>4. Writes a COMMIT TRAN record to the transaction log in buffer memory.</a:t>
            </a:r>
            <a:endParaRPr lang="en-US" sz="2000" dirty="0" smtClean="0"/>
          </a:p>
          <a:p>
            <a:pPr>
              <a:buNone/>
            </a:pPr>
            <a:r>
              <a:rPr lang="en-US" sz="2000" dirty="0" smtClean="0"/>
              <a:t>5. Writes transaction log records to the transaction log file(s) on disk.</a:t>
            </a:r>
            <a:endParaRPr lang="en-US" sz="2000" dirty="0" smtClean="0"/>
          </a:p>
          <a:p>
            <a:pPr>
              <a:buNone/>
            </a:pPr>
            <a:r>
              <a:rPr lang="en-US" sz="2000" dirty="0" smtClean="0"/>
              <a:t>6. Sends a COMMIT acknowledgment to the client process</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Managing the log file</a:t>
            </a:r>
            <a:endParaRPr lang="en-US" sz="2400" dirty="0"/>
          </a:p>
        </p:txBody>
      </p:sp>
      <p:sp>
        <p:nvSpPr>
          <p:cNvPr id="3" name="Content Placeholder 2"/>
          <p:cNvSpPr>
            <a:spLocks noGrp="1"/>
          </p:cNvSpPr>
          <p:nvPr>
            <p:ph idx="1"/>
          </p:nvPr>
        </p:nvSpPr>
        <p:spPr>
          <a:xfrm>
            <a:off x="1905000" y="1676400"/>
            <a:ext cx="8229600" cy="2819400"/>
          </a:xfrm>
        </p:spPr>
        <p:txBody>
          <a:bodyPr/>
          <a:lstStyle/>
          <a:p>
            <a:pPr>
              <a:buNone/>
            </a:pPr>
            <a:r>
              <a:rPr lang="en-US" dirty="0" smtClean="0">
                <a:solidFill>
                  <a:srgbClr val="0070C0"/>
                </a:solidFill>
              </a:rPr>
              <a:t>DBCC SHRINKFILE </a:t>
            </a:r>
            <a:r>
              <a:rPr lang="en-US" dirty="0" smtClean="0"/>
              <a:t>( { </a:t>
            </a:r>
            <a:r>
              <a:rPr lang="en-US" i="1" dirty="0" smtClean="0"/>
              <a:t>’</a:t>
            </a:r>
            <a:r>
              <a:rPr lang="en-US" i="1" dirty="0" err="1" smtClean="0"/>
              <a:t>file_name</a:t>
            </a:r>
            <a:r>
              <a:rPr lang="en-US" i="1" dirty="0" smtClean="0"/>
              <a:t>’ } { [,EMPTYFILE] | [,</a:t>
            </a:r>
            <a:r>
              <a:rPr lang="en-US" i="1" dirty="0" err="1" smtClean="0"/>
              <a:t>target_size</a:t>
            </a:r>
            <a:r>
              <a:rPr lang="en-US" i="1" dirty="0" smtClean="0"/>
              <a:t> ] } ) </a:t>
            </a:r>
            <a:r>
              <a:rPr lang="en-US" dirty="0" smtClean="0"/>
              <a:t>[ WITH NO_INFOMSGS ]</a:t>
            </a:r>
            <a:endParaRPr lang="en-US"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200400"/>
            <a:ext cx="7620000" cy="1143000"/>
          </a:xfrm>
        </p:spPr>
        <p:txBody>
          <a:bodyPr/>
          <a:lstStyle/>
          <a:p>
            <a:r>
              <a:rPr lang="en-US" dirty="0" smtClean="0"/>
              <a:t>Managing Transactions</a:t>
            </a:r>
            <a:endParaRPr lang="en-US" dirty="0"/>
          </a:p>
        </p:txBody>
      </p:sp>
      <p:sp>
        <p:nvSpPr>
          <p:cNvPr id="3" name="Content Placeholder 2"/>
          <p:cNvSpPr>
            <a:spLocks noGrp="1"/>
          </p:cNvSpPr>
          <p:nvPr>
            <p:ph idx="1"/>
          </p:nvPr>
        </p:nvSpPr>
        <p:spPr>
          <a:xfrm>
            <a:off x="1524000" y="914400"/>
            <a:ext cx="7620000" cy="2133600"/>
          </a:xfrm>
        </p:spPr>
        <p:txBody>
          <a:bodyPr>
            <a:normAutofit/>
          </a:bodyPr>
          <a:lstStyle/>
          <a:p>
            <a:pPr algn="ctr">
              <a:buNone/>
            </a:pPr>
            <a:endParaRPr lang="en-US" sz="5400" dirty="0" smtClean="0"/>
          </a:p>
          <a:p>
            <a:pPr algn="ctr">
              <a:buNone/>
            </a:pPr>
            <a:r>
              <a:rPr lang="en-US" sz="5400" dirty="0" smtClean="0"/>
              <a:t>Part - </a:t>
            </a:r>
            <a:r>
              <a:rPr lang="en-US" sz="5400" dirty="0" err="1" smtClean="0"/>
              <a:t>ll</a:t>
            </a:r>
            <a:endParaRPr lang="en-US" sz="5400"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Long-Running Transactions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sz="2000" dirty="0" smtClean="0"/>
              <a:t>KILL { session ID | UOW } [ WITH STATUSONLY ] </a:t>
            </a:r>
            <a:endParaRPr lang="en-US" sz="2000" dirty="0" smtClean="0"/>
          </a:p>
          <a:p>
            <a:pPr>
              <a:buNone/>
            </a:pPr>
            <a:endParaRPr lang="en-US" sz="2000" dirty="0" smtClean="0"/>
          </a:p>
          <a:p>
            <a:pPr>
              <a:buNone/>
            </a:pPr>
            <a:r>
              <a:rPr lang="en-US" sz="2000" dirty="0" err="1" smtClean="0"/>
              <a:t>Eg</a:t>
            </a:r>
            <a:r>
              <a:rPr lang="en-US" sz="2000" dirty="0" smtClean="0"/>
              <a:t>. </a:t>
            </a:r>
            <a:endParaRPr lang="en-US" sz="2000" dirty="0" smtClean="0"/>
          </a:p>
          <a:p>
            <a:pPr>
              <a:buNone/>
            </a:pPr>
            <a:r>
              <a:rPr lang="en-US" sz="2000" dirty="0" smtClean="0"/>
              <a:t>			Kill 54;</a:t>
            </a:r>
            <a:endParaRPr lang="en-US" sz="2000" dirty="0"/>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Bell MT" panose="02020503060305020303" pitchFamily="18" charset="0"/>
              </a:rPr>
              <a:t>What Is a Transaction?</a:t>
            </a:r>
            <a:endParaRPr lang="en-US" sz="2400" b="1" dirty="0">
              <a:latin typeface="Bell MT" panose="02020503060305020303" pitchFamily="18" charset="0"/>
            </a:endParaRPr>
          </a:p>
        </p:txBody>
      </p:sp>
      <p:sp>
        <p:nvSpPr>
          <p:cNvPr id="5" name="Content Placeholder 4"/>
          <p:cNvSpPr>
            <a:spLocks noGrp="1"/>
          </p:cNvSpPr>
          <p:nvPr>
            <p:ph idx="1"/>
          </p:nvPr>
        </p:nvSpPr>
        <p:spPr>
          <a:xfrm>
            <a:off x="1981200" y="1524000"/>
            <a:ext cx="7620000" cy="4267200"/>
          </a:xfrm>
        </p:spPr>
        <p:txBody>
          <a:bodyPr>
            <a:normAutofit/>
          </a:bodyPr>
          <a:lstStyle/>
          <a:p>
            <a:r>
              <a:rPr lang="en-US" dirty="0" smtClean="0">
                <a:latin typeface="Bell MT" panose="02020503060305020303" pitchFamily="18" charset="0"/>
              </a:rPr>
              <a:t>A </a:t>
            </a:r>
            <a:r>
              <a:rPr lang="en-US" i="1" dirty="0">
                <a:latin typeface="Bell MT" panose="02020503060305020303" pitchFamily="18" charset="0"/>
              </a:rPr>
              <a:t>transaction is one or more SQL statements that must </a:t>
            </a:r>
            <a:r>
              <a:rPr lang="en-US" i="1" dirty="0" smtClean="0">
                <a:latin typeface="Bell MT" panose="02020503060305020303" pitchFamily="18" charset="0"/>
              </a:rPr>
              <a:t>be </a:t>
            </a:r>
            <a:r>
              <a:rPr lang="en-US" dirty="0" smtClean="0">
                <a:latin typeface="Bell MT" panose="02020503060305020303" pitchFamily="18" charset="0"/>
              </a:rPr>
              <a:t>completed </a:t>
            </a:r>
            <a:r>
              <a:rPr lang="en-US" dirty="0">
                <a:latin typeface="Bell MT" panose="02020503060305020303" pitchFamily="18" charset="0"/>
              </a:rPr>
              <a:t>as a whole or, in other words, as a single </a:t>
            </a:r>
            <a:r>
              <a:rPr lang="en-US" dirty="0" smtClean="0">
                <a:latin typeface="Bell MT" panose="02020503060305020303" pitchFamily="18" charset="0"/>
              </a:rPr>
              <a:t>logical unit </a:t>
            </a:r>
            <a:r>
              <a:rPr lang="en-US" dirty="0">
                <a:latin typeface="Bell MT" panose="02020503060305020303" pitchFamily="18" charset="0"/>
              </a:rPr>
              <a:t>of work. </a:t>
            </a:r>
            <a:endParaRPr lang="en-US" dirty="0" smtClean="0">
              <a:latin typeface="Bell MT" panose="02020503060305020303" pitchFamily="18" charset="0"/>
            </a:endParaRPr>
          </a:p>
          <a:p>
            <a:r>
              <a:rPr lang="en-US" dirty="0" smtClean="0">
                <a:latin typeface="Bell MT" panose="02020503060305020303" pitchFamily="18" charset="0"/>
              </a:rPr>
              <a:t>Transactions </a:t>
            </a:r>
            <a:r>
              <a:rPr lang="en-US" dirty="0">
                <a:latin typeface="Bell MT" panose="02020503060305020303" pitchFamily="18" charset="0"/>
              </a:rPr>
              <a:t>provide a way of collecting </a:t>
            </a:r>
            <a:r>
              <a:rPr lang="en-US" dirty="0" smtClean="0">
                <a:latin typeface="Bell MT" panose="02020503060305020303" pitchFamily="18" charset="0"/>
              </a:rPr>
              <a:t>and associating </a:t>
            </a:r>
            <a:r>
              <a:rPr lang="en-US" dirty="0">
                <a:latin typeface="Bell MT" panose="02020503060305020303" pitchFamily="18" charset="0"/>
              </a:rPr>
              <a:t>multiple actions into a single </a:t>
            </a:r>
            <a:r>
              <a:rPr lang="en-US" dirty="0" smtClean="0">
                <a:latin typeface="Bell MT" panose="02020503060305020303" pitchFamily="18" charset="0"/>
              </a:rPr>
              <a:t>all-or-nothing multiple-operation </a:t>
            </a:r>
            <a:r>
              <a:rPr lang="en-US" dirty="0">
                <a:latin typeface="Bell MT" panose="02020503060305020303" pitchFamily="18" charset="0"/>
              </a:rPr>
              <a:t>action. </a:t>
            </a:r>
            <a:endParaRPr lang="en-US" dirty="0" smtClean="0">
              <a:latin typeface="Bell MT" panose="02020503060305020303" pitchFamily="18" charset="0"/>
            </a:endParaRPr>
          </a:p>
          <a:p>
            <a:r>
              <a:rPr lang="en-US" dirty="0" smtClean="0">
                <a:latin typeface="Bell MT" panose="02020503060305020303" pitchFamily="18" charset="0"/>
              </a:rPr>
              <a:t>All </a:t>
            </a:r>
            <a:r>
              <a:rPr lang="en-US" dirty="0">
                <a:latin typeface="Bell MT" panose="02020503060305020303" pitchFamily="18" charset="0"/>
              </a:rPr>
              <a:t>operations within the </a:t>
            </a:r>
            <a:r>
              <a:rPr lang="en-US" dirty="0" smtClean="0">
                <a:latin typeface="Bell MT" panose="02020503060305020303" pitchFamily="18" charset="0"/>
              </a:rPr>
              <a:t>transaction must </a:t>
            </a:r>
            <a:r>
              <a:rPr lang="en-US" dirty="0">
                <a:latin typeface="Bell MT" panose="02020503060305020303" pitchFamily="18" charset="0"/>
              </a:rPr>
              <a:t>be fully completed or not performed at all.</a:t>
            </a:r>
            <a:endParaRPr lang="en-US" dirty="0">
              <a:latin typeface="Bell MT" panose="02020503060305020303" pitchFamily="18" charset="0"/>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smtClean="0"/>
              <a:t>ACID properties</a:t>
            </a:r>
            <a:br>
              <a:rPr lang="en-US" dirty="0" smtClean="0"/>
            </a:br>
            <a:endParaRPr lang="en-US" dirty="0"/>
          </a:p>
        </p:txBody>
      </p:sp>
      <p:sp>
        <p:nvSpPr>
          <p:cNvPr id="3" name="Content Placeholder 2"/>
          <p:cNvSpPr>
            <a:spLocks noGrp="1"/>
          </p:cNvSpPr>
          <p:nvPr>
            <p:ph idx="1"/>
          </p:nvPr>
        </p:nvSpPr>
        <p:spPr>
          <a:xfrm>
            <a:off x="1981200" y="1219201"/>
            <a:ext cx="7696200" cy="4648200"/>
          </a:xfrm>
        </p:spPr>
        <p:txBody>
          <a:bodyPr>
            <a:normAutofit lnSpcReduction="10000"/>
          </a:bodyPr>
          <a:lstStyle/>
          <a:p>
            <a:r>
              <a:rPr lang="en-US" sz="2000" dirty="0">
                <a:latin typeface="Bell MT" panose="02020503060305020303" pitchFamily="18" charset="0"/>
              </a:rPr>
              <a:t>A transaction is a logical unit of work that has four special characteristics, known as </a:t>
            </a:r>
            <a:r>
              <a:rPr lang="en-US" sz="2000" dirty="0" smtClean="0">
                <a:latin typeface="Bell MT" panose="02020503060305020303" pitchFamily="18" charset="0"/>
              </a:rPr>
              <a:t>the </a:t>
            </a:r>
            <a:r>
              <a:rPr lang="en-US" sz="2000" b="1" dirty="0" smtClean="0">
                <a:latin typeface="Bell MT" panose="02020503060305020303" pitchFamily="18" charset="0"/>
              </a:rPr>
              <a:t>ACID properties</a:t>
            </a:r>
            <a:endParaRPr lang="en-US" sz="2000" dirty="0" smtClean="0">
              <a:latin typeface="Bell MT" panose="02020503060305020303" pitchFamily="18" charset="0"/>
            </a:endParaRPr>
          </a:p>
          <a:p>
            <a:endParaRPr lang="en-US" sz="2000" dirty="0">
              <a:latin typeface="Bell MT" panose="02020503060305020303" pitchFamily="18" charset="0"/>
            </a:endParaRPr>
          </a:p>
          <a:p>
            <a:pPr lvl="1"/>
            <a:r>
              <a:rPr lang="en-US" dirty="0" smtClean="0">
                <a:latin typeface="Bell MT" panose="02020503060305020303" pitchFamily="18" charset="0"/>
              </a:rPr>
              <a:t> </a:t>
            </a:r>
            <a:r>
              <a:rPr lang="en-US" b="1" dirty="0">
                <a:latin typeface="Bell MT" panose="02020503060305020303" pitchFamily="18" charset="0"/>
              </a:rPr>
              <a:t>Atomicity</a:t>
            </a:r>
            <a:r>
              <a:rPr lang="en-US" b="1" dirty="0" smtClean="0">
                <a:latin typeface="Bell MT" panose="02020503060305020303" pitchFamily="18" charset="0"/>
              </a:rPr>
              <a:t>— </a:t>
            </a:r>
            <a:r>
              <a:rPr lang="en-US" dirty="0" smtClean="0">
                <a:latin typeface="Bell MT" panose="02020503060305020303" pitchFamily="18" charset="0"/>
              </a:rPr>
              <a:t>Associated </a:t>
            </a:r>
            <a:r>
              <a:rPr lang="en-US" dirty="0">
                <a:latin typeface="Bell MT" panose="02020503060305020303" pitchFamily="18" charset="0"/>
              </a:rPr>
              <a:t>modifications are an all-or-nothing proposition; either </a:t>
            </a:r>
            <a:r>
              <a:rPr lang="en-US" dirty="0" smtClean="0">
                <a:latin typeface="Bell MT" panose="02020503060305020303" pitchFamily="18" charset="0"/>
              </a:rPr>
              <a:t>all are </a:t>
            </a:r>
            <a:r>
              <a:rPr lang="en-US" dirty="0">
                <a:latin typeface="Bell MT" panose="02020503060305020303" pitchFamily="18" charset="0"/>
              </a:rPr>
              <a:t>done or none are done.</a:t>
            </a:r>
            <a:endParaRPr lang="en-US" dirty="0">
              <a:latin typeface="Bell MT" panose="02020503060305020303" pitchFamily="18" charset="0"/>
            </a:endParaRPr>
          </a:p>
          <a:p>
            <a:pPr lvl="1"/>
            <a:r>
              <a:rPr lang="en-US" b="1" dirty="0" smtClean="0">
                <a:latin typeface="Bell MT" panose="02020503060305020303" pitchFamily="18" charset="0"/>
              </a:rPr>
              <a:t>Consistency—</a:t>
            </a:r>
            <a:r>
              <a:rPr lang="en-US" dirty="0" smtClean="0">
                <a:latin typeface="Bell MT" panose="02020503060305020303" pitchFamily="18" charset="0"/>
              </a:rPr>
              <a:t>After </a:t>
            </a:r>
            <a:r>
              <a:rPr lang="en-US" dirty="0">
                <a:latin typeface="Bell MT" panose="02020503060305020303" pitchFamily="18" charset="0"/>
              </a:rPr>
              <a:t>a transaction finishes, all data is in the state it should be in, </a:t>
            </a:r>
            <a:r>
              <a:rPr lang="en-US" dirty="0" smtClean="0">
                <a:latin typeface="Bell MT" panose="02020503060305020303" pitchFamily="18" charset="0"/>
              </a:rPr>
              <a:t>all internal </a:t>
            </a:r>
            <a:r>
              <a:rPr lang="en-US" dirty="0">
                <a:latin typeface="Bell MT" panose="02020503060305020303" pitchFamily="18" charset="0"/>
              </a:rPr>
              <a:t>structures are correct, and everything accurately reflects the transaction </a:t>
            </a:r>
            <a:r>
              <a:rPr lang="en-US" dirty="0" smtClean="0">
                <a:latin typeface="Bell MT" panose="02020503060305020303" pitchFamily="18" charset="0"/>
              </a:rPr>
              <a:t>that has </a:t>
            </a:r>
            <a:r>
              <a:rPr lang="en-US" dirty="0">
                <a:latin typeface="Bell MT" panose="02020503060305020303" pitchFamily="18" charset="0"/>
              </a:rPr>
              <a:t>occurred.</a:t>
            </a:r>
            <a:endParaRPr lang="en-US" dirty="0">
              <a:latin typeface="Bell MT" panose="02020503060305020303" pitchFamily="18" charset="0"/>
            </a:endParaRPr>
          </a:p>
          <a:p>
            <a:pPr lvl="1"/>
            <a:r>
              <a:rPr lang="en-US" b="1" dirty="0" smtClean="0">
                <a:latin typeface="Bell MT" panose="02020503060305020303" pitchFamily="18" charset="0"/>
              </a:rPr>
              <a:t>Isolation—</a:t>
            </a:r>
            <a:r>
              <a:rPr lang="en-US" dirty="0" smtClean="0">
                <a:latin typeface="Bell MT" panose="02020503060305020303" pitchFamily="18" charset="0"/>
              </a:rPr>
              <a:t>One </a:t>
            </a:r>
            <a:r>
              <a:rPr lang="en-US" dirty="0">
                <a:latin typeface="Bell MT" panose="02020503060305020303" pitchFamily="18" charset="0"/>
              </a:rPr>
              <a:t>transaction cannot interfere with the processes of another transaction.</a:t>
            </a:r>
            <a:endParaRPr lang="en-US" dirty="0">
              <a:latin typeface="Bell MT" panose="02020503060305020303" pitchFamily="18" charset="0"/>
            </a:endParaRPr>
          </a:p>
          <a:p>
            <a:pPr lvl="1"/>
            <a:r>
              <a:rPr lang="en-US" b="1" dirty="0" smtClean="0">
                <a:latin typeface="Bell MT" panose="02020503060305020303" pitchFamily="18" charset="0"/>
              </a:rPr>
              <a:t>Durability—</a:t>
            </a:r>
            <a:r>
              <a:rPr lang="en-US" dirty="0" smtClean="0">
                <a:latin typeface="Bell MT" panose="02020503060305020303" pitchFamily="18" charset="0"/>
              </a:rPr>
              <a:t>After </a:t>
            </a:r>
            <a:r>
              <a:rPr lang="en-US" dirty="0">
                <a:latin typeface="Bell MT" panose="02020503060305020303" pitchFamily="18" charset="0"/>
              </a:rPr>
              <a:t>the transaction has finished, all changes made are permanent.</a:t>
            </a:r>
            <a:endParaRPr lang="en-US" dirty="0">
              <a:latin typeface="Bell MT" panose="02020503060305020303" pitchFamily="18" charset="0"/>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914400"/>
            <a:ext cx="7620000" cy="3124200"/>
          </a:xfrm>
        </p:spPr>
        <p:txBody>
          <a:bodyPr>
            <a:normAutofit lnSpcReduction="10000"/>
          </a:bodyPr>
          <a:lstStyle/>
          <a:p>
            <a:r>
              <a:rPr lang="en-US" dirty="0" smtClean="0">
                <a:latin typeface="Bell MT" panose="02020503060305020303" pitchFamily="18" charset="0"/>
              </a:rPr>
              <a:t>SQL Server provides transaction management for all users, using the following components:</a:t>
            </a:r>
            <a:endParaRPr lang="en-US" dirty="0" smtClean="0">
              <a:latin typeface="Bell MT" panose="02020503060305020303" pitchFamily="18" charset="0"/>
            </a:endParaRPr>
          </a:p>
          <a:p>
            <a:pPr lvl="2">
              <a:buFont typeface="Calibri" panose="020F0502020204030204" charset="0"/>
              <a:buChar char="₋"/>
            </a:pPr>
            <a:r>
              <a:rPr lang="en-US" dirty="0" smtClean="0"/>
              <a:t> </a:t>
            </a:r>
            <a:r>
              <a:rPr lang="en-US" sz="2400" dirty="0" smtClean="0">
                <a:latin typeface="Bell MT" panose="02020503060305020303" pitchFamily="18" charset="0"/>
              </a:rPr>
              <a:t>Transaction-control statements to define the  logical units of work</a:t>
            </a:r>
            <a:endParaRPr lang="en-US" sz="2400" dirty="0" smtClean="0">
              <a:latin typeface="Bell MT" panose="02020503060305020303" pitchFamily="18" charset="0"/>
            </a:endParaRPr>
          </a:p>
          <a:p>
            <a:pPr lvl="2">
              <a:buFont typeface="Calibri" panose="020F0502020204030204" charset="0"/>
              <a:buChar char="₋"/>
            </a:pPr>
            <a:r>
              <a:rPr lang="en-US" sz="2400" dirty="0" smtClean="0">
                <a:latin typeface="Bell MT" panose="02020503060305020303" pitchFamily="18" charset="0"/>
              </a:rPr>
              <a:t> A write-ahead transaction log</a:t>
            </a:r>
            <a:endParaRPr lang="en-US" sz="2400" dirty="0" smtClean="0">
              <a:latin typeface="Bell MT" panose="02020503060305020303" pitchFamily="18" charset="0"/>
            </a:endParaRPr>
          </a:p>
          <a:p>
            <a:pPr lvl="2">
              <a:buFont typeface="Calibri" panose="020F0502020204030204" charset="0"/>
              <a:buChar char="₋"/>
            </a:pPr>
            <a:r>
              <a:rPr lang="en-US" sz="2400" dirty="0" smtClean="0">
                <a:latin typeface="Bell MT" panose="02020503060305020303" pitchFamily="18" charset="0"/>
              </a:rPr>
              <a:t> An automatic recovery process</a:t>
            </a:r>
            <a:endParaRPr lang="en-US" sz="2400" dirty="0" smtClean="0">
              <a:latin typeface="Bell MT" panose="02020503060305020303" pitchFamily="18" charset="0"/>
            </a:endParaRPr>
          </a:p>
          <a:p>
            <a:pPr lvl="2">
              <a:buFont typeface="Calibri" panose="020F0502020204030204" charset="0"/>
              <a:buChar char="₋"/>
            </a:pPr>
            <a:r>
              <a:rPr lang="en-US" sz="2400" dirty="0" smtClean="0">
                <a:latin typeface="Bell MT" panose="02020503060305020303" pitchFamily="18" charset="0"/>
              </a:rPr>
              <a:t> Data-locking mechanisms to ensure consistency and transaction isolation</a:t>
            </a:r>
            <a:endParaRPr lang="en-US" sz="2400" dirty="0">
              <a:latin typeface="Bell MT" panose="02020503060305020303" pitchFamily="18" charset="0"/>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5800"/>
            <a:ext cx="3505200" cy="792162"/>
          </a:xfrm>
        </p:spPr>
        <p:txBody>
          <a:bodyPr/>
          <a:lstStyle/>
          <a:p>
            <a:r>
              <a:rPr lang="en-US" sz="2800" dirty="0" smtClean="0"/>
              <a:t>Defining Transactions</a:t>
            </a:r>
            <a:endParaRPr lang="en-US" sz="2800" dirty="0"/>
          </a:p>
        </p:txBody>
      </p:sp>
      <p:sp>
        <p:nvSpPr>
          <p:cNvPr id="3" name="Content Placeholder 2"/>
          <p:cNvSpPr>
            <a:spLocks noGrp="1"/>
          </p:cNvSpPr>
          <p:nvPr>
            <p:ph idx="1"/>
          </p:nvPr>
        </p:nvSpPr>
        <p:spPr>
          <a:xfrm>
            <a:off x="1981200" y="1600200"/>
            <a:ext cx="7924800" cy="4953000"/>
          </a:xfrm>
        </p:spPr>
        <p:txBody>
          <a:bodyPr>
            <a:normAutofit fontScale="87500" lnSpcReduction="20000"/>
          </a:bodyPr>
          <a:lstStyle/>
          <a:p>
            <a:r>
              <a:rPr lang="en-US" sz="2600" dirty="0" smtClean="0">
                <a:latin typeface="Bell MT" panose="02020503060305020303" pitchFamily="18" charset="0"/>
              </a:rPr>
              <a:t>You can carry out transaction processing with Microsoft SQL Server in three ways:</a:t>
            </a:r>
            <a:endParaRPr lang="en-US" sz="2600" dirty="0" smtClean="0">
              <a:latin typeface="Bell MT" panose="02020503060305020303" pitchFamily="18" charset="0"/>
            </a:endParaRPr>
          </a:p>
          <a:p>
            <a:endParaRPr lang="en-US" sz="1200" dirty="0" smtClean="0">
              <a:latin typeface="Bell MT" panose="02020503060305020303" pitchFamily="18" charset="0"/>
            </a:endParaRPr>
          </a:p>
          <a:p>
            <a:pPr lvl="1"/>
            <a:r>
              <a:rPr lang="en-US" sz="3000" b="1" dirty="0" err="1" smtClean="0">
                <a:latin typeface="Bell MT" panose="02020503060305020303" pitchFamily="18" charset="0"/>
              </a:rPr>
              <a:t>AutoCommit</a:t>
            </a:r>
            <a:r>
              <a:rPr lang="en-US" sz="3000" b="1" dirty="0" smtClean="0">
                <a:latin typeface="Bell MT" panose="02020503060305020303" pitchFamily="18" charset="0"/>
              </a:rPr>
              <a:t>—</a:t>
            </a:r>
            <a:r>
              <a:rPr lang="en-US" sz="3000" dirty="0" smtClean="0">
                <a:latin typeface="Bell MT" panose="02020503060305020303" pitchFamily="18" charset="0"/>
              </a:rPr>
              <a:t>Every T-SQL statement is its own transaction and automatically commits when it finishes. This is the default mode in which SQL Server operates.</a:t>
            </a:r>
            <a:endParaRPr lang="en-US" sz="3000" dirty="0" smtClean="0">
              <a:latin typeface="Bell MT" panose="02020503060305020303" pitchFamily="18" charset="0"/>
            </a:endParaRPr>
          </a:p>
          <a:p>
            <a:pPr lvl="1"/>
            <a:r>
              <a:rPr lang="en-US" sz="3000" b="1" dirty="0" smtClean="0">
                <a:latin typeface="Bell MT" panose="02020503060305020303" pitchFamily="18" charset="0"/>
              </a:rPr>
              <a:t>Explicit—</a:t>
            </a:r>
            <a:r>
              <a:rPr lang="en-US" sz="3000" dirty="0" smtClean="0">
                <a:latin typeface="Bell MT" panose="02020503060305020303" pitchFamily="18" charset="0"/>
              </a:rPr>
              <a:t>This approach provides programmatic control of the transaction, using the BEGIN TRAN and COMMIT/ROLLBACK TRAN/WORK commands.</a:t>
            </a:r>
            <a:endParaRPr lang="en-US" sz="3000" dirty="0" smtClean="0">
              <a:latin typeface="Bell MT" panose="02020503060305020303" pitchFamily="18" charset="0"/>
            </a:endParaRPr>
          </a:p>
          <a:p>
            <a:pPr lvl="1"/>
            <a:r>
              <a:rPr lang="en-US" sz="3000" b="1" dirty="0" smtClean="0">
                <a:latin typeface="Bell MT" panose="02020503060305020303" pitchFamily="18" charset="0"/>
              </a:rPr>
              <a:t>Implicit</a:t>
            </a:r>
            <a:r>
              <a:rPr lang="en-US" sz="3000" dirty="0" smtClean="0">
                <a:latin typeface="Bell MT" panose="02020503060305020303" pitchFamily="18" charset="0"/>
              </a:rPr>
              <a:t>—In this mode, when you issue certain SQL commands, SQL Server automatically starts a transaction. You must finish the transaction by explicitly issuing the COMMIT/ROLLBACK TRAN/WORK commands.</a:t>
            </a:r>
            <a:endParaRPr lang="en-US" sz="2600" dirty="0">
              <a:latin typeface="Bell MT" panose="02020503060305020303" pitchFamily="18" charset="0"/>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Eg</a:t>
            </a:r>
            <a:r>
              <a:rPr lang="en-US" dirty="0" smtClean="0"/>
              <a:t>. </a:t>
            </a:r>
            <a:r>
              <a:rPr lang="en-US" dirty="0" err="1" smtClean="0"/>
              <a:t>AutoCommit</a:t>
            </a:r>
            <a:endParaRPr lang="en-US" dirty="0"/>
          </a:p>
        </p:txBody>
      </p:sp>
      <p:sp>
        <p:nvSpPr>
          <p:cNvPr id="3" name="Content Placeholder 2"/>
          <p:cNvSpPr>
            <a:spLocks noGrp="1"/>
          </p:cNvSpPr>
          <p:nvPr>
            <p:ph idx="1"/>
          </p:nvPr>
        </p:nvSpPr>
        <p:spPr>
          <a:xfrm>
            <a:off x="1981200" y="2133600"/>
            <a:ext cx="8229600" cy="4525963"/>
          </a:xfrm>
        </p:spPr>
        <p:txBody>
          <a:bodyPr/>
          <a:lstStyle/>
          <a:p>
            <a:pPr>
              <a:buNone/>
            </a:pPr>
            <a:r>
              <a:rPr lang="en-US" dirty="0" smtClean="0">
                <a:solidFill>
                  <a:srgbClr val="C00000"/>
                </a:solidFill>
              </a:rPr>
              <a:t>[implied begin transaction]</a:t>
            </a:r>
            <a:endParaRPr lang="en-US" dirty="0" smtClean="0">
              <a:solidFill>
                <a:srgbClr val="C00000"/>
              </a:solidFill>
            </a:endParaRPr>
          </a:p>
          <a:p>
            <a:pPr>
              <a:buNone/>
            </a:pPr>
            <a:r>
              <a:rPr lang="en-US" dirty="0" smtClean="0">
                <a:solidFill>
                  <a:srgbClr val="0070C0"/>
                </a:solidFill>
              </a:rPr>
              <a:t>UPDATE</a:t>
            </a:r>
            <a:r>
              <a:rPr lang="en-US" dirty="0" smtClean="0"/>
              <a:t> account</a:t>
            </a:r>
            <a:endParaRPr lang="en-US" dirty="0" smtClean="0"/>
          </a:p>
          <a:p>
            <a:pPr lvl="1">
              <a:buNone/>
            </a:pPr>
            <a:r>
              <a:rPr lang="en-US" dirty="0" smtClean="0">
                <a:solidFill>
                  <a:srgbClr val="0070C0"/>
                </a:solidFill>
              </a:rPr>
              <a:t>SET</a:t>
            </a:r>
            <a:r>
              <a:rPr lang="en-US" dirty="0" smtClean="0"/>
              <a:t> balance = balance + 1000</a:t>
            </a:r>
            <a:endParaRPr lang="en-US" dirty="0" smtClean="0"/>
          </a:p>
          <a:p>
            <a:pPr lvl="1">
              <a:buNone/>
            </a:pPr>
            <a:r>
              <a:rPr lang="en-US" dirty="0" smtClean="0">
                <a:solidFill>
                  <a:srgbClr val="0070C0"/>
                </a:solidFill>
              </a:rPr>
              <a:t>WHERE</a:t>
            </a:r>
            <a:r>
              <a:rPr lang="en-US" dirty="0" smtClean="0"/>
              <a:t> </a:t>
            </a:r>
            <a:r>
              <a:rPr lang="en-US" dirty="0" err="1" smtClean="0"/>
              <a:t>account_no</a:t>
            </a:r>
            <a:r>
              <a:rPr lang="en-US" dirty="0" smtClean="0"/>
              <a:t> = ‘123456789’</a:t>
            </a:r>
            <a:endParaRPr lang="en-US" dirty="0" smtClean="0"/>
          </a:p>
          <a:p>
            <a:pPr lvl="1">
              <a:buNone/>
            </a:pPr>
            <a:r>
              <a:rPr lang="en-US" dirty="0" smtClean="0"/>
              <a:t> </a:t>
            </a:r>
            <a:r>
              <a:rPr lang="en-US" dirty="0" smtClean="0">
                <a:solidFill>
                  <a:srgbClr val="C00000"/>
                </a:solidFill>
              </a:rPr>
              <a:t>[implied commit or rollback transaction]</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620000" cy="868362"/>
          </a:xfrm>
        </p:spPr>
        <p:txBody>
          <a:bodyPr/>
          <a:lstStyle/>
          <a:p>
            <a:r>
              <a:rPr lang="en-US" sz="2800" dirty="0" smtClean="0"/>
              <a:t>Explicit User-Defined Transactions</a:t>
            </a:r>
            <a:endParaRPr lang="en-US" sz="2800" dirty="0"/>
          </a:p>
        </p:txBody>
      </p:sp>
      <p:sp>
        <p:nvSpPr>
          <p:cNvPr id="3" name="Content Placeholder 2"/>
          <p:cNvSpPr>
            <a:spLocks noGrp="1"/>
          </p:cNvSpPr>
          <p:nvPr>
            <p:ph idx="1"/>
          </p:nvPr>
        </p:nvSpPr>
        <p:spPr>
          <a:xfrm>
            <a:off x="1981200" y="914400"/>
            <a:ext cx="7772400" cy="5334000"/>
          </a:xfrm>
        </p:spPr>
        <p:txBody>
          <a:bodyPr>
            <a:noAutofit/>
          </a:bodyPr>
          <a:lstStyle/>
          <a:p>
            <a:pPr lvl="4">
              <a:buNone/>
            </a:pPr>
            <a:r>
              <a:rPr lang="en-US" sz="1600" dirty="0" smtClean="0">
                <a:solidFill>
                  <a:srgbClr val="0070C0"/>
                </a:solidFill>
              </a:rPr>
              <a:t>begin </a:t>
            </a:r>
            <a:r>
              <a:rPr lang="en-US" sz="1600" dirty="0" err="1" smtClean="0">
                <a:solidFill>
                  <a:srgbClr val="0070C0"/>
                </a:solidFill>
              </a:rPr>
              <a:t>tran</a:t>
            </a:r>
            <a:endParaRPr lang="en-US" sz="1600" dirty="0" smtClean="0">
              <a:solidFill>
                <a:srgbClr val="0070C0"/>
              </a:solidFill>
            </a:endParaRPr>
          </a:p>
          <a:p>
            <a:pPr lvl="4">
              <a:buNone/>
            </a:pPr>
            <a:r>
              <a:rPr lang="en-US" sz="1600" dirty="0" smtClean="0">
                <a:solidFill>
                  <a:srgbClr val="0070C0"/>
                </a:solidFill>
              </a:rPr>
              <a:t>update</a:t>
            </a:r>
            <a:r>
              <a:rPr lang="en-US" sz="1600" dirty="0" smtClean="0"/>
              <a:t> account</a:t>
            </a:r>
            <a:endParaRPr lang="en-US" sz="1600" dirty="0" smtClean="0"/>
          </a:p>
          <a:p>
            <a:pPr lvl="4">
              <a:buNone/>
            </a:pPr>
            <a:r>
              <a:rPr lang="en-US" sz="1600" dirty="0" smtClean="0">
                <a:solidFill>
                  <a:srgbClr val="0070C0"/>
                </a:solidFill>
              </a:rPr>
              <a:t>set</a:t>
            </a:r>
            <a:r>
              <a:rPr lang="en-US" sz="1600" dirty="0" smtClean="0"/>
              <a:t> balance = balance - $1000</a:t>
            </a:r>
            <a:endParaRPr lang="en-US" sz="1600" dirty="0" smtClean="0"/>
          </a:p>
          <a:p>
            <a:pPr lvl="4">
              <a:buNone/>
            </a:pPr>
            <a:r>
              <a:rPr lang="en-US" sz="1600" dirty="0" smtClean="0">
                <a:solidFill>
                  <a:srgbClr val="0070C0"/>
                </a:solidFill>
              </a:rPr>
              <a:t>where</a:t>
            </a:r>
            <a:r>
              <a:rPr lang="en-US" sz="1600" dirty="0" smtClean="0"/>
              <a:t> </a:t>
            </a:r>
            <a:r>
              <a:rPr lang="en-US" sz="1600" dirty="0" err="1" smtClean="0"/>
              <a:t>account_number</a:t>
            </a:r>
            <a:r>
              <a:rPr lang="en-US" sz="1600" dirty="0" smtClean="0"/>
              <a:t> = ‘0003456321’</a:t>
            </a:r>
            <a:endParaRPr lang="en-US" sz="1600" dirty="0" smtClean="0"/>
          </a:p>
          <a:p>
            <a:pPr lvl="4">
              <a:buNone/>
            </a:pPr>
            <a:r>
              <a:rPr lang="en-US" sz="1600" dirty="0" smtClean="0"/>
              <a:t>if </a:t>
            </a:r>
            <a:r>
              <a:rPr lang="en-US" sz="1600" dirty="0" smtClean="0">
                <a:solidFill>
                  <a:srgbClr val="FF66FF"/>
                </a:solidFill>
              </a:rPr>
              <a:t>@@error </a:t>
            </a:r>
            <a:r>
              <a:rPr lang="en-US" sz="1600" dirty="0" smtClean="0"/>
              <a:t>!= 0</a:t>
            </a:r>
            <a:endParaRPr lang="en-US" sz="1600" dirty="0" smtClean="0"/>
          </a:p>
          <a:p>
            <a:pPr lvl="4">
              <a:buNone/>
            </a:pPr>
            <a:r>
              <a:rPr lang="en-US" sz="1600" dirty="0" smtClean="0">
                <a:solidFill>
                  <a:srgbClr val="0070C0"/>
                </a:solidFill>
              </a:rPr>
              <a:t>begin</a:t>
            </a:r>
            <a:endParaRPr lang="en-US" sz="1600" dirty="0" smtClean="0">
              <a:solidFill>
                <a:srgbClr val="0070C0"/>
              </a:solidFill>
            </a:endParaRPr>
          </a:p>
          <a:p>
            <a:pPr lvl="4">
              <a:buNone/>
            </a:pPr>
            <a:r>
              <a:rPr lang="en-US" sz="1600" dirty="0" smtClean="0">
                <a:solidFill>
                  <a:srgbClr val="0070C0"/>
                </a:solidFill>
              </a:rPr>
              <a:t>rollback </a:t>
            </a:r>
            <a:r>
              <a:rPr lang="en-US" sz="1600" dirty="0" err="1" smtClean="0">
                <a:solidFill>
                  <a:srgbClr val="0070C0"/>
                </a:solidFill>
              </a:rPr>
              <a:t>tran</a:t>
            </a:r>
            <a:endParaRPr lang="en-US" sz="1600" dirty="0" smtClean="0">
              <a:solidFill>
                <a:srgbClr val="0070C0"/>
              </a:solidFill>
            </a:endParaRPr>
          </a:p>
          <a:p>
            <a:pPr lvl="4">
              <a:buNone/>
            </a:pPr>
            <a:r>
              <a:rPr lang="en-US" sz="1600" dirty="0" smtClean="0">
                <a:solidFill>
                  <a:srgbClr val="0070C0"/>
                </a:solidFill>
              </a:rPr>
              <a:t>return</a:t>
            </a:r>
            <a:endParaRPr lang="en-US" sz="1600" dirty="0" smtClean="0">
              <a:solidFill>
                <a:srgbClr val="0070C0"/>
              </a:solidFill>
            </a:endParaRPr>
          </a:p>
          <a:p>
            <a:pPr lvl="4">
              <a:buNone/>
            </a:pPr>
            <a:r>
              <a:rPr lang="en-US" sz="1600" dirty="0" smtClean="0">
                <a:solidFill>
                  <a:srgbClr val="0070C0"/>
                </a:solidFill>
              </a:rPr>
              <a:t>end</a:t>
            </a:r>
            <a:endParaRPr lang="en-US" sz="1600" dirty="0" smtClean="0">
              <a:solidFill>
                <a:srgbClr val="0070C0"/>
              </a:solidFill>
            </a:endParaRPr>
          </a:p>
          <a:p>
            <a:pPr lvl="4">
              <a:buNone/>
            </a:pPr>
            <a:r>
              <a:rPr lang="en-US" sz="1600" dirty="0" smtClean="0">
                <a:solidFill>
                  <a:srgbClr val="0070C0"/>
                </a:solidFill>
              </a:rPr>
              <a:t>update</a:t>
            </a:r>
            <a:r>
              <a:rPr lang="en-US" sz="1600" dirty="0" smtClean="0"/>
              <a:t> </a:t>
            </a:r>
            <a:r>
              <a:rPr lang="en-US" sz="1600" dirty="0" err="1" smtClean="0"/>
              <a:t>savings_account</a:t>
            </a:r>
            <a:endParaRPr lang="en-US" sz="1600" dirty="0" smtClean="0"/>
          </a:p>
          <a:p>
            <a:pPr lvl="4">
              <a:buNone/>
            </a:pPr>
            <a:r>
              <a:rPr lang="en-US" sz="1600" dirty="0" smtClean="0">
                <a:solidFill>
                  <a:srgbClr val="0070C0"/>
                </a:solidFill>
              </a:rPr>
              <a:t>set</a:t>
            </a:r>
            <a:r>
              <a:rPr lang="en-US" sz="1600" dirty="0" smtClean="0"/>
              <a:t> balance = balance + $1000</a:t>
            </a:r>
            <a:endParaRPr lang="en-US" sz="1600" dirty="0" smtClean="0"/>
          </a:p>
          <a:p>
            <a:pPr lvl="4">
              <a:buNone/>
            </a:pPr>
            <a:r>
              <a:rPr lang="en-US" sz="1600" dirty="0" smtClean="0">
                <a:solidFill>
                  <a:srgbClr val="0070C0"/>
                </a:solidFill>
              </a:rPr>
              <a:t>where</a:t>
            </a:r>
            <a:r>
              <a:rPr lang="en-US" sz="1600" dirty="0" smtClean="0"/>
              <a:t> </a:t>
            </a:r>
            <a:r>
              <a:rPr lang="en-US" sz="1600" dirty="0" err="1" smtClean="0"/>
              <a:t>account_number</a:t>
            </a:r>
            <a:r>
              <a:rPr lang="en-US" sz="1600" dirty="0" smtClean="0"/>
              <a:t> = ‘0003456322’</a:t>
            </a:r>
            <a:endParaRPr lang="en-US" sz="1600" dirty="0" smtClean="0"/>
          </a:p>
          <a:p>
            <a:pPr lvl="4">
              <a:buNone/>
            </a:pPr>
            <a:r>
              <a:rPr lang="en-US" sz="1600" dirty="0" smtClean="0">
                <a:solidFill>
                  <a:srgbClr val="0070C0"/>
                </a:solidFill>
              </a:rPr>
              <a:t>if</a:t>
            </a:r>
            <a:r>
              <a:rPr lang="en-US" sz="1600" dirty="0" smtClean="0"/>
              <a:t> </a:t>
            </a:r>
            <a:r>
              <a:rPr lang="en-US" sz="1600" dirty="0" smtClean="0">
                <a:solidFill>
                  <a:srgbClr val="FF66FF"/>
                </a:solidFill>
              </a:rPr>
              <a:t>@@error </a:t>
            </a:r>
            <a:r>
              <a:rPr lang="en-US" sz="1600" dirty="0" smtClean="0"/>
              <a:t>!= 0</a:t>
            </a:r>
            <a:endParaRPr lang="en-US" sz="1600" dirty="0" smtClean="0"/>
          </a:p>
          <a:p>
            <a:pPr lvl="4">
              <a:buNone/>
            </a:pPr>
            <a:r>
              <a:rPr lang="en-US" sz="1600" dirty="0" smtClean="0">
                <a:solidFill>
                  <a:srgbClr val="0070C0"/>
                </a:solidFill>
              </a:rPr>
              <a:t>begin</a:t>
            </a:r>
            <a:endParaRPr lang="en-US" sz="1600" dirty="0" smtClean="0">
              <a:solidFill>
                <a:srgbClr val="0070C0"/>
              </a:solidFill>
            </a:endParaRPr>
          </a:p>
          <a:p>
            <a:pPr lvl="4">
              <a:buNone/>
            </a:pPr>
            <a:r>
              <a:rPr lang="en-US" sz="1600" dirty="0" smtClean="0">
                <a:solidFill>
                  <a:srgbClr val="0070C0"/>
                </a:solidFill>
              </a:rPr>
              <a:t>rollback </a:t>
            </a:r>
            <a:r>
              <a:rPr lang="en-US" sz="1600" dirty="0" err="1" smtClean="0">
                <a:solidFill>
                  <a:srgbClr val="0070C0"/>
                </a:solidFill>
              </a:rPr>
              <a:t>tran</a:t>
            </a:r>
            <a:endParaRPr lang="en-US" sz="1600" dirty="0" smtClean="0">
              <a:solidFill>
                <a:srgbClr val="0070C0"/>
              </a:solidFill>
            </a:endParaRPr>
          </a:p>
          <a:p>
            <a:pPr lvl="4">
              <a:buNone/>
            </a:pPr>
            <a:r>
              <a:rPr lang="en-US" sz="1600" dirty="0" smtClean="0">
                <a:solidFill>
                  <a:srgbClr val="0070C0"/>
                </a:solidFill>
              </a:rPr>
              <a:t>return</a:t>
            </a:r>
            <a:endParaRPr lang="en-US" sz="1600" dirty="0" smtClean="0">
              <a:solidFill>
                <a:srgbClr val="0070C0"/>
              </a:solidFill>
            </a:endParaRPr>
          </a:p>
          <a:p>
            <a:pPr lvl="4">
              <a:buNone/>
            </a:pPr>
            <a:r>
              <a:rPr lang="en-US" sz="1600" dirty="0" smtClean="0">
                <a:solidFill>
                  <a:srgbClr val="0070C0"/>
                </a:solidFill>
              </a:rPr>
              <a:t>end</a:t>
            </a:r>
            <a:endParaRPr lang="en-US" sz="1600" dirty="0" smtClean="0">
              <a:solidFill>
                <a:srgbClr val="0070C0"/>
              </a:solidFill>
            </a:endParaRPr>
          </a:p>
          <a:p>
            <a:pPr lvl="4">
              <a:buNone/>
            </a:pPr>
            <a:r>
              <a:rPr lang="en-US" sz="1600" dirty="0" smtClean="0">
                <a:solidFill>
                  <a:srgbClr val="0070C0"/>
                </a:solidFill>
              </a:rPr>
              <a:t>commit </a:t>
            </a:r>
            <a:r>
              <a:rPr lang="en-US" sz="1600" dirty="0" err="1" smtClean="0">
                <a:solidFill>
                  <a:srgbClr val="0070C0"/>
                </a:solidFill>
              </a:rPr>
              <a:t>tran</a:t>
            </a:r>
            <a:endParaRPr lang="en-US" sz="1600" dirty="0">
              <a:solidFill>
                <a:srgbClr val="0070C0"/>
              </a:solidFill>
            </a:endParaRPr>
          </a:p>
        </p:txBody>
      </p:sp>
      <p:sp>
        <p:nvSpPr>
          <p:cNvPr id="4" name="Slide Number Placeholder 3"/>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38200"/>
            <a:ext cx="8763000" cy="1447800"/>
          </a:xfrm>
        </p:spPr>
        <p:txBody>
          <a:bodyPr>
            <a:noAutofit/>
          </a:bodyPr>
          <a:lstStyle/>
          <a:p>
            <a:pPr algn="l"/>
            <a:r>
              <a:rPr lang="en-US" sz="2400" dirty="0" smtClean="0"/>
              <a:t>A savepoint allows you to set a marker in a transaction that you can roll back to undo a portion of the transaction but commit the remainder of the transaction</a:t>
            </a:r>
            <a:endParaRPr lang="en-US" sz="2400" dirty="0"/>
          </a:p>
        </p:txBody>
      </p:sp>
      <p:sp>
        <p:nvSpPr>
          <p:cNvPr id="4" name="Content Placeholder 2"/>
          <p:cNvSpPr txBox="1"/>
          <p:nvPr/>
        </p:nvSpPr>
        <p:spPr>
          <a:xfrm>
            <a:off x="2438400" y="2362200"/>
            <a:ext cx="6019800" cy="41147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BEGIN TRAN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mywork</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UPDATE</a:t>
            </a:r>
            <a:r>
              <a:rPr kumimoji="0" lang="en-US" b="0" i="0" u="none" strike="noStrike" kern="1200" cap="none" spc="0" normalizeH="0" baseline="0" noProof="0" dirty="0" smtClean="0">
                <a:ln>
                  <a:noFill/>
                </a:ln>
                <a:solidFill>
                  <a:schemeClr val="tx1"/>
                </a:solidFill>
                <a:effectLst/>
                <a:uLnTx/>
                <a:uFillTx/>
                <a:latin typeface="+mn-lt"/>
                <a:ea typeface="+mn-ea"/>
                <a:cs typeface="+mn-cs"/>
              </a:rPr>
              <a:t> table1...</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SAVE TRAN </a:t>
            </a:r>
            <a:r>
              <a:rPr kumimoji="0" lang="en-US" b="0" i="0" u="none" strike="noStrike" kern="1200" cap="none" spc="0" normalizeH="0" baseline="0" noProof="0" dirty="0" smtClean="0">
                <a:ln>
                  <a:noFill/>
                </a:ln>
                <a:solidFill>
                  <a:schemeClr val="tx1"/>
                </a:solidFill>
                <a:effectLst/>
                <a:uLnTx/>
                <a:uFillTx/>
                <a:latin typeface="+mn-lt"/>
                <a:ea typeface="+mn-ea"/>
                <a:cs typeface="+mn-cs"/>
              </a:rPr>
              <a:t>savepoint1</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INSERT INTO </a:t>
            </a:r>
            <a:r>
              <a:rPr kumimoji="0" lang="en-US" b="0" i="0" u="none" strike="noStrike" kern="1200" cap="none" spc="0" normalizeH="0" baseline="0" noProof="0" dirty="0" smtClean="0">
                <a:ln>
                  <a:noFill/>
                </a:ln>
                <a:solidFill>
                  <a:schemeClr val="tx1"/>
                </a:solidFill>
                <a:effectLst/>
                <a:uLnTx/>
                <a:uFillTx/>
                <a:latin typeface="+mn-lt"/>
                <a:ea typeface="+mn-ea"/>
                <a:cs typeface="+mn-cs"/>
              </a:rPr>
              <a:t>table2...</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DELETE</a:t>
            </a:r>
            <a:r>
              <a:rPr kumimoji="0" lang="en-US" b="0" i="0" u="none" strike="noStrike" kern="1200" cap="none" spc="0" normalizeH="0" baseline="0" noProof="0" dirty="0" smtClean="0">
                <a:ln>
                  <a:noFill/>
                </a:ln>
                <a:solidFill>
                  <a:schemeClr val="tx1"/>
                </a:solidFill>
                <a:effectLst/>
                <a:uLnTx/>
                <a:uFillTx/>
                <a:latin typeface="+mn-lt"/>
                <a:ea typeface="+mn-ea"/>
                <a:cs typeface="+mn-cs"/>
              </a:rPr>
              <a:t> table3...</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IF</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smtClean="0">
                <a:ln>
                  <a:noFill/>
                </a:ln>
                <a:solidFill>
                  <a:srgbClr val="FF66FF"/>
                </a:solidFill>
                <a:effectLst/>
                <a:uLnTx/>
                <a:uFillTx/>
                <a:latin typeface="+mn-lt"/>
                <a:ea typeface="+mn-ea"/>
                <a:cs typeface="+mn-cs"/>
              </a:rPr>
              <a:t>@@error </a:t>
            </a:r>
            <a:r>
              <a:rPr kumimoji="0" lang="en-US" b="0" i="0" u="none" strike="noStrike" kern="1200" cap="none" spc="0" normalizeH="0" baseline="0" noProof="0" dirty="0" smtClean="0">
                <a:ln>
                  <a:noFill/>
                </a:ln>
                <a:solidFill>
                  <a:schemeClr val="tx1"/>
                </a:solidFill>
                <a:effectLst/>
                <a:uLnTx/>
                <a:uFillTx/>
                <a:latin typeface="+mn-lt"/>
                <a:ea typeface="+mn-ea"/>
                <a:cs typeface="+mn-cs"/>
              </a:rPr>
              <a:t>= -1</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FF66FF"/>
                </a:solidFill>
                <a:effectLst/>
                <a:uLnTx/>
                <a:uFillTx/>
                <a:latin typeface="+mn-lt"/>
                <a:ea typeface="+mn-ea"/>
                <a:cs typeface="+mn-cs"/>
              </a:rPr>
              <a:t>ROLLBACK TRAN </a:t>
            </a:r>
            <a:r>
              <a:rPr kumimoji="0" lang="en-US" b="1" i="0" u="none" strike="noStrike" kern="1200" cap="none" spc="0" normalizeH="0" baseline="0" noProof="0" dirty="0" smtClean="0">
                <a:ln>
                  <a:noFill/>
                </a:ln>
                <a:solidFill>
                  <a:srgbClr val="C00000"/>
                </a:solidFill>
                <a:effectLst/>
                <a:uLnTx/>
                <a:uFillTx/>
                <a:latin typeface="+mn-lt"/>
                <a:ea typeface="+mn-ea"/>
                <a:cs typeface="+mn-cs"/>
              </a:rPr>
              <a:t>savepoint1</a:t>
            </a:r>
            <a:endParaRPr kumimoji="0" lang="en-US"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dirty="0" smtClean="0">
                <a:ln>
                  <a:noFill/>
                </a:ln>
                <a:solidFill>
                  <a:srgbClr val="0070C0"/>
                </a:solidFill>
                <a:effectLst/>
                <a:uLnTx/>
                <a:uFillTx/>
                <a:latin typeface="+mn-lt"/>
                <a:ea typeface="+mn-ea"/>
                <a:cs typeface="+mn-cs"/>
              </a:rPr>
              <a:t>COMMIT TRAN</a:t>
            </a:r>
            <a:endParaRPr kumimoji="0" lang="en-US" b="0" i="0" u="none" strike="noStrike" kern="1200" cap="none" spc="0" normalizeH="0" baseline="0" noProof="0" dirty="0">
              <a:ln>
                <a:noFill/>
              </a:ln>
              <a:solidFill>
                <a:srgbClr val="0070C0"/>
              </a:solidFill>
              <a:effectLst/>
              <a:uLnTx/>
              <a:uFillTx/>
              <a:latin typeface="+mn-lt"/>
              <a:ea typeface="+mn-ea"/>
              <a:cs typeface="+mn-cs"/>
            </a:endParaRPr>
          </a:p>
        </p:txBody>
      </p:sp>
      <p:sp>
        <p:nvSpPr>
          <p:cNvPr id="6" name="Title 1"/>
          <p:cNvSpPr txBox="1"/>
          <p:nvPr/>
        </p:nvSpPr>
        <p:spPr>
          <a:xfrm>
            <a:off x="1905000" y="0"/>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dirty="0" smtClean="0">
                <a:ln>
                  <a:noFill/>
                </a:ln>
                <a:solidFill>
                  <a:srgbClr val="C00000"/>
                </a:solidFill>
                <a:effectLst/>
                <a:uLnTx/>
                <a:uFillTx/>
                <a:latin typeface="+mj-lt"/>
                <a:ea typeface="+mj-ea"/>
                <a:cs typeface="+mj-cs"/>
              </a:rPr>
              <a:t>Savepoint</a:t>
            </a:r>
            <a:endParaRPr kumimoji="0" lang="en-US" sz="4000" b="0" i="0" u="none" strike="noStrike" kern="1200" cap="none" spc="0" normalizeH="0" baseline="0" noProof="0" dirty="0">
              <a:ln>
                <a:noFill/>
              </a:ln>
              <a:solidFill>
                <a:srgbClr val="C00000"/>
              </a:solidFill>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D514015B-AB1C-4B2F-ABC2-B67F157965AE}" type="slidenum">
              <a:rPr lang="en-US" smtClean="0"/>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5222</Words>
  <Application>WPS Presentation</Application>
  <PresentationFormat>Widescreen</PresentationFormat>
  <Paragraphs>167</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Calibri Light</vt:lpstr>
      <vt:lpstr>Calibri</vt:lpstr>
      <vt:lpstr>Microsoft YaHei</vt:lpstr>
      <vt:lpstr>Arial Unicode MS</vt:lpstr>
      <vt:lpstr>Bell MT</vt:lpstr>
      <vt:lpstr>Office Theme</vt:lpstr>
      <vt:lpstr>PowerPoint 演示文稿</vt:lpstr>
      <vt:lpstr>Managing Transactions</vt:lpstr>
      <vt:lpstr>What Is a Transaction?</vt:lpstr>
      <vt:lpstr>ACID properties </vt:lpstr>
      <vt:lpstr>PowerPoint 演示文稿</vt:lpstr>
      <vt:lpstr>Defining Transactions</vt:lpstr>
      <vt:lpstr>Eg. AutoCommit</vt:lpstr>
      <vt:lpstr>Explicit User-Defined Transactions</vt:lpstr>
      <vt:lpstr>A savepoint allows you to set a marker in a transaction that you can roll back to undo a portion of the transaction but commit the remainder of the transaction</vt:lpstr>
      <vt:lpstr>Defining Implicit Transaction</vt:lpstr>
      <vt:lpstr>DeadLock in SQL Server Transaction </vt:lpstr>
      <vt:lpstr>Transactions and Locking</vt:lpstr>
      <vt:lpstr>Conti..</vt:lpstr>
      <vt:lpstr>PowerPoint 演示文稿</vt:lpstr>
      <vt:lpstr>PowerPoint 演示文稿</vt:lpstr>
      <vt:lpstr>PowerPoint 演示文稿</vt:lpstr>
      <vt:lpstr>PowerPoint 演示文稿</vt:lpstr>
      <vt:lpstr>Transaction Logging- ( sequence of events when a Tran modifies data)</vt:lpstr>
      <vt:lpstr>Managing the log file</vt:lpstr>
      <vt:lpstr>Long-Running Transactions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SFY</cp:lastModifiedBy>
  <cp:revision>1</cp:revision>
  <dcterms:created xsi:type="dcterms:W3CDTF">2024-03-27T03:16:54Z</dcterms:created>
  <dcterms:modified xsi:type="dcterms:W3CDTF">2024-03-27T03:16:54Z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4272D9A19D85492CBE6F1D0412E804A7_11</vt:lpwstr>
  </property>
  <property fmtid="{D5CDD505-2E9C-101B-9397-08002B2CF9AE}" pid="3" name="KSOProductBuildVer">
    <vt:lpwstr>1033-12.2.0.13489</vt:lpwstr>
  </property>
</Properties>
</file>