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470" r:id="rId22"/>
    <p:sldId id="354" r:id="rId23"/>
    <p:sldId id="355" r:id="rId24"/>
    <p:sldId id="356" r:id="rId25"/>
    <p:sldId id="357" r:id="rId26"/>
    <p:sldId id="392" r:id="rId27"/>
    <p:sldId id="359" r:id="rId28"/>
    <p:sldId id="360" r:id="rId29"/>
    <p:sldId id="361" r:id="rId30"/>
    <p:sldId id="362" r:id="rId31"/>
    <p:sldId id="363" r:id="rId32"/>
    <p:sldId id="393" r:id="rId33"/>
    <p:sldId id="405" r:id="rId34"/>
    <p:sldId id="366" r:id="rId35"/>
    <p:sldId id="367" r:id="rId36"/>
    <p:sldId id="368" r:id="rId37"/>
    <p:sldId id="472" r:id="rId38"/>
    <p:sldId id="471" r:id="rId39"/>
    <p:sldId id="395" r:id="rId40"/>
    <p:sldId id="396" r:id="rId41"/>
    <p:sldId id="397" r:id="rId42"/>
    <p:sldId id="372" r:id="rId43"/>
    <p:sldId id="399" r:id="rId44"/>
    <p:sldId id="400" r:id="rId45"/>
    <p:sldId id="375" r:id="rId46"/>
    <p:sldId id="401" r:id="rId47"/>
    <p:sldId id="377" r:id="rId48"/>
    <p:sldId id="378" r:id="rId49"/>
    <p:sldId id="379" r:id="rId50"/>
    <p:sldId id="402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403" r:id="rId59"/>
    <p:sldId id="389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452" r:id="rId69"/>
  </p:sldIdLst>
  <p:sldSz cx="9144000" cy="6858000" type="screen4x3"/>
  <p:notesSz cx="6997700" cy="9283700"/>
  <p:embeddedFontLst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 showGuides="1">
      <p:cViewPr varScale="1">
        <p:scale>
          <a:sx n="108" d="100"/>
          <a:sy n="108" d="100"/>
        </p:scale>
        <p:origin x="1512" y="114"/>
      </p:cViewPr>
      <p:guideLst>
        <p:guide orient="horz" pos="6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2786" y="6613525"/>
            <a:ext cx="4019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conn.setAutoCommit</a:t>
            </a:r>
            <a:r>
              <a:rPr lang="en-US" altLang="en-US" dirty="0">
                <a:ea typeface="MS PGothic" panose="020B0600070205080204" pitchFamily="34" charset="-128"/>
              </a:rPr>
              <a:t>(false);  // Inside the config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conn.commit</a:t>
            </a:r>
            <a:r>
              <a:rPr lang="en-US" altLang="en-US" dirty="0">
                <a:ea typeface="MS PGothic" panose="020B0600070205080204" pitchFamily="34" charset="-128"/>
              </a:rPr>
              <a:t>();  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conn.rollback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5915" y="1029335"/>
            <a:ext cx="46177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try {</a:t>
            </a:r>
            <a:endParaRPr lang="en-US" sz="1800"/>
          </a:p>
          <a:p>
            <a:r>
              <a:rPr lang="en-US" sz="1800"/>
              <a:t>    PreparedStatement pstmt1 = conn.prepareStatement("INSERT INTO Employees(name)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pstmt1.setString(1, "John Doe");</a:t>
            </a:r>
            <a:endParaRPr lang="en-US" sz="1800"/>
          </a:p>
          <a:p>
            <a:r>
              <a:rPr lang="en-US" sz="1800"/>
              <a:t>pstmt1.executeUpdate();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PreparedStatement pstmt2 = </a:t>
            </a:r>
            <a:endParaRPr lang="en-US" sz="1800"/>
          </a:p>
          <a:p>
            <a:r>
              <a:rPr lang="en-US" sz="1800"/>
              <a:t>conn.prepareStatement("INSERT INTO </a:t>
            </a:r>
            <a:endParaRPr lang="en-US" sz="1800"/>
          </a:p>
          <a:p>
            <a:r>
              <a:rPr lang="en-US" sz="1800"/>
              <a:t>Departments(dept)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pstmt2.setString(1, "Human Resources");</a:t>
            </a:r>
            <a:endParaRPr lang="en-US" sz="1800"/>
          </a:p>
          <a:p>
            <a:r>
              <a:rPr lang="en-US" sz="1800"/>
              <a:t>pstmt2.executeUpdate();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// If there is no error, commit the transaction</a:t>
            </a:r>
            <a:endParaRPr lang="en-US" sz="1800"/>
          </a:p>
          <a:p>
            <a:r>
              <a:rPr lang="en-US" sz="1800"/>
              <a:t>    </a:t>
            </a:r>
            <a:endParaRPr lang="en-US" sz="1800"/>
          </a:p>
          <a:p>
            <a:r>
              <a:rPr lang="en-US" sz="1800"/>
              <a:t>conn.commit();</a:t>
            </a:r>
            <a:endParaRPr lang="en-US" sz="1800"/>
          </a:p>
          <a:p>
            <a:r>
              <a:rPr lang="en-US" sz="1800"/>
              <a:t>} 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5060950" y="727075"/>
            <a:ext cx="408305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>
                <a:sym typeface="+mn-ea"/>
              </a:rPr>
              <a:t>catch (SQLException ex) {</a:t>
            </a:r>
            <a:endParaRPr lang="en-US" sz="1800"/>
          </a:p>
          <a:p>
            <a:r>
              <a:rPr lang="en-US" sz="1800">
                <a:sym typeface="+mn-ea"/>
              </a:rPr>
              <a:t>    // If there is any error, rollback the transaction</a:t>
            </a:r>
            <a:endParaRPr lang="en-US" sz="1800"/>
          </a:p>
          <a:p>
            <a:r>
              <a:rPr lang="en-US" sz="1800">
                <a:sym typeface="+mn-ea"/>
              </a:rPr>
              <a:t>    if (conn != null) {</a:t>
            </a:r>
            <a:endParaRPr lang="en-US" sz="1800"/>
          </a:p>
          <a:p>
            <a:r>
              <a:rPr lang="en-US" sz="1800">
                <a:sym typeface="+mn-ea"/>
              </a:rPr>
              <a:t>        try {</a:t>
            </a:r>
            <a:endParaRPr lang="en-US" sz="1800"/>
          </a:p>
          <a:p>
            <a:r>
              <a:rPr lang="en-US" sz="1800">
                <a:sym typeface="+mn-ea"/>
              </a:rPr>
              <a:t>            conn.rollback();</a:t>
            </a:r>
            <a:endParaRPr lang="en-US" sz="1800"/>
          </a:p>
          <a:p>
            <a:r>
              <a:rPr lang="en-US" sz="1800">
                <a:sym typeface="+mn-ea"/>
              </a:rPr>
              <a:t>    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    }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    ex.printStackTrace();</a:t>
            </a:r>
            <a:endParaRPr lang="en-US" sz="1800"/>
          </a:p>
          <a:p>
            <a:r>
              <a:rPr lang="en-US" sz="1800">
                <a:sym typeface="+mn-ea"/>
              </a:rPr>
              <a:t>} finally {</a:t>
            </a:r>
            <a:endParaRPr lang="en-US" sz="1800"/>
          </a:p>
          <a:p>
            <a:r>
              <a:rPr lang="en-US" sz="1800">
                <a:sym typeface="+mn-ea"/>
              </a:rPr>
              <a:t>    // Close resources, handle exceptions</a:t>
            </a:r>
            <a:endParaRPr lang="en-US" sz="1800"/>
          </a:p>
          <a:p>
            <a:r>
              <a:rPr lang="en-US" sz="1800">
                <a:sym typeface="+mn-ea"/>
              </a:rPr>
              <a:t>    try {</a:t>
            </a:r>
            <a:endParaRPr lang="en-US" sz="1800"/>
          </a:p>
          <a:p>
            <a:r>
              <a:rPr lang="en-US" sz="1800">
                <a:sym typeface="+mn-ea"/>
              </a:rPr>
              <a:t>        if (pstmt1 != null) pstmt1.close();</a:t>
            </a:r>
            <a:endParaRPr lang="en-US" sz="1800"/>
          </a:p>
          <a:p>
            <a:r>
              <a:rPr lang="en-US" sz="1800">
                <a:sym typeface="+mn-ea"/>
              </a:rPr>
              <a:t>        if (pstmt2 != null) pstmt2.close();</a:t>
            </a:r>
            <a:endParaRPr lang="en-US" sz="1800"/>
          </a:p>
          <a:p>
            <a:r>
              <a:rPr lang="en-US" sz="1800">
                <a:sym typeface="+mn-ea"/>
              </a:rPr>
              <a:t>        if (conn != null) conn.close();</a:t>
            </a:r>
            <a:endParaRPr lang="en-US" sz="1800"/>
          </a:p>
          <a:p>
            <a:r>
              <a:rPr lang="en-US" sz="1800">
                <a:sym typeface="+mn-ea"/>
              </a:rPr>
              <a:t>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}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getBlob</a:t>
            </a:r>
            <a:r>
              <a:rPr lang="en-US" altLang="en-US" dirty="0">
                <a:ea typeface="MS PGothic" panose="020B0600070205080204" pitchFamily="34" charset="-128"/>
              </a:rPr>
              <a:t>() and </a:t>
            </a:r>
            <a:r>
              <a:rPr lang="en-US" altLang="en-US" dirty="0" err="1">
                <a:ea typeface="MS PGothic" panose="020B0600070205080204" pitchFamily="34" charset="-128"/>
              </a:rPr>
              <a:t>getClob</a:t>
            </a:r>
            <a:r>
              <a:rPr lang="en-US" altLang="en-US" dirty="0">
                <a:ea typeface="MS PGothic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MS PGothic" panose="020B0600070205080204" pitchFamily="34" charset="-128"/>
              </a:rPr>
              <a:t>getString</a:t>
            </a:r>
            <a:r>
              <a:rPr lang="en-US" altLang="en-US" dirty="0">
                <a:ea typeface="MS PGothic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 err="1">
                <a:ea typeface="MS PGothic" panose="020B0600070205080204" pitchFamily="34" charset="-128"/>
              </a:rPr>
              <a:t>blob.setBlob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parameterIndex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 and PL/1, 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 EXEC SQL &lt;embedded SQL statement &gt;;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Note:  this varies by language: </a:t>
            </a:r>
            <a:endParaRPr lang="en-US" altLang="en-US" dirty="0"/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some languages, like COBOL,  the semicolon is replaced with END-EXEC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Java embedding uses    # SQL { ….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EXEC-SQL BEGIN DECLARE SECTION}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EXEC-SQL END DECLARE SECTION;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  <a:endParaRPr 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  <a:endParaRPr lang="en-US" b="1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  <a:endParaRPr lang="en-US" kern="1200" dirty="0"/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  <a:endParaRPr lang="en-US" dirty="0"/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  <a:endParaRPr lang="en-US" dirty="0"/>
          </a:p>
          <a:p>
            <a:pPr lvl="1">
              <a:tabLst>
                <a:tab pos="966470" algn="l"/>
              </a:tabLst>
              <a:defRPr/>
            </a:pPr>
            <a:r>
              <a:rPr lang="en-US" dirty="0"/>
              <a:t>Specify the query in SQL as follows:</a:t>
            </a:r>
            <a:endParaRPr lang="en-US" dirty="0"/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  <a:endParaRPr lang="en-US" altLang="ja-JP" dirty="0"/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 such as printing a report, interacting with a user, or sending the results of a query to a graphical user interface 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update tuples fetched by cursor by declaring that the cursor is for update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endParaRPr lang="en-US" altLang="en-US" i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implement nonstandard versions of this syntax.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  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(SCALAR TYPE)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(@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173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84275" y="1659890"/>
            <a:ext cx="7576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dbo.GetEmployeesInDepartment (@DepartmentID </a:t>
            </a:r>
            <a:r>
              <a:rPr lang="en-US" b="1">
                <a:latin typeface="Helvetica Bold" charset="0"/>
                <a:cs typeface="Helvetica Bold" charset="0"/>
              </a:rPr>
              <a:t>INT</a:t>
            </a:r>
            <a:r>
              <a:rPr lang="en-US"/>
              <a:t>)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RETURNS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TABLE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AS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 b="1">
                <a:latin typeface="Helvetica Bold" charset="0"/>
                <a:cs typeface="Helvetica Bold" charset="0"/>
              </a:rPr>
              <a:t>RETURN 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/>
              <a:t>(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FirstName, LastName, Email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FROM</a:t>
            </a:r>
            <a:r>
              <a:rPr lang="en-US"/>
              <a:t> Employees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WHERE </a:t>
            </a:r>
            <a:r>
              <a:rPr lang="en-US"/>
              <a:t>DepartmentID = @DepartmentID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727075"/>
            <a:ext cx="8076565" cy="6111240"/>
          </a:xfrm>
        </p:spPr>
        <p:txBody>
          <a:bodyPr/>
          <a:p>
            <a:pPr marL="0" indent="0">
              <a:buNone/>
            </a:pPr>
            <a:r>
              <a:rPr lang="en-US" sz="1600"/>
              <a:t>public class </a:t>
            </a:r>
            <a:r>
              <a:rPr lang="en-US" sz="1600" b="1">
                <a:latin typeface="Helvetica Bold" charset="0"/>
                <a:cs typeface="Helvetica Bold" charset="0"/>
              </a:rPr>
              <a:t>DatabaseFunctionsExample </a:t>
            </a:r>
            <a:r>
              <a:rPr lang="en-US" sz="1600"/>
              <a:t>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public static void </a:t>
            </a:r>
            <a:r>
              <a:rPr lang="en-US" sz="1600" b="1">
                <a:latin typeface="Helvetica Bold" charset="0"/>
                <a:cs typeface="Helvetica Bold" charset="0"/>
              </a:rPr>
              <a:t>useTableValuedFunction</a:t>
            </a:r>
            <a:r>
              <a:rPr lang="en-US" sz="1600"/>
              <a:t>()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String query = "</a:t>
            </a:r>
            <a:r>
              <a:rPr lang="en-US" sz="1600" b="1">
                <a:latin typeface="Helvetica Bold" charset="0"/>
                <a:cs typeface="Helvetica Bold" charset="0"/>
              </a:rPr>
              <a:t>SELECT</a:t>
            </a:r>
            <a:r>
              <a:rPr lang="en-US" sz="1600"/>
              <a:t> * FROM </a:t>
            </a:r>
            <a:r>
              <a:rPr lang="en-US" sz="1600" b="1">
                <a:latin typeface="Helvetica Bold" charset="0"/>
                <a:cs typeface="Helvetica Bold" charset="0"/>
              </a:rPr>
              <a:t>dbo.GetEmployeesInDepartment</a:t>
            </a:r>
            <a:r>
              <a:rPr lang="en-US" sz="1600"/>
              <a:t>(?)";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</a:t>
            </a:r>
            <a:r>
              <a:rPr lang="en-US" sz="1600" b="1">
                <a:latin typeface="Helvetica Bold" charset="0"/>
                <a:cs typeface="Helvetica Bold" charset="0"/>
              </a:rPr>
              <a:t>try </a:t>
            </a:r>
            <a:r>
              <a:rPr lang="en-US" sz="1600"/>
              <a:t>(Connection conn = getConnection();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PreparedStatement stmt = conn.prepareStatement(query))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stmt.setInt(1, 3);  // Set department ID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ResultSet rs = stmt.executeQuery();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while (rs.next())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firstName = rs.getString("FirstName");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lastName = rs.getString("LastName");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email = rs.getString("Email");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System.out.println("Employee: " + firstName + " " + lastName + " | Email: " + email);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r>
              <a:rPr lang="en-US" sz="1600" b="1">
                <a:latin typeface="Helvetica Bold" charset="0"/>
                <a:cs typeface="Helvetica Bold" charset="0"/>
              </a:rPr>
              <a:t> catch</a:t>
            </a:r>
            <a:r>
              <a:rPr lang="en-US" sz="1600"/>
              <a:t> (</a:t>
            </a:r>
            <a:r>
              <a:rPr lang="en-US" sz="1600" b="1">
                <a:latin typeface="Helvetica Bold" charset="0"/>
                <a:cs typeface="Helvetica Bold" charset="0"/>
              </a:rPr>
              <a:t>SQLException</a:t>
            </a:r>
            <a:r>
              <a:rPr lang="en-US" sz="1600"/>
              <a:t> e)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e.printStackTrace();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Warning: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May contain multiple SQL statements between </a:t>
            </a:r>
            <a:r>
              <a:rPr lang="en-US" altLang="en-US" b="1" dirty="0">
                <a:ea typeface="MS PGothic" panose="020B0600070205080204" pitchFamily="34" charset="-128"/>
              </a:rPr>
              <a:t>begin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ea typeface="MS PGothic" panose="020B0600070205080204" pitchFamily="34" charset="-128"/>
              </a:rPr>
              <a:t>end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</a:t>
            </a:r>
            <a:r>
              <a:rPr lang="en-US" altLang="en-US" b="1" dirty="0">
                <a:ea typeface="MS PGothic" panose="020B0600070205080204" pitchFamily="34" charset="-128"/>
              </a:rPr>
              <a:t>while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boolean</a:t>
            </a:r>
            <a:r>
              <a:rPr lang="en-US" altLang="en-US" dirty="0">
                <a:ea typeface="MS PGothic" panose="020B0600070205080204" pitchFamily="34" charset="-128"/>
              </a:rPr>
              <a:t> expression  </a:t>
            </a:r>
            <a:r>
              <a:rPr lang="en-US" altLang="en-US" b="1" dirty="0">
                <a:ea typeface="MS PGothic" panose="020B0600070205080204" pitchFamily="34" charset="-128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end while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sz="800" dirty="0">
                <a:ea typeface="MS PGothic" panose="020B0600070205080204" pitchFamily="34" charset="-128"/>
              </a:rPr>
              <a:t> </a:t>
            </a:r>
            <a:endParaRPr lang="en-US" altLang="en-US" sz="8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 until </a:t>
            </a:r>
            <a:r>
              <a:rPr lang="en-US" altLang="en-US" dirty="0" err="1">
                <a:ea typeface="MS PGothic" panose="020B0600070205080204" pitchFamily="34" charset="-128"/>
              </a:rPr>
              <a:t>boolean</a:t>
            </a:r>
            <a:r>
              <a:rPr lang="en-US" altLang="en-US" dirty="0">
                <a:ea typeface="MS PGothic" panose="020B0600070205080204" pitchFamily="34" charset="-128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See book (page 202) for details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Signaling of exception conditions, and declaring handlers for exceptions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  <a:endParaRPr kumimoji="0"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efficient for many operations, and more expressive power.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Drawbacks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MS PGothic" panose="020B0600070205080204" pitchFamily="34" charset="-128"/>
              </a:rPr>
              <a:t>s address space.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risk of accidental corruption of database structures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security risk, allowing users access to unauthorized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There are alternatives, which give good security at the cost of potentially worse performance.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sandbox</a:t>
            </a:r>
            <a:r>
              <a:rPr lang="en-US" altLang="en-US" dirty="0">
                <a:ea typeface="MS PGothic" panose="020B0600070205080204" pitchFamily="34" charset="-128"/>
              </a:rPr>
              <a:t> techniques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That is, use a safe language like Java, which cannot be used to  access/damage other parts of the database code.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 memory.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Parameters and results communicated via inter-process communication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Both have performance overheads</a:t>
            </a:r>
            <a:endParaRPr lang="en-US" altLang="en-US" dirty="0"/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conditions 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actions 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i="1" dirty="0" err="1">
                <a:ea typeface="MS PGothic" panose="020B0600070205080204" pitchFamily="34" charset="-128"/>
              </a:rPr>
              <a:t>findAllPrereqs</a:t>
            </a:r>
            <a:r>
              <a:rPr lang="en-US" altLang="en-US" dirty="0">
                <a:ea typeface="MS PGothic" panose="020B0600070205080204" pitchFamily="34" charset="-128"/>
              </a:rPr>
              <a:t> 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  <a:endParaRPr lang="en-US">
              <a:ea typeface="+mj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Given relation </a:t>
            </a:r>
            <a:r>
              <a:rPr lang="en-US" altLang="en-US" i="1" dirty="0">
                <a:ea typeface="MS PGothic" panose="020B0600070205080204" pitchFamily="34" charset="-128"/>
              </a:rPr>
              <a:t>sales(date, value)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  <a:endParaRPr lang="en-US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between rows unbounded preceding and current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rows unbounded preceding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range  between </a:t>
            </a:r>
            <a:r>
              <a:rPr lang="en-US" altLang="en-US" dirty="0">
                <a:ea typeface="MS PGothic" panose="020B0600070205080204" pitchFamily="34" charset="-128"/>
              </a:rPr>
              <a:t>10</a:t>
            </a:r>
            <a:r>
              <a:rPr lang="en-US" altLang="en-US" b="1" dirty="0">
                <a:ea typeface="MS PGothic" panose="020B0600070205080204" pitchFamily="34" charset="-128"/>
              </a:rPr>
              <a:t> preceding and current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All rows with values between current row value –10 to current value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range interval </a:t>
            </a:r>
            <a:r>
              <a:rPr lang="en-US" altLang="en-US" dirty="0">
                <a:ea typeface="MS PGothic" panose="020B0600070205080204" pitchFamily="34" charset="-128"/>
              </a:rPr>
              <a:t>10</a:t>
            </a:r>
            <a:r>
              <a:rPr lang="en-US" altLang="en-US" b="1" dirty="0">
                <a:ea typeface="MS PGothic" panose="020B0600070205080204" pitchFamily="34" charset="-128"/>
              </a:rPr>
              <a:t> day preceding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Not including current row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  <a:endParaRPr lang="en-US">
              <a:ea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“Find total balance of each account after each transaction on the account”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b="1" dirty="0">
                <a:ea typeface="MS PGothic" panose="020B0600070205080204" pitchFamily="34" charset="-128"/>
              </a:rPr>
              <a:t>select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r>
              <a:rPr lang="en-US" altLang="en-US" dirty="0">
                <a:ea typeface="MS PGothic" panose="020B0600070205080204" pitchFamily="34" charset="-128"/>
              </a:rPr>
              <a:t>,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</a:t>
            </a:r>
            <a:r>
              <a:rPr lang="en-US" altLang="en-US" b="1" dirty="0">
                <a:ea typeface="MS PGothic" panose="020B0600070205080204" pitchFamily="34" charset="-128"/>
              </a:rPr>
              <a:t>sum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value</a:t>
            </a:r>
            <a:r>
              <a:rPr lang="en-US" altLang="en-US" dirty="0">
                <a:ea typeface="MS PGothic" panose="020B0600070205080204" pitchFamily="34" charset="-128"/>
              </a:rPr>
              <a:t>) </a:t>
            </a:r>
            <a:r>
              <a:rPr lang="en-US" altLang="en-US" b="1" dirty="0">
                <a:ea typeface="MS PGothic" panose="020B0600070205080204" pitchFamily="34" charset="-128"/>
              </a:rPr>
              <a:t>over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(</a:t>
            </a:r>
            <a:r>
              <a:rPr lang="en-US" altLang="en-US" b="1" dirty="0">
                <a:ea typeface="MS PGothic" panose="020B0600070205080204" pitchFamily="34" charset="-128"/>
              </a:rPr>
              <a:t>partition by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order by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rows unbounded preceding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as </a:t>
            </a:r>
            <a:r>
              <a:rPr lang="en-US" altLang="en-US" i="1" dirty="0">
                <a:ea typeface="MS PGothic" panose="020B0600070205080204" pitchFamily="34" charset="-128"/>
              </a:rPr>
              <a:t>balance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</a:rPr>
              <a:t>transaction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order by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5380"/>
            <a:ext cx="8031480" cy="508825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400" b="1" dirty="0">
                <a:ea typeface="MS PGothic" panose="020B0600070205080204" pitchFamily="34" charset="-128"/>
              </a:rPr>
              <a:t>(String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       { </a:t>
            </a:r>
            <a:endParaRPr lang="en-US" altLang="en-US" sz="14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400" b="1" dirty="0">
                <a:ea typeface="MS PGothic" panose="020B0600070205080204" pitchFamily="34" charset="-128"/>
              </a:rPr>
              <a:t>(     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  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400" b="1" dirty="0">
                <a:ea typeface="MS PGothic" panose="020B0600070205080204" pitchFamily="34" charset="-128"/>
              </a:rPr>
              <a:t>:</a:t>
            </a:r>
            <a:r>
              <a:rPr lang="en-US" altLang="en-US" sz="1400" dirty="0">
                <a:ea typeface="MS PGothic" panose="020B0600070205080204" pitchFamily="34" charset="-128"/>
              </a:rPr>
              <a:t>@</a:t>
            </a:r>
            <a:r>
              <a:rPr kumimoji="0" lang="en-US" altLang="en-US" sz="14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4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);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400" b="1" dirty="0">
                <a:ea typeface="MS PGothic" panose="020B0600070205080204" pitchFamily="34" charset="-128"/>
              </a:rPr>
              <a:t>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400" b="1" dirty="0">
                <a:ea typeface="MS PGothic" panose="020B0600070205080204" pitchFamily="34" charset="-128"/>
              </a:rPr>
              <a:t>();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{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 { 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400" b="1" dirty="0">
                <a:ea typeface="MS PGothic" panose="020B0600070205080204" pitchFamily="34" charset="-128"/>
              </a:rPr>
              <a:t>("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: " +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);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}</a:t>
            </a:r>
            <a:endParaRPr lang="en-US" altLang="en-US" sz="1400" b="1" dirty="0"/>
          </a:p>
          <a:p>
            <a:pPr>
              <a:buFont typeface="Monotype Sorts" pitchFamily="-65" charset="2"/>
              <a:buNone/>
            </a:pPr>
            <a:endParaRPr lang="en-US" altLang="en-US" sz="700" b="1" dirty="0"/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NOTE: Above syntax works with Java 7, and JDBC 4 onwards. </a:t>
            </a:r>
            <a:br>
              <a:rPr lang="en-US" altLang="en-US" sz="1400" b="1" dirty="0"/>
            </a:br>
            <a:r>
              <a:rPr lang="en-US" altLang="en-US" sz="1400" b="1" dirty="0"/>
              <a:t>Resources opened in “try (….)” syntax (“try with resources”) are automatically closed at the end of the try block</a:t>
            </a:r>
            <a:endParaRPr lang="en-US" altLang="en-US" sz="1400" b="1" dirty="0"/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Statement stmt = conn.prepareStatement(sqlQuery)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...setString(index, value).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executeUpdate();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29253</Words>
  <Application>WPS Spreadsheets</Application>
  <PresentationFormat>On-screen Show (4:3)</PresentationFormat>
  <Paragraphs>656</Paragraphs>
  <Slides>66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Arial</vt:lpstr>
      <vt:lpstr>SimSun</vt:lpstr>
      <vt:lpstr>Wingdings</vt:lpstr>
      <vt:lpstr>Helvetica</vt:lpstr>
      <vt:lpstr>MS PGothic</vt:lpstr>
      <vt:lpstr>宋体-简</vt:lpstr>
      <vt:lpstr>Monotype Sorts</vt:lpstr>
      <vt:lpstr>Thonburi</vt:lpstr>
      <vt:lpstr>Webdings</vt:lpstr>
      <vt:lpstr>Times New Roman</vt:lpstr>
      <vt:lpstr>Tahoma</vt:lpstr>
      <vt:lpstr>Microsoft YaHei</vt:lpstr>
      <vt:lpstr>汉仪旗黑</vt:lpstr>
      <vt:lpstr>Arial Unicode MS</vt:lpstr>
      <vt:lpstr>Helvetica Bold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PowerPoint 演示文稿</vt:lpstr>
      <vt:lpstr>Other JDBC Features</vt:lpstr>
      <vt:lpstr>JDBC Resources</vt:lpstr>
      <vt:lpstr>SQLJ</vt:lpstr>
      <vt:lpstr>PowerPoint 演示文稿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演示文稿</vt:lpstr>
      <vt:lpstr>Functions and Procedures</vt:lpstr>
      <vt:lpstr>Declaring SQL Functions</vt:lpstr>
      <vt:lpstr>Table Functions</vt:lpstr>
      <vt:lpstr>PowerPoint 演示文稿</vt:lpstr>
      <vt:lpstr>PowerPoint 演示文稿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490</cp:revision>
  <cp:lastPrinted>2024-05-08T06:12:40Z</cp:lastPrinted>
  <dcterms:created xsi:type="dcterms:W3CDTF">2024-05-08T06:12:40Z</dcterms:created>
  <dcterms:modified xsi:type="dcterms:W3CDTF">2024-05-08T06:12:40Z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CF057728A84C4FAAAE2FF47C806A8BB6_12</vt:lpwstr>
  </property>
  <property fmtid="{D5CDD505-2E9C-101B-9397-08002B2CF9AE}" pid="3" name="KSOProductBuildVer">
    <vt:lpwstr>1033-5.7.1.8093</vt:lpwstr>
  </property>
</Properties>
</file>