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handoutMasterIdLst>
    <p:handoutMasterId r:id="rId105"/>
  </p:handoutMasterIdLst>
  <p:sldIdLst>
    <p:sldId id="438" r:id="rId3"/>
    <p:sldId id="439" r:id="rId4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372" r:id="rId40"/>
    <p:sldId id="373" r:id="rId41"/>
    <p:sldId id="374" r:id="rId42"/>
    <p:sldId id="375" r:id="rId43"/>
    <p:sldId id="376" r:id="rId44"/>
    <p:sldId id="43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3" r:id="rId81"/>
    <p:sldId id="414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28" r:id="rId96"/>
    <p:sldId id="429" r:id="rId97"/>
    <p:sldId id="430" r:id="rId98"/>
    <p:sldId id="431" r:id="rId99"/>
    <p:sldId id="432" r:id="rId100"/>
    <p:sldId id="433" r:id="rId101"/>
    <p:sldId id="434" r:id="rId102"/>
    <p:sldId id="435" r:id="rId103"/>
    <p:sldId id="436" r:id="rId104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4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8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handoutMaster" Target="handoutMasters/handoutMaster1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51128" y="5821363"/>
            <a:ext cx="3420110" cy="61404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501834" y="6613525"/>
            <a:ext cx="403860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Normalization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Normalization Theory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  <a:endParaRPr lang="en-US" altLang="ja-JP" sz="1700" dirty="0"/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  <a:endParaRPr lang="en-US" altLang="ja-JP" sz="1700" dirty="0"/>
          </a:p>
          <a:p>
            <a:pPr lvl="1"/>
            <a:r>
              <a:rPr lang="en-US" altLang="en-US" sz="1700" dirty="0"/>
              <a:t>Each relation is in good form </a:t>
            </a:r>
            <a:endParaRPr lang="en-US" altLang="en-US" sz="1700" dirty="0"/>
          </a:p>
          <a:p>
            <a:pPr lvl="1"/>
            <a:r>
              <a:rPr lang="en-US" altLang="en-US" sz="1700" dirty="0"/>
              <a:t>The decomposition is a lossless decomposition</a:t>
            </a:r>
            <a:endParaRPr lang="en-US" altLang="en-US" sz="1700" dirty="0"/>
          </a:p>
          <a:p>
            <a:r>
              <a:rPr lang="en-US" altLang="en-US" sz="1700" dirty="0"/>
              <a:t>Our theory is based on:</a:t>
            </a:r>
            <a:endParaRPr lang="en-US" altLang="en-US" sz="1700" dirty="0"/>
          </a:p>
          <a:p>
            <a:pPr lvl="1"/>
            <a:r>
              <a:rPr lang="en-US" altLang="en-US" sz="1700" dirty="0"/>
              <a:t>Functional dependencies</a:t>
            </a:r>
            <a:endParaRPr lang="en-US" altLang="en-US" sz="1700" dirty="0"/>
          </a:p>
          <a:p>
            <a:pPr lvl="1"/>
            <a:r>
              <a:rPr lang="en-US" altLang="en-US" sz="1700" dirty="0"/>
              <a:t>Multivalued dependencies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First Normal Form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  <a:endParaRPr lang="en-US" altLang="en-US" dirty="0"/>
          </a:p>
          <a:p>
            <a:pPr lvl="1"/>
            <a:r>
              <a:rPr lang="en-US" altLang="en-US" dirty="0"/>
              <a:t>Examples of non-atomic domains:</a:t>
            </a:r>
            <a:endParaRPr lang="en-US" altLang="en-US" dirty="0"/>
          </a:p>
          <a:p>
            <a:pPr lvl="2"/>
            <a:r>
              <a:rPr lang="en-US" altLang="en-US" dirty="0"/>
              <a:t>Set of names, composite attributes</a:t>
            </a:r>
            <a:endParaRPr lang="en-US" altLang="en-US" dirty="0"/>
          </a:p>
          <a:p>
            <a:pPr lvl="2"/>
            <a:r>
              <a:rPr lang="en-US" altLang="en-US" dirty="0"/>
              <a:t>Identification numbers like CS101  that can be broken up into parts</a:t>
            </a:r>
            <a:endParaRPr lang="en-US" altLang="en-US" dirty="0"/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  <a:endParaRPr lang="en-US" altLang="en-US" dirty="0"/>
          </a:p>
          <a:p>
            <a:r>
              <a:rPr lang="en-US" altLang="en-US" dirty="0"/>
              <a:t>Non-atomic values complicate storage and encourage redundant (repeated) storage of data</a:t>
            </a:r>
            <a:endParaRPr lang="en-US" altLang="en-US" dirty="0"/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  <a:endParaRPr lang="en-US" altLang="en-US" dirty="0"/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  <a:endParaRPr lang="en-US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  <a:endParaRPr lang="en-US" altLang="en-US" dirty="0"/>
          </a:p>
          <a:p>
            <a:pPr lvl="1"/>
            <a:r>
              <a:rPr lang="en-US" altLang="en-US" dirty="0"/>
              <a:t>Example: Strings would normally be considered indivisible </a:t>
            </a:r>
            <a:endParaRPr lang="en-US" altLang="en-US" dirty="0"/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  <a:endParaRPr lang="en-US" altLang="en-US" i="1" dirty="0"/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  <a:endParaRPr lang="en-US" altLang="en-US" dirty="0"/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MS PGothic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MS PGothic" charset="-128"/>
            </a:endParaRPr>
          </a:p>
          <a:p>
            <a:pPr>
              <a:defRPr/>
            </a:pPr>
            <a:r>
              <a:rPr lang="en-US" altLang="en-US" sz="1700" dirty="0">
                <a:ea typeface="MS PGothic" charset="-128"/>
              </a:rPr>
              <a:t>For example, some of the constraints that are expected to hold  in a university database are:</a:t>
            </a:r>
            <a:endParaRPr lang="en-US" altLang="en-US" sz="1700" dirty="0">
              <a:ea typeface="MS PGothic" charset="-128"/>
            </a:endParaRPr>
          </a:p>
          <a:p>
            <a:pPr lvl="1">
              <a:defRPr/>
            </a:pPr>
            <a:r>
              <a:rPr lang="en-US" altLang="en-US" sz="1700" dirty="0">
                <a:ea typeface="MS PGothic" charset="-128"/>
              </a:rPr>
              <a:t>Students and instructors are uniquely identified by their ID.</a:t>
            </a:r>
            <a:endParaRPr lang="en-US" altLang="en-US" sz="1700" dirty="0">
              <a:ea typeface="MS PGothic" charset="-128"/>
            </a:endParaRPr>
          </a:p>
          <a:p>
            <a:pPr lvl="1">
              <a:defRPr/>
            </a:pPr>
            <a:r>
              <a:rPr lang="en-US" altLang="en-US" sz="1700" dirty="0">
                <a:ea typeface="MS PGothic" charset="-128"/>
              </a:rPr>
              <a:t>Each student and instructor has only one name.</a:t>
            </a:r>
            <a:endParaRPr lang="en-US" altLang="en-US" sz="1700" dirty="0">
              <a:ea typeface="MS PGothic" charset="-128"/>
            </a:endParaRPr>
          </a:p>
          <a:p>
            <a:pPr lvl="1">
              <a:defRPr/>
            </a:pPr>
            <a:r>
              <a:rPr lang="en-US" altLang="en-US" sz="1700" dirty="0">
                <a:ea typeface="MS PGothic" charset="-128"/>
              </a:rPr>
              <a:t>Each instructor and student is (primarily) associated with only one department.</a:t>
            </a:r>
            <a:endParaRPr lang="en-US" altLang="en-US" sz="1700" dirty="0">
              <a:ea typeface="MS PGothic" charset="-128"/>
            </a:endParaRPr>
          </a:p>
          <a:p>
            <a:pPr lvl="1">
              <a:defRPr/>
            </a:pPr>
            <a:r>
              <a:rPr lang="en-US" altLang="en-US" sz="1700" dirty="0">
                <a:ea typeface="MS PGothic" charset="-128"/>
              </a:rPr>
              <a:t>Each department has only one value for its budget, and only one associated building.</a:t>
            </a:r>
            <a:endParaRPr lang="en-US" altLang="en-US" sz="1700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Functional Dependencies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MS PGothic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MS PGothic" charset="-128"/>
              </a:rPr>
              <a:t>legal instance </a:t>
            </a:r>
            <a:r>
              <a:rPr lang="en-US" altLang="en-US" sz="1700" dirty="0">
                <a:ea typeface="MS PGothic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MS PGothic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  <a:endParaRPr lang="en-US" altLang="en-US" sz="1700" dirty="0"/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  <a:endParaRPr lang="en-US" altLang="en-US" sz="1700" dirty="0"/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Functional Dependencies Definition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65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  <a:endParaRPr lang="en-US" altLang="en-US" sz="1800" dirty="0"/>
          </a:p>
          <a:p>
            <a:r>
              <a:rPr lang="en-US" altLang="en-US" sz="1800" dirty="0"/>
              <a:t>1     5</a:t>
            </a:r>
            <a:endParaRPr lang="en-US" altLang="en-US" sz="1800" dirty="0"/>
          </a:p>
          <a:p>
            <a:r>
              <a:rPr lang="en-US" altLang="en-US" sz="1800" dirty="0"/>
              <a:t>3     7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r>
              <a:rPr lang="en-US" altLang="en-US" sz="1700" dirty="0">
                <a:sym typeface="Monotype Sorts" pitchFamily="-65" charset="2"/>
              </a:rPr>
              <a:t> and  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C</a:t>
            </a:r>
            <a:r>
              <a:rPr lang="en-US" altLang="en-US" sz="1700" dirty="0">
                <a:sym typeface="Monotype Sorts" pitchFamily="-65" charset="2"/>
              </a:rPr>
              <a:t>,  then we can infer that </a:t>
            </a:r>
            <a:r>
              <a:rPr lang="en-US" altLang="en-US" sz="1700" i="1" dirty="0">
                <a:sym typeface="Monotype Sorts" pitchFamily="-65" charset="2"/>
              </a:rPr>
              <a:t>A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C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dirty="0">
                <a:sym typeface="Monotype Sorts" pitchFamily="-65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  <a:endParaRPr lang="en-US" altLang="en-US" sz="1700" i="1" dirty="0">
              <a:solidFill>
                <a:srgbClr val="000099"/>
              </a:solidFill>
            </a:endParaRP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Keys and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endParaRPr lang="en-US" altLang="en-US" sz="1700" dirty="0">
              <a:sym typeface="Monotype Sorts" pitchFamily="-65" charset="2"/>
            </a:endParaRPr>
          </a:p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Monotype Sorts" pitchFamily="-65" charset="2"/>
              </a:rPr>
              <a:t>K</a:t>
            </a:r>
            <a:r>
              <a:rPr lang="en-US" altLang="en-US" sz="1700" dirty="0">
                <a:sym typeface="Monotype Sorts" pitchFamily="-65" charset="2"/>
              </a:rPr>
              <a:t> is a candidate key for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dirty="0">
                <a:sym typeface="Monotype Sorts" pitchFamily="-65" charset="2"/>
              </a:rPr>
              <a:t> if and only if 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Monotype Sorts" pitchFamily="-65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dirty="0">
                <a:sym typeface="Monotype Sorts" pitchFamily="-65" charset="2"/>
              </a:rPr>
              <a:t>, and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>
                <a:sym typeface="Monotype Sorts" pitchFamily="-65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building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Monotype Sorts" pitchFamily="-65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i="1" dirty="0">
                <a:sym typeface="Monotype Sorts" pitchFamily="-65" charset="2"/>
              </a:rPr>
              <a:t>	</a:t>
            </a:r>
            <a:r>
              <a:rPr lang="en-US" altLang="en-US" sz="1700" dirty="0">
                <a:sym typeface="Monotype Sorts" pitchFamily="-65" charset="2"/>
              </a:rPr>
              <a:t>but would not expect the following to hold: </a:t>
            </a:r>
            <a:endParaRPr lang="en-US" altLang="en-US" sz="17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1700" dirty="0">
                <a:sym typeface="Monotype Sorts" pitchFamily="-65" charset="2"/>
              </a:rPr>
              <a:t>			</a:t>
            </a:r>
            <a:r>
              <a:rPr lang="en-US" altLang="en-US" sz="1700" i="1" dirty="0" err="1">
                <a:sym typeface="Monotype Sorts" pitchFamily="-65" charset="2"/>
              </a:rPr>
              <a:t>dept_name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salary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endParaRPr lang="en-US" altLang="en-US" i="1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Use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  <a:endParaRPr lang="en-US" altLang="en-US" sz="1700" dirty="0"/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  <a:endParaRPr lang="en-US" altLang="en-US" sz="1700" dirty="0"/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  <a:endParaRPr lang="en-US" altLang="en-US" sz="1700" dirty="0"/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  <a:endParaRPr lang="en-US" altLang="en-US" sz="1700" i="1" dirty="0"/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  <a:endParaRPr lang="en-US" altLang="en-US" sz="1700" dirty="0"/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ID.</a:t>
            </a:r>
            <a:endParaRPr lang="en-US" altLang="en-US" sz="1700" i="1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Trivial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65" charset="2"/>
              </a:rPr>
              <a:t>A </a:t>
            </a:r>
            <a:r>
              <a:rPr lang="en-US" altLang="en-US" sz="1700" dirty="0">
                <a:sym typeface="Monotype Sorts" pitchFamily="-65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65" charset="2"/>
              </a:rPr>
              <a:t>trivial</a:t>
            </a:r>
            <a:r>
              <a:rPr lang="en-US" altLang="en-US" sz="1700" dirty="0">
                <a:sym typeface="Monotype Sorts" pitchFamily="-65" charset="2"/>
              </a:rPr>
              <a:t> if it is satisfied by all instances of a relation</a:t>
            </a:r>
            <a:endParaRPr lang="en-US" altLang="en-US" sz="1700" dirty="0">
              <a:sym typeface="Monotype Sorts" pitchFamily="-65" charset="2"/>
            </a:endParaRPr>
          </a:p>
          <a:p>
            <a:r>
              <a:rPr lang="en-US" altLang="en-US" sz="1800" dirty="0">
                <a:sym typeface="Monotype Sorts" pitchFamily="-65" charset="2"/>
              </a:rPr>
              <a:t>Example</a:t>
            </a:r>
            <a:r>
              <a:rPr lang="en-US" altLang="en-US" sz="1800" i="1" dirty="0">
                <a:sym typeface="Monotype Sorts" pitchFamily="-65" charset="2"/>
              </a:rPr>
              <a:t>:</a:t>
            </a:r>
            <a:endParaRPr lang="en-US" altLang="en-US" sz="1800" i="1" dirty="0">
              <a:sym typeface="Monotype Sorts" pitchFamily="-65" charset="2"/>
            </a:endParaRPr>
          </a:p>
          <a:p>
            <a:pPr lvl="1"/>
            <a:r>
              <a:rPr lang="en-US" altLang="en-US" sz="1700" i="1" dirty="0">
                <a:sym typeface="Monotype Sorts" pitchFamily="-65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ID</a:t>
            </a:r>
            <a:endParaRPr lang="en-US" altLang="en-US" sz="1700" i="1" dirty="0">
              <a:sym typeface="Monotype Sorts" pitchFamily="-65" charset="2"/>
            </a:endParaRPr>
          </a:p>
          <a:p>
            <a:pPr lvl="1"/>
            <a:r>
              <a:rPr lang="en-US" altLang="en-US" sz="1700" i="1" dirty="0">
                <a:sym typeface="Monotype Sorts" pitchFamily="-65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name</a:t>
            </a:r>
            <a:endParaRPr lang="en-US" altLang="en-US" sz="1700" i="1" dirty="0">
              <a:sym typeface="Monotype Sorts" pitchFamily="-65" charset="2"/>
            </a:endParaRPr>
          </a:p>
          <a:p>
            <a:r>
              <a:rPr lang="en-US" altLang="en-US" sz="1800" dirty="0">
                <a:sym typeface="Monotype Sorts" pitchFamily="-65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65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Lossless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245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  <a:endParaRPr lang="en-US" altLang="en-US" sz="1700" dirty="0"/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2292350" algn="l"/>
                <a:tab pos="2976245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>
              <a:tabLst>
                <a:tab pos="2292350" algn="l"/>
                <a:tab pos="2976245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endParaRPr lang="en-US" altLang="en-US" sz="1700" baseline="-25000" dirty="0"/>
          </a:p>
          <a:p>
            <a:pPr lvl="1">
              <a:tabLst>
                <a:tab pos="2292350" algn="l"/>
                <a:tab pos="2976245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  <p:sp>
        <p:nvSpPr>
          <p:cNvPr id="22532" name="Freeform 4"/>
          <p:cNvSpPr/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MS PGothic" charset="-128"/>
              </a:rPr>
              <a:t>Example</a:t>
            </a:r>
            <a:endParaRPr lang="en-US" sz="2800" dirty="0">
              <a:ea typeface="MS PGothic" charset="-128"/>
            </a:endParaRP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C)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</a:t>
            </a:r>
            <a:r>
              <a:rPr lang="en-US" altLang="en-US" sz="1700" i="1" dirty="0">
                <a:sym typeface="Monotype Sorts" pitchFamily="-65" charset="2"/>
              </a:rPr>
              <a:t> = (A, B),   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(B, C)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Lossless decomposition: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	       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</a:t>
            </a:r>
            <a:r>
              <a:rPr lang="en-US" altLang="en-US" sz="1700" dirty="0">
                <a:sym typeface="Monotype Sorts" pitchFamily="-65" charset="2"/>
              </a:rPr>
              <a:t>{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BC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i="1" baseline="-25000" dirty="0">
                <a:sym typeface="Monotype Sorts" pitchFamily="-65" charset="2"/>
              </a:rPr>
              <a:t>1 </a:t>
            </a:r>
            <a:r>
              <a:rPr lang="en-US" altLang="en-US" sz="1700" i="1" dirty="0">
                <a:sym typeface="Monotype Sorts" pitchFamily="-65" charset="2"/>
              </a:rPr>
              <a:t>= (A, B),   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(A, C)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Lossless decomposition: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            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</a:t>
            </a:r>
            <a:r>
              <a:rPr lang="en-US" altLang="en-US" sz="1700" dirty="0">
                <a:sym typeface="Monotype Sorts" pitchFamily="-65" charset="2"/>
              </a:rPr>
              <a:t> {</a:t>
            </a:r>
            <a:r>
              <a:rPr lang="en-US" altLang="en-US" sz="1700" i="1" dirty="0">
                <a:sym typeface="Monotype Sorts" pitchFamily="-65" charset="2"/>
              </a:rPr>
              <a:t>A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A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endParaRPr lang="en-US" altLang="en-US" sz="17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Note: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BC 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         </a:t>
            </a:r>
            <a:r>
              <a:rPr lang="en-US" altLang="en-US" sz="1700" dirty="0">
                <a:sym typeface="Monotype Sorts" pitchFamily="-65" charset="2"/>
              </a:rPr>
              <a:t>is a shorthand notation for 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{</a:t>
            </a:r>
            <a:r>
              <a:rPr lang="en-US" altLang="en-US" sz="1700" i="1" dirty="0">
                <a:sym typeface="Monotype Sorts" pitchFamily="-65" charset="2"/>
              </a:rPr>
              <a:t>B, C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Outline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  <a:endParaRPr lang="en-US" altLang="en-US" sz="1700" dirty="0"/>
          </a:p>
          <a:p>
            <a:r>
              <a:rPr lang="en-US" altLang="en-US" sz="1700" dirty="0"/>
              <a:t>Functional Dependencies</a:t>
            </a:r>
            <a:endParaRPr lang="en-US" altLang="en-US" sz="1700" dirty="0"/>
          </a:p>
          <a:p>
            <a:r>
              <a:rPr lang="en-US" altLang="en-US" sz="1700" dirty="0"/>
              <a:t>Decomposition Using Functional Dependencies</a:t>
            </a:r>
            <a:endParaRPr lang="en-US" altLang="en-US" sz="1700" dirty="0"/>
          </a:p>
          <a:p>
            <a:r>
              <a:rPr lang="en-US" altLang="en-US" sz="1700" dirty="0"/>
              <a:t>Normal Forms</a:t>
            </a:r>
            <a:endParaRPr lang="en-US" altLang="en-US" sz="1700" dirty="0"/>
          </a:p>
          <a:p>
            <a:r>
              <a:rPr lang="en-US" altLang="en-US" sz="1700" dirty="0"/>
              <a:t>Functional Dependency Theory</a:t>
            </a:r>
            <a:endParaRPr lang="en-US" altLang="en-US" sz="1700" dirty="0"/>
          </a:p>
          <a:p>
            <a:r>
              <a:rPr lang="en-US" altLang="en-US" sz="1700" dirty="0"/>
              <a:t>Algorithms for Decomposition using Functional Dependencies</a:t>
            </a:r>
            <a:endParaRPr lang="en-US" altLang="en-US" sz="1700" dirty="0"/>
          </a:p>
          <a:p>
            <a:r>
              <a:rPr lang="en-US" altLang="en-US" sz="1700" dirty="0"/>
              <a:t>Decomposition Using Multivalued Dependencies </a:t>
            </a:r>
            <a:endParaRPr lang="en-US" altLang="en-US" sz="1700" dirty="0"/>
          </a:p>
          <a:p>
            <a:r>
              <a:rPr lang="en-US" altLang="en-US" sz="1700" dirty="0"/>
              <a:t>More Normal Form</a:t>
            </a:r>
            <a:endParaRPr lang="en-US" altLang="en-US" sz="1700" dirty="0"/>
          </a:p>
          <a:p>
            <a:r>
              <a:rPr lang="en-US" altLang="en-US" sz="1700" dirty="0"/>
              <a:t>Atomic Domains and First Normal Form</a:t>
            </a:r>
            <a:endParaRPr lang="en-US" altLang="en-US" sz="1700" dirty="0"/>
          </a:p>
          <a:p>
            <a:r>
              <a:rPr lang="en-US" altLang="en-US" sz="1700" dirty="0"/>
              <a:t>Database-Design Process</a:t>
            </a:r>
            <a:endParaRPr lang="en-US" altLang="en-US" sz="1700" dirty="0"/>
          </a:p>
          <a:p>
            <a:r>
              <a:rPr lang="en-US" altLang="en-US" sz="1700" dirty="0"/>
              <a:t>Modeling Temporal Data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Dependency Preservation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Dependency Preservation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With function dependencies: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anose="05050102010706020507" pitchFamily="18" charset="2"/>
              </a:rPr>
              <a:t>dept_advisor</a:t>
            </a:r>
            <a:r>
              <a:rPr lang="en-US" altLang="en-US" sz="1700" dirty="0">
                <a:sym typeface="Symbol" panose="05050102010706020507" pitchFamily="18" charset="2"/>
              </a:rPr>
              <a:t> relationship. 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  <a:endParaRPr lang="en-US" altLang="en-US" sz="1700" i="1" dirty="0"/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Any decomposition will not include all the attributes in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 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dependency preserving 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endParaRPr lang="en-US" altLang="en-US" sz="17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-128"/>
                <a:cs typeface="+mj-cs"/>
              </a:rPr>
              <a:t>Normal Forms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Boyce-Codd Normal Form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  <a:endParaRPr lang="en-US" altLang="en-US" sz="1700" dirty="0">
              <a:sym typeface="Greek Symbols"/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i="1" dirty="0">
              <a:sym typeface="Greek Symbols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Boyce-Codd Normal Form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because :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building, budget  </a:t>
            </a:r>
            <a:endParaRPr lang="en-US" altLang="en-US" sz="1700" i="1" dirty="0">
              <a:sym typeface="Monotype Sorts" pitchFamily="-65" charset="2"/>
            </a:endParaRPr>
          </a:p>
          <a:p>
            <a:pPr lvl="2"/>
            <a:r>
              <a:rPr lang="en-US" altLang="en-US" sz="1700" dirty="0">
                <a:sym typeface="Monotype Sorts" pitchFamily="-65" charset="2"/>
              </a:rPr>
              <a:t>holds on </a:t>
            </a:r>
            <a:r>
              <a:rPr lang="en-US" altLang="en-US" sz="1700" i="1" dirty="0" err="1">
                <a:sym typeface="Monotype Sorts" pitchFamily="-65" charset="2"/>
              </a:rPr>
              <a:t>in_dep</a:t>
            </a:r>
            <a:endParaRPr lang="en-US" altLang="en-US" sz="1700" i="1" dirty="0">
              <a:sym typeface="Monotype Sorts" pitchFamily="-65" charset="2"/>
            </a:endParaRPr>
          </a:p>
          <a:p>
            <a:pPr lvl="2"/>
            <a:r>
              <a:rPr lang="en-US" altLang="en-US" sz="1700" dirty="0">
                <a:sym typeface="Monotype Sorts" pitchFamily="-65" charset="2"/>
              </a:rPr>
              <a:t>but 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i="1" dirty="0" err="1">
                <a:sym typeface="Monotype Sorts" pitchFamily="-65" charset="2"/>
              </a:rPr>
              <a:t>dept_name</a:t>
            </a:r>
            <a:r>
              <a:rPr lang="en-US" altLang="en-US" sz="1700" dirty="0">
                <a:sym typeface="Monotype Sorts" pitchFamily="-65" charset="2"/>
              </a:rPr>
              <a:t> is not a </a:t>
            </a:r>
            <a:r>
              <a:rPr lang="en-US" altLang="en-US" sz="1700" dirty="0" err="1">
                <a:sym typeface="Monotype Sorts" pitchFamily="-65" charset="2"/>
              </a:rPr>
              <a:t>superkey</a:t>
            </a:r>
            <a:endParaRPr lang="en-US" altLang="en-US" sz="1700" dirty="0">
              <a:sym typeface="Monotype Sorts" pitchFamily="-65" charset="2"/>
            </a:endParaRPr>
          </a:p>
          <a:p>
            <a:r>
              <a:rPr lang="en-US" altLang="en-US" sz="1700" dirty="0">
                <a:sym typeface="Monotype Sorts" pitchFamily="-65" charset="2"/>
              </a:rPr>
              <a:t>When decompose  </a:t>
            </a:r>
            <a:r>
              <a:rPr lang="en-US" altLang="en-US" sz="1700" i="1" dirty="0" err="1">
                <a:sym typeface="Monotype Sorts" pitchFamily="-65" charset="2"/>
              </a:rPr>
              <a:t>in_dept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Monotype Sorts" pitchFamily="-65" charset="2"/>
              </a:rPr>
              <a:t>into</a:t>
            </a:r>
            <a:r>
              <a:rPr lang="en-US" altLang="en-US" sz="1700" i="1" dirty="0">
                <a:sym typeface="Monotype Sorts" pitchFamily="-65" charset="2"/>
              </a:rPr>
              <a:t> instructor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department </a:t>
            </a:r>
            <a:endParaRPr lang="en-US" altLang="en-US" sz="1700" i="1" dirty="0">
              <a:sym typeface="Monotype Sorts" pitchFamily="-65" charset="2"/>
            </a:endParaRPr>
          </a:p>
          <a:p>
            <a:pPr lvl="1"/>
            <a:r>
              <a:rPr lang="en-US" altLang="en-US" sz="1700" i="1" dirty="0">
                <a:sym typeface="Monotype Sorts" pitchFamily="-65" charset="2"/>
              </a:rPr>
              <a:t>instructor</a:t>
            </a:r>
            <a:r>
              <a:rPr lang="en-US" altLang="en-US" sz="1700" dirty="0">
                <a:sym typeface="Monotype Sorts" pitchFamily="-65" charset="2"/>
              </a:rPr>
              <a:t>  is in BCNF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i="1" dirty="0">
                <a:sym typeface="Monotype Sorts" pitchFamily="-65" charset="2"/>
              </a:rPr>
              <a:t>department </a:t>
            </a:r>
            <a:r>
              <a:rPr lang="en-US" altLang="en-US" sz="1700" dirty="0">
                <a:sym typeface="Monotype Sorts" pitchFamily="-65" charset="2"/>
              </a:rPr>
              <a:t>is in BCNF</a:t>
            </a:r>
            <a:endParaRPr lang="en-US" altLang="en-US" sz="17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Monotype Sorts" pitchFamily="-65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Decomposing a Schema into BCNF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MS PGothic" charset="-128"/>
              </a:rPr>
              <a:t>Example</a:t>
            </a:r>
            <a:endParaRPr lang="en-US" sz="2800" dirty="0">
              <a:ea typeface="MS PGothic" charset="-128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C)</a:t>
            </a:r>
            <a:endParaRPr lang="en-US" altLang="en-US" sz="1700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</a:t>
            </a:r>
            <a:r>
              <a:rPr lang="en-US" altLang="en-US" sz="1700" i="1" dirty="0">
                <a:sym typeface="Monotype Sorts" pitchFamily="-65" charset="2"/>
              </a:rPr>
              <a:t> = (A, B),   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(B, C)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Lossless-join decomposition: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		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</a:t>
            </a:r>
            <a:r>
              <a:rPr lang="en-US" altLang="en-US" sz="1700" dirty="0">
                <a:sym typeface="Monotype Sorts" pitchFamily="-65" charset="2"/>
              </a:rPr>
              <a:t>{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r>
              <a:rPr lang="en-US" altLang="en-US" sz="1700" i="1" dirty="0">
                <a:sym typeface="Monotype Sorts" pitchFamily="-65" charset="2"/>
              </a:rPr>
              <a:t>  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BC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Dependency preserving</a:t>
            </a:r>
            <a:endParaRPr lang="en-US" altLang="en-US" sz="1700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i="1" baseline="-25000" dirty="0">
                <a:sym typeface="Monotype Sorts" pitchFamily="-65" charset="2"/>
              </a:rPr>
              <a:t>1 </a:t>
            </a:r>
            <a:r>
              <a:rPr lang="en-US" altLang="en-US" sz="1700" i="1" dirty="0">
                <a:sym typeface="Monotype Sorts" pitchFamily="-65" charset="2"/>
              </a:rPr>
              <a:t>= (A, B),   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 (A, C)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Lossless-join decomposition: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		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i="1" dirty="0">
                <a:sym typeface="Monotype Sorts" pitchFamily="-65" charset="2"/>
              </a:rPr>
              <a:t> =</a:t>
            </a:r>
            <a:r>
              <a:rPr lang="en-US" altLang="en-US" sz="1700" dirty="0">
                <a:sym typeface="Monotype Sorts" pitchFamily="-65" charset="2"/>
              </a:rPr>
              <a:t> {</a:t>
            </a:r>
            <a:r>
              <a:rPr lang="en-US" altLang="en-US" sz="1700" i="1" dirty="0">
                <a:sym typeface="Monotype Sorts" pitchFamily="-65" charset="2"/>
              </a:rPr>
              <a:t>A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Monotype Sorts" pitchFamily="-65" charset="2"/>
              </a:rPr>
              <a:t>and </a:t>
            </a:r>
            <a:r>
              <a:rPr lang="en-US" altLang="en-US" sz="1700" i="1" dirty="0">
                <a:sym typeface="Monotype Sorts" pitchFamily="-65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A</a:t>
            </a:r>
            <a:r>
              <a:rPr lang="en-US" altLang="en-US" sz="1700" i="1" dirty="0">
                <a:sym typeface="Monotype Sorts" pitchFamily="-65" charset="2"/>
              </a:rPr>
              <a:t>B</a:t>
            </a:r>
            <a:endParaRPr lang="en-US" altLang="en-US" sz="17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65" charset="2"/>
              </a:rPr>
              <a:t>Not dependency preserving </a:t>
            </a:r>
            <a:br>
              <a:rPr lang="en-US" altLang="en-US" sz="1700" dirty="0">
                <a:sym typeface="Monotype Sorts" pitchFamily="-65" charset="2"/>
              </a:rPr>
            </a:br>
            <a:r>
              <a:rPr lang="en-US" altLang="en-US" sz="1700" dirty="0">
                <a:sym typeface="Monotype Sorts" pitchFamily="-65" charset="2"/>
              </a:rPr>
              <a:t>(cannot check </a:t>
            </a:r>
            <a:r>
              <a:rPr lang="en-US" altLang="en-US" sz="1700" i="1" dirty="0">
                <a:sym typeface="Monotype Sorts" pitchFamily="-65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C </a:t>
            </a:r>
            <a:r>
              <a:rPr lang="en-US" altLang="en-US" sz="1700" dirty="0">
                <a:sym typeface="Monotype Sorts" pitchFamily="-65" charset="2"/>
              </a:rPr>
              <a:t>without computing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i="1" baseline="-25000" dirty="0">
                <a:sym typeface="Monotype Sorts" pitchFamily="-65" charset="2"/>
              </a:rPr>
              <a:t>1 </a:t>
            </a:r>
            <a:r>
              <a:rPr lang="en-US" altLang="en-US" sz="1700" dirty="0">
                <a:sym typeface="Monotype Sorts" pitchFamily="-65" charset="2"/>
              </a:rPr>
              <a:t>    </a:t>
            </a:r>
            <a:r>
              <a:rPr lang="en-US" altLang="en-US" sz="1700" i="1" dirty="0">
                <a:sym typeface="Monotype Sorts" pitchFamily="-65" charset="2"/>
              </a:rPr>
              <a:t>R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dirty="0">
                <a:sym typeface="Monotype Sorts" pitchFamily="-65" charset="2"/>
              </a:rPr>
              <a:t>)</a:t>
            </a:r>
            <a:endParaRPr lang="en-US" altLang="en-US" sz="1700" dirty="0">
              <a:sym typeface="Monotype Sorts" pitchFamily="-65" charset="2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BCNF and Dependency Preservation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MS PGothic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With function dependencies: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anose="05050102010706020507" pitchFamily="18" charset="2"/>
              </a:rPr>
              <a:t>will not include all the attributes in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 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dependency preserving</a:t>
            </a:r>
            <a:endParaRPr lang="en-US" altLang="en-US" sz="1700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Third Normal Form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120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65" charset="2"/>
              </a:rPr>
              <a:t> in </a:t>
            </a:r>
            <a:r>
              <a:rPr lang="en-US" altLang="en-US" sz="1700" i="1" dirty="0">
                <a:sym typeface="Monotype Sorts" pitchFamily="-65" charset="2"/>
              </a:rPr>
              <a:t>F</a:t>
            </a:r>
            <a:r>
              <a:rPr lang="en-US" altLang="en-US" sz="1700" baseline="30000" dirty="0">
                <a:sym typeface="Monotype Sorts" pitchFamily="-65" charset="2"/>
              </a:rPr>
              <a:t>+</a:t>
            </a:r>
            <a:endParaRPr lang="en-US" altLang="en-US" sz="1700" baseline="30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800" dirty="0">
                <a:sym typeface="Monotype Sorts" pitchFamily="-65" charset="2"/>
              </a:rPr>
              <a:t> </a:t>
            </a:r>
            <a:br>
              <a:rPr lang="en-US" altLang="en-US" sz="1700" dirty="0">
                <a:sym typeface="Monotype Sorts" pitchFamily="-65" charset="2"/>
              </a:rPr>
            </a:br>
            <a:r>
              <a:rPr lang="en-US" altLang="en-US" sz="1700" dirty="0">
                <a:sym typeface="Monotype Sorts" pitchFamily="-65" charset="2"/>
              </a:rPr>
              <a:t>at least one of the following holds: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  <a:endParaRPr lang="en-US" altLang="en-US" sz="1700" i="1" dirty="0">
              <a:sym typeface="Greek Symbols"/>
            </a:endParaRPr>
          </a:p>
          <a:p>
            <a:pPr lvl="1"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120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  <a:endParaRPr lang="en-US" altLang="en-US" sz="1700" dirty="0">
              <a:sym typeface="Greek Symbols"/>
            </a:endParaRPr>
          </a:p>
          <a:p>
            <a:pPr>
              <a:tabLst>
                <a:tab pos="2738120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  <a:endParaRPr lang="en-US" altLang="en-US" sz="1700" dirty="0"/>
          </a:p>
          <a:p>
            <a:pPr>
              <a:tabLst>
                <a:tab pos="2738120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MS PGothic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With function dependencies: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65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65" charset="2"/>
            </a:endParaRPr>
          </a:p>
          <a:p>
            <a:r>
              <a:rPr lang="en-US" altLang="en-US" sz="1700" dirty="0">
                <a:sym typeface="Monotype Sorts" pitchFamily="-65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65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65" charset="2"/>
              </a:rPr>
              <a:t>not</a:t>
            </a:r>
            <a:r>
              <a:rPr lang="en-US" altLang="en-US" sz="1700" dirty="0">
                <a:sym typeface="Monotype Sorts" pitchFamily="-65" charset="2"/>
              </a:rPr>
              <a:t> in BCNF</a:t>
            </a:r>
            <a:endParaRPr lang="en-US" altLang="en-US" sz="1700" dirty="0">
              <a:sym typeface="Monotype Sorts" pitchFamily="-65" charset="2"/>
            </a:endParaRPr>
          </a:p>
          <a:p>
            <a:r>
              <a:rPr lang="en-US" altLang="en-US" sz="1700" i="1" dirty="0">
                <a:sym typeface="Monotype Sorts" pitchFamily="-65" charset="2"/>
              </a:rPr>
              <a:t>R,  </a:t>
            </a:r>
            <a:r>
              <a:rPr lang="en-US" altLang="en-US" sz="1700" dirty="0">
                <a:sym typeface="Monotype Sorts" pitchFamily="-65" charset="2"/>
              </a:rPr>
              <a:t>however, 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Monotype Sorts" pitchFamily="-65" charset="2"/>
              </a:rPr>
              <a:t>is in  3NF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65" charset="2"/>
              </a:rPr>
              <a:t>is a </a:t>
            </a:r>
            <a:r>
              <a:rPr lang="en-US" altLang="en-US" sz="1700" dirty="0" err="1">
                <a:sym typeface="Monotype Sorts" pitchFamily="-65" charset="2"/>
              </a:rPr>
              <a:t>superkey</a:t>
            </a:r>
            <a:endParaRPr lang="en-US" altLang="en-US" sz="1700" dirty="0">
              <a:sym typeface="Monotype Sorts" pitchFamily="-65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Monotype Sorts" pitchFamily="-65" charset="2"/>
              </a:rPr>
              <a:t>is NOT a </a:t>
            </a:r>
            <a:r>
              <a:rPr lang="en-US" altLang="en-US" sz="1700" dirty="0" err="1">
                <a:sym typeface="Monotype Sorts" pitchFamily="-65" charset="2"/>
              </a:rPr>
              <a:t>superkey</a:t>
            </a:r>
            <a:r>
              <a:rPr lang="en-US" altLang="en-US" sz="1700" dirty="0">
                <a:sym typeface="Monotype Sorts" pitchFamily="-65" charset="2"/>
              </a:rPr>
              <a:t>, but:</a:t>
            </a:r>
            <a:endParaRPr lang="en-US" altLang="en-US" sz="1700" dirty="0">
              <a:sym typeface="Monotype Sorts" pitchFamily="-65" charset="2"/>
            </a:endParaRPr>
          </a:p>
          <a:p>
            <a:pPr lvl="2"/>
            <a:r>
              <a:rPr lang="en-US" altLang="en-US" sz="1700" dirty="0">
                <a:sym typeface="Monotype Sorts" pitchFamily="-65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65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65" charset="2"/>
              </a:rPr>
              <a:t> }  = 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Monotype Sorts" pitchFamily="-65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65" charset="2"/>
              </a:rPr>
              <a:t> </a:t>
            </a:r>
            <a:r>
              <a:rPr lang="en-US" altLang="en-US" sz="1700" dirty="0">
                <a:sym typeface="Monotype Sorts" pitchFamily="-65" charset="2"/>
              </a:rPr>
              <a:t>} and</a:t>
            </a:r>
            <a:endParaRPr lang="en-US" altLang="en-US" sz="1700" dirty="0">
              <a:sym typeface="Monotype Sorts" pitchFamily="-65" charset="2"/>
            </a:endParaRP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65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65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-128"/>
                <a:cs typeface="+mj-cs"/>
              </a:rPr>
              <a:t>Overview of Normalization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MS PGothic" charset="-128"/>
              </a:rPr>
              <a:t>Redundancy in 3NF</a:t>
            </a:r>
            <a:endParaRPr lang="en-US" sz="2800" dirty="0">
              <a:ea typeface="MS PGothic" charset="-128"/>
            </a:endParaRP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>
                <a:sym typeface="Monotype Sorts" pitchFamily="-65" charset="2"/>
              </a:rPr>
              <a:t>K </a:t>
            </a:r>
            <a:r>
              <a:rPr lang="en-US" altLang="en-US" sz="1700" dirty="0">
                <a:sym typeface="Monotype Sorts" pitchFamily="-65" charset="2"/>
              </a:rPr>
              <a:t>}</a:t>
            </a:r>
            <a:endParaRPr lang="en-US" altLang="en-US" sz="1700" dirty="0">
              <a:sym typeface="Monotype Sorts" pitchFamily="-65" charset="2"/>
            </a:endParaRP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65" charset="2"/>
              </a:rPr>
              <a:t>And an instance table:</a:t>
            </a:r>
            <a:endParaRPr lang="en-US" altLang="en-US" sz="1700" dirty="0">
              <a:sym typeface="Monotype Sorts" pitchFamily="-65" charset="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  <a:endParaRPr lang="en-US" altLang="en-US" sz="1700" dirty="0"/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65" charset="2"/>
              </a:rPr>
              <a:t>l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dirty="0">
                <a:sym typeface="Monotype Sorts" pitchFamily="-65" charset="2"/>
              </a:rPr>
              <a:t>, </a:t>
            </a:r>
            <a:r>
              <a:rPr lang="en-US" altLang="en-US" sz="1700" i="1" dirty="0">
                <a:sym typeface="Monotype Sorts" pitchFamily="-65" charset="2"/>
              </a:rPr>
              <a:t>k</a:t>
            </a:r>
            <a:r>
              <a:rPr lang="en-US" altLang="en-US" sz="1700" baseline="-25000" dirty="0">
                <a:sym typeface="Monotype Sorts" pitchFamily="-65" charset="2"/>
              </a:rPr>
              <a:t>2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endParaRPr lang="en-US" altLang="en-US" sz="1700" dirty="0">
              <a:sym typeface="Monotype Sorts" pitchFamily="-65" charset="2"/>
            </a:endParaRP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65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65" charset="2"/>
              </a:rPr>
              <a:t>J</a:t>
            </a:r>
            <a:r>
              <a:rPr lang="en-US" altLang="en-US" sz="1700" dirty="0">
                <a:sym typeface="Monotype Sorts" pitchFamily="-65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Comparison of BCNF and 3NF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  <a:endParaRPr lang="en-US" altLang="en-US" sz="1700" dirty="0"/>
          </a:p>
          <a:p>
            <a:r>
              <a:rPr lang="en-US" altLang="en-US" sz="1700" dirty="0"/>
              <a:t>Disadvantages to 3NF. </a:t>
            </a:r>
            <a:endParaRPr lang="en-US" altLang="en-US" sz="1700" dirty="0"/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  <a:endParaRPr lang="en-US" altLang="en-US" sz="1700" dirty="0"/>
          </a:p>
          <a:p>
            <a:pPr lvl="1"/>
            <a:r>
              <a:rPr lang="en-US" altLang="en-US" sz="1700" dirty="0"/>
              <a:t> There is the problem of repetition of information.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Goals of Normalization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  <a:endParaRPr lang="en-US" altLang="en-US" sz="1700" dirty="0"/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  <a:endParaRPr lang="en-US" altLang="ja-JP" sz="1700" dirty="0"/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  <a:endParaRPr lang="en-US" altLang="ja-JP" sz="1700" dirty="0"/>
          </a:p>
          <a:p>
            <a:pPr lvl="1"/>
            <a:r>
              <a:rPr lang="en-US" altLang="en-US" sz="1700" dirty="0"/>
              <a:t>Each relation scheme is in good form </a:t>
            </a:r>
            <a:endParaRPr lang="en-US" altLang="en-US" sz="1700" dirty="0"/>
          </a:p>
          <a:p>
            <a:pPr lvl="1"/>
            <a:r>
              <a:rPr lang="en-US" altLang="en-US" sz="1700" dirty="0"/>
              <a:t>The decomposition is a lossless decomposition</a:t>
            </a:r>
            <a:endParaRPr lang="en-US" altLang="en-US" sz="1700" dirty="0"/>
          </a:p>
          <a:p>
            <a:pPr lvl="1"/>
            <a:r>
              <a:rPr lang="en-US" altLang="en-US" sz="1700" dirty="0"/>
              <a:t>Preferably, the decomposition should be dependency preserving.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How good is BCNF?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245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  <a:endParaRPr lang="en-US" altLang="en-US" sz="1700" dirty="0"/>
          </a:p>
          <a:p>
            <a:pPr>
              <a:tabLst>
                <a:tab pos="2976245" algn="ctr"/>
              </a:tabLst>
            </a:pPr>
            <a:r>
              <a:rPr lang="en-US" altLang="en-US" sz="1700" dirty="0"/>
              <a:t>Consider a relation 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  <a:endParaRPr lang="en-US" altLang="en-US" sz="1700" i="1" dirty="0"/>
          </a:p>
          <a:p>
            <a:pPr lvl="1">
              <a:tabLst>
                <a:tab pos="2976245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  <a:endParaRPr lang="en-US" altLang="en-US" sz="1700" dirty="0"/>
          </a:p>
          <a:p>
            <a:pPr lvl="1">
              <a:tabLst>
                <a:tab pos="2976245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  <a:endParaRPr kumimoji="0" lang="en-US" altLang="en-US" sz="1700" dirty="0"/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  <a:endParaRPr kumimoji="0" lang="en-US" altLang="en-US" sz="1700" dirty="0"/>
          </a:p>
          <a:p>
            <a:pPr>
              <a:buFont typeface="Monotype Sorts" pitchFamily="-65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How good is BCNF?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/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  <a:endParaRPr lang="en-US" altLang="en-US" sz="1700" dirty="0"/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Higher Normal Forms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-128"/>
                <a:cs typeface="+mj-cs"/>
              </a:rPr>
              <a:t>Functional-Dependency Theory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Functional-Dependency Theory Roadmap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  <a:endParaRPr lang="en-US" altLang="en-US" dirty="0"/>
          </a:p>
          <a:p>
            <a:r>
              <a:rPr lang="en-US" altLang="en-US" dirty="0"/>
              <a:t>We then develop algorithms to generate lossless decompositions into BCNF and 3NF</a:t>
            </a:r>
            <a:endParaRPr lang="en-US" altLang="en-US" dirty="0"/>
          </a:p>
          <a:p>
            <a:r>
              <a:rPr lang="en-US" altLang="en-US" dirty="0"/>
              <a:t>We then develop algorithms to test if a decomposition is dependency-preserving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</a:t>
            </a:r>
            <a:r>
              <a:rPr lang="en-US" altLang="en-US" dirty="0">
                <a:sym typeface="Monotype Sorts" pitchFamily="-65" charset="2"/>
              </a:rPr>
              <a:t> and  </a:t>
            </a:r>
            <a:r>
              <a:rPr lang="en-US" altLang="en-US" i="1" dirty="0">
                <a:sym typeface="Monotype Sorts" pitchFamily="-65" charset="2"/>
              </a:rPr>
              <a:t>B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</a:t>
            </a:r>
            <a:r>
              <a:rPr lang="en-US" altLang="en-US" dirty="0">
                <a:sym typeface="Monotype Sorts" pitchFamily="-65" charset="2"/>
              </a:rPr>
              <a:t>,  then we can infer that </a:t>
            </a:r>
            <a:r>
              <a:rPr lang="en-US" altLang="en-US" i="1" dirty="0">
                <a:sym typeface="Monotype Sorts" pitchFamily="-65" charset="2"/>
              </a:rPr>
              <a:t>A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C</a:t>
            </a:r>
            <a:endParaRPr lang="en-US" altLang="en-US" dirty="0">
              <a:sym typeface="Monotype Sorts" pitchFamily="-65" charset="2"/>
            </a:endParaRPr>
          </a:p>
          <a:p>
            <a:pPr lvl="1"/>
            <a:r>
              <a:rPr lang="en-US" altLang="en-US" dirty="0">
                <a:sym typeface="Monotype Sorts" pitchFamily="-65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  <a:endParaRPr lang="en-US" altLang="en-US" i="1" dirty="0">
              <a:solidFill>
                <a:srgbClr val="000099"/>
              </a:solidFill>
            </a:endParaRP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  <a:endParaRPr lang="en-US" altLang="ja-JP" b="1" dirty="0">
              <a:solidFill>
                <a:srgbClr val="000099"/>
              </a:solidFill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65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Features of Good Relational Designs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  <a:endParaRPr lang="en-US" altLang="en-US" sz="1700" dirty="0"/>
          </a:p>
          <a:p>
            <a:r>
              <a:rPr lang="en-US" altLang="en-US" sz="1700" dirty="0"/>
              <a:t>Need to use null values (if we add a new department with no instructors) </a:t>
            </a:r>
            <a:endParaRPr lang="en-US" altLang="en-US" sz="1700" dirty="0"/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r>
              <a:rPr lang="en-US" altLang="en-US" dirty="0">
                <a:sym typeface="Monotype Sorts" pitchFamily="-65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       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      </a:t>
            </a:r>
            <a:endParaRPr lang="en-US" altLang="en-US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 </a:t>
            </a:r>
            <a:r>
              <a:rPr lang="en-US" altLang="en-US" dirty="0">
                <a:sym typeface="Monotype Sorts" pitchFamily="-65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CG 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                   </a:t>
            </a:r>
            <a:r>
              <a:rPr lang="en-US" altLang="en-US" dirty="0">
                <a:sym typeface="Monotype Sorts" pitchFamily="-65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HI     </a:t>
            </a:r>
            <a:endParaRPr lang="en-US" altLang="en-US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</a:t>
            </a:r>
            <a:r>
              <a:rPr lang="en-US" altLang="en-US" dirty="0">
                <a:sym typeface="Monotype Sorts" pitchFamily="-65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CG</a:t>
            </a:r>
            <a:r>
              <a:rPr lang="en-US" altLang="en-US" i="1" dirty="0">
                <a:sym typeface="Monotype Sorts" pitchFamily="-65" charset="2"/>
              </a:rPr>
              <a:t>I,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 </a:t>
            </a:r>
            <a:r>
              <a:rPr lang="en-US" altLang="en-US" dirty="0">
                <a:sym typeface="Monotype Sorts" pitchFamily="-65" charset="2"/>
              </a:rPr>
              <a:t>to infer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HI,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                         </a:t>
            </a:r>
            <a:r>
              <a:rPr lang="en-US" altLang="en-US" dirty="0">
                <a:sym typeface="Monotype Sorts" pitchFamily="-65" charset="2"/>
              </a:rPr>
              <a:t>and then transitivity</a:t>
            </a: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ldLvl="3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Closure of Functional Dependencies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  <a:endParaRPr lang="en-US" altLang="en-US" dirty="0"/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65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ym typeface="Monotype Sorts" pitchFamily="-65" charset="2"/>
              </a:rPr>
              <a:t>Decomposition rule</a:t>
            </a:r>
            <a:r>
              <a:rPr lang="en-US" altLang="en-US" dirty="0">
                <a:sym typeface="Monotype Sorts" pitchFamily="-65" charset="2"/>
              </a:rPr>
              <a:t>:</a:t>
            </a:r>
            <a:r>
              <a:rPr lang="en-US" altLang="en-US" b="1" dirty="0">
                <a:sym typeface="Monotype Sorts" pitchFamily="-65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65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65" charset="2"/>
              </a:rPr>
              <a:t> holds.</a:t>
            </a:r>
            <a:endParaRPr lang="en-US" altLang="en-US" dirty="0">
              <a:sym typeface="Monotype Sorts" pitchFamily="-65" charset="2"/>
            </a:endParaRP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65" charset="2"/>
              </a:rPr>
              <a:t>If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Closure of Attribute Sets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  <a:endParaRPr lang="en-US" altLang="en-US" i="1" dirty="0">
              <a:sym typeface="Greek Symbols"/>
            </a:endParaRPr>
          </a:p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 of Attribute Set Closure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  <a:endParaRPr lang="en-US" altLang="en-US" sz="1600" i="1" dirty="0"/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I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r>
              <a:rPr lang="en-US" altLang="en-US" sz="1600" dirty="0">
                <a:sym typeface="Monotype Sorts" pitchFamily="-65" charset="2"/>
              </a:rPr>
              <a:t>and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65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r>
              <a:rPr lang="en-US" altLang="en-US" sz="1600" dirty="0">
                <a:sym typeface="Monotype Sorts" pitchFamily="-65" charset="2"/>
              </a:rPr>
              <a:t> and </a:t>
            </a:r>
            <a:r>
              <a:rPr lang="en-US" altLang="en-US" sz="1600" i="1" dirty="0">
                <a:sym typeface="Monotype Sorts" pitchFamily="-65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65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I</a:t>
            </a:r>
            <a:r>
              <a:rPr lang="en-US" altLang="en-US" sz="1600" dirty="0">
                <a:sym typeface="Monotype Sorts" pitchFamily="-65" charset="2"/>
              </a:rPr>
              <a:t> and </a:t>
            </a:r>
            <a:r>
              <a:rPr lang="en-US" altLang="en-US" sz="1600" i="1" dirty="0">
                <a:sym typeface="Monotype Sorts" pitchFamily="-65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R? == </a:t>
            </a:r>
            <a:r>
              <a:rPr lang="en-US" altLang="en-US" sz="1600" dirty="0">
                <a:sym typeface="Monotype Sorts" pitchFamily="-65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65" charset="2"/>
              </a:rPr>
              <a:t>(AG)</a:t>
            </a:r>
            <a:r>
              <a:rPr lang="en-US" altLang="en-US" sz="1600" baseline="30000" dirty="0">
                <a:sym typeface="Monotype Sorts" pitchFamily="-65" charset="2"/>
              </a:rPr>
              <a:t>+ </a:t>
            </a:r>
            <a:endParaRPr lang="en-US" altLang="en-US" sz="1600" i="1" dirty="0">
              <a:sym typeface="Monotype Sorts" pitchFamily="-65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AutoNum type="arabicPeriod" startAt="2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Is any subset of AG a </a:t>
            </a:r>
            <a:r>
              <a:rPr lang="en-US" altLang="en-US" sz="1600" dirty="0" err="1">
                <a:sym typeface="Monotype Sorts" pitchFamily="-65" charset="2"/>
              </a:rPr>
              <a:t>superkey</a:t>
            </a:r>
            <a:r>
              <a:rPr lang="en-US" altLang="en-US" sz="1600" dirty="0">
                <a:sym typeface="Monotype Sorts" pitchFamily="-65" charset="2"/>
              </a:rPr>
              <a:t>?</a:t>
            </a:r>
            <a:endParaRPr lang="en-US" altLang="en-US" sz="16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Does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? </a:t>
            </a:r>
            <a:r>
              <a:rPr lang="en-US" altLang="en-US" sz="1600" i="1" dirty="0">
                <a:sym typeface="Monotype Sorts" pitchFamily="-65" charset="2"/>
              </a:rPr>
              <a:t>== </a:t>
            </a:r>
            <a:r>
              <a:rPr lang="en-US" altLang="en-US" sz="1600" dirty="0">
                <a:sym typeface="Monotype Sorts" pitchFamily="-65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65" charset="2"/>
              </a:rPr>
              <a:t>(A)</a:t>
            </a:r>
            <a:r>
              <a:rPr lang="en-US" altLang="en-US" sz="1600" baseline="30000" dirty="0">
                <a:sym typeface="Monotype Sorts" pitchFamily="-65" charset="2"/>
              </a:rPr>
              <a:t>+   </a:t>
            </a:r>
            <a:endParaRPr lang="en-US" altLang="en-US" sz="16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Does </a:t>
            </a:r>
            <a:r>
              <a:rPr lang="en-US" altLang="en-US" sz="1600" i="1" dirty="0">
                <a:sym typeface="Monotype Sorts" pitchFamily="-65" charset="2"/>
              </a:rPr>
              <a:t>G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65" charset="2"/>
              </a:rPr>
              <a:t>(G)</a:t>
            </a:r>
            <a:r>
              <a:rPr lang="en-US" altLang="en-US" sz="1600" baseline="30000" dirty="0">
                <a:sym typeface="Monotype Sorts" pitchFamily="-65" charset="2"/>
              </a:rPr>
              <a:t>+ </a:t>
            </a:r>
            <a:endParaRPr lang="en-US" altLang="en-US" sz="1600" baseline="300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65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ldLvl="2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Uses of Attribute Closure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/>
              <a:t>There are several uses of the attribute closure algorithm: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Canonical Cover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  <a:endParaRPr lang="en-US" altLang="en-US" b="1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  <a:endParaRPr lang="en-US" altLang="en-US" dirty="0"/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  <a:endParaRPr lang="en-US" altLang="en-US" dirty="0"/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  <a:endParaRPr lang="en-US" altLang="en-US" dirty="0"/>
          </a:p>
          <a:p>
            <a:pPr lvl="1"/>
            <a:r>
              <a:rPr lang="en-US" altLang="en-US" dirty="0"/>
              <a:t>For example, suppose that</a:t>
            </a:r>
            <a:endParaRPr lang="en-US" altLang="en-US" dirty="0"/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  <a:endParaRPr lang="en-US" altLang="en-US" dirty="0"/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Extraneous Attributes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  <a:endParaRPr lang="en-US" altLang="en-US" dirty="0"/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  <a:endParaRPr lang="en-US" altLang="en-US" dirty="0"/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  <a:endParaRPr lang="en-US" altLang="en-US" dirty="0"/>
          </a:p>
          <a:p>
            <a:pPr lvl="1"/>
            <a:r>
              <a:rPr lang="en-US" altLang="en-US" dirty="0"/>
              <a:t>For example, suppose that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  <a:endParaRPr lang="en-US" altLang="en-US" dirty="0"/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  <a:endParaRPr lang="en-US" altLang="en-US" dirty="0"/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ym typeface="Monotype Sorts" pitchFamily="-65" charset="2"/>
              </a:rPr>
              <a:t>Remove from the left side</a:t>
            </a:r>
            <a:r>
              <a:rPr lang="en-US" altLang="en-US" dirty="0">
                <a:sym typeface="Monotype Sorts" pitchFamily="-65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65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dirty="0">
                <a:sym typeface="Monotype Sorts" pitchFamily="-65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  <a:endParaRPr lang="en-US" altLang="en-US" dirty="0">
              <a:sym typeface="Greek Symbols"/>
            </a:endParaRP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  <a:endParaRPr lang="en-US" altLang="en-US" dirty="0">
              <a:sym typeface="Greek Symbols"/>
            </a:endParaRP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b="1" dirty="0">
                <a:sym typeface="Monotype Sorts" pitchFamily="-65" charset="2"/>
              </a:rPr>
              <a:t>Remove from the right side</a:t>
            </a:r>
            <a:r>
              <a:rPr lang="en-US" altLang="en-US" dirty="0">
                <a:sym typeface="Monotype Sorts" pitchFamily="-65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  <a:endParaRPr lang="en-US" altLang="en-US" dirty="0">
              <a:sym typeface="Greek Symbols"/>
            </a:endParaRP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  <a:endParaRPr lang="en-US" altLang="en-US" dirty="0">
              <a:sym typeface="Greek Symbols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  <a:endParaRPr lang="en-US" altLang="en-US" i="1" dirty="0">
              <a:sym typeface="Greek Symbols"/>
            </a:endParaRP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  <a:endParaRPr lang="en-US" altLang="ja-JP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A Combined Schema Without Repetition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  <a:endParaRPr lang="en-US" altLang="en-US" sz="1800" dirty="0"/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into one relation</a:t>
            </a:r>
            <a:endParaRPr lang="en-US" altLang="en-US" sz="1700" dirty="0"/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  <a:endParaRPr lang="en-US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  <a:endParaRPr lang="en-US" altLang="en-US" sz="1700" dirty="0"/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Testing if an Attribute is Extraneous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65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  <a:endParaRPr lang="en-US" altLang="ja-JP" dirty="0">
              <a:sym typeface="Greek Symbols"/>
            </a:endParaRP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/>
            <a:r>
              <a:rPr lang="en-US" altLang="en-US" dirty="0">
                <a:sym typeface="Monotype Sorts" pitchFamily="-65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65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dirty="0">
                <a:sym typeface="Monotype Sorts" pitchFamily="-65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endParaRPr lang="en-US" altLang="en-US" dirty="0">
              <a:solidFill>
                <a:schemeClr val="tx2"/>
              </a:solidFill>
              <a:sym typeface="Monotype Sorts" pitchFamily="-65" charset="2"/>
            </a:endParaRP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65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65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65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Examples of 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  <a:endParaRPr lang="en-US" altLang="en-US" dirty="0"/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  <a:endParaRPr lang="en-US" altLang="en-US" dirty="0"/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  <a:endParaRPr lang="en-US" altLang="en-US" i="1" dirty="0"/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  <a:endParaRPr lang="en-US" altLang="en-US" i="1" dirty="0"/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65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Canonical Cover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endParaRPr lang="en-US" altLang="en-US" baseline="-25000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  <a:endParaRPr lang="en-US" altLang="en-US" sz="1700" dirty="0">
              <a:sym typeface="Greek Symbols"/>
            </a:endParaRP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  <a:endParaRPr lang="en-US" altLang="en-US" b="1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endParaRPr lang="en-US" altLang="en-US" baseline="-25000" dirty="0">
              <a:sym typeface="Greek Symbols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65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65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65" charset="2"/>
              </a:rPr>
              <a:t> </a:t>
            </a:r>
            <a:endParaRPr lang="en-US" altLang="en-US" dirty="0">
              <a:sym typeface="Monotype Sorts" pitchFamily="-65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endParaRPr lang="en-US" altLang="en-US" i="1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endParaRPr lang="en-US" altLang="en-US" sz="8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Example: Computing a 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dirty="0">
                <a:sym typeface="Monotype Sorts" pitchFamily="-65" charset="2"/>
              </a:rPr>
            </a:br>
            <a:r>
              <a:rPr lang="en-US" altLang="en-US" sz="1600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Combine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 </a:t>
            </a:r>
            <a:r>
              <a:rPr lang="en-US" altLang="en-US" sz="1600" dirty="0">
                <a:sym typeface="Monotype Sorts" pitchFamily="-65" charset="2"/>
              </a:rPr>
              <a:t>and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</a:t>
            </a:r>
            <a:r>
              <a:rPr lang="en-US" altLang="en-US" sz="1600" dirty="0">
                <a:sym typeface="Monotype Sorts" pitchFamily="-65" charset="2"/>
              </a:rPr>
              <a:t>into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endParaRPr lang="en-US" altLang="en-US" sz="1600" i="1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C, 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is extraneous in 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endParaRPr lang="en-US" altLang="en-US" sz="1600" i="1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 </a:t>
            </a:r>
            <a:r>
              <a:rPr lang="en-US" altLang="en-US" sz="1600" dirty="0">
                <a:sym typeface="Monotype Sorts" pitchFamily="-65" charset="2"/>
              </a:rPr>
              <a:t>is implied by the other dependencies</a:t>
            </a:r>
            <a:endParaRPr lang="en-US" altLang="en-US" sz="1600" dirty="0">
              <a:sym typeface="Monotype Sorts" pitchFamily="-65" charset="2"/>
            </a:endParaRPr>
          </a:p>
          <a:p>
            <a:pPr lvl="2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Yes: in fact, 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r>
              <a:rPr lang="en-US" altLang="en-US" sz="1600" dirty="0">
                <a:sym typeface="Monotype Sorts" pitchFamily="-65" charset="2"/>
              </a:rPr>
              <a:t>is already present!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i="1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 is extraneous in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Check if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 is logically implied by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</a:t>
            </a:r>
            <a:r>
              <a:rPr lang="en-US" altLang="en-US" sz="1600" dirty="0">
                <a:sym typeface="Monotype Sorts" pitchFamily="-65" charset="2"/>
              </a:rPr>
              <a:t>and the other dependencies</a:t>
            </a:r>
            <a:endParaRPr lang="en-US" altLang="en-US" sz="1600" dirty="0">
              <a:sym typeface="Monotype Sorts" pitchFamily="-65" charset="2"/>
            </a:endParaRPr>
          </a:p>
          <a:p>
            <a:pPr lvl="2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Yes</a:t>
            </a:r>
            <a:r>
              <a:rPr lang="en-US" altLang="en-US" sz="1600" i="1" dirty="0">
                <a:sym typeface="Monotype Sorts" pitchFamily="-65" charset="2"/>
              </a:rPr>
              <a:t>: </a:t>
            </a:r>
            <a:r>
              <a:rPr lang="en-US" altLang="en-US" sz="1600" dirty="0">
                <a:sym typeface="Monotype Sorts" pitchFamily="-65" charset="2"/>
              </a:rPr>
              <a:t>using transitivity on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C. </a:t>
            </a:r>
            <a:endParaRPr lang="en-US" altLang="en-US" sz="1600" dirty="0">
              <a:sym typeface="Monotype Sorts" pitchFamily="-65" charset="2"/>
            </a:endParaRPr>
          </a:p>
          <a:p>
            <a:pPr lvl="3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Can use attribute closure of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in more complex cases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The canonical cover is: 	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endParaRPr lang="en-US" altLang="en-US" sz="1600" i="1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Dependency Preservation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  <a:endParaRPr lang="en-US" altLang="en-US" i="1" dirty="0"/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  <a:endParaRPr lang="en-US" altLang="en-US" dirty="0"/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endParaRPr lang="en-US" altLang="en-US" i="1" baseline="30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Dependency Preservation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  <a:endParaRPr lang="en-US" altLang="en-US" i="1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Testing for Dependency Preservation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65" charset="2"/>
              </a:rPr>
              <a:t> C</a:t>
            </a:r>
            <a:r>
              <a:rPr lang="en-US" altLang="en-US" dirty="0">
                <a:sym typeface="Monotype Sorts" pitchFamily="-65" charset="2"/>
              </a:rPr>
              <a:t>}</a:t>
            </a:r>
            <a:br>
              <a:rPr lang="en-US" altLang="en-US" dirty="0">
                <a:sym typeface="Monotype Sorts" pitchFamily="-65" charset="2"/>
              </a:rPr>
            </a:br>
            <a:r>
              <a:rPr lang="en-US" altLang="en-US" dirty="0">
                <a:sym typeface="Monotype Sorts" pitchFamily="-65" charset="2"/>
              </a:rPr>
              <a:t>Key = {</a:t>
            </a:r>
            <a:r>
              <a:rPr lang="en-US" altLang="en-US" i="1" dirty="0">
                <a:sym typeface="Monotype Sorts" pitchFamily="-65" charset="2"/>
              </a:rPr>
              <a:t>A</a:t>
            </a:r>
            <a:r>
              <a:rPr lang="en-US" altLang="en-US" dirty="0">
                <a:sym typeface="Monotype Sorts" pitchFamily="-65" charset="2"/>
              </a:rPr>
              <a:t>}</a:t>
            </a:r>
            <a:endParaRPr lang="en-US" altLang="en-US" dirty="0">
              <a:sym typeface="Monotype Sorts" pitchFamily="-65" charset="2"/>
            </a:endParaRPr>
          </a:p>
          <a:p>
            <a:pPr>
              <a:tabLst>
                <a:tab pos="744220" algn="l"/>
              </a:tabLst>
            </a:pP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dirty="0">
                <a:sym typeface="Monotype Sorts" pitchFamily="-65" charset="2"/>
              </a:rPr>
              <a:t> is not in BCNF</a:t>
            </a:r>
            <a:endParaRPr lang="en-US" altLang="en-US" dirty="0">
              <a:sym typeface="Monotype Sorts" pitchFamily="-65" charset="2"/>
            </a:endParaRPr>
          </a:p>
          <a:p>
            <a:pPr>
              <a:tabLst>
                <a:tab pos="744220" algn="l"/>
              </a:tabLst>
            </a:pPr>
            <a:r>
              <a:rPr lang="en-US" altLang="en-US" dirty="0">
                <a:sym typeface="Monotype Sorts" pitchFamily="-65" charset="2"/>
              </a:rPr>
              <a:t>Decomposition </a:t>
            </a: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 = (</a:t>
            </a:r>
            <a:r>
              <a:rPr lang="en-US" altLang="en-US" i="1" dirty="0">
                <a:sym typeface="Monotype Sorts" pitchFamily="-65" charset="2"/>
              </a:rPr>
              <a:t>A, B),  R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 = </a:t>
            </a:r>
            <a:r>
              <a:rPr lang="en-US" altLang="en-US" i="1" dirty="0">
                <a:sym typeface="Monotype Sorts" pitchFamily="-65" charset="2"/>
              </a:rPr>
              <a:t>(B, C)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i="1" baseline="-25000" dirty="0">
                <a:sym typeface="Monotype Sorts" pitchFamily="-65" charset="2"/>
              </a:rPr>
              <a:t> </a:t>
            </a:r>
            <a:r>
              <a:rPr lang="en-US" altLang="en-US" dirty="0">
                <a:sym typeface="Monotype Sorts" pitchFamily="-65" charset="2"/>
              </a:rPr>
              <a:t>and </a:t>
            </a: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 in BCNF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sym typeface="Monotype Sorts" pitchFamily="-65" charset="2"/>
              </a:rPr>
              <a:t>Lossless-join decomposition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sym typeface="Monotype Sorts" pitchFamily="-65" charset="2"/>
              </a:rPr>
              <a:t>Dependency preserving</a:t>
            </a: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-128"/>
                <a:cs typeface="+mj-cs"/>
              </a:rPr>
              <a:t>Algorithm for Decomposition Using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-128"/>
              <a:cs typeface="+mj-cs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-128"/>
                <a:cs typeface="+mj-cs"/>
              </a:rPr>
              <a:t>        Functional Dependencies 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  <a:endParaRPr lang="en-US" altLang="en-US" sz="1700" dirty="0"/>
          </a:p>
          <a:p>
            <a:r>
              <a:rPr lang="en-US" altLang="en-US" sz="1700" dirty="0"/>
              <a:t>Not all decompositions are good.  Suppose we decompose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 into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      The problem arises when we have two employees with the same name</a:t>
            </a:r>
            <a:endParaRPr lang="en-US" altLang="en-US" sz="1700" dirty="0"/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endParaRPr lang="en-US" altLang="en-US" sz="2000" i="1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Testing for BCNF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utoUpdateAnimBg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Testing Decomposition for BCNF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  <a:endParaRPr lang="en-US" altLang="en-US" dirty="0"/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  <a:endParaRPr lang="en-US" altLang="en-US" dirty="0"/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BCNF Decomposition Algorithm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 of BCNF Decomposition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Functional dependencies: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BCNF Decomposition: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autoUpdateAnimBg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BCNF Decomposition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  <a:endParaRPr lang="en-US" altLang="en-US" dirty="0"/>
          </a:p>
          <a:p>
            <a:pPr lvl="1"/>
            <a:r>
              <a:rPr lang="en-US" altLang="en-US" dirty="0"/>
              <a:t>How do we know this?</a:t>
            </a:r>
            <a:endParaRPr lang="en-US" altLang="en-US" dirty="0"/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  <a:endParaRPr lang="en-US" altLang="en-US" dirty="0"/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  <a:endParaRPr lang="en-US" altLang="en-US" dirty="0"/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Third Normal Form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  <a:endParaRPr lang="en-US" altLang="en-US" dirty="0"/>
          </a:p>
          <a:p>
            <a:pPr lvl="1"/>
            <a:r>
              <a:rPr lang="en-US" altLang="en-US" dirty="0"/>
              <a:t>BCNF is not dependency preserving, and </a:t>
            </a:r>
            <a:endParaRPr lang="en-US" altLang="en-US" dirty="0"/>
          </a:p>
          <a:p>
            <a:pPr lvl="1"/>
            <a:r>
              <a:rPr lang="en-US" altLang="en-US" dirty="0"/>
              <a:t>efficient checking for FD violation on updates is important</a:t>
            </a:r>
            <a:endParaRPr lang="en-US" altLang="en-US" dirty="0"/>
          </a:p>
          <a:p>
            <a:r>
              <a:rPr lang="en-US" altLang="en-US" dirty="0"/>
              <a:t>Solution: define a weaker normal form, called Third Normal Form (3NF)</a:t>
            </a:r>
            <a:endParaRPr lang="en-US" altLang="en-US" dirty="0"/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  <a:endParaRPr lang="en-US" altLang="en-US" dirty="0"/>
          </a:p>
          <a:p>
            <a:pPr lvl="1"/>
            <a:r>
              <a:rPr lang="en-US" altLang="en-US" dirty="0"/>
              <a:t>There is always a lossless-join, dependency-preserving decomposition into 3NF.</a:t>
            </a:r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6795" algn="l"/>
                <a:tab pos="2455545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65" charset="2"/>
              </a:rPr>
              <a:t>}</a:t>
            </a:r>
            <a:endParaRPr lang="en-US" altLang="en-US" dirty="0">
              <a:sym typeface="Monotype Sorts" pitchFamily="-65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r>
              <a:rPr lang="en-US" altLang="en-US" dirty="0">
                <a:sym typeface="Monotype Sorts" pitchFamily="-65" charset="2"/>
              </a:rPr>
              <a:t>Two candidate keys:  </a:t>
            </a:r>
            <a:r>
              <a:rPr lang="en-US" altLang="en-US" i="1" dirty="0" err="1">
                <a:sym typeface="Monotype Sorts" pitchFamily="-65" charset="2"/>
              </a:rPr>
              <a:t>s_ID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i="1" dirty="0" err="1">
                <a:sym typeface="Monotype Sorts" pitchFamily="-65" charset="2"/>
              </a:rPr>
              <a:t>dept_name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dirty="0">
                <a:sym typeface="Monotype Sorts" pitchFamily="-65" charset="2"/>
              </a:rPr>
              <a:t>and 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i_ID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i="1" dirty="0" err="1">
                <a:sym typeface="Monotype Sorts" pitchFamily="-65" charset="2"/>
              </a:rPr>
              <a:t>s_ID</a:t>
            </a:r>
            <a:endParaRPr lang="en-US" altLang="en-US" i="1" dirty="0">
              <a:sym typeface="Monotype Sorts" pitchFamily="-65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r>
              <a:rPr lang="en-US" altLang="en-US" i="1" dirty="0">
                <a:sym typeface="Monotype Sorts" pitchFamily="-65" charset="2"/>
              </a:rPr>
              <a:t>R</a:t>
            </a:r>
            <a:r>
              <a:rPr lang="en-US" altLang="en-US" dirty="0">
                <a:sym typeface="Monotype Sorts" pitchFamily="-65" charset="2"/>
              </a:rPr>
              <a:t> is in 3NF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1026795" algn="l"/>
                <a:tab pos="2455545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65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6795" algn="l"/>
                <a:tab pos="2455545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65" charset="2"/>
              </a:rPr>
              <a:t>is a </a:t>
            </a:r>
            <a:r>
              <a:rPr lang="en-US" altLang="en-US" dirty="0" err="1">
                <a:sym typeface="Monotype Sorts" pitchFamily="-65" charset="2"/>
              </a:rPr>
              <a:t>superkey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1026795" algn="l"/>
                <a:tab pos="2455545" algn="l"/>
              </a:tabLst>
            </a:pP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65" charset="2"/>
              </a:rPr>
              <a:t> 	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tabLst>
                <a:tab pos="1026795" algn="l"/>
                <a:tab pos="2455545" algn="l"/>
              </a:tabLst>
            </a:pPr>
            <a:r>
              <a:rPr lang="en-US" altLang="en-US" i="1" dirty="0" err="1">
                <a:sym typeface="Monotype Sorts" pitchFamily="-65" charset="2"/>
              </a:rPr>
              <a:t>dept_name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Monotype Sorts" pitchFamily="-65" charset="2"/>
              </a:rPr>
              <a:t>is contained in a candidate key</a:t>
            </a:r>
            <a:endParaRPr lang="en-US" altLang="en-US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245554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Testing for 3NF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  <a:endParaRPr lang="en-US" altLang="en-US" i="1" dirty="0"/>
          </a:p>
          <a:p>
            <a:pPr lvl="1"/>
            <a:r>
              <a:rPr lang="en-US" altLang="en-US" dirty="0"/>
              <a:t>This test is rather more expensive, since it involve finding candidate keys</a:t>
            </a:r>
            <a:endParaRPr lang="en-US" altLang="en-US" dirty="0"/>
          </a:p>
          <a:p>
            <a:pPr lvl="1"/>
            <a:r>
              <a:rPr lang="en-US" altLang="en-US" dirty="0"/>
              <a:t>Testing for 3NF has been shown to be NP-hard</a:t>
            </a:r>
            <a:endParaRPr lang="en-US" altLang="en-US" dirty="0"/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  <a:endParaRPr lang="en-US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3NF Decomposition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461645" algn="l"/>
                <a:tab pos="1026795" algn="l"/>
                <a:tab pos="1309370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461645" algn="l"/>
                <a:tab pos="1026795" algn="l"/>
                <a:tab pos="1309370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  <a:endParaRPr lang="en-US" altLang="en-US" sz="1600" i="1" dirty="0">
              <a:sym typeface="Greek Symbol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3NF Decomposition Algorithm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  <a:endParaRPr lang="en-US" dirty="0">
              <a:ea typeface="+mn-ea"/>
              <a:sym typeface="Monotype Sorts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  <a:endParaRPr lang="en-US" dirty="0">
              <a:ea typeface="+mn-ea"/>
              <a:sym typeface="Monotype Sorts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  <a:endParaRPr lang="en-US" dirty="0">
              <a:ea typeface="+mn-ea"/>
              <a:sym typeface="Monotype Sort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A Lossy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3NF Decomposition: An 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dirty="0"/>
              <a:t>Relation schema:</a:t>
            </a:r>
            <a:endParaRPr lang="en-US" altLang="en-US" dirty="0"/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dirty="0"/>
              <a:t>The functional dependencies for this relation schema are:</a:t>
            </a:r>
            <a:endParaRPr lang="en-US" altLang="en-US" dirty="0"/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r>
              <a:rPr lang="en-US" altLang="en-US" i="1" dirty="0">
                <a:sym typeface="Monotype Sorts" pitchFamily="-65" charset="2"/>
              </a:rPr>
              <a:t>, type</a:t>
            </a:r>
            <a:endParaRPr lang="en-US" altLang="en-US" i="1" dirty="0">
              <a:sym typeface="Monotype Sorts" pitchFamily="-65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>
                <a:sym typeface="Monotype Sorts" pitchFamily="-65" charset="2"/>
              </a:rPr>
              <a:t>employee_id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endParaRPr lang="en-US" altLang="en-US" i="1" dirty="0">
              <a:sym typeface="Monotype Sorts" pitchFamily="-65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>
                <a:sym typeface="Monotype Sorts" pitchFamily="-65" charset="2"/>
              </a:rPr>
              <a:t>customer_id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65" charset="2"/>
              </a:rPr>
              <a:t> type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   </a:t>
            </a:r>
            <a:r>
              <a:rPr lang="en-US" altLang="en-US" i="1" dirty="0" err="1">
                <a:sym typeface="Monotype Sorts" pitchFamily="-65" charset="2"/>
              </a:rPr>
              <a:t>employee_id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        </a:t>
            </a:r>
            <a:r>
              <a:rPr lang="en-US" altLang="en-US" i="1" dirty="0" err="1">
                <a:sym typeface="Monotype Sorts" pitchFamily="-65" charset="2"/>
              </a:rPr>
              <a:t>customer_id</a:t>
            </a:r>
            <a:r>
              <a:rPr lang="en-US" altLang="en-US" i="1" dirty="0">
                <a:sym typeface="Monotype Sorts" pitchFamily="-65" charset="2"/>
              </a:rPr>
              <a:t>, </a:t>
            </a:r>
            <a:r>
              <a:rPr lang="en-US" altLang="en-US" i="1" dirty="0" err="1">
                <a:sym typeface="Monotype Sorts" pitchFamily="-65" charset="2"/>
              </a:rPr>
              <a:t>branch_name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3NF Decompsition Example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65" charset="2"/>
              </a:rPr>
              <a:t>The </a:t>
            </a:r>
            <a:r>
              <a:rPr lang="en-US" altLang="en-US" b="1" dirty="0">
                <a:sym typeface="Monotype Sorts" pitchFamily="-65" charset="2"/>
              </a:rPr>
              <a:t>for</a:t>
            </a:r>
            <a:r>
              <a:rPr lang="en-US" altLang="en-US" dirty="0">
                <a:sym typeface="Monotype Sorts" pitchFamily="-65" charset="2"/>
              </a:rPr>
              <a:t> loop generates following 3NF schema:</a:t>
            </a:r>
            <a:endParaRPr lang="en-US" altLang="en-US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Monotype Sorts" pitchFamily="-65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  <a:endParaRPr lang="en-US" altLang="en-US" i="1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65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  <a:endParaRPr lang="en-US" altLang="en-US" dirty="0"/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  <a:endParaRPr lang="en-US" altLang="en-US" dirty="0"/>
          </a:p>
          <a:p>
            <a:pPr lvl="1"/>
            <a:r>
              <a:rPr lang="en-US" altLang="en-US" dirty="0"/>
              <a:t>result will not depend on the order in which FDs are considered</a:t>
            </a:r>
            <a:endParaRPr lang="en-US" altLang="en-US" dirty="0"/>
          </a:p>
          <a:p>
            <a:r>
              <a:rPr lang="en-US" altLang="en-US" dirty="0"/>
              <a:t>The resultant simplified 3NF schema is: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Monotype Sorts" pitchFamily="-65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Comparison of BCNF and 3NF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  <a:endParaRPr lang="en-US" altLang="en-US" dirty="0"/>
          </a:p>
          <a:p>
            <a:pPr lvl="1"/>
            <a:r>
              <a:rPr lang="en-US" altLang="en-US" dirty="0"/>
              <a:t>The decomposition is lossless</a:t>
            </a:r>
            <a:endParaRPr lang="en-US" altLang="en-US" dirty="0"/>
          </a:p>
          <a:p>
            <a:pPr lvl="1"/>
            <a:r>
              <a:rPr lang="en-US" altLang="en-US" dirty="0"/>
              <a:t>The dependencies are preserved</a:t>
            </a:r>
            <a:endParaRPr lang="en-US" altLang="en-US" dirty="0"/>
          </a:p>
          <a:p>
            <a:r>
              <a:rPr lang="en-US" altLang="en-US" dirty="0"/>
              <a:t>It is always possible to decompose a relation into a set of relations that are in BCNF such that:</a:t>
            </a:r>
            <a:endParaRPr lang="en-US" altLang="en-US" dirty="0"/>
          </a:p>
          <a:p>
            <a:pPr lvl="1"/>
            <a:r>
              <a:rPr lang="en-US" altLang="en-US" dirty="0"/>
              <a:t>The decomposition is lossless</a:t>
            </a:r>
            <a:endParaRPr lang="en-US" altLang="en-US" dirty="0"/>
          </a:p>
          <a:p>
            <a:pPr lvl="1"/>
            <a:r>
              <a:rPr lang="en-US" altLang="en-US" dirty="0"/>
              <a:t>It may not be possible to preserve dependencies.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kumimoji="1" lang="en-US" altLang="en-US" sz="1800" i="1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Design Goals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  <a:endParaRPr lang="en-US" altLang="en-US" dirty="0"/>
          </a:p>
          <a:p>
            <a:pPr lvl="1"/>
            <a:r>
              <a:rPr lang="en-US" altLang="en-US" dirty="0"/>
              <a:t>BCNF.</a:t>
            </a:r>
            <a:endParaRPr lang="en-US" altLang="en-US" dirty="0"/>
          </a:p>
          <a:p>
            <a:pPr lvl="1"/>
            <a:r>
              <a:rPr lang="en-US" altLang="en-US" dirty="0"/>
              <a:t>Lossless join.</a:t>
            </a:r>
            <a:endParaRPr lang="en-US" altLang="en-US" dirty="0"/>
          </a:p>
          <a:p>
            <a:pPr lvl="1"/>
            <a:r>
              <a:rPr lang="en-US" altLang="en-US" dirty="0"/>
              <a:t>Dependency preservation.</a:t>
            </a:r>
            <a:endParaRPr lang="en-US" altLang="en-US" dirty="0"/>
          </a:p>
          <a:p>
            <a:r>
              <a:rPr lang="en-US" altLang="en-US" dirty="0"/>
              <a:t>If we cannot achieve this, we accept one of</a:t>
            </a:r>
            <a:endParaRPr lang="en-US" altLang="en-US" dirty="0"/>
          </a:p>
          <a:p>
            <a:pPr lvl="1"/>
            <a:r>
              <a:rPr lang="en-US" altLang="en-US" dirty="0"/>
              <a:t>Lack of dependency preservation </a:t>
            </a:r>
            <a:endParaRPr lang="en-US" altLang="en-US" dirty="0"/>
          </a:p>
          <a:p>
            <a:pPr lvl="1"/>
            <a:r>
              <a:rPr lang="en-US" altLang="en-US" dirty="0"/>
              <a:t>Redundancy due to use of 3NF</a:t>
            </a:r>
            <a:endParaRPr lang="en-US" altLang="en-US" dirty="0"/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  <a:endParaRPr lang="en-US" altLang="en-US" dirty="0"/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-128"/>
                <a:cs typeface="+mj-cs"/>
              </a:rPr>
              <a:t>Multivalued Dependencies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Multivalued Dependencies (MVDs)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  <a:endParaRPr lang="en-US" altLang="en-US" dirty="0"/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If we were to combine these schemas to get</a:t>
            </a:r>
            <a:endParaRPr lang="en-US" altLang="en-US" dirty="0"/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  <a:endParaRPr lang="en-US" altLang="en-US" dirty="0"/>
          </a:p>
          <a:p>
            <a:r>
              <a:rPr lang="en-US" altLang="en-US" dirty="0"/>
              <a:t>This relation is in BCNF</a:t>
            </a:r>
            <a:endParaRPr lang="en-US" altLang="en-US" dirty="0"/>
          </a:p>
          <a:p>
            <a:pPr lvl="1"/>
            <a:r>
              <a:rPr lang="en-US" altLang="en-US" dirty="0"/>
              <a:t>Why?</a:t>
            </a:r>
            <a:endParaRPr lang="en-US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395" algn="l"/>
                <a:tab pos="2798445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  <a:endParaRPr lang="en-US" altLang="en-US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MVD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  <a:endParaRPr lang="en-US" altLang="en-US" i="1" dirty="0"/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65" charset="2"/>
              </a:rPr>
              <a:t>multidetermines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 </a:t>
            </a:r>
            <a:r>
              <a:rPr lang="en-US" altLang="en-US" dirty="0">
                <a:sym typeface="Monotype Sorts" pitchFamily="-65" charset="2"/>
              </a:rPr>
              <a:t>)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dirty="0">
                <a:sym typeface="Monotype Sorts" pitchFamily="-65" charset="2"/>
              </a:rPr>
              <a:t>if and only if for all possible relations </a:t>
            </a:r>
            <a:r>
              <a:rPr lang="en-US" altLang="en-US" i="1" dirty="0">
                <a:sym typeface="Monotype Sorts" pitchFamily="-65" charset="2"/>
              </a:rPr>
              <a:t>r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dirty="0">
                <a:sym typeface="Monotype Sorts" pitchFamily="-65" charset="2"/>
              </a:rPr>
              <a:t>R </a:t>
            </a:r>
            <a:r>
              <a:rPr lang="en-US" altLang="en-US" dirty="0">
                <a:sym typeface="Monotype Sorts" pitchFamily="-65" charset="2"/>
              </a:rPr>
              <a:t>)</a:t>
            </a:r>
            <a:endParaRPr lang="en-US" altLang="en-US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65" charset="2"/>
              </a:rPr>
              <a:t>		&lt;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w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w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65" charset="2"/>
              </a:rPr>
              <a:t>&lt;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w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r>
              <a:rPr lang="en-US" altLang="en-US" dirty="0">
                <a:sym typeface="Monotype Sorts" pitchFamily="-65" charset="2"/>
              </a:rPr>
              <a:t>, </a:t>
            </a:r>
            <a:r>
              <a:rPr lang="en-US" altLang="en-US" i="1" dirty="0">
                <a:sym typeface="Monotype Sorts" pitchFamily="-65" charset="2"/>
              </a:rPr>
              <a:t>w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dirty="0">
                <a:sym typeface="Monotype Sorts" pitchFamily="-65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 </a:t>
            </a:r>
            <a:r>
              <a:rPr lang="en-US" altLang="en-US" dirty="0">
                <a:sym typeface="Monotype Sorts" pitchFamily="-65" charset="2"/>
              </a:rPr>
              <a:t>if </a:t>
            </a:r>
            <a:r>
              <a:rPr lang="en-US" altLang="en-US" i="1" dirty="0">
                <a:sym typeface="Monotype Sorts" pitchFamily="-65" charset="2"/>
              </a:rPr>
              <a:t>Y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W </a:t>
            </a:r>
            <a:endParaRPr lang="en-US" altLang="en-US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child_name</a:t>
            </a:r>
            <a:r>
              <a:rPr lang="en-US" altLang="en-US" dirty="0">
                <a:sym typeface="Monotype Sorts" pitchFamily="-65" charset="2"/>
              </a:rPr>
              <a:t>	</a:t>
            </a:r>
            <a:br>
              <a:rPr lang="en-US" altLang="en-US" dirty="0">
                <a:sym typeface="Monotype Sorts" pitchFamily="-65" charset="2"/>
              </a:rPr>
            </a:br>
            <a:r>
              <a:rPr lang="en-US" altLang="en-US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Monotype Sorts" pitchFamily="-65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 err="1">
                <a:sym typeface="Monotype Sorts" pitchFamily="-65" charset="2"/>
              </a:rPr>
              <a:t>phone_number</a:t>
            </a:r>
            <a:endParaRPr lang="en-US" altLang="en-US" i="1" dirty="0">
              <a:sym typeface="Monotype Sorts" pitchFamily="-65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65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65" charset="2"/>
              </a:rPr>
              <a:t>Y </a:t>
            </a:r>
            <a:r>
              <a:rPr lang="en-US" altLang="en-US" dirty="0">
                <a:sym typeface="Monotype Sorts" pitchFamily="-65" charset="2"/>
              </a:rPr>
              <a:t>(</a:t>
            </a:r>
            <a:r>
              <a:rPr lang="en-US" altLang="en-US" i="1" dirty="0">
                <a:sym typeface="Monotype Sorts" pitchFamily="-65" charset="2"/>
              </a:rPr>
              <a:t>ID</a:t>
            </a:r>
            <a:r>
              <a:rPr lang="en-US" altLang="en-US" dirty="0">
                <a:sym typeface="Monotype Sorts" pitchFamily="-65" charset="2"/>
              </a:rPr>
              <a:t>) it has associated with it a set of values of </a:t>
            </a:r>
            <a:r>
              <a:rPr lang="en-US" altLang="en-US" i="1" dirty="0">
                <a:sym typeface="Monotype Sorts" pitchFamily="-65" charset="2"/>
              </a:rPr>
              <a:t>Z (</a:t>
            </a:r>
            <a:r>
              <a:rPr lang="en-US" altLang="en-US" i="1" dirty="0" err="1">
                <a:sym typeface="Monotype Sorts" pitchFamily="-65" charset="2"/>
              </a:rPr>
              <a:t>child_name</a:t>
            </a:r>
            <a:r>
              <a:rPr lang="en-US" altLang="en-US" i="1" dirty="0">
                <a:sym typeface="Monotype Sorts" pitchFamily="-65" charset="2"/>
              </a:rPr>
              <a:t>) </a:t>
            </a:r>
            <a:r>
              <a:rPr lang="en-US" altLang="en-US" dirty="0">
                <a:sym typeface="Monotype Sorts" pitchFamily="-65" charset="2"/>
              </a:rPr>
              <a:t>and a set of values of </a:t>
            </a:r>
            <a:r>
              <a:rPr lang="en-US" altLang="en-US" i="1" dirty="0">
                <a:sym typeface="Monotype Sorts" pitchFamily="-65" charset="2"/>
              </a:rPr>
              <a:t>W (</a:t>
            </a:r>
            <a:r>
              <a:rPr lang="en-US" altLang="en-US" i="1" dirty="0" err="1">
                <a:sym typeface="Monotype Sorts" pitchFamily="-65" charset="2"/>
              </a:rPr>
              <a:t>phone_number</a:t>
            </a:r>
            <a:r>
              <a:rPr lang="en-US" altLang="en-US" i="1" dirty="0">
                <a:sym typeface="Monotype Sorts" pitchFamily="-65" charset="2"/>
              </a:rPr>
              <a:t>)</a:t>
            </a:r>
            <a:r>
              <a:rPr lang="en-US" altLang="en-US" dirty="0">
                <a:sym typeface="Monotype Sorts" pitchFamily="-65" charset="2"/>
              </a:rPr>
              <a:t>, and these two sets are in some sense independent of each other.</a:t>
            </a:r>
            <a:endParaRPr lang="en-US" altLang="en-US" dirty="0">
              <a:sym typeface="Monotype Sorts" pitchFamily="-65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65" charset="2"/>
              </a:rPr>
              <a:t>Note: 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65" charset="2"/>
              </a:rPr>
              <a:t>If </a:t>
            </a:r>
            <a:r>
              <a:rPr lang="en-US" altLang="en-US" i="1" dirty="0">
                <a:sym typeface="Monotype Sorts" pitchFamily="-65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 </a:t>
            </a:r>
            <a:r>
              <a:rPr lang="en-US" altLang="en-US" dirty="0">
                <a:sym typeface="Monotype Sorts" pitchFamily="-65" charset="2"/>
              </a:rPr>
              <a:t> then  </a:t>
            </a:r>
            <a:r>
              <a:rPr lang="en-US" altLang="en-US" i="1" dirty="0">
                <a:sym typeface="Monotype Sorts" pitchFamily="-65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Z</a:t>
            </a:r>
            <a:endParaRPr lang="en-US" altLang="en-US" dirty="0">
              <a:sym typeface="Monotype Sorts" pitchFamily="-65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65" charset="2"/>
              </a:rPr>
              <a:t>Indeed we have (in above notation) </a:t>
            </a:r>
            <a:r>
              <a:rPr lang="en-US" altLang="en-US" i="1" dirty="0">
                <a:sym typeface="Monotype Sorts" pitchFamily="-65" charset="2"/>
              </a:rPr>
              <a:t>Z</a:t>
            </a:r>
            <a:r>
              <a:rPr lang="en-US" altLang="en-US" baseline="-25000" dirty="0">
                <a:sym typeface="Monotype Sorts" pitchFamily="-65" charset="2"/>
              </a:rPr>
              <a:t>1</a:t>
            </a:r>
            <a:r>
              <a:rPr lang="en-US" altLang="en-US" i="1" dirty="0">
                <a:sym typeface="Monotype Sorts" pitchFamily="-65" charset="2"/>
              </a:rPr>
              <a:t> = Z</a:t>
            </a:r>
            <a:r>
              <a:rPr lang="en-US" altLang="en-US" baseline="-25000" dirty="0">
                <a:sym typeface="Monotype Sorts" pitchFamily="-65" charset="2"/>
              </a:rPr>
              <a:t>2</a:t>
            </a:r>
            <a:br>
              <a:rPr lang="en-US" altLang="en-US" baseline="-25000" dirty="0">
                <a:sym typeface="Monotype Sorts" pitchFamily="-65" charset="2"/>
              </a:rPr>
            </a:br>
            <a:r>
              <a:rPr lang="en-US" altLang="en-US" dirty="0">
                <a:sym typeface="Monotype Sorts" pitchFamily="-65" charset="2"/>
              </a:rPr>
              <a:t>The claim follows.</a:t>
            </a: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Lossless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en-US" sz="17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/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/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Use of 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  <a:endParaRPr lang="en-US" altLang="en-US" dirty="0"/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	</a:t>
            </a:r>
            <a:endParaRPr lang="en-US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Theory of MVDs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That is, every functional dependency is also a multivalued dependency</a:t>
            </a: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  <a:endParaRPr lang="en-US" altLang="en-US" dirty="0"/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  <a:endParaRPr lang="en-US" altLang="en-US" dirty="0"/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  <a:endParaRPr lang="en-US" altLang="en-US" dirty="0"/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  <a:endParaRPr lang="en-US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Fourth Normal Form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  <a:endParaRPr lang="en-US" altLang="en-US" i="1" dirty="0">
              <a:sym typeface="Greek Symbols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  <a:endParaRPr lang="en-US" altLang="en-US" i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Restriction of 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  <a:endParaRPr lang="en-US" altLang="en-US" dirty="0"/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  <a:endParaRPr lang="en-US" altLang="en-US" baseline="-25000" dirty="0"/>
          </a:p>
          <a:p>
            <a:pPr lvl="1"/>
            <a:r>
              <a:rPr lang="en-US" altLang="en-US" dirty="0"/>
              <a:t>All multivalued dependencies of the form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65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4NF Decomposition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endParaRPr lang="en-US" altLang="en-US" baseline="-25000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ldLvl="2" autoUpdateAnimBg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-128"/>
                <a:cs typeface="+mj-cs"/>
              </a:rPr>
              <a:t>Additional issues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Further Normal Forms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  <a:endParaRPr lang="en-US" altLang="en-US" dirty="0"/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  <a:endParaRPr lang="en-US" altLang="en-US" dirty="0"/>
          </a:p>
          <a:p>
            <a:r>
              <a:rPr lang="en-US" altLang="en-US" dirty="0"/>
              <a:t>Hence rarely used</a:t>
            </a:r>
            <a:endParaRPr lang="en-US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Overall Database Design Process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  <a:endParaRPr lang="en-US" altLang="en-US" dirty="0"/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  <a:endParaRPr lang="en-US" altLang="en-US" dirty="0"/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  <a:endParaRPr lang="en-US" altLang="en-US" dirty="0"/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ER Model and Normalization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  <a:endParaRPr lang="en-US" altLang="en-US" dirty="0"/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  <a:endParaRPr lang="en-US" altLang="en-US" dirty="0"/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  <a:endParaRPr lang="en-US" altLang="en-US" dirty="0"/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endParaRPr lang="en-US" altLang="en-US" dirty="0"/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  <a:endParaRPr lang="en-US" altLang="en-US" i="1" dirty="0"/>
          </a:p>
          <a:p>
            <a:pPr lvl="2"/>
            <a:r>
              <a:rPr lang="en-US" altLang="en-US" dirty="0"/>
              <a:t>Good design would have made department an entity</a:t>
            </a:r>
            <a:endParaRPr lang="en-US" altLang="en-US" dirty="0"/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Example of Lossless Decomposition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Denormalization for Performance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  <a:endParaRPr lang="en-US" altLang="en-US" dirty="0"/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  <a:endParaRPr lang="en-US" altLang="en-US" dirty="0"/>
          </a:p>
          <a:p>
            <a:pPr lvl="1"/>
            <a:r>
              <a:rPr lang="en-US" altLang="en-US" dirty="0"/>
              <a:t>faster lookup</a:t>
            </a:r>
            <a:endParaRPr lang="en-US" altLang="en-US" dirty="0"/>
          </a:p>
          <a:p>
            <a:pPr lvl="1"/>
            <a:r>
              <a:rPr lang="en-US" altLang="en-US" dirty="0"/>
              <a:t>extra space and extra execution time for updates</a:t>
            </a:r>
            <a:endParaRPr lang="en-US" altLang="en-US" dirty="0"/>
          </a:p>
          <a:p>
            <a:pPr lvl="1"/>
            <a:r>
              <a:rPr lang="en-US" altLang="en-US" dirty="0"/>
              <a:t>extra coding work for programmer and possibility of error in extra code</a:t>
            </a:r>
            <a:endParaRPr lang="en-US" altLang="en-US" dirty="0"/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  <a:endParaRPr lang="en-US" altLang="en-US" dirty="0"/>
          </a:p>
        </p:txBody>
      </p:sp>
      <p:sp>
        <p:nvSpPr>
          <p:cNvPr id="96260" name="Freeform 4"/>
          <p:cNvSpPr/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Other Design Issues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  <a:endParaRPr lang="en-US" altLang="en-US" dirty="0"/>
          </a:p>
          <a:p>
            <a:r>
              <a:rPr lang="en-US" altLang="en-US" dirty="0"/>
              <a:t>Examples of bad database design, to be avoided: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  <a:endParaRPr lang="en-US" altLang="en-US" dirty="0"/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  <a:endParaRPr lang="en-US" altLang="en-US" dirty="0"/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  <a:endParaRPr lang="en-US" altLang="en-US" dirty="0"/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  <a:endParaRPr lang="en-US" altLang="en-US" dirty="0"/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  <a:endParaRPr lang="en-US" altLang="en-US" dirty="0"/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  <a:endParaRPr lang="en-US" altLang="en-US" dirty="0"/>
          </a:p>
          <a:p>
            <a:pPr lvl="2"/>
            <a:r>
              <a:rPr lang="en-US" altLang="en-US" dirty="0"/>
              <a:t>Used in spreadsheets, and in data analysis tools</a:t>
            </a:r>
            <a:endParaRPr lang="en-US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Modeling Temporal Data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  <a:endParaRPr lang="en-US" altLang="en-US" i="1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not holding, because the address varies over time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Modeling Temporal Data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  <a:endParaRPr lang="en-US" altLang="en-US" dirty="0"/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Constraint: no two tuples can have overlapping valid times</a:t>
            </a:r>
            <a:endParaRPr lang="en-US" altLang="en-US" dirty="0"/>
          </a:p>
          <a:p>
            <a:pPr lvl="2"/>
            <a:r>
              <a:rPr lang="en-US" altLang="en-US" dirty="0"/>
              <a:t>Hard to enforce efficiently</a:t>
            </a:r>
            <a:endParaRPr lang="en-US" altLang="en-US" dirty="0"/>
          </a:p>
          <a:p>
            <a:r>
              <a:rPr lang="en-US" altLang="en-US" dirty="0"/>
              <a:t>Foreign key references may be to current version of data, or to data at a point in time</a:t>
            </a:r>
            <a:endParaRPr lang="en-US" altLang="en-US" dirty="0"/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7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-128"/>
                <a:cs typeface="+mj-cs"/>
              </a:rPr>
              <a:t>Proof of Correctness of 3NF Decomposition Algorithm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Correctness of 3NF Decomposition Algorithm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Decomposition is lossless</a:t>
            </a:r>
            <a:endParaRPr lang="en-US" altLang="en-US" dirty="0"/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  <a:endParaRPr lang="en-US" altLang="en-US" dirty="0"/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  <a:endParaRPr lang="en-US" altLang="en-US" dirty="0"/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  <a:endParaRPr lang="en-US" altLang="en-US" dirty="0"/>
          </a:p>
          <a:p>
            <a:r>
              <a:rPr lang="en-US" altLang="en-US" dirty="0"/>
              <a:t>Proof: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  <a:endParaRPr lang="en-US" altLang="en-US" dirty="0"/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  <a:endParaRPr lang="en-US" altLang="en-US" dirty="0"/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65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  <a:endParaRPr lang="en-US" altLang="en-US" dirty="0"/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  <a:endParaRPr lang="en-US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  <a:endParaRPr lang="en-US" altLang="en-US" dirty="0"/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Q.E.D.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41224</Words>
  <Application>WPS Spreadsheets</Application>
  <PresentationFormat>On-screen Show (4:3)</PresentationFormat>
  <Paragraphs>1018</Paragraphs>
  <Slides>101</Slides>
  <Notes>100</Notes>
  <HiddenSlides>8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  <vt:variant>
        <vt:lpstr>自定义放映</vt:lpstr>
      </vt:variant>
      <vt:variant>
        <vt:i4>1</vt:i4>
      </vt:variant>
    </vt:vector>
  </HeadingPairs>
  <TitlesOfParts>
    <vt:vector size="127" baseType="lpstr">
      <vt:lpstr>Arial</vt:lpstr>
      <vt:lpstr>SimSun</vt:lpstr>
      <vt:lpstr>Wingdings</vt:lpstr>
      <vt:lpstr>Helvetica</vt:lpstr>
      <vt:lpstr>MS PGothic</vt:lpstr>
      <vt:lpstr>宋体-简</vt:lpstr>
      <vt:lpstr>Times New Roman</vt:lpstr>
      <vt:lpstr>MS PGothic</vt:lpstr>
      <vt:lpstr>苹方-简</vt:lpstr>
      <vt:lpstr>Monotype Sorts</vt:lpstr>
      <vt:lpstr>Thonburi</vt:lpstr>
      <vt:lpstr>Webdings</vt:lpstr>
      <vt:lpstr>MS PGothic</vt:lpstr>
      <vt:lpstr>Symbol</vt:lpstr>
      <vt:lpstr>Greek Symbols</vt:lpstr>
      <vt:lpstr>Times</vt:lpstr>
      <vt:lpstr>MS LineDraw</vt:lpstr>
      <vt:lpstr>Iconic Symbols Ext</vt:lpstr>
      <vt:lpstr>Monotype Sorts</vt:lpstr>
      <vt:lpstr>Microsoft YaHei</vt:lpstr>
      <vt:lpstr>汉仪旗黑</vt:lpstr>
      <vt:lpstr>Arial Unicode MS</vt:lpstr>
      <vt:lpstr>Kingsoft Sign</vt:lpstr>
      <vt:lpstr>Helvetica Neue</vt:lpstr>
      <vt:lpstr>2_db-5-grey</vt:lpstr>
      <vt:lpstr>Chapter 7:  Normalization</vt:lpstr>
      <vt:lpstr>Outline</vt:lpstr>
      <vt:lpstr>PowerPoint 演示文稿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演示文稿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演示文稿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演示文稿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演示文稿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演示文稿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演示文稿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480</cp:revision>
  <cp:lastPrinted>2024-05-08T06:13:37Z</cp:lastPrinted>
  <dcterms:created xsi:type="dcterms:W3CDTF">2024-05-08T06:13:37Z</dcterms:created>
  <dcterms:modified xsi:type="dcterms:W3CDTF">2024-05-08T06:13:37Z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