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84"/>
  </p:handoutMasterIdLst>
  <p:sldIdLst>
    <p:sldId id="336" r:id="rId3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91" r:id="rId21"/>
    <p:sldId id="354" r:id="rId22"/>
    <p:sldId id="355" r:id="rId23"/>
    <p:sldId id="356" r:id="rId24"/>
    <p:sldId id="357" r:id="rId25"/>
    <p:sldId id="392" r:id="rId26"/>
    <p:sldId id="359" r:id="rId27"/>
    <p:sldId id="360" r:id="rId28"/>
    <p:sldId id="361" r:id="rId29"/>
    <p:sldId id="362" r:id="rId30"/>
    <p:sldId id="363" r:id="rId31"/>
    <p:sldId id="393" r:id="rId32"/>
    <p:sldId id="405" r:id="rId33"/>
    <p:sldId id="366" r:id="rId34"/>
    <p:sldId id="367" r:id="rId35"/>
    <p:sldId id="368" r:id="rId36"/>
    <p:sldId id="395" r:id="rId37"/>
    <p:sldId id="396" r:id="rId38"/>
    <p:sldId id="397" r:id="rId39"/>
    <p:sldId id="372" r:id="rId40"/>
    <p:sldId id="399" r:id="rId41"/>
    <p:sldId id="400" r:id="rId42"/>
    <p:sldId id="375" r:id="rId43"/>
    <p:sldId id="401" r:id="rId44"/>
    <p:sldId id="377" r:id="rId45"/>
    <p:sldId id="378" r:id="rId46"/>
    <p:sldId id="379" r:id="rId47"/>
    <p:sldId id="402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403" r:id="rId56"/>
    <p:sldId id="389" r:id="rId57"/>
    <p:sldId id="444" r:id="rId58"/>
    <p:sldId id="445" r:id="rId59"/>
    <p:sldId id="446" r:id="rId60"/>
    <p:sldId id="447" r:id="rId61"/>
    <p:sldId id="448" r:id="rId62"/>
    <p:sldId id="449" r:id="rId63"/>
    <p:sldId id="450" r:id="rId64"/>
    <p:sldId id="451" r:id="rId65"/>
    <p:sldId id="452" r:id="rId66"/>
    <p:sldId id="453" r:id="rId67"/>
    <p:sldId id="454" r:id="rId68"/>
    <p:sldId id="455" r:id="rId69"/>
    <p:sldId id="456" r:id="rId70"/>
    <p:sldId id="457" r:id="rId71"/>
    <p:sldId id="458" r:id="rId72"/>
    <p:sldId id="459" r:id="rId73"/>
    <p:sldId id="460" r:id="rId74"/>
    <p:sldId id="461" r:id="rId75"/>
    <p:sldId id="462" r:id="rId76"/>
    <p:sldId id="463" r:id="rId77"/>
    <p:sldId id="464" r:id="rId78"/>
    <p:sldId id="465" r:id="rId79"/>
    <p:sldId id="466" r:id="rId80"/>
    <p:sldId id="467" r:id="rId81"/>
    <p:sldId id="468" r:id="rId82"/>
    <p:sldId id="469" r:id="rId83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 showGuides="1">
      <p:cViewPr varScale="1">
        <p:scale>
          <a:sx n="108" d="100"/>
          <a:sy n="108" d="100"/>
        </p:scale>
        <p:origin x="1512" y="11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7" Type="http://schemas.openxmlformats.org/officeDocument/2006/relationships/tableStyles" Target="tableStyles.xml"/><Relationship Id="rId86" Type="http://schemas.openxmlformats.org/officeDocument/2006/relationships/viewProps" Target="viewProps.xml"/><Relationship Id="rId85" Type="http://schemas.openxmlformats.org/officeDocument/2006/relationships/presProps" Target="presProps.xml"/><Relationship Id="rId84" Type="http://schemas.openxmlformats.org/officeDocument/2006/relationships/handoutMaster" Target="handoutMasters/handoutMaster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84C445-B1F5-490F-A9C4-D80A2FD64200}" type="slidenum">
              <a:rPr lang="en-US" altLang="en-US" sz="1200"/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3EA5081-7C3B-4331-8DF4-4701702254E9}" type="slidenum">
              <a:rPr lang="en-US" altLang="en-US" sz="1200"/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BAD4660-C1BD-43D6-AED2-2CDB1E45F07D}" type="slidenum">
              <a:rPr lang="en-US" altLang="en-US" sz="1200"/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7F9C97-08D5-47D4-A865-ADACA29B1AA1}" type="slidenum">
              <a:rPr lang="en-US" altLang="en-US" sz="1200"/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1BA436F-0A43-4014-B8D3-1B023E7936DE}" type="slidenum">
              <a:rPr lang="en-US" altLang="en-US" sz="1200"/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ABEB0D-E689-4772-BE6A-4FA7DBC8FEE3}" type="slidenum">
              <a:rPr lang="en-US" altLang="en-US" sz="1200"/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5A182C-C5A4-4D0D-A6BE-A4D6F4732074}" type="slidenum">
              <a:rPr lang="en-US" altLang="en-US" sz="1200"/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2ABCD7-1D35-4F42-9F48-1FA3A1BF75A6}" type="slidenum">
              <a:rPr lang="en-US" altLang="en-US" sz="1200"/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5239BC-08AC-4171-BC29-B11CED1C00D8}" type="slidenum">
              <a:rPr lang="en-US" altLang="en-US" sz="1200"/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1350AA7-056F-4860-8F4F-423CF851BA62}" type="slidenum">
              <a:rPr lang="en-US" altLang="en-US" sz="1200"/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EA8CD4-BE8A-459D-9D31-26FCFAB06D25}" type="slidenum">
              <a:rPr lang="en-US" altLang="en-US" sz="1200"/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7040340-971D-4A83-83E8-822FA67F93DB}" type="slidenum">
              <a:rPr lang="en-US" altLang="en-US" sz="1200"/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D3EC4A-6F15-43AE-AA3C-5A809172836D}" type="slidenum">
              <a:rPr lang="en-US" altLang="en-US" sz="1200"/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0A2931-304C-4865-B2DC-2F6371DEAF73}" type="slidenum">
              <a:rPr lang="en-US" altLang="en-US" sz="1200"/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660626-6ED4-4019-A597-4C6DFE264C50}" type="slidenum">
              <a:rPr lang="en-US" altLang="en-US" sz="1200"/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7B0BBF-B3C9-440E-B986-950E14E24760}" type="slidenum">
              <a:rPr lang="en-US" altLang="en-US" sz="1200"/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83D157-7C62-425E-BB0E-CE8BAE867B64}" type="slidenum">
              <a:rPr lang="en-US" altLang="en-US" sz="1200"/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4AC97B1-25CD-474B-98A6-5180BA18AE28}" type="slidenum">
              <a:rPr lang="en-US" altLang="en-US" sz="1200"/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AFD31E9-BE10-4267-BC2D-73ADA680375F}" type="slidenum">
              <a:rPr lang="en-US" altLang="en-US" sz="1200"/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F04CF4B-324E-46D0-BA47-9EB6AD9CA672}" type="slidenum">
              <a:rPr lang="en-US" altLang="en-US" sz="1200"/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0967849-B9F5-4791-B1A9-03C13B822321}" type="slidenum">
              <a:rPr lang="en-US" altLang="en-US" sz="1200"/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CD168A-2AB0-40BE-8A28-C8934AB24B59}" type="slidenum">
              <a:rPr lang="en-US" altLang="en-US" sz="1200"/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67AE9D-16D3-4C16-919A-75B127D37AD1}" type="slidenum">
              <a:rPr lang="en-US" altLang="en-US" sz="1200"/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16BC0A-7AF6-411D-BE71-BCBBBCBA9517}" type="slidenum">
              <a:rPr lang="en-US" altLang="en-US" sz="1200"/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C6C070-221F-4423-9214-3514A79EC7A3}" type="slidenum">
              <a:rPr lang="en-US" altLang="en-US" sz="1200"/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AAEAC40-D26E-4DE7-A131-BE43F6F065EA}" type="slidenum">
              <a:rPr lang="en-US" altLang="en-US" sz="1200"/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88492A6-4F00-4007-87E0-225E8D3BDEF7}" type="slidenum">
              <a:rPr lang="en-US" altLang="en-US" sz="1200"/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12AD63-2C6B-42F7-8B81-9C7AD796E0BB}" type="slidenum">
              <a:rPr lang="en-US" altLang="en-US" sz="1200"/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195425E-B128-4221-8204-CB4CCCA7DF75}" type="slidenum">
              <a:rPr lang="en-US" altLang="en-US" sz="1200"/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9A4489F-5EFD-4D7E-AF6C-64604DC04144}" type="slidenum">
              <a:rPr lang="en-US" altLang="en-US" sz="1200"/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AACACD-8B6D-4E06-8D1A-2038FD192ACE}" type="slidenum">
              <a:rPr lang="en-US" altLang="en-US" sz="1200"/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748E501-D662-4A27-9C06-945CF1E5CC34}" type="slidenum">
              <a:rPr lang="en-US" altLang="en-US" sz="1200"/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0EEDD03-8CC7-4993-B1DC-9F7BF290D871}" type="slidenum">
              <a:rPr lang="en-US" altLang="en-US" sz="1200"/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5CFC35-B157-4AC7-8AB7-E1A48B0EE199}" type="slidenum">
              <a:rPr lang="en-US" altLang="en-US" sz="1200"/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86D0486-2383-464C-8F37-EE396CDFE6B7}" type="slidenum">
              <a:rPr lang="en-US" altLang="en-US" sz="1200"/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7C2E8-7F0D-4256-96FD-C289296D7A78}" type="slidenum">
              <a:rPr lang="en-US" altLang="en-US" sz="1200"/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334B156-CC36-4057-9BA9-DAFF2ADAEBE0}" type="slidenum">
              <a:rPr lang="en-US" altLang="en-US" sz="1200"/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C2FE0B-747E-4E51-8338-9337A712521F}" type="slidenum">
              <a:rPr lang="en-US" altLang="en-US" sz="1200"/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37232A8-64F6-48E8-B73B-ADCEE6F9D8FE}" type="slidenum">
              <a:rPr lang="en-US" altLang="en-US" sz="1200"/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6EED90-ACF9-422B-915D-7246E309F195}" type="slidenum">
              <a:rPr lang="en-US" altLang="en-US" sz="1200"/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04FD1F-96DF-4300-AD07-17DC7A99019F}" type="slidenum">
              <a:rPr lang="en-US" altLang="en-US" sz="1200"/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E5F7E46-45D8-462F-926B-991372CA2A56}" type="slidenum">
              <a:rPr lang="en-US" altLang="en-US" sz="1200"/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897B525-AB85-4C24-B44B-743940307121}" type="slidenum">
              <a:rPr lang="en-US" altLang="en-US" sz="1200"/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5CB8196-3869-44DC-99DF-42C11768853F}" type="slidenum">
              <a:rPr lang="en-US" altLang="en-US" sz="1200"/>
            </a:fld>
            <a:endParaRPr lang="en-US" alt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D7A2C95-D4B0-4DED-AF83-59C697A357B3}" type="slidenum">
              <a:rPr lang="en-US" altLang="en-US" sz="1200"/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AF534BB-9825-443C-99B7-76466BEA7223}" type="slidenum">
              <a:rPr lang="en-US" altLang="en-US" sz="1200"/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31894-5A1D-4527-A683-DA1180A7E7AC}" type="slidenum">
              <a:rPr lang="en-US" altLang="en-US" sz="1200"/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43E662-CB9A-4C3E-A77F-E9C3019374AD}" type="slidenum">
              <a:rPr lang="en-US" altLang="en-US" sz="1200"/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EF74B7E-6D78-40C0-B480-B2E1F05096CD}" type="slidenum">
              <a:rPr lang="en-US" altLang="en-US" sz="1200"/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D3F978-FDE2-4BBF-A170-9F7AEE734DA4}" type="slidenum">
              <a:rPr lang="en-US" altLang="en-US" sz="1200"/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9950C1B-400B-4121-9FED-A7A42814D2A9}" type="slidenum">
              <a:rPr lang="en-US" altLang="en-US" sz="1200"/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86412B2-536C-4355-9676-2D56984C8D0B}" type="slidenum">
              <a:rPr lang="en-US" altLang="en-US" sz="1200"/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B2570B-4ECC-42D2-A915-3497ECD86CCC}" type="slidenum">
              <a:rPr lang="en-US" altLang="en-US" sz="1200"/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5" name="Text Box 5"/>
          <p:cNvSpPr txBox="1">
            <a:spLocks noChangeArrowheads="1"/>
          </p:cNvSpPr>
          <p:nvPr userDrawn="1"/>
        </p:nvSpPr>
        <p:spPr bwMode="auto">
          <a:xfrm>
            <a:off x="4502786" y="6613525"/>
            <a:ext cx="401955" cy="245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Chapter 5: Advanced SQL</a:t>
            </a:r>
            <a:endParaRPr lang="en-US" dirty="0"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SUBSECTIONS      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en-US" altLang="en-US" dirty="0"/>
              <a:t>Connecting to the Database</a:t>
            </a:r>
            <a:endParaRPr lang="en-US" altLang="en-US" dirty="0"/>
          </a:p>
          <a:p>
            <a:r>
              <a:rPr lang="en-US" altLang="en-US" dirty="0"/>
              <a:t>Shipping SQL Statements to the Database System</a:t>
            </a:r>
            <a:endParaRPr lang="en-US" altLang="en-US" dirty="0"/>
          </a:p>
          <a:p>
            <a:r>
              <a:rPr lang="en-US" altLang="en-US" dirty="0"/>
              <a:t>Exceptions and Resource Management</a:t>
            </a:r>
            <a:endParaRPr lang="en-US" altLang="en-US" dirty="0"/>
          </a:p>
          <a:p>
            <a:r>
              <a:rPr lang="en-US" altLang="en-US" dirty="0"/>
              <a:t>Retrieving the Result of a Query</a:t>
            </a:r>
            <a:endParaRPr lang="en-US" altLang="en-US" dirty="0"/>
          </a:p>
          <a:p>
            <a:r>
              <a:rPr lang="en-US" altLang="en-US" dirty="0"/>
              <a:t>Prepared Statements</a:t>
            </a:r>
            <a:endParaRPr lang="en-US" altLang="en-US" dirty="0"/>
          </a:p>
          <a:p>
            <a:r>
              <a:rPr lang="en-US" altLang="en-US" dirty="0"/>
              <a:t>Callable Statements</a:t>
            </a:r>
            <a:endParaRPr lang="en-US" altLang="en-US" dirty="0"/>
          </a:p>
          <a:p>
            <a:r>
              <a:rPr lang="en-US" altLang="en-US" dirty="0"/>
              <a:t>Metadata Features</a:t>
            </a:r>
            <a:endParaRPr lang="en-US" altLang="en-US" dirty="0"/>
          </a:p>
          <a:p>
            <a:r>
              <a:rPr lang="en-US" altLang="en-US" dirty="0"/>
              <a:t>Other Features</a:t>
            </a:r>
            <a:endParaRPr lang="en-US" altLang="en-US" dirty="0"/>
          </a:p>
          <a:p>
            <a:r>
              <a:rPr lang="en-US" altLang="en-US" dirty="0"/>
              <a:t>Database Access from Python</a:t>
            </a:r>
            <a:endParaRPr lang="en-US" altLang="en-US" dirty="0"/>
          </a:p>
          <a:p>
            <a:endParaRPr lang="en-US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Details       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en-US" altLang="en-US" dirty="0"/>
              <a:t>Getting result fields:</a:t>
            </a:r>
            <a:endParaRPr lang="en-US" altLang="en-US" dirty="0"/>
          </a:p>
          <a:p>
            <a:pPr lvl="1"/>
            <a:r>
              <a:rPr lang="en-US" altLang="en-US" b="1" dirty="0" err="1">
                <a:ea typeface="MS PGothic" panose="020B0600070205080204" pitchFamily="34" charset="-128"/>
              </a:rPr>
              <a:t>rs.getString</a:t>
            </a:r>
            <a:r>
              <a:rPr lang="en-US" altLang="en-US" b="1" dirty="0">
                <a:ea typeface="MS PGothic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b="1" dirty="0" err="1">
                <a:ea typeface="MS PGothic" panose="020B0600070205080204" pitchFamily="34" charset="-128"/>
              </a:rPr>
              <a:t>dept_name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ja-JP" b="1" dirty="0">
                <a:ea typeface="MS PGothic" panose="020B0600070205080204" pitchFamily="34" charset="-128"/>
              </a:rPr>
              <a:t>) and </a:t>
            </a:r>
            <a:r>
              <a:rPr lang="en-US" altLang="ja-JP" b="1" dirty="0" err="1">
                <a:ea typeface="MS PGothic" panose="020B0600070205080204" pitchFamily="34" charset="-128"/>
              </a:rPr>
              <a:t>rs.getString</a:t>
            </a:r>
            <a:r>
              <a:rPr lang="en-US" altLang="ja-JP" b="1" dirty="0">
                <a:ea typeface="MS PGothic" panose="020B0600070205080204" pitchFamily="34" charset="-128"/>
              </a:rPr>
              <a:t>(1) equivalent if </a:t>
            </a:r>
            <a:r>
              <a:rPr lang="en-US" altLang="ja-JP" b="1" dirty="0" err="1">
                <a:ea typeface="MS PGothic" panose="020B0600070205080204" pitchFamily="34" charset="-128"/>
              </a:rPr>
              <a:t>dept_name</a:t>
            </a:r>
            <a:r>
              <a:rPr lang="en-US" altLang="ja-JP" b="1" dirty="0">
                <a:ea typeface="MS PGothic" panose="020B0600070205080204" pitchFamily="34" charset="-128"/>
              </a:rPr>
              <a:t> is the first argument of select result.</a:t>
            </a:r>
            <a:endParaRPr lang="en-US" altLang="ja-JP" b="1" dirty="0">
              <a:ea typeface="MS PGothic" panose="020B0600070205080204" pitchFamily="34" charset="-128"/>
            </a:endParaRPr>
          </a:p>
          <a:p>
            <a:r>
              <a:rPr lang="en-US" altLang="en-US" dirty="0"/>
              <a:t>Dealing with Null values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r>
              <a:rPr lang="en-US" altLang="en-US" b="1" dirty="0" err="1">
                <a:ea typeface="MS PGothic" panose="020B0600070205080204" pitchFamily="34" charset="-128"/>
              </a:rPr>
              <a:t>int</a:t>
            </a:r>
            <a:r>
              <a:rPr lang="en-US" altLang="en-US" b="1" dirty="0">
                <a:ea typeface="MS PGothic" panose="020B0600070205080204" pitchFamily="34" charset="-128"/>
              </a:rPr>
              <a:t> a = </a:t>
            </a:r>
            <a:r>
              <a:rPr lang="en-US" altLang="en-US" b="1" dirty="0" err="1">
                <a:ea typeface="MS PGothic" panose="020B0600070205080204" pitchFamily="34" charset="-128"/>
              </a:rPr>
              <a:t>rs.getInt</a:t>
            </a:r>
            <a:r>
              <a:rPr lang="en-US" altLang="en-US" b="1" dirty="0">
                <a:ea typeface="MS PGothic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b="1" dirty="0">
                <a:ea typeface="MS PGothic" panose="020B0600070205080204" pitchFamily="34" charset="-128"/>
              </a:rPr>
              <a:t>a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ja-JP" b="1" dirty="0">
                <a:ea typeface="MS PGothic" panose="020B0600070205080204" pitchFamily="34" charset="-128"/>
              </a:rPr>
              <a:t>);</a:t>
            </a:r>
            <a:endParaRPr lang="en-US" altLang="ja-JP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b="1" dirty="0">
                <a:ea typeface="MS PGothic" panose="020B0600070205080204" pitchFamily="34" charset="-128"/>
              </a:rPr>
              <a:t>if (</a:t>
            </a:r>
            <a:r>
              <a:rPr lang="en-US" altLang="en-US" b="1" dirty="0" err="1">
                <a:ea typeface="MS PGothic" panose="020B0600070205080204" pitchFamily="34" charset="-128"/>
              </a:rPr>
              <a:t>rs.wasNull</a:t>
            </a:r>
            <a:r>
              <a:rPr lang="en-US" altLang="en-US" b="1" dirty="0">
                <a:ea typeface="MS PGothic" panose="020B0600070205080204" pitchFamily="34" charset="-128"/>
              </a:rPr>
              <a:t>()) </a:t>
            </a:r>
            <a:r>
              <a:rPr lang="en-US" altLang="en-US" b="1" dirty="0" err="1">
                <a:ea typeface="MS PGothic" panose="020B0600070205080204" pitchFamily="34" charset="-128"/>
              </a:rPr>
              <a:t>Systems.out.println</a:t>
            </a:r>
            <a:r>
              <a:rPr lang="en-US" altLang="en-US" b="1" dirty="0">
                <a:ea typeface="MS PGothic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b="1" dirty="0">
                <a:ea typeface="MS PGothic" panose="020B0600070205080204" pitchFamily="34" charset="-128"/>
              </a:rPr>
              <a:t>Got null value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ja-JP" b="1" dirty="0">
                <a:ea typeface="MS PGothic" panose="020B0600070205080204" pitchFamily="34" charset="-128"/>
              </a:rPr>
              <a:t>);</a:t>
            </a:r>
            <a:endParaRPr lang="en-US" altLang="en-US" b="1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Prepared Statement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PreparedStatement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conn.prepareStatement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"insert into instructor values(?,?,?,?)");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(1, "88877");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(2, "Perry");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(3, "Finance");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pStmt.setInt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(4, 125000);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(1, "88878");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/>
              <a:t>WARNING: always use prepared statements when taking an input from the user and adding it to a query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NEVER create a query by concatenating strings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"insert into instructor values(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' " + ID + " ', ' " + name + " ', " + " ' + dept name + " ', " ' balance + </a:t>
            </a:r>
            <a:r>
              <a:rPr lang="en-US" altLang="ja-JP" dirty="0"/>
              <a:t>'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)</a:t>
            </a:r>
            <a:r>
              <a:rPr lang="ja-JP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“</a:t>
            </a:r>
            <a:endParaRPr lang="en-US" altLang="ja-JP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What if name is </a:t>
            </a:r>
            <a:r>
              <a:rPr lang="ja-JP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“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D'Souza</a:t>
            </a:r>
            <a:r>
              <a:rPr lang="ja-JP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”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?</a:t>
            </a:r>
            <a:endParaRPr lang="en-US" altLang="ja-JP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/>
            <a:endParaRPr lang="en-US" altLang="en-US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SQL Injection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Suppose query is constructed using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" + name + "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"</a:t>
            </a:r>
            <a:endParaRPr lang="en-US" altLang="ja-JP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Suppose the user, instead of entering a name, enters: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endParaRPr lang="en-US" altLang="ja-JP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then the resulting statement becomes: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" + "X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Y" + "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"</a:t>
            </a:r>
            <a:endParaRPr lang="en-US" altLang="ja-JP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which is: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select * from instructor where name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endParaRPr lang="en-US" altLang="ja-JP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User could have even used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; update instructor set salary = salary + 10000; --</a:t>
            </a:r>
            <a:endParaRPr lang="en-US" altLang="ja-JP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Prepared </a:t>
            </a:r>
            <a:r>
              <a:rPr lang="en-US" altLang="en-US" dirty="0" err="1"/>
              <a:t>stament</a:t>
            </a:r>
            <a:r>
              <a:rPr lang="en-US" altLang="en-US" dirty="0"/>
              <a:t> internally uses:</a:t>
            </a:r>
            <a:br>
              <a:rPr lang="en-US" altLang="en-US" dirty="0"/>
            </a:br>
            <a:r>
              <a:rPr lang="en-US" altLang="en-US" dirty="0"/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X\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 or 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Y\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 = 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Y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Always use prepared statements, with user inputs as parameters</a:t>
            </a:r>
            <a:endParaRPr lang="en-US" altLang="en-US" b="1" dirty="0">
              <a:solidFill>
                <a:srgbClr val="002060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Features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ResultSet metadata</a:t>
            </a:r>
            <a:endParaRPr lang="en-US" altLang="en-US"/>
          </a:p>
          <a:p>
            <a:r>
              <a:rPr lang="en-US" altLang="en-US"/>
              <a:t>E.g.after executing query to get a ResultSet rs:</a:t>
            </a:r>
            <a:endParaRPr lang="en-US" altLang="en-US"/>
          </a:p>
          <a:p>
            <a:pPr lvl="1"/>
            <a:r>
              <a:rPr lang="en-US" altLang="en-US">
                <a:ea typeface="MS PGothic" panose="020B0600070205080204" pitchFamily="34" charset="-128"/>
              </a:rPr>
              <a:t>ResultSetMetaData rsmd = rs.getMetaData();</a:t>
            </a:r>
            <a:endParaRPr lang="en-US" altLang="en-US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>
                <a:ea typeface="MS PGothic" panose="020B0600070205080204" pitchFamily="34" charset="-128"/>
              </a:rPr>
              <a:t>     for(int i = 1; i &lt;= rsmd.getColumnCount(); i++) {</a:t>
            </a:r>
            <a:endParaRPr lang="en-US" altLang="en-US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>
                <a:ea typeface="MS PGothic" panose="020B0600070205080204" pitchFamily="34" charset="-128"/>
              </a:rPr>
              <a:t>           System.out.println(rsmd.getColumnName(i));</a:t>
            </a:r>
            <a:endParaRPr lang="en-US" altLang="en-US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/>
              <a:t>                  System.out.println(rsmd.getColumnTypeName(i));</a:t>
            </a:r>
            <a:endParaRPr lang="en-US" altLang="en-US"/>
          </a:p>
          <a:p>
            <a:pPr>
              <a:buFont typeface="Monotype Sorts" pitchFamily="-65" charset="2"/>
              <a:buNone/>
            </a:pPr>
            <a:r>
              <a:rPr lang="en-US" altLang="en-US"/>
              <a:t>	       }</a:t>
            </a:r>
            <a:endParaRPr lang="en-US" altLang="en-US"/>
          </a:p>
          <a:p>
            <a:r>
              <a:rPr lang="en-US" altLang="en-US"/>
              <a:t>How is this useful?</a:t>
            </a:r>
            <a:endParaRPr lang="en-US" altLang="en-US"/>
          </a:p>
          <a:p>
            <a:pPr>
              <a:buFont typeface="Monotype Sorts" pitchFamily="-65" charset="2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Database metadata</a:t>
            </a:r>
            <a:endParaRPr lang="en-US" altLang="en-US" dirty="0"/>
          </a:p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dbmd</a:t>
            </a:r>
            <a:r>
              <a:rPr lang="en-US" altLang="en-US" dirty="0"/>
              <a:t> = </a:t>
            </a:r>
            <a:r>
              <a:rPr lang="en-US" altLang="en-US" dirty="0" err="1"/>
              <a:t>conn.getMetaData</a:t>
            </a:r>
            <a:r>
              <a:rPr lang="en-US" altLang="en-US" dirty="0"/>
              <a:t>();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// Arguments to </a:t>
            </a:r>
            <a:r>
              <a:rPr lang="en-US" altLang="en-US" dirty="0" err="1">
                <a:solidFill>
                  <a:srgbClr val="002060"/>
                </a:solidFill>
              </a:rPr>
              <a:t>getColumns</a:t>
            </a:r>
            <a:r>
              <a:rPr lang="en-US" altLang="en-US" dirty="0">
                <a:solidFill>
                  <a:srgbClr val="002060"/>
                </a:solidFill>
              </a:rPr>
              <a:t>: Catalog, Schema-pattern, Table-pattern,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and Column-Pattern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Returns: One row for each column; row has a number of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such as COLUMN_NAME, TYPE_NAME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null indicates all Catalogs/Schemas.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“%” has the same meaning as SQL </a:t>
            </a:r>
            <a:r>
              <a:rPr lang="en-US" altLang="en-US" b="1" dirty="0">
                <a:solidFill>
                  <a:srgbClr val="002060"/>
                </a:solidFill>
              </a:rPr>
              <a:t>like</a:t>
            </a:r>
            <a:r>
              <a:rPr lang="en-US" altLang="en-US" dirty="0">
                <a:solidFill>
                  <a:srgbClr val="002060"/>
                </a:solidFill>
              </a:rPr>
              <a:t> clause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dbmd.getColumns</a:t>
            </a:r>
            <a:r>
              <a:rPr lang="en-US" altLang="en-US" dirty="0"/>
              <a:t>(null, "</a:t>
            </a:r>
            <a:r>
              <a:rPr lang="en-US" altLang="en-US" dirty="0" err="1"/>
              <a:t>univdb</a:t>
            </a:r>
            <a:r>
              <a:rPr lang="en-US" altLang="en-US" dirty="0"/>
              <a:t>", "department", "%");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while( </a:t>
            </a:r>
            <a:r>
              <a:rPr lang="en-US" altLang="en-US" dirty="0" err="1"/>
              <a:t>rs.next</a:t>
            </a:r>
            <a:r>
              <a:rPr lang="en-US" altLang="en-US" dirty="0"/>
              <a:t>()) {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("COLUMN_NAME"),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                                </a:t>
            </a:r>
            <a:r>
              <a:rPr lang="en-US" altLang="en-US" dirty="0" err="1"/>
              <a:t>rs.getString</a:t>
            </a:r>
            <a:r>
              <a:rPr lang="en-US" altLang="en-US" dirty="0"/>
              <a:t>("TYPE_NAME");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}</a:t>
            </a:r>
            <a:endParaRPr lang="en-US" altLang="en-US" dirty="0"/>
          </a:p>
          <a:p>
            <a:r>
              <a:rPr lang="en-US" altLang="en-US" dirty="0"/>
              <a:t>And where is this useful?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8077200" cy="4903787"/>
          </a:xfrm>
        </p:spPr>
        <p:txBody>
          <a:bodyPr/>
          <a:lstStyle/>
          <a:p>
            <a:r>
              <a:rPr lang="en-US" altLang="en-US" dirty="0"/>
              <a:t>Database metadata</a:t>
            </a:r>
            <a:endParaRPr lang="en-US" altLang="en-US" dirty="0"/>
          </a:p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dbmd</a:t>
            </a:r>
            <a:r>
              <a:rPr lang="en-US" altLang="en-US" dirty="0"/>
              <a:t> = </a:t>
            </a:r>
            <a:r>
              <a:rPr lang="en-US" altLang="en-US" dirty="0" err="1"/>
              <a:t>conn.getMetaData</a:t>
            </a:r>
            <a:r>
              <a:rPr lang="en-US" altLang="en-US" dirty="0"/>
              <a:t>();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// Arguments to </a:t>
            </a:r>
            <a:r>
              <a:rPr lang="en-US" altLang="en-US" dirty="0" err="1">
                <a:solidFill>
                  <a:srgbClr val="002060"/>
                </a:solidFill>
              </a:rPr>
              <a:t>getTables</a:t>
            </a:r>
            <a:r>
              <a:rPr lang="en-US" altLang="en-US" dirty="0">
                <a:solidFill>
                  <a:srgbClr val="002060"/>
                </a:solidFill>
              </a:rPr>
              <a:t>: Catalog, Schema-pattern, Table-pattern,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and Table-Type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Returns: One row for each table; row has a number of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such as TABLE_NAME, TABLE_CAT, TABLE_TYPE, ..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null indicates all Catalogs/Schemas.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“%” has the same meaning as SQL </a:t>
            </a:r>
            <a:r>
              <a:rPr lang="en-US" altLang="en-US" b="1" dirty="0">
                <a:solidFill>
                  <a:srgbClr val="002060"/>
                </a:solidFill>
              </a:rPr>
              <a:t>like</a:t>
            </a:r>
            <a:r>
              <a:rPr lang="en-US" altLang="en-US" dirty="0">
                <a:solidFill>
                  <a:srgbClr val="002060"/>
                </a:solidFill>
              </a:rPr>
              <a:t> clause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last attribute is an array of types of tables to return.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   TABLE means only regular tables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dbmd.getTables</a:t>
            </a:r>
            <a:r>
              <a:rPr lang="en-US" altLang="en-US" dirty="0"/>
              <a:t> (“”, "", “%", new String[] {“TABLES”});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while( </a:t>
            </a:r>
            <a:r>
              <a:rPr lang="en-US" altLang="en-US" dirty="0" err="1"/>
              <a:t>rs.next</a:t>
            </a:r>
            <a:r>
              <a:rPr lang="en-US" altLang="en-US" dirty="0"/>
              <a:t>()) {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(“TABLE_NAME“));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}</a:t>
            </a:r>
            <a:endParaRPr lang="en-US" altLang="en-US" dirty="0"/>
          </a:p>
          <a:p>
            <a:r>
              <a:rPr lang="en-US" altLang="en-US" dirty="0"/>
              <a:t>And where is this useful?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Finding Primary Keys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dmd</a:t>
            </a:r>
            <a:r>
              <a:rPr lang="en-US" altLang="en-US" dirty="0"/>
              <a:t> = </a:t>
            </a:r>
            <a:r>
              <a:rPr lang="en-US" altLang="en-US" dirty="0" err="1"/>
              <a:t>connection.getMetaData</a:t>
            </a:r>
            <a:r>
              <a:rPr lang="en-US" altLang="en-US" dirty="0"/>
              <a:t>();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// Arguments below are:  Catalog, Schema, and Table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 for Catalog/Schema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 The value null indicates all catalogs/schemas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dmd.getPrimaryKeys</a:t>
            </a:r>
            <a:r>
              <a:rPr lang="en-US" altLang="en-US" dirty="0"/>
              <a:t>(“”, “”, </a:t>
            </a:r>
            <a:r>
              <a:rPr lang="en-US" altLang="en-US" dirty="0" err="1"/>
              <a:t>tableName</a:t>
            </a:r>
            <a:r>
              <a:rPr lang="en-US" altLang="en-US" dirty="0"/>
              <a:t>);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while(</a:t>
            </a:r>
            <a:r>
              <a:rPr lang="en-US" altLang="en-US" dirty="0" err="1"/>
              <a:t>rs.next</a:t>
            </a:r>
            <a:r>
              <a:rPr lang="en-US" altLang="en-US" dirty="0"/>
              <a:t>()){</a:t>
            </a: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    // KEY_SEQ indicates the position of the attribute in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// the primary key, which is required if a primary key has multiple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//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/>
              <a:t>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(“KEY_SEQ”),  </a:t>
            </a:r>
            <a:br>
              <a:rPr lang="en-US" altLang="en-US" dirty="0"/>
            </a:br>
            <a:r>
              <a:rPr lang="en-US" altLang="en-US" dirty="0"/>
              <a:t>                                       </a:t>
            </a:r>
            <a:r>
              <a:rPr lang="en-US" altLang="en-US" dirty="0" err="1"/>
              <a:t>rs.getString</a:t>
            </a:r>
            <a:r>
              <a:rPr lang="en-US" altLang="en-US" dirty="0"/>
              <a:t>("COLUMN_NAME");</a:t>
            </a:r>
            <a:br>
              <a:rPr lang="en-US" altLang="en-US" dirty="0"/>
            </a:br>
            <a:r>
              <a:rPr lang="en-US" altLang="en-US" dirty="0"/>
              <a:t>}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Control in JDBC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169"/>
            <a:ext cx="7514516" cy="4983163"/>
          </a:xfrm>
        </p:spPr>
        <p:txBody>
          <a:bodyPr/>
          <a:lstStyle/>
          <a:p>
            <a:r>
              <a:rPr lang="en-US" altLang="en-US" dirty="0"/>
              <a:t>By default, each SQL statement is treated as a separate transaction that is committed automatically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bad idea for transactions with multiple updates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Can turn off automatic commit on a connection</a:t>
            </a:r>
            <a:endParaRPr lang="en-US" altLang="en-US" dirty="0"/>
          </a:p>
          <a:p>
            <a:pPr lvl="1"/>
            <a:r>
              <a:rPr lang="en-US" altLang="en-US" dirty="0" err="1">
                <a:ea typeface="MS PGothic" panose="020B0600070205080204" pitchFamily="34" charset="-128"/>
              </a:rPr>
              <a:t>conn.setAutoCommit</a:t>
            </a:r>
            <a:r>
              <a:rPr lang="en-US" altLang="en-US" dirty="0">
                <a:ea typeface="MS PGothic" panose="020B0600070205080204" pitchFamily="34" charset="-128"/>
              </a:rPr>
              <a:t>(false);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Transactions must then be committed or rolled back explicitly</a:t>
            </a:r>
            <a:endParaRPr lang="en-US" altLang="en-US" dirty="0"/>
          </a:p>
          <a:p>
            <a:pPr lvl="1"/>
            <a:r>
              <a:rPr lang="en-US" altLang="en-US" dirty="0" err="1">
                <a:ea typeface="MS PGothic" panose="020B0600070205080204" pitchFamily="34" charset="-128"/>
              </a:rPr>
              <a:t>conn.commit</a:t>
            </a:r>
            <a:r>
              <a:rPr lang="en-US" altLang="en-US" dirty="0">
                <a:ea typeface="MS PGothic" panose="020B0600070205080204" pitchFamily="34" charset="-128"/>
              </a:rPr>
              <a:t>();     or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 err="1">
                <a:ea typeface="MS PGothic" panose="020B0600070205080204" pitchFamily="34" charset="-128"/>
              </a:rPr>
              <a:t>conn.rollback</a:t>
            </a:r>
            <a:r>
              <a:rPr lang="en-US" altLang="en-US" dirty="0">
                <a:ea typeface="MS PGothic" panose="020B0600070205080204" pitchFamily="34" charset="-128"/>
              </a:rPr>
              <a:t>();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 err="1"/>
              <a:t>conn.setAutoCommit</a:t>
            </a:r>
            <a:r>
              <a:rPr lang="en-US" altLang="en-US" dirty="0"/>
              <a:t>(true) turns on automatic commit.</a:t>
            </a:r>
            <a:endParaRPr lang="en-US" altLang="en-US" dirty="0"/>
          </a:p>
          <a:p>
            <a:pPr>
              <a:buNone/>
            </a:pPr>
            <a:r>
              <a:rPr lang="en-US" altLang="en-US" dirty="0">
                <a:ea typeface="MS PGothic" panose="020B0600070205080204" pitchFamily="34" charset="-128"/>
              </a:rPr>
              <a:t>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JDBC Features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27963" cy="4903787"/>
          </a:xfrm>
        </p:spPr>
        <p:txBody>
          <a:bodyPr/>
          <a:lstStyle/>
          <a:p>
            <a:r>
              <a:rPr lang="en-US" altLang="en-US" dirty="0"/>
              <a:t>Calling functions and procedures</a:t>
            </a:r>
            <a:endParaRPr lang="en-US" altLang="en-US" dirty="0"/>
          </a:p>
          <a:p>
            <a:pPr lvl="1"/>
            <a:r>
              <a:rPr lang="en-US" altLang="en-US" dirty="0" err="1">
                <a:ea typeface="MS PGothic" panose="020B0600070205080204" pitchFamily="34" charset="-128"/>
              </a:rPr>
              <a:t>CallableStatement</a:t>
            </a:r>
            <a:r>
              <a:rPr lang="en-US" altLang="en-US" dirty="0">
                <a:ea typeface="MS PGothic" panose="020B0600070205080204" pitchFamily="34" charset="-128"/>
              </a:rPr>
              <a:t> cStmt1 = </a:t>
            </a:r>
            <a:r>
              <a:rPr lang="en-US" altLang="en-US" dirty="0" err="1">
                <a:ea typeface="MS PGothic" panose="020B0600070205080204" pitchFamily="34" charset="-128"/>
              </a:rPr>
              <a:t>conn.prepareCall</a:t>
            </a:r>
            <a:r>
              <a:rPr lang="en-US" altLang="en-US" dirty="0">
                <a:ea typeface="MS PGothic" panose="020B0600070205080204" pitchFamily="34" charset="-128"/>
              </a:rPr>
              <a:t>("{? = call some function(?)}");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 err="1">
                <a:ea typeface="MS PGothic" panose="020B0600070205080204" pitchFamily="34" charset="-128"/>
              </a:rPr>
              <a:t>CallableStatement</a:t>
            </a:r>
            <a:r>
              <a:rPr lang="en-US" altLang="en-US" dirty="0">
                <a:ea typeface="MS PGothic" panose="020B0600070205080204" pitchFamily="34" charset="-128"/>
              </a:rPr>
              <a:t> cStmt2 = </a:t>
            </a:r>
            <a:r>
              <a:rPr lang="en-US" altLang="en-US" dirty="0" err="1">
                <a:ea typeface="MS PGothic" panose="020B0600070205080204" pitchFamily="34" charset="-128"/>
              </a:rPr>
              <a:t>conn.prepareCall</a:t>
            </a:r>
            <a:r>
              <a:rPr lang="en-US" altLang="en-US" dirty="0">
                <a:ea typeface="MS PGothic" panose="020B0600070205080204" pitchFamily="34" charset="-128"/>
              </a:rPr>
              <a:t>("{call some procedure(?,?)}");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Handling large object types</a:t>
            </a:r>
            <a:endParaRPr lang="en-US" altLang="en-US" dirty="0"/>
          </a:p>
          <a:p>
            <a:pPr lvl="1"/>
            <a:r>
              <a:rPr lang="en-US" altLang="en-US" dirty="0" err="1">
                <a:ea typeface="MS PGothic" panose="020B0600070205080204" pitchFamily="34" charset="-128"/>
              </a:rPr>
              <a:t>getBlob</a:t>
            </a:r>
            <a:r>
              <a:rPr lang="en-US" altLang="en-US" dirty="0">
                <a:ea typeface="MS PGothic" panose="020B0600070205080204" pitchFamily="34" charset="-128"/>
              </a:rPr>
              <a:t>() and </a:t>
            </a:r>
            <a:r>
              <a:rPr lang="en-US" altLang="en-US" dirty="0" err="1">
                <a:ea typeface="MS PGothic" panose="020B0600070205080204" pitchFamily="34" charset="-128"/>
              </a:rPr>
              <a:t>getClob</a:t>
            </a:r>
            <a:r>
              <a:rPr lang="en-US" altLang="en-US" dirty="0">
                <a:ea typeface="MS PGothic" panose="020B0600070205080204" pitchFamily="34" charset="-128"/>
              </a:rPr>
              <a:t>() that are similar to the </a:t>
            </a:r>
            <a:r>
              <a:rPr lang="en-US" altLang="en-US" dirty="0" err="1">
                <a:ea typeface="MS PGothic" panose="020B0600070205080204" pitchFamily="34" charset="-128"/>
              </a:rPr>
              <a:t>getString</a:t>
            </a:r>
            <a:r>
              <a:rPr lang="en-US" altLang="en-US" dirty="0">
                <a:ea typeface="MS PGothic" panose="020B0600070205080204" pitchFamily="34" charset="-128"/>
              </a:rPr>
              <a:t>() method, but return objects of type Blob and </a:t>
            </a:r>
            <a:r>
              <a:rPr lang="en-US" altLang="en-US" dirty="0" err="1">
                <a:ea typeface="MS PGothic" panose="020B0600070205080204" pitchFamily="34" charset="-128"/>
              </a:rPr>
              <a:t>Clob</a:t>
            </a:r>
            <a:r>
              <a:rPr lang="en-US" altLang="en-US" dirty="0">
                <a:ea typeface="MS PGothic" panose="020B0600070205080204" pitchFamily="34" charset="-128"/>
              </a:rPr>
              <a:t>, respectively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get data from these objects by </a:t>
            </a:r>
            <a:r>
              <a:rPr lang="en-US" altLang="en-US" dirty="0" err="1">
                <a:ea typeface="MS PGothic" panose="020B0600070205080204" pitchFamily="34" charset="-128"/>
              </a:rPr>
              <a:t>getBytes</a:t>
            </a:r>
            <a:r>
              <a:rPr lang="en-US" altLang="en-US" dirty="0">
                <a:ea typeface="MS PGothic" panose="020B0600070205080204" pitchFamily="34" charset="-128"/>
              </a:rPr>
              <a:t>()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associate an open stream with Java Blob or </a:t>
            </a:r>
            <a:r>
              <a:rPr lang="en-US" altLang="en-US" dirty="0" err="1">
                <a:ea typeface="MS PGothic" panose="020B0600070205080204" pitchFamily="34" charset="-128"/>
              </a:rPr>
              <a:t>Clob</a:t>
            </a:r>
            <a:r>
              <a:rPr lang="en-US" altLang="en-US" dirty="0">
                <a:ea typeface="MS PGothic" panose="020B0600070205080204" pitchFamily="34" charset="-128"/>
              </a:rPr>
              <a:t> object to update large objects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 err="1">
                <a:ea typeface="MS PGothic" panose="020B0600070205080204" pitchFamily="34" charset="-128"/>
              </a:rPr>
              <a:t>blob.setBlob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dirty="0" err="1">
                <a:ea typeface="MS PGothic" panose="020B0600070205080204" pitchFamily="34" charset="-128"/>
              </a:rPr>
              <a:t>int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parameterIndex</a:t>
            </a:r>
            <a:r>
              <a:rPr lang="en-US" altLang="en-US" dirty="0">
                <a:ea typeface="MS PGothic" panose="020B0600070205080204" pitchFamily="34" charset="-128"/>
              </a:rPr>
              <a:t>, </a:t>
            </a:r>
            <a:r>
              <a:rPr lang="en-US" altLang="en-US" dirty="0" err="1">
                <a:ea typeface="MS PGothic" panose="020B0600070205080204" pitchFamily="34" charset="-128"/>
              </a:rPr>
              <a:t>InputStream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inputStream</a:t>
            </a:r>
            <a:r>
              <a:rPr lang="en-US" altLang="en-US" dirty="0">
                <a:ea typeface="MS PGothic" panose="020B0600070205080204" pitchFamily="34" charset="-128"/>
              </a:rPr>
              <a:t>).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9351"/>
            <a:ext cx="7205218" cy="3995674"/>
          </a:xfrm>
        </p:spPr>
        <p:txBody>
          <a:bodyPr/>
          <a:lstStyle/>
          <a:p>
            <a:r>
              <a:rPr lang="en-US" altLang="en-US" sz="1700" dirty="0"/>
              <a:t>Accessing SQL From a Programming Language</a:t>
            </a:r>
            <a:endParaRPr lang="en-US" altLang="en-US" sz="1700" dirty="0"/>
          </a:p>
          <a:p>
            <a:r>
              <a:rPr lang="en-US" altLang="en-US" sz="1700" dirty="0"/>
              <a:t>Functions and Procedures</a:t>
            </a:r>
            <a:endParaRPr lang="en-US" altLang="en-US" sz="1700" dirty="0"/>
          </a:p>
          <a:p>
            <a:r>
              <a:rPr lang="en-US" altLang="en-US" sz="1700" dirty="0"/>
              <a:t>Triggers</a:t>
            </a:r>
            <a:endParaRPr lang="en-US" altLang="en-US" sz="1700" dirty="0"/>
          </a:p>
          <a:p>
            <a:r>
              <a:rPr lang="en-US" altLang="en-US" sz="1700" dirty="0"/>
              <a:t>Recursive Queries</a:t>
            </a:r>
            <a:endParaRPr lang="en-US" altLang="en-US" sz="1700" dirty="0"/>
          </a:p>
          <a:p>
            <a:r>
              <a:rPr lang="en-US" altLang="en-US" sz="1700" dirty="0"/>
              <a:t>Advanced Aggregation Features</a:t>
            </a:r>
            <a:endParaRPr lang="en-US" altLang="en-US" sz="1700" dirty="0"/>
          </a:p>
          <a:p>
            <a:endParaRPr lang="en-US" altLang="en-US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Resources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Basics Tutorial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https://docs.oracle.com/javase/tutorial/jdbc/index.html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SQLJ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is overly dynamic, errors cannot be caught by compiler</a:t>
            </a:r>
            <a:endParaRPr lang="en-US" altLang="en-US" dirty="0"/>
          </a:p>
          <a:p>
            <a:r>
              <a:rPr lang="en-US" altLang="en-US" dirty="0"/>
              <a:t>SQLJ: embedded SQL in Java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#</a:t>
            </a:r>
            <a:r>
              <a:rPr lang="en-US" altLang="en-US" dirty="0" err="1">
                <a:ea typeface="MS PGothic" panose="020B0600070205080204" pitchFamily="34" charset="-128"/>
              </a:rPr>
              <a:t>sql</a:t>
            </a:r>
            <a:r>
              <a:rPr lang="en-US" altLang="en-US" dirty="0">
                <a:ea typeface="MS PGothic" panose="020B0600070205080204" pitchFamily="34" charset="-128"/>
              </a:rPr>
              <a:t> iterator </a:t>
            </a:r>
            <a:r>
              <a:rPr lang="en-US" altLang="en-US" dirty="0" err="1">
                <a:ea typeface="MS PGothic" panose="020B0600070205080204" pitchFamily="34" charset="-128"/>
              </a:rPr>
              <a:t>deptInfoIter</a:t>
            </a:r>
            <a:r>
              <a:rPr lang="en-US" altLang="en-US" dirty="0">
                <a:ea typeface="MS PGothic" panose="020B0600070205080204" pitchFamily="34" charset="-128"/>
              </a:rPr>
              <a:t> ( String </a:t>
            </a:r>
            <a:r>
              <a:rPr lang="en-US" altLang="en-US" dirty="0" err="1">
                <a:ea typeface="MS PGothic" panose="020B0600070205080204" pitchFamily="34" charset="-128"/>
              </a:rPr>
              <a:t>dept</a:t>
            </a:r>
            <a:r>
              <a:rPr lang="en-US" altLang="en-US" dirty="0">
                <a:ea typeface="MS PGothic" panose="020B0600070205080204" pitchFamily="34" charset="-128"/>
              </a:rPr>
              <a:t> name, </a:t>
            </a:r>
            <a:r>
              <a:rPr lang="en-US" altLang="en-US" dirty="0" err="1">
                <a:ea typeface="MS PGothic" panose="020B0600070205080204" pitchFamily="34" charset="-128"/>
              </a:rPr>
              <a:t>int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avgSal</a:t>
            </a:r>
            <a:r>
              <a:rPr lang="en-US" altLang="en-US" dirty="0">
                <a:ea typeface="MS PGothic" panose="020B0600070205080204" pitchFamily="34" charset="-128"/>
              </a:rPr>
              <a:t>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</a:t>
            </a:r>
            <a:r>
              <a:rPr lang="en-US" altLang="en-US" dirty="0" err="1">
                <a:ea typeface="MS PGothic" panose="020B0600070205080204" pitchFamily="34" charset="-128"/>
              </a:rPr>
              <a:t>deptInfoIter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iter</a:t>
            </a:r>
            <a:r>
              <a:rPr lang="en-US" altLang="en-US" dirty="0">
                <a:ea typeface="MS PGothic" panose="020B0600070205080204" pitchFamily="34" charset="-128"/>
              </a:rPr>
              <a:t> = null;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#</a:t>
            </a:r>
            <a:r>
              <a:rPr lang="en-US" altLang="en-US" dirty="0" err="1">
                <a:ea typeface="MS PGothic" panose="020B0600070205080204" pitchFamily="34" charset="-128"/>
              </a:rPr>
              <a:t>sql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iter</a:t>
            </a:r>
            <a:r>
              <a:rPr lang="en-US" altLang="en-US" dirty="0">
                <a:ea typeface="MS PGothic" panose="020B0600070205080204" pitchFamily="34" charset="-128"/>
              </a:rPr>
              <a:t> = { select </a:t>
            </a:r>
            <a:r>
              <a:rPr lang="en-US" altLang="en-US" dirty="0" err="1">
                <a:ea typeface="MS PGothic" panose="020B0600070205080204" pitchFamily="34" charset="-128"/>
              </a:rPr>
              <a:t>dept_name</a:t>
            </a:r>
            <a:r>
              <a:rPr lang="en-US" altLang="en-US" dirty="0">
                <a:ea typeface="MS PGothic" panose="020B0600070205080204" pitchFamily="34" charset="-128"/>
              </a:rPr>
              <a:t>, </a:t>
            </a:r>
            <a:r>
              <a:rPr lang="en-US" altLang="en-US" dirty="0" err="1">
                <a:ea typeface="MS PGothic" panose="020B0600070205080204" pitchFamily="34" charset="-128"/>
              </a:rPr>
              <a:t>avg</a:t>
            </a:r>
            <a:r>
              <a:rPr lang="en-US" altLang="en-US" dirty="0">
                <a:ea typeface="MS PGothic" panose="020B0600070205080204" pitchFamily="34" charset="-128"/>
              </a:rPr>
              <a:t>(salary) from instructor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		 group by </a:t>
            </a:r>
            <a:r>
              <a:rPr lang="en-US" altLang="en-US" dirty="0" err="1">
                <a:ea typeface="MS PGothic" panose="020B0600070205080204" pitchFamily="34" charset="-128"/>
              </a:rPr>
              <a:t>dept</a:t>
            </a:r>
            <a:r>
              <a:rPr lang="en-US" altLang="en-US" dirty="0">
                <a:ea typeface="MS PGothic" panose="020B0600070205080204" pitchFamily="34" charset="-128"/>
              </a:rPr>
              <a:t> name };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while (</a:t>
            </a:r>
            <a:r>
              <a:rPr lang="en-US" altLang="en-US" dirty="0" err="1">
                <a:ea typeface="MS PGothic" panose="020B0600070205080204" pitchFamily="34" charset="-128"/>
              </a:rPr>
              <a:t>iter.next</a:t>
            </a:r>
            <a:r>
              <a:rPr lang="en-US" altLang="en-US" dirty="0">
                <a:ea typeface="MS PGothic" panose="020B0600070205080204" pitchFamily="34" charset="-128"/>
              </a:rPr>
              <a:t>()) {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	   String </a:t>
            </a:r>
            <a:r>
              <a:rPr lang="en-US" altLang="en-US" dirty="0" err="1">
                <a:ea typeface="MS PGothic" panose="020B0600070205080204" pitchFamily="34" charset="-128"/>
              </a:rPr>
              <a:t>deptName</a:t>
            </a:r>
            <a:r>
              <a:rPr lang="en-US" altLang="en-US" dirty="0">
                <a:ea typeface="MS PGothic" panose="020B0600070205080204" pitchFamily="34" charset="-128"/>
              </a:rPr>
              <a:t> = </a:t>
            </a:r>
            <a:r>
              <a:rPr lang="en-US" altLang="en-US" dirty="0" err="1">
                <a:ea typeface="MS PGothic" panose="020B0600070205080204" pitchFamily="34" charset="-128"/>
              </a:rPr>
              <a:t>iter.dept_name</a:t>
            </a:r>
            <a:r>
              <a:rPr lang="en-US" altLang="en-US" dirty="0">
                <a:ea typeface="MS PGothic" panose="020B0600070205080204" pitchFamily="34" charset="-128"/>
              </a:rPr>
              <a:t>();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      </a:t>
            </a:r>
            <a:r>
              <a:rPr lang="en-US" altLang="en-US" dirty="0" err="1">
                <a:ea typeface="MS PGothic" panose="020B0600070205080204" pitchFamily="34" charset="-128"/>
              </a:rPr>
              <a:t>int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avgSal</a:t>
            </a:r>
            <a:r>
              <a:rPr lang="en-US" altLang="en-US" dirty="0">
                <a:ea typeface="MS PGothic" panose="020B0600070205080204" pitchFamily="34" charset="-128"/>
              </a:rPr>
              <a:t> = </a:t>
            </a:r>
            <a:r>
              <a:rPr lang="en-US" altLang="en-US" dirty="0" err="1">
                <a:ea typeface="MS PGothic" panose="020B0600070205080204" pitchFamily="34" charset="-128"/>
              </a:rPr>
              <a:t>iter.avgSal</a:t>
            </a:r>
            <a:r>
              <a:rPr lang="en-US" altLang="en-US" dirty="0">
                <a:ea typeface="MS PGothic" panose="020B0600070205080204" pitchFamily="34" charset="-128"/>
              </a:rPr>
              <a:t>();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      </a:t>
            </a:r>
            <a:r>
              <a:rPr lang="en-US" altLang="en-US" dirty="0" err="1">
                <a:ea typeface="MS PGothic" panose="020B0600070205080204" pitchFamily="34" charset="-128"/>
              </a:rPr>
              <a:t>System.out.println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dirty="0" err="1">
                <a:ea typeface="MS PGothic" panose="020B0600070205080204" pitchFamily="34" charset="-128"/>
              </a:rPr>
              <a:t>deptName</a:t>
            </a:r>
            <a:r>
              <a:rPr lang="en-US" altLang="en-US" dirty="0">
                <a:ea typeface="MS PGothic" panose="020B0600070205080204" pitchFamily="34" charset="-128"/>
              </a:rPr>
              <a:t> + " " + </a:t>
            </a:r>
            <a:r>
              <a:rPr lang="en-US" altLang="en-US" dirty="0" err="1">
                <a:ea typeface="MS PGothic" panose="020B0600070205080204" pitchFamily="34" charset="-128"/>
              </a:rPr>
              <a:t>avgSal</a:t>
            </a:r>
            <a:r>
              <a:rPr lang="en-US" altLang="en-US" dirty="0">
                <a:ea typeface="MS PGothic" panose="020B0600070205080204" pitchFamily="34" charset="-128"/>
              </a:rPr>
              <a:t>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}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</a:t>
            </a:r>
            <a:r>
              <a:rPr lang="en-US" altLang="en-US" dirty="0" err="1">
                <a:ea typeface="MS PGothic" panose="020B0600070205080204" pitchFamily="34" charset="-128"/>
              </a:rPr>
              <a:t>iter.close</a:t>
            </a:r>
            <a:r>
              <a:rPr lang="en-US" altLang="en-US" dirty="0">
                <a:ea typeface="MS PGothic" panose="020B0600070205080204" pitchFamily="34" charset="-128"/>
              </a:rPr>
              <a:t>();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2089" y="2492375"/>
            <a:ext cx="5036135" cy="2124075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ODBC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709"/>
            <a:ext cx="7287837" cy="4635454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O</a:t>
            </a:r>
            <a:r>
              <a:rPr lang="en-US" altLang="en-US" dirty="0"/>
              <a:t>pen </a:t>
            </a:r>
            <a:r>
              <a:rPr lang="en-US" altLang="en-US" dirty="0" err="1"/>
              <a:t>DataBase</a:t>
            </a:r>
            <a:r>
              <a:rPr lang="en-US" altLang="en-US" dirty="0"/>
              <a:t> Connectivity (ODBC) standard 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standard for application program to communicate with a database server.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application program interface (API) to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open a connection with a database,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send queries and updates,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get back results.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Applications such as GUI, spreadsheets, etc. can use ODBC</a:t>
            </a:r>
            <a:endParaRPr lang="en-US" altLang="en-US" dirty="0"/>
          </a:p>
          <a:p>
            <a:pPr>
              <a:buNone/>
            </a:pPr>
            <a:r>
              <a:rPr lang="en-US" altLang="en-US" dirty="0">
                <a:ea typeface="MS PGothic" panose="020B0600070205080204" pitchFamily="34" charset="-128"/>
              </a:rPr>
              <a:t>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0730"/>
            <a:ext cx="8105775" cy="4858120"/>
          </a:xfrm>
        </p:spPr>
        <p:txBody>
          <a:bodyPr/>
          <a:lstStyle/>
          <a:p>
            <a:pPr>
              <a:tabLst>
                <a:tab pos="744220" algn="l"/>
              </a:tabLst>
            </a:pPr>
            <a:r>
              <a:rPr lang="en-US" altLang="en-US" dirty="0"/>
              <a:t>The SQL standard defines </a:t>
            </a:r>
            <a:r>
              <a:rPr lang="en-US" altLang="en-US" dirty="0" err="1"/>
              <a:t>embeddings</a:t>
            </a:r>
            <a:r>
              <a:rPr lang="en-US" altLang="en-US" dirty="0"/>
              <a:t> of SQL in a variety of programming languages such as C, C++, Java, Fortran and PL/1, </a:t>
            </a:r>
            <a:endParaRPr lang="en-US" altLang="en-US" dirty="0"/>
          </a:p>
          <a:p>
            <a:pPr>
              <a:tabLst>
                <a:tab pos="744220" algn="l"/>
              </a:tabLst>
            </a:pPr>
            <a:r>
              <a:rPr lang="en-US" altLang="en-US" dirty="0"/>
              <a:t>A language to which SQL queries are embedded is referred to as a </a:t>
            </a:r>
            <a:r>
              <a:rPr lang="en-US" altLang="en-US" b="1" dirty="0">
                <a:solidFill>
                  <a:srgbClr val="002060"/>
                </a:solidFill>
              </a:rPr>
              <a:t>host language</a:t>
            </a:r>
            <a:r>
              <a:rPr lang="en-US" altLang="en-US" dirty="0"/>
              <a:t>, and the SQL structures permitted in the host language comprise </a:t>
            </a:r>
            <a:r>
              <a:rPr lang="en-US" altLang="en-US" i="1" dirty="0"/>
              <a:t>embedded </a:t>
            </a:r>
            <a:r>
              <a:rPr lang="en-US" altLang="en-US" dirty="0"/>
              <a:t>SQL.</a:t>
            </a:r>
            <a:endParaRPr lang="en-US" altLang="en-US" dirty="0"/>
          </a:p>
          <a:p>
            <a:pPr>
              <a:tabLst>
                <a:tab pos="744220" algn="l"/>
              </a:tabLst>
            </a:pPr>
            <a:r>
              <a:rPr lang="en-US" altLang="en-US" dirty="0"/>
              <a:t>The basic form of these languages follows that of the System R embedding of SQL into PL/1.</a:t>
            </a:r>
            <a:endParaRPr lang="en-US" altLang="en-US" dirty="0"/>
          </a:p>
          <a:p>
            <a:pPr>
              <a:tabLst>
                <a:tab pos="744220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EXEC SQL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statement is used in the host language to identify embedded SQL request to the preprocessor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744220" algn="l"/>
              </a:tabLst>
            </a:pPr>
            <a:r>
              <a:rPr lang="en-US" altLang="en-US" dirty="0"/>
              <a:t>               EXEC SQL &lt;embedded SQL statement &gt;;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744220" algn="l"/>
              </a:tabLst>
            </a:pPr>
            <a:r>
              <a:rPr lang="en-US" altLang="en-US" dirty="0"/>
              <a:t>      Note:  this varies by language: </a:t>
            </a:r>
            <a:endParaRPr lang="en-US" altLang="en-US" dirty="0"/>
          </a:p>
          <a:p>
            <a:pPr lvl="1">
              <a:tabLst>
                <a:tab pos="74422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In some languages, like COBOL,  the semicolon is replaced with END-EXEC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tabLst>
                <a:tab pos="74422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In Java embedding uses    # SQL { …. };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  <a:tabLst>
                <a:tab pos="744220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96200" cy="4876800"/>
          </a:xfrm>
        </p:spPr>
        <p:txBody>
          <a:bodyPr/>
          <a:lstStyle/>
          <a:p>
            <a:pPr>
              <a:tabLst>
                <a:tab pos="744220" algn="l"/>
              </a:tabLst>
            </a:pPr>
            <a:r>
              <a:rPr lang="en-US" altLang="en-US" dirty="0"/>
              <a:t>Before executing any SQL statements, the program must first connect to the database.  This is done using: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744220" algn="l"/>
              </a:tabLst>
            </a:pPr>
            <a:r>
              <a:rPr lang="en-US" altLang="en-US" dirty="0"/>
              <a:t>         EXEC-SQL </a:t>
            </a:r>
            <a:r>
              <a:rPr lang="en-US" altLang="en-US" b="1" dirty="0"/>
              <a:t>connect to  </a:t>
            </a:r>
            <a:r>
              <a:rPr lang="en-US" altLang="en-US" i="1" dirty="0"/>
              <a:t>server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  <a:r>
              <a:rPr lang="en-US" altLang="en-US" b="1" dirty="0"/>
              <a:t>user</a:t>
            </a:r>
            <a:r>
              <a:rPr lang="en-US" altLang="en-US" dirty="0"/>
              <a:t> </a:t>
            </a:r>
            <a:r>
              <a:rPr lang="en-US" altLang="en-US" i="1" dirty="0"/>
              <a:t>user-name </a:t>
            </a:r>
            <a:r>
              <a:rPr lang="en-US" altLang="en-US" b="1" dirty="0"/>
              <a:t>using</a:t>
            </a:r>
            <a:r>
              <a:rPr lang="en-US" altLang="en-US" dirty="0"/>
              <a:t> </a:t>
            </a:r>
            <a:r>
              <a:rPr lang="en-US" altLang="en-US" i="1" dirty="0"/>
              <a:t>password</a:t>
            </a:r>
            <a:r>
              <a:rPr lang="en-US" altLang="en-US" dirty="0"/>
              <a:t>;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744220" algn="l"/>
              </a:tabLst>
            </a:pPr>
            <a:r>
              <a:rPr lang="en-US" altLang="en-US" dirty="0"/>
              <a:t>     Here, </a:t>
            </a:r>
            <a:r>
              <a:rPr lang="en-US" altLang="en-US" i="1" dirty="0"/>
              <a:t>server</a:t>
            </a:r>
            <a:r>
              <a:rPr lang="en-US" altLang="en-US" dirty="0"/>
              <a:t> identifies the server to which a connection is to be established.</a:t>
            </a:r>
            <a:endParaRPr lang="en-US" altLang="en-US" dirty="0"/>
          </a:p>
          <a:p>
            <a:pPr>
              <a:tabLst>
                <a:tab pos="744220" algn="l"/>
              </a:tabLst>
            </a:pPr>
            <a:r>
              <a:rPr lang="en-US" altLang="en-US" dirty="0"/>
              <a:t>Variables of the host language can be used within embedded SQL statements.  They are preceded  by a colon  (:) to distinguish from SQL variables (e.g.,  :</a:t>
            </a:r>
            <a:r>
              <a:rPr lang="en-US" altLang="en-US" i="1" dirty="0" err="1"/>
              <a:t>credit_amount</a:t>
            </a:r>
            <a:r>
              <a:rPr lang="en-US" altLang="en-US" i="1" dirty="0"/>
              <a:t> )</a:t>
            </a:r>
            <a:endParaRPr lang="en-US" altLang="en-US" dirty="0"/>
          </a:p>
          <a:p>
            <a:pPr>
              <a:tabLst>
                <a:tab pos="744220" algn="l"/>
              </a:tabLst>
            </a:pPr>
            <a:r>
              <a:rPr lang="en-US" altLang="en-US" dirty="0"/>
              <a:t>Variables used as above must be declared within DECLARE section, as illustrated below. The syntax for declaring the variables, however, follows the usual host language syntax.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744220" algn="l"/>
              </a:tabLst>
            </a:pPr>
            <a:r>
              <a:rPr lang="en-US" altLang="en-US" dirty="0"/>
              <a:t>              EXEC-SQL BEGIN DECLARE SECTION}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744220" algn="l"/>
              </a:tabLst>
            </a:pPr>
            <a:r>
              <a:rPr lang="en-US" altLang="en-US" dirty="0"/>
              <a:t>                      </a:t>
            </a:r>
            <a:r>
              <a:rPr lang="en-US" altLang="en-US" dirty="0" err="1"/>
              <a:t>int</a:t>
            </a:r>
            <a:r>
              <a:rPr lang="en-US" altLang="en-US" dirty="0"/>
              <a:t>  </a:t>
            </a:r>
            <a:r>
              <a:rPr lang="en-US" altLang="en-US" i="1" dirty="0"/>
              <a:t>credit-amount </a:t>
            </a:r>
            <a:r>
              <a:rPr lang="en-US" altLang="en-US" dirty="0"/>
              <a:t>;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744220" algn="l"/>
              </a:tabLst>
            </a:pPr>
            <a:r>
              <a:rPr lang="en-US" altLang="en-US" dirty="0"/>
              <a:t>              EXEC-SQL END DECLARE SECTION;</a:t>
            </a:r>
            <a:endParaRPr lang="en-US" altLang="en-US" dirty="0"/>
          </a:p>
          <a:p>
            <a:pPr>
              <a:tabLst>
                <a:tab pos="744220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744220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2050"/>
            <a:ext cx="7445375" cy="4903788"/>
          </a:xfrm>
        </p:spPr>
        <p:txBody>
          <a:bodyPr/>
          <a:lstStyle/>
          <a:p>
            <a:pPr>
              <a:tabLst>
                <a:tab pos="3140075" algn="ctr"/>
              </a:tabLst>
              <a:defRPr/>
            </a:pPr>
            <a:r>
              <a:rPr lang="en-US" dirty="0"/>
              <a:t>To write an embedded SQL query, we use the </a:t>
            </a:r>
            <a:endParaRPr lang="en-US" dirty="0"/>
          </a:p>
          <a:p>
            <a:pPr>
              <a:buFont typeface="Monotype Sorts" pitchFamily="-65" charset="2"/>
              <a:buNone/>
              <a:tabLst>
                <a:tab pos="3140075" algn="ctr"/>
              </a:tabLst>
              <a:defRPr/>
            </a:pPr>
            <a:r>
              <a:rPr lang="en-US" b="1" dirty="0"/>
              <a:t>             declare </a:t>
            </a:r>
            <a:r>
              <a:rPr lang="en-US" i="1" dirty="0"/>
              <a:t>c</a:t>
            </a:r>
            <a:r>
              <a:rPr lang="en-US" b="1" dirty="0"/>
              <a:t> cursor for  &lt;SQL query&gt; </a:t>
            </a:r>
            <a:endParaRPr lang="en-US" b="1" dirty="0"/>
          </a:p>
          <a:p>
            <a:pPr>
              <a:buFont typeface="Monotype Sorts" pitchFamily="-65" charset="2"/>
              <a:buNone/>
              <a:tabLst>
                <a:tab pos="3140075" algn="ctr"/>
              </a:tabLst>
              <a:defRPr/>
            </a:pPr>
            <a:r>
              <a:rPr lang="en-US" b="1" dirty="0"/>
              <a:t>      </a:t>
            </a:r>
            <a:r>
              <a:rPr lang="en-US" dirty="0"/>
              <a:t>statement.  </a:t>
            </a:r>
            <a:r>
              <a:rPr lang="en-US" kern="1200" dirty="0"/>
              <a:t>The  variable </a:t>
            </a:r>
            <a:r>
              <a:rPr lang="en-US" i="1" kern="1200" dirty="0"/>
              <a:t>c</a:t>
            </a:r>
            <a:r>
              <a:rPr lang="en-US" kern="1200" dirty="0"/>
              <a:t>  is used to identify the query</a:t>
            </a:r>
            <a:endParaRPr lang="en-US" kern="1200" dirty="0"/>
          </a:p>
          <a:p>
            <a:pPr>
              <a:tabLst>
                <a:tab pos="3140075" algn="ctr"/>
              </a:tabLst>
              <a:defRPr/>
            </a:pPr>
            <a:r>
              <a:rPr lang="en-US" dirty="0"/>
              <a:t>Example:</a:t>
            </a:r>
            <a:endParaRPr lang="en-US" dirty="0"/>
          </a:p>
          <a:p>
            <a:pPr lvl="1">
              <a:tabLst>
                <a:tab pos="3140075" algn="ctr"/>
              </a:tabLst>
              <a:defRPr/>
            </a:pPr>
            <a:r>
              <a:rPr lang="en-US" dirty="0"/>
              <a:t>From within a host language, find the ID and name of students who  have completed more than the number of credits stored in variable </a:t>
            </a:r>
            <a:r>
              <a:rPr lang="en-US" dirty="0" err="1">
                <a:solidFill>
                  <a:srgbClr val="002060"/>
                </a:solidFill>
              </a:rPr>
              <a:t>credit_amount</a:t>
            </a:r>
            <a:r>
              <a:rPr lang="en-US" dirty="0">
                <a:solidFill>
                  <a:srgbClr val="993300"/>
                </a:solidFill>
              </a:rPr>
              <a:t> </a:t>
            </a:r>
            <a:r>
              <a:rPr lang="en-US" dirty="0"/>
              <a:t>in the host langue</a:t>
            </a:r>
            <a:endParaRPr lang="en-US" dirty="0"/>
          </a:p>
          <a:p>
            <a:pPr lvl="1">
              <a:tabLst>
                <a:tab pos="966470" algn="l"/>
              </a:tabLst>
              <a:defRPr/>
            </a:pPr>
            <a:r>
              <a:rPr lang="en-US" dirty="0"/>
              <a:t>Specify the query in SQL as follows:</a:t>
            </a:r>
            <a:endParaRPr lang="en-US" dirty="0"/>
          </a:p>
          <a:p>
            <a:pPr lvl="1">
              <a:buFont typeface="Monotype Sorts" pitchFamily="-65" charset="2"/>
              <a:buNone/>
              <a:tabLst>
                <a:tab pos="966470" algn="l"/>
              </a:tabLst>
              <a:defRPr/>
            </a:pPr>
            <a:r>
              <a:rPr lang="en-US" dirty="0"/>
              <a:t>            </a:t>
            </a:r>
            <a:r>
              <a:rPr lang="en-US" dirty="0">
                <a:solidFill>
                  <a:srgbClr val="002060"/>
                </a:solidFill>
              </a:rPr>
              <a:t>EXEC SQL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buFont typeface="Monotype Sorts" pitchFamily="-65" charset="2"/>
              <a:buNone/>
              <a:tabLst>
                <a:tab pos="966470" algn="l"/>
              </a:tabLst>
              <a:defRPr/>
            </a:pPr>
            <a:r>
              <a:rPr lang="en-US" dirty="0">
                <a:solidFill>
                  <a:srgbClr val="002060"/>
                </a:solidFill>
              </a:rPr>
              <a:t>	           </a:t>
            </a:r>
            <a:r>
              <a:rPr lang="en-US" b="1" dirty="0">
                <a:solidFill>
                  <a:srgbClr val="002060"/>
                </a:solidFill>
              </a:rPr>
              <a:t>declare </a:t>
            </a:r>
            <a:r>
              <a:rPr lang="en-US" i="1" dirty="0">
                <a:solidFill>
                  <a:srgbClr val="002060"/>
                </a:solidFill>
              </a:rPr>
              <a:t>c</a:t>
            </a:r>
            <a:r>
              <a:rPr lang="en-US" b="1" dirty="0">
                <a:solidFill>
                  <a:srgbClr val="002060"/>
                </a:solidFill>
              </a:rPr>
              <a:t> cursor for 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           select </a:t>
            </a:r>
            <a:r>
              <a:rPr lang="en-US" i="1" dirty="0">
                <a:solidFill>
                  <a:srgbClr val="002060"/>
                </a:solidFill>
              </a:rPr>
              <a:t>ID, name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           </a:t>
            </a:r>
            <a:r>
              <a:rPr lang="en-US" b="1" dirty="0">
                <a:solidFill>
                  <a:srgbClr val="002060"/>
                </a:solidFill>
              </a:rPr>
              <a:t>from </a:t>
            </a:r>
            <a:r>
              <a:rPr lang="en-US" i="1" dirty="0">
                <a:solidFill>
                  <a:srgbClr val="002060"/>
                </a:solidFill>
              </a:rPr>
              <a:t>student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           </a:t>
            </a:r>
            <a:r>
              <a:rPr lang="en-US" b="1" dirty="0">
                <a:solidFill>
                  <a:srgbClr val="002060"/>
                </a:solidFill>
              </a:rPr>
              <a:t>where </a:t>
            </a:r>
            <a:r>
              <a:rPr lang="en-US" b="1" dirty="0" err="1">
                <a:solidFill>
                  <a:srgbClr val="002060"/>
                </a:solidFill>
              </a:rPr>
              <a:t>tot_cred</a:t>
            </a:r>
            <a:r>
              <a:rPr lang="en-US" i="1" dirty="0">
                <a:solidFill>
                  <a:srgbClr val="002060"/>
                </a:solidFill>
              </a:rPr>
              <a:t> &gt; :</a:t>
            </a:r>
            <a:r>
              <a:rPr lang="en-US" i="1" dirty="0" err="1">
                <a:solidFill>
                  <a:srgbClr val="002060"/>
                </a:solidFill>
              </a:rPr>
              <a:t>credit_amount</a:t>
            </a:r>
            <a:endParaRPr lang="en-US" i="1" dirty="0">
              <a:solidFill>
                <a:srgbClr val="002060"/>
              </a:solidFill>
            </a:endParaRPr>
          </a:p>
          <a:p>
            <a:pPr lvl="1">
              <a:buFont typeface="Monotype Sorts" pitchFamily="-65" charset="2"/>
              <a:buNone/>
              <a:tabLst>
                <a:tab pos="966470" algn="l"/>
              </a:tabLst>
              <a:defRPr/>
            </a:pPr>
            <a:r>
              <a:rPr lang="en-US" dirty="0">
                <a:solidFill>
                  <a:srgbClr val="002060"/>
                </a:solidFill>
              </a:rPr>
              <a:t>             END_EXEC</a:t>
            </a:r>
            <a:endParaRPr lang="en-US" dirty="0">
              <a:solidFill>
                <a:srgbClr val="002060"/>
              </a:solidFill>
            </a:endParaRPr>
          </a:p>
          <a:p>
            <a:pPr>
              <a:buFont typeface="Monotype Sorts" pitchFamily="-65" charset="2"/>
              <a:buNone/>
              <a:tabLst>
                <a:tab pos="3140075" algn="ctr"/>
              </a:tabLst>
              <a:defRPr/>
            </a:pPr>
            <a:endParaRPr lang="en-US" dirty="0"/>
          </a:p>
          <a:p>
            <a:pPr>
              <a:tabLst>
                <a:tab pos="3140075" algn="ctr"/>
              </a:tabLs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35063"/>
            <a:ext cx="7594415" cy="4903787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altLang="en-US" dirty="0"/>
              <a:t>The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open</a:t>
            </a:r>
            <a:r>
              <a:rPr lang="en-US" altLang="en-US" dirty="0"/>
              <a:t> statement for our example is as follows: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 </a:t>
            </a:r>
            <a:r>
              <a:rPr lang="en-US" altLang="en-US" b="1" dirty="0">
                <a:solidFill>
                  <a:srgbClr val="002060"/>
                </a:solidFill>
              </a:rPr>
              <a:t>open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  <a:r>
              <a:rPr lang="en-US" altLang="en-US" b="1" i="1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002060"/>
                </a:solidFill>
              </a:rPr>
              <a:t>;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65" charset="2"/>
              <a:buNone/>
              <a:tabLst>
                <a:tab pos="3140075" algn="ctr"/>
              </a:tabLst>
            </a:pPr>
            <a:r>
              <a:rPr lang="en-US" altLang="en-US" dirty="0">
                <a:solidFill>
                  <a:srgbClr val="993300"/>
                </a:solidFill>
              </a:rPr>
              <a:t>     </a:t>
            </a:r>
            <a:r>
              <a:rPr lang="en-US" altLang="en-US" dirty="0"/>
              <a:t>This statement causes the database system to execute the query and  to save the results within a temporary relation.  The query uses the value of the host-language variable </a:t>
            </a:r>
            <a:r>
              <a:rPr lang="en-US" altLang="en-US" i="1" dirty="0"/>
              <a:t>credit-amount</a:t>
            </a:r>
            <a:r>
              <a:rPr lang="en-US" altLang="en-US" dirty="0"/>
              <a:t> at the time the </a:t>
            </a:r>
            <a:r>
              <a:rPr lang="en-US" altLang="en-US" b="1" dirty="0"/>
              <a:t>open</a:t>
            </a:r>
            <a:r>
              <a:rPr lang="en-US" altLang="en-US" dirty="0"/>
              <a:t> statement is executed.</a:t>
            </a:r>
            <a:endParaRPr lang="en-US" altLang="en-US" dirty="0">
              <a:solidFill>
                <a:srgbClr val="993300"/>
              </a:solidFill>
            </a:endParaRPr>
          </a:p>
          <a:p>
            <a:pPr>
              <a:tabLst>
                <a:tab pos="3140075" algn="ctr"/>
              </a:tabLst>
            </a:pPr>
            <a:r>
              <a:rPr lang="en-US" altLang="en-US" dirty="0"/>
              <a:t>The fetch statement causes the values of one tuple in the query result to be placed on host language variables.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</a:t>
            </a:r>
            <a:r>
              <a:rPr lang="en-US" altLang="en-US" b="1" dirty="0">
                <a:solidFill>
                  <a:srgbClr val="002060"/>
                </a:solidFill>
              </a:rPr>
              <a:t> fetch </a:t>
            </a:r>
            <a:r>
              <a:rPr lang="en-US" altLang="en-US" i="1" dirty="0">
                <a:solidFill>
                  <a:srgbClr val="002060"/>
                </a:solidFill>
              </a:rPr>
              <a:t>c </a:t>
            </a:r>
            <a:r>
              <a:rPr lang="en-US" altLang="en-US" b="1" dirty="0">
                <a:solidFill>
                  <a:srgbClr val="002060"/>
                </a:solidFill>
              </a:rPr>
              <a:t>into </a:t>
            </a:r>
            <a:r>
              <a:rPr lang="en-US" altLang="en-US" dirty="0">
                <a:solidFill>
                  <a:srgbClr val="002060"/>
                </a:solidFill>
              </a:rPr>
              <a:t>:</a:t>
            </a:r>
            <a:r>
              <a:rPr lang="en-US" altLang="en-US" i="1" dirty="0" err="1">
                <a:solidFill>
                  <a:srgbClr val="002060"/>
                </a:solidFill>
              </a:rPr>
              <a:t>si</a:t>
            </a:r>
            <a:r>
              <a:rPr lang="en-US" altLang="en-US" i="1" dirty="0">
                <a:solidFill>
                  <a:srgbClr val="002060"/>
                </a:solidFill>
              </a:rPr>
              <a:t>, :</a:t>
            </a:r>
            <a:r>
              <a:rPr lang="en-US" altLang="en-US" i="1" dirty="0" err="1">
                <a:solidFill>
                  <a:srgbClr val="002060"/>
                </a:solidFill>
              </a:rPr>
              <a:t>sn</a:t>
            </a:r>
            <a:r>
              <a:rPr lang="en-US" altLang="en-US" dirty="0">
                <a:solidFill>
                  <a:srgbClr val="002060"/>
                </a:solidFill>
              </a:rPr>
              <a:t> END_EXEC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65" charset="2"/>
              <a:buNone/>
              <a:tabLst>
                <a:tab pos="3140075" algn="ctr"/>
              </a:tabLst>
            </a:pPr>
            <a:r>
              <a:rPr lang="en-US" altLang="en-US" sz="800" dirty="0">
                <a:solidFill>
                  <a:srgbClr val="993300"/>
                </a:solidFill>
              </a:rPr>
              <a:t> </a:t>
            </a:r>
            <a:br>
              <a:rPr lang="en-US" altLang="en-US" dirty="0">
                <a:solidFill>
                  <a:srgbClr val="993300"/>
                </a:solidFill>
              </a:rPr>
            </a:br>
            <a:r>
              <a:rPr lang="en-US" altLang="en-US" dirty="0"/>
              <a:t>Repeated calls to fetch get successive tuples in the query result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3140075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49350"/>
            <a:ext cx="7511218" cy="4903788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altLang="en-US" dirty="0"/>
              <a:t>A variable called SQLSTATE in the SQL communication area (SQLCA) gets set to </a:t>
            </a:r>
            <a:r>
              <a:rPr lang="en-US" altLang="ja-JP" dirty="0"/>
              <a:t>'02000' to indicate no more data is available</a:t>
            </a:r>
            <a:endParaRPr lang="en-US" altLang="ja-JP" dirty="0"/>
          </a:p>
          <a:p>
            <a:pPr>
              <a:tabLst>
                <a:tab pos="3140075" algn="ctr"/>
              </a:tabLst>
            </a:pPr>
            <a:r>
              <a:rPr lang="en-US" altLang="en-US" dirty="0"/>
              <a:t>The </a:t>
            </a:r>
            <a:r>
              <a:rPr lang="en-US" altLang="en-US" b="1" dirty="0"/>
              <a:t>close</a:t>
            </a:r>
            <a:r>
              <a:rPr lang="en-US" altLang="en-US" dirty="0"/>
              <a:t> statement causes the database system to delete the temporary relation that holds the result of the query.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 </a:t>
            </a:r>
            <a:r>
              <a:rPr lang="en-US" altLang="en-US" b="1" dirty="0">
                <a:solidFill>
                  <a:srgbClr val="002060"/>
                </a:solidFill>
              </a:rPr>
              <a:t>close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  <a:r>
              <a:rPr lang="en-US" altLang="en-US" dirty="0">
                <a:solidFill>
                  <a:srgbClr val="002060"/>
                </a:solidFill>
              </a:rPr>
              <a:t> ;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65" charset="2"/>
              <a:buNone/>
              <a:tabLst>
                <a:tab pos="3140075" algn="ctr"/>
              </a:tabLst>
            </a:pPr>
            <a:r>
              <a:rPr lang="en-US" altLang="en-US" dirty="0"/>
              <a:t>     Note: above details vary with language.  For example, the Java              embedding defines Java iterators to step through result tuples.</a:t>
            </a:r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Updates Through Embedded SQL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2975"/>
            <a:ext cx="7629925" cy="4582188"/>
          </a:xfrm>
        </p:spPr>
        <p:txBody>
          <a:bodyPr/>
          <a:lstStyle/>
          <a:p>
            <a:r>
              <a:rPr lang="en-US" altLang="en-US" dirty="0"/>
              <a:t>Embedded SQL expressions for database modification (</a:t>
            </a:r>
            <a:r>
              <a:rPr lang="en-US" altLang="en-US" b="1" dirty="0"/>
              <a:t>update</a:t>
            </a:r>
            <a:r>
              <a:rPr lang="en-US" altLang="en-US" dirty="0"/>
              <a:t>, </a:t>
            </a:r>
            <a:r>
              <a:rPr lang="en-US" altLang="en-US" b="1" dirty="0"/>
              <a:t>insert</a:t>
            </a:r>
            <a:r>
              <a:rPr lang="en-US" altLang="en-US" dirty="0"/>
              <a:t>, and </a:t>
            </a:r>
            <a:r>
              <a:rPr lang="en-US" altLang="en-US" b="1" dirty="0"/>
              <a:t>delete</a:t>
            </a:r>
            <a:r>
              <a:rPr lang="en-US" altLang="en-US" dirty="0"/>
              <a:t>)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Can update tuples fetched by cursor by declaring that the cursor is for update</a:t>
            </a:r>
            <a:endParaRPr lang="en-US" altLang="en-US" dirty="0"/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          EXEC SQL </a:t>
            </a:r>
            <a:endParaRPr lang="en-US" altLang="en-US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            declare </a:t>
            </a:r>
            <a:r>
              <a:rPr lang="en-US" altLang="en-US" i="1" dirty="0">
                <a:solidFill>
                  <a:srgbClr val="002060"/>
                </a:solidFill>
              </a:rPr>
              <a:t>c </a:t>
            </a:r>
            <a:r>
              <a:rPr lang="en-US" altLang="en-US" b="1" dirty="0">
                <a:solidFill>
                  <a:srgbClr val="002060"/>
                </a:solidFill>
              </a:rPr>
              <a:t>cursor for</a:t>
            </a:r>
            <a:br>
              <a:rPr lang="en-US" altLang="en-US" b="1" dirty="0">
                <a:solidFill>
                  <a:srgbClr val="002060"/>
                </a:solidFill>
              </a:rPr>
            </a:br>
            <a:r>
              <a:rPr lang="en-US" altLang="en-US" b="1" dirty="0">
                <a:solidFill>
                  <a:srgbClr val="002060"/>
                </a:solidFill>
              </a:rPr>
              <a:t>             select </a:t>
            </a:r>
            <a:r>
              <a:rPr lang="en-US" altLang="en-US" dirty="0">
                <a:solidFill>
                  <a:srgbClr val="002060"/>
                </a:solidFill>
              </a:rPr>
              <a:t>*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from </a:t>
            </a:r>
            <a:r>
              <a:rPr lang="en-US" altLang="en-US" i="1" dirty="0">
                <a:solidFill>
                  <a:srgbClr val="002060"/>
                </a:solidFill>
              </a:rPr>
              <a:t>instructor</a:t>
            </a:r>
            <a:br>
              <a:rPr lang="en-US" altLang="en-US" i="1" dirty="0">
                <a:solidFill>
                  <a:srgbClr val="002060"/>
                </a:solidFill>
              </a:rPr>
            </a:br>
            <a:r>
              <a:rPr lang="en-US" altLang="en-US" i="1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where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dept_name</a:t>
            </a:r>
            <a:r>
              <a:rPr lang="en-US" altLang="en-US" dirty="0">
                <a:solidFill>
                  <a:srgbClr val="002060"/>
                </a:solidFill>
              </a:rPr>
              <a:t> = </a:t>
            </a:r>
            <a:r>
              <a:rPr lang="en-US" altLang="ja-JP" dirty="0">
                <a:solidFill>
                  <a:srgbClr val="002060"/>
                </a:solidFill>
              </a:rPr>
              <a:t>'Music'</a:t>
            </a:r>
            <a:br>
              <a:rPr lang="en-US" altLang="ja-JP" dirty="0">
                <a:solidFill>
                  <a:srgbClr val="002060"/>
                </a:solidFill>
              </a:rPr>
            </a:br>
            <a:r>
              <a:rPr lang="en-US" altLang="ja-JP" dirty="0">
                <a:solidFill>
                  <a:srgbClr val="002060"/>
                </a:solidFill>
              </a:rPr>
              <a:t>             </a:t>
            </a:r>
            <a:r>
              <a:rPr lang="en-US" altLang="ja-JP" b="1" dirty="0">
                <a:solidFill>
                  <a:srgbClr val="002060"/>
                </a:solidFill>
              </a:rPr>
              <a:t>for update</a:t>
            </a:r>
            <a:endParaRPr lang="en-US" altLang="ja-JP" b="1" dirty="0">
              <a:solidFill>
                <a:srgbClr val="002060"/>
              </a:solidFill>
            </a:endParaRPr>
          </a:p>
          <a:p>
            <a:r>
              <a:rPr lang="en-US" altLang="en-US" dirty="0"/>
              <a:t>We then iterate through the tuples by performing  </a:t>
            </a:r>
            <a:r>
              <a:rPr lang="en-US" altLang="en-US" b="1" dirty="0"/>
              <a:t>fetch</a:t>
            </a:r>
            <a:r>
              <a:rPr lang="en-US" altLang="en-US" dirty="0"/>
              <a:t> operations on the cursor (as illustrated earlier), and after fetching each tuple we execute the following code:</a:t>
            </a:r>
            <a:endParaRPr lang="en-US" altLang="en-US" dirty="0"/>
          </a:p>
          <a:p>
            <a:pPr>
              <a:buNone/>
            </a:pPr>
            <a:r>
              <a:rPr lang="en-US" altLang="en-US" b="1" dirty="0">
                <a:solidFill>
                  <a:srgbClr val="993300"/>
                </a:solidFill>
              </a:rPr>
              <a:t>                  </a:t>
            </a:r>
            <a:r>
              <a:rPr lang="en-US" altLang="en-US" b="1" dirty="0">
                <a:solidFill>
                  <a:srgbClr val="002060"/>
                </a:solidFill>
              </a:rPr>
              <a:t>update </a:t>
            </a:r>
            <a:r>
              <a:rPr lang="en-US" altLang="en-US" i="1" dirty="0">
                <a:solidFill>
                  <a:srgbClr val="002060"/>
                </a:solidFill>
              </a:rPr>
              <a:t>instructor</a:t>
            </a:r>
            <a:br>
              <a:rPr lang="en-US" altLang="en-US" i="1" dirty="0">
                <a:solidFill>
                  <a:srgbClr val="002060"/>
                </a:solidFill>
              </a:rPr>
            </a:br>
            <a:r>
              <a:rPr lang="en-US" altLang="en-US" i="1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set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salary = salary</a:t>
            </a:r>
            <a:r>
              <a:rPr lang="en-US" altLang="en-US" dirty="0">
                <a:solidFill>
                  <a:srgbClr val="002060"/>
                </a:solidFill>
              </a:rPr>
              <a:t> + 1000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where current of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  <a:endParaRPr lang="en-US" altLang="en-US" i="1" dirty="0">
              <a:solidFill>
                <a:srgbClr val="002060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SzPct val="100000"/>
              <a:buNone/>
            </a:pPr>
            <a:r>
              <a:rPr lang="en-US" altLang="en-US" b="1" dirty="0"/>
              <a:t>         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56802"/>
            <a:ext cx="8077200" cy="615554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8587" y="1813059"/>
            <a:ext cx="7247158" cy="2616073"/>
          </a:xfrm>
        </p:spPr>
        <p:txBody>
          <a:bodyPr/>
          <a:lstStyle/>
          <a:p>
            <a:r>
              <a:rPr lang="en-US" altLang="en-US" sz="1700" dirty="0"/>
              <a:t>Not all queries can be expressed in SQL, since SQL does not provide the full expressive power of a general-purpose language.</a:t>
            </a:r>
            <a:endParaRPr lang="en-US" altLang="en-US" sz="1700" dirty="0"/>
          </a:p>
          <a:p>
            <a:r>
              <a:rPr lang="en-US" altLang="en-US" sz="1700" dirty="0"/>
              <a:t>Non-declarative actions - such as printing a report, interacting with a user, or sending the results of a query to a graphical user interface - cannot be done from within SQL.</a:t>
            </a:r>
            <a:endParaRPr lang="en-US" altLang="en-US" sz="1700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768351" y="1119068"/>
            <a:ext cx="76920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A database programmer must have access to a general-purpose programming language for at least two reasons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5879" y="2664651"/>
            <a:ext cx="5671930" cy="1430271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</a:rPr>
              <a:t>Functions and Procedures</a:t>
            </a:r>
            <a:endParaRPr lang="en-US" altLang="en-US" sz="32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Functions and Procedures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692069" cy="4876800"/>
          </a:xfrm>
        </p:spPr>
        <p:txBody>
          <a:bodyPr/>
          <a:lstStyle/>
          <a:p>
            <a:r>
              <a:rPr lang="en-US" altLang="en-US" dirty="0"/>
              <a:t>Functions and procedures allow  “business logic”  to be stored in the database and executed from SQL statements.</a:t>
            </a:r>
            <a:endParaRPr lang="en-US" altLang="en-US" dirty="0"/>
          </a:p>
          <a:p>
            <a:r>
              <a:rPr lang="en-US" altLang="en-US" dirty="0"/>
              <a:t>These can be defined either by the procedural component of SQL or  by an external programming language such as Java, C, or C++.</a:t>
            </a:r>
            <a:endParaRPr lang="en-US" altLang="en-US" dirty="0"/>
          </a:p>
          <a:p>
            <a:r>
              <a:rPr lang="en-US" altLang="en-US" dirty="0"/>
              <a:t>The syntax we present here is defined by the SQL standard.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Most databases implement nonstandard versions of this syntax.</a:t>
            </a:r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Declaring SQL Functions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3150"/>
            <a:ext cx="7775575" cy="4903788"/>
          </a:xfrm>
        </p:spPr>
        <p:txBody>
          <a:bodyPr/>
          <a:lstStyle/>
          <a:p>
            <a:pPr>
              <a:tabLst>
                <a:tab pos="803275" algn="l"/>
                <a:tab pos="1369695" algn="l"/>
                <a:tab pos="2112645" algn="l"/>
              </a:tabLst>
            </a:pPr>
            <a:r>
              <a:rPr lang="en-US" altLang="en-US" dirty="0"/>
              <a:t>Define a function that, given the name of a department, returns the count of the number of instructors in that department.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803275" algn="l"/>
                <a:tab pos="1369695" algn="l"/>
                <a:tab pos="2112645" algn="l"/>
              </a:tabLst>
            </a:pPr>
            <a:r>
              <a:rPr lang="en-US" altLang="en-US" sz="1600" b="1" dirty="0"/>
              <a:t>             </a:t>
            </a:r>
            <a:r>
              <a:rPr lang="en-US" altLang="en-US" b="1" dirty="0"/>
              <a:t>create function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varchar</a:t>
            </a:r>
            <a:r>
              <a:rPr lang="en-US" altLang="en-US" dirty="0"/>
              <a:t>(20))</a:t>
            </a:r>
            <a:br>
              <a:rPr lang="en-US" altLang="en-US" b="1" dirty="0"/>
            </a:br>
            <a:r>
              <a:rPr lang="en-US" altLang="en-US" sz="1600" b="1" dirty="0"/>
              <a:t>                </a:t>
            </a:r>
            <a:r>
              <a:rPr lang="en-US" altLang="en-US" b="1" dirty="0"/>
              <a:t>returns integer</a:t>
            </a:r>
            <a:br>
              <a:rPr lang="en-US" altLang="en-US" b="1" dirty="0"/>
            </a:br>
            <a:r>
              <a:rPr lang="en-US" altLang="en-US" b="1" dirty="0"/>
              <a:t>               begin</a:t>
            </a:r>
            <a:br>
              <a:rPr lang="en-US" altLang="en-US" b="1" dirty="0"/>
            </a:br>
            <a:r>
              <a:rPr lang="en-US" altLang="en-US" b="1" dirty="0"/>
              <a:t>               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 </a:t>
            </a:r>
            <a:r>
              <a:rPr lang="en-US" altLang="en-US" b="1" dirty="0"/>
              <a:t>integer;</a:t>
            </a:r>
            <a:br>
              <a:rPr lang="en-US" altLang="en-US" b="1" dirty="0"/>
            </a:br>
            <a:r>
              <a:rPr lang="en-US" altLang="en-US" b="1" dirty="0"/>
              <a:t>                      select count </a:t>
            </a:r>
            <a:r>
              <a:rPr lang="en-US" altLang="en-US" dirty="0"/>
              <a:t>(</a:t>
            </a:r>
            <a:r>
              <a:rPr lang="en-US" altLang="en-US" i="1" dirty="0"/>
              <a:t>* 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dept_name</a:t>
            </a:r>
            <a:br>
              <a:rPr lang="en-US" altLang="en-US" i="1" dirty="0"/>
            </a:br>
            <a:r>
              <a:rPr lang="en-US" altLang="en-US" i="1" dirty="0"/>
              <a:t>               </a:t>
            </a:r>
            <a:r>
              <a:rPr lang="en-US" altLang="en-US" b="1" dirty="0"/>
              <a:t>return </a:t>
            </a:r>
            <a:r>
              <a:rPr lang="en-US" altLang="en-US" i="1" dirty="0" err="1"/>
              <a:t>d_count</a:t>
            </a:r>
            <a:r>
              <a:rPr lang="en-US" altLang="en-US" i="1" dirty="0"/>
              <a:t>;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end</a:t>
            </a:r>
            <a:endParaRPr lang="en-US" altLang="en-US" b="1" dirty="0"/>
          </a:p>
          <a:p>
            <a:pPr>
              <a:tabLst>
                <a:tab pos="803275" algn="l"/>
                <a:tab pos="1369695" algn="l"/>
                <a:tab pos="2112645" algn="l"/>
              </a:tabLst>
            </a:pPr>
            <a:r>
              <a:rPr lang="en-US" altLang="en-US" dirty="0"/>
              <a:t>The function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can be used to find the department names and budget of all departments with more that 12 instructors.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803275" algn="l"/>
                <a:tab pos="1369695" algn="l"/>
                <a:tab pos="2112645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, budget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</a:t>
            </a:r>
            <a:r>
              <a:rPr lang="en-US" altLang="en-US" i="1" dirty="0"/>
              <a:t> department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/>
              <a:t>) &gt; 12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Table Functions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0300"/>
            <a:ext cx="8362950" cy="55086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The SQL standard supports functions that can return tables as results; such functions are called </a:t>
            </a:r>
            <a:r>
              <a:rPr lang="en-US" altLang="en-US" b="1" dirty="0">
                <a:solidFill>
                  <a:srgbClr val="002060"/>
                </a:solidFill>
              </a:rPr>
              <a:t>table functions</a:t>
            </a:r>
            <a:endParaRPr lang="en-US" altLang="en-US" b="1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altLang="en-US" dirty="0"/>
              <a:t>Example: Return all instructors in a given department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b="1" dirty="0"/>
              <a:t>create</a:t>
            </a:r>
            <a:r>
              <a:rPr lang="en-US" altLang="en-US" dirty="0"/>
              <a:t> </a:t>
            </a:r>
            <a:r>
              <a:rPr lang="en-US" altLang="en-US" b="1" dirty="0"/>
              <a:t>function</a:t>
            </a:r>
            <a:r>
              <a:rPr lang="en-US" altLang="en-US" dirty="0"/>
              <a:t> </a:t>
            </a:r>
            <a:r>
              <a:rPr lang="en-US" altLang="en-US" i="1" dirty="0" err="1"/>
              <a:t>instructor_of</a:t>
            </a:r>
            <a:r>
              <a:rPr lang="en-US" altLang="en-US" dirty="0"/>
              <a:t> (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/>
              <a:t>char</a:t>
            </a:r>
            <a:r>
              <a:rPr lang="en-US" altLang="en-US" dirty="0"/>
              <a:t>(20))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returns</a:t>
            </a:r>
            <a:r>
              <a:rPr lang="en-US" altLang="en-US" dirty="0"/>
              <a:t> </a:t>
            </a:r>
            <a:r>
              <a:rPr lang="en-US" altLang="en-US" b="1" dirty="0"/>
              <a:t>table  </a:t>
            </a:r>
            <a:r>
              <a:rPr lang="en-US" altLang="en-US" dirty="0"/>
              <a:t>(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                        </a:t>
            </a:r>
            <a:r>
              <a:rPr lang="en-US" altLang="en-US" i="1" dirty="0"/>
              <a:t>ID </a:t>
            </a:r>
            <a:r>
              <a:rPr lang="en-US" altLang="en-US" b="1" dirty="0" err="1"/>
              <a:t>varchar</a:t>
            </a:r>
            <a:r>
              <a:rPr lang="en-US" altLang="en-US" dirty="0"/>
              <a:t>(5),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name</a:t>
            </a:r>
            <a:r>
              <a:rPr lang="en-US" altLang="en-US" dirty="0"/>
              <a:t> </a:t>
            </a:r>
            <a:r>
              <a:rPr lang="en-US" altLang="en-US" b="1" dirty="0" err="1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    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 err="1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salary</a:t>
            </a:r>
            <a:r>
              <a:rPr lang="en-US" altLang="en-US" dirty="0"/>
              <a:t> </a:t>
            </a:r>
            <a:r>
              <a:rPr lang="en-US" altLang="en-US" b="1" dirty="0"/>
              <a:t>numeric</a:t>
            </a:r>
            <a:r>
              <a:rPr lang="en-US" altLang="en-US" dirty="0"/>
              <a:t>(8,2))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	         </a:t>
            </a:r>
            <a:r>
              <a:rPr lang="en-US" altLang="en-US" b="1" dirty="0"/>
              <a:t>return</a:t>
            </a:r>
            <a:r>
              <a:rPr lang="en-US" altLang="en-US" dirty="0"/>
              <a:t> </a:t>
            </a:r>
            <a:r>
              <a:rPr lang="en-US" altLang="en-US" b="1" dirty="0"/>
              <a:t>table</a:t>
            </a:r>
            <a:br>
              <a:rPr lang="en-US" altLang="en-US" dirty="0"/>
            </a:br>
            <a:r>
              <a:rPr lang="en-US" altLang="en-US" dirty="0"/>
              <a:t>	         (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i="1" dirty="0"/>
              <a:t>ID, name, dept_name, salary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dirty="0"/>
              <a:t>	          </a:t>
            </a:r>
            <a:r>
              <a:rPr lang="en-US" altLang="en-US" b="1" dirty="0"/>
              <a:t>where</a:t>
            </a:r>
            <a:r>
              <a:rPr lang="en-US" altLang="en-US" i="1" dirty="0"/>
              <a:t>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instructor_of.dept_name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Usage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select *</a:t>
            </a:r>
            <a:br>
              <a:rPr lang="en-US" altLang="en-US" b="1" dirty="0"/>
            </a:br>
            <a:r>
              <a:rPr lang="en-US" altLang="en-US" b="1" dirty="0"/>
              <a:t>	from table </a:t>
            </a:r>
            <a:r>
              <a:rPr lang="en-US" altLang="en-US" dirty="0"/>
              <a:t>(</a:t>
            </a:r>
            <a:r>
              <a:rPr lang="en-US" altLang="en-US" i="1" dirty="0" err="1"/>
              <a:t>instructor_of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ja-JP" dirty="0"/>
              <a:t>'Music'))</a:t>
            </a:r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80845" cy="4903787"/>
          </a:xfrm>
        </p:spPr>
        <p:txBody>
          <a:bodyPr lIns="91440"/>
          <a:lstStyle/>
          <a:p>
            <a:r>
              <a:rPr lang="en-US" altLang="en-US" dirty="0"/>
              <a:t>The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function could instead be written as procedure: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	create procedure </a:t>
            </a:r>
            <a:r>
              <a:rPr lang="en-US" altLang="en-US" i="1" dirty="0" err="1"/>
              <a:t>dept_count_proc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b="1" dirty="0"/>
              <a:t>in </a:t>
            </a:r>
            <a:r>
              <a:rPr lang="en-US" altLang="en-US" i="1" dirty="0"/>
              <a:t>dept_name </a:t>
            </a:r>
            <a:r>
              <a:rPr lang="en-US" altLang="en-US" b="1" dirty="0" err="1"/>
              <a:t>varchar</a:t>
            </a:r>
            <a:r>
              <a:rPr lang="en-US" altLang="en-US" dirty="0"/>
              <a:t>(20), </a:t>
            </a:r>
            <a:br>
              <a:rPr lang="en-US" altLang="en-US" dirty="0"/>
            </a:br>
            <a:r>
              <a:rPr lang="en-US" altLang="en-US" dirty="0"/>
              <a:t>                                                           </a:t>
            </a:r>
            <a:r>
              <a:rPr lang="en-US" altLang="en-US" b="1" dirty="0"/>
              <a:t>out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integer)</a:t>
            </a:r>
            <a:br>
              <a:rPr lang="en-US" altLang="en-US" b="1" dirty="0"/>
            </a:br>
            <a:r>
              <a:rPr lang="en-US" altLang="en-US" b="1" dirty="0"/>
              <a:t>   begin</a:t>
            </a:r>
            <a:endParaRPr lang="en-US" altLang="en-US" b="1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	       select count</a:t>
            </a:r>
            <a:r>
              <a:rPr lang="en-US" altLang="en-US" dirty="0"/>
              <a:t>(</a:t>
            </a:r>
            <a:r>
              <a:rPr lang="en-US" altLang="en-US" i="1" dirty="0"/>
              <a:t>*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dept_count_proc.dept_name</a:t>
            </a:r>
            <a:endParaRPr lang="en-US" altLang="en-US" i="1" dirty="0"/>
          </a:p>
          <a:p>
            <a:pPr>
              <a:buFont typeface="Monotype Sorts" pitchFamily="-65" charset="2"/>
              <a:buNone/>
            </a:pPr>
            <a:r>
              <a:rPr lang="en-US" altLang="en-US" i="1" dirty="0"/>
              <a:t>        </a:t>
            </a:r>
            <a:r>
              <a:rPr lang="en-US" altLang="en-US" b="1" dirty="0"/>
              <a:t>end</a:t>
            </a:r>
            <a:endParaRPr lang="en-US" altLang="en-US" dirty="0"/>
          </a:p>
          <a:p>
            <a:r>
              <a:rPr lang="en-US" altLang="en-US" dirty="0"/>
              <a:t>The keywords </a:t>
            </a:r>
            <a:r>
              <a:rPr lang="en-US" altLang="en-US" b="1" dirty="0"/>
              <a:t>in</a:t>
            </a:r>
            <a:r>
              <a:rPr lang="en-US" altLang="en-US" dirty="0"/>
              <a:t> and  </a:t>
            </a:r>
            <a:r>
              <a:rPr lang="en-US" altLang="en-US" b="1" dirty="0"/>
              <a:t>out  </a:t>
            </a:r>
            <a:r>
              <a:rPr lang="en-US" altLang="en-US" dirty="0"/>
              <a:t>are parameters that are expected to have values assigned to them and parameters whose values are set in the procedure in order to return results.</a:t>
            </a:r>
            <a:endParaRPr lang="en-US" altLang="en-US" dirty="0"/>
          </a:p>
          <a:p>
            <a:r>
              <a:rPr lang="en-US" altLang="en-US" dirty="0"/>
              <a:t>Procedures can be invoked either from an SQL procedure or from embedded SQL, using the </a:t>
            </a:r>
            <a:r>
              <a:rPr lang="en-US" altLang="en-US" b="1" dirty="0"/>
              <a:t>call</a:t>
            </a:r>
            <a:r>
              <a:rPr lang="en-US" altLang="en-US" dirty="0"/>
              <a:t> statement.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call </a:t>
            </a:r>
            <a:r>
              <a:rPr lang="en-US" altLang="en-US" i="1" dirty="0" err="1"/>
              <a:t>dept_count_proc</a:t>
            </a:r>
            <a:r>
              <a:rPr lang="en-US" altLang="en-US" dirty="0"/>
              <a:t>( </a:t>
            </a:r>
            <a:r>
              <a:rPr lang="en-US" altLang="ja-JP" dirty="0"/>
              <a:t>'Physics', </a:t>
            </a:r>
            <a:r>
              <a:rPr lang="en-US" altLang="ja-JP" i="1" dirty="0" err="1"/>
              <a:t>d_count</a:t>
            </a:r>
            <a:r>
              <a:rPr lang="en-US" altLang="ja-JP" dirty="0"/>
              <a:t>);</a:t>
            </a:r>
            <a:endParaRPr lang="en-US" altLang="ja-JP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1844719"/>
          </a:xfrm>
        </p:spPr>
        <p:txBody>
          <a:bodyPr lIns="91440"/>
          <a:lstStyle/>
          <a:p>
            <a:r>
              <a:rPr lang="en-US" altLang="en-US" dirty="0"/>
              <a:t>Procedures and functions can be invoked also from dynamic SQL</a:t>
            </a:r>
            <a:endParaRPr lang="en-US" altLang="en-US" dirty="0"/>
          </a:p>
          <a:p>
            <a:r>
              <a:rPr lang="en-US" altLang="en-US" dirty="0"/>
              <a:t>SQL allows more than one procedure of the so long as the number of arguments of the procedures with the same name is different.</a:t>
            </a:r>
            <a:endParaRPr lang="en-US" altLang="en-US" dirty="0"/>
          </a:p>
          <a:p>
            <a:r>
              <a:rPr lang="en-US" altLang="en-US" dirty="0"/>
              <a:t>The name, along with the number of arguments, is used to identify the procedure. 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for Procedures &amp; Functions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27580" cy="5074998"/>
          </a:xfrm>
        </p:spPr>
        <p:txBody>
          <a:bodyPr lIns="91440"/>
          <a:lstStyle/>
          <a:p>
            <a:pPr>
              <a:defRPr/>
            </a:pPr>
            <a:r>
              <a:rPr lang="en-US" altLang="en-US" dirty="0"/>
              <a:t>SQL supports constructs that gives it almost all the power of a general-purpose programming language.</a:t>
            </a:r>
            <a:endParaRPr lang="en-US" altLang="en-US" dirty="0"/>
          </a:p>
          <a:p>
            <a:pPr lvl="1">
              <a:defRPr/>
            </a:pPr>
            <a:r>
              <a:rPr lang="en-US" altLang="en-US" dirty="0">
                <a:ea typeface="MS PGothic" panose="020B0600070205080204" pitchFamily="34" charset="-128"/>
              </a:rPr>
              <a:t>Warning: most database systems implement their own variant of the standard syntax below.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defRPr/>
            </a:pPr>
            <a:r>
              <a:rPr lang="en-US" altLang="en-US" dirty="0"/>
              <a:t>Compound statement: </a:t>
            </a:r>
            <a:r>
              <a:rPr lang="en-US" altLang="en-US" b="1" dirty="0"/>
              <a:t>begin</a:t>
            </a:r>
            <a:r>
              <a:rPr lang="en-US" altLang="en-US" dirty="0"/>
              <a:t> … </a:t>
            </a:r>
            <a:r>
              <a:rPr lang="en-US" altLang="en-US" b="1" dirty="0"/>
              <a:t>end,</a:t>
            </a:r>
            <a:r>
              <a:rPr lang="en-US" altLang="en-US" dirty="0"/>
              <a:t> </a:t>
            </a:r>
            <a:endParaRPr lang="en-US" altLang="en-US" dirty="0"/>
          </a:p>
          <a:p>
            <a:pPr lvl="1">
              <a:defRPr/>
            </a:pPr>
            <a:r>
              <a:rPr lang="en-US" altLang="en-US" dirty="0">
                <a:ea typeface="MS PGothic" panose="020B0600070205080204" pitchFamily="34" charset="-128"/>
              </a:rPr>
              <a:t>May contain multiple SQL statements between </a:t>
            </a:r>
            <a:r>
              <a:rPr lang="en-US" altLang="en-US" b="1" dirty="0">
                <a:ea typeface="MS PGothic" panose="020B0600070205080204" pitchFamily="34" charset="-128"/>
              </a:rPr>
              <a:t>begin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b="1" dirty="0">
                <a:ea typeface="MS PGothic" panose="020B0600070205080204" pitchFamily="34" charset="-128"/>
              </a:rPr>
              <a:t>end</a:t>
            </a:r>
            <a:r>
              <a:rPr lang="en-US" altLang="en-US" dirty="0">
                <a:ea typeface="MS PGothic" panose="020B0600070205080204" pitchFamily="34" charset="-128"/>
              </a:rPr>
              <a:t>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defRPr/>
            </a:pPr>
            <a:r>
              <a:rPr lang="en-US" altLang="en-US" dirty="0">
                <a:ea typeface="MS PGothic" panose="020B0600070205080204" pitchFamily="34" charset="-128"/>
              </a:rPr>
              <a:t>Local variables can be declared within a compound statements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defRPr/>
            </a:pPr>
            <a:r>
              <a:rPr lang="en-US" altLang="en-US" dirty="0"/>
              <a:t>While and repeat statements:</a:t>
            </a:r>
            <a:endParaRPr lang="en-US" altLang="en-US" dirty="0"/>
          </a:p>
          <a:p>
            <a:pPr lvl="1">
              <a:defRPr/>
            </a:pPr>
            <a:r>
              <a:rPr lang="en-US" altLang="en-US" dirty="0">
                <a:ea typeface="MS PGothic" panose="020B0600070205080204" pitchFamily="34" charset="-128"/>
              </a:rPr>
              <a:t>  </a:t>
            </a:r>
            <a:r>
              <a:rPr lang="en-US" altLang="en-US" b="1" dirty="0">
                <a:ea typeface="MS PGothic" panose="020B0600070205080204" pitchFamily="34" charset="-128"/>
              </a:rPr>
              <a:t>while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boolean</a:t>
            </a:r>
            <a:r>
              <a:rPr lang="en-US" altLang="en-US" dirty="0">
                <a:ea typeface="MS PGothic" panose="020B0600070205080204" pitchFamily="34" charset="-128"/>
              </a:rPr>
              <a:t> expression  </a:t>
            </a:r>
            <a:r>
              <a:rPr lang="en-US" altLang="en-US" b="1" dirty="0">
                <a:ea typeface="MS PGothic" panose="020B0600070205080204" pitchFamily="34" charset="-128"/>
              </a:rPr>
              <a:t>do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2">
              <a:lnSpc>
                <a:spcPct val="70000"/>
              </a:lnSpc>
              <a:buFont typeface="Webdings" panose="05030102010509060703" pitchFamily="18" charset="2"/>
              <a:buNone/>
              <a:defRPr/>
            </a:pPr>
            <a:r>
              <a:rPr lang="en-US" altLang="en-US" dirty="0">
                <a:ea typeface="MS PGothic" panose="020B0600070205080204" pitchFamily="34" charset="-128"/>
              </a:rPr>
              <a:t>           sequence of statements 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70000"/>
              </a:lnSpc>
              <a:buFont typeface="Monotype Sorts" pitchFamily="-65" charset="2"/>
              <a:buNone/>
              <a:defRPr/>
            </a:pP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b="1" dirty="0">
                <a:ea typeface="MS PGothic" panose="020B0600070205080204" pitchFamily="34" charset="-128"/>
              </a:rPr>
              <a:t>end while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1">
              <a:lnSpc>
                <a:spcPct val="70000"/>
              </a:lnSpc>
              <a:buFont typeface="Monotype Sorts" pitchFamily="-65" charset="2"/>
              <a:buNone/>
              <a:defRPr/>
            </a:pPr>
            <a:r>
              <a:rPr lang="en-US" altLang="en-US" sz="800" dirty="0">
                <a:ea typeface="MS PGothic" panose="020B0600070205080204" pitchFamily="34" charset="-128"/>
              </a:rPr>
              <a:t> </a:t>
            </a:r>
            <a:endParaRPr lang="en-US" altLang="en-US" sz="800" dirty="0">
              <a:ea typeface="MS PGothic" panose="020B0600070205080204" pitchFamily="34" charset="-128"/>
            </a:endParaRPr>
          </a:p>
          <a:p>
            <a:pPr lvl="1">
              <a:defRPr/>
            </a:pP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repeat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2">
              <a:lnSpc>
                <a:spcPct val="70000"/>
              </a:lnSpc>
              <a:buFont typeface="Monotype Sorts" pitchFamily="-65" charset="2"/>
              <a:buNone/>
              <a:defRPr/>
            </a:pPr>
            <a:r>
              <a:rPr lang="en-US" altLang="en-US" dirty="0">
                <a:ea typeface="MS PGothic" panose="020B0600070205080204" pitchFamily="34" charset="-128"/>
              </a:rPr>
              <a:t>         sequence of statements 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70000"/>
              </a:lnSpc>
              <a:buFont typeface="Monotype Sorts" pitchFamily="-65" charset="2"/>
              <a:buNone/>
              <a:defRPr/>
            </a:pPr>
            <a:r>
              <a:rPr lang="en-US" altLang="en-US" dirty="0">
                <a:ea typeface="MS PGothic" panose="020B0600070205080204" pitchFamily="34" charset="-128"/>
              </a:rPr>
              <a:t>		until </a:t>
            </a:r>
            <a:r>
              <a:rPr lang="en-US" altLang="en-US" dirty="0" err="1">
                <a:ea typeface="MS PGothic" panose="020B0600070205080204" pitchFamily="34" charset="-128"/>
              </a:rPr>
              <a:t>boolean</a:t>
            </a:r>
            <a:r>
              <a:rPr lang="en-US" altLang="en-US" dirty="0">
                <a:ea typeface="MS PGothic" panose="020B0600070205080204" pitchFamily="34" charset="-128"/>
              </a:rPr>
              <a:t> expression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70000"/>
              </a:lnSpc>
              <a:buFont typeface="Monotype Sorts" pitchFamily="-65" charset="2"/>
              <a:buNone/>
              <a:defRPr/>
            </a:pP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b="1" dirty="0">
                <a:ea typeface="MS PGothic" panose="020B0600070205080204" pitchFamily="34" charset="-128"/>
              </a:rPr>
              <a:t>end repeat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 dirty="0">
                <a:latin typeface="Tahoma" panose="020B0604030504040204" pitchFamily="34" charset="0"/>
              </a:rPr>
              <a:t>For</a:t>
            </a:r>
            <a:r>
              <a:rPr lang="en-US" altLang="en-US" dirty="0">
                <a:latin typeface="Tahoma" panose="020B0604030504040204" pitchFamily="34" charset="0"/>
              </a:rPr>
              <a:t> loop</a:t>
            </a:r>
            <a:endParaRPr lang="en-US" altLang="en-US" dirty="0">
              <a:latin typeface="Tahoma" panose="020B060403050404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ahoma" panose="020B0604030504040204" pitchFamily="34" charset="0"/>
                <a:ea typeface="MS PGothic" panose="020B0600070205080204" pitchFamily="34" charset="-128"/>
              </a:rPr>
              <a:t>Permits iteration over all results of a query</a:t>
            </a:r>
            <a:endParaRPr lang="en-US" altLang="en-US" dirty="0">
              <a:latin typeface="Tahoma" panose="020B0604030504040204" pitchFamily="34" charset="0"/>
              <a:ea typeface="MS PGothic" panose="020B0600070205080204" pitchFamily="34" charset="-128"/>
            </a:endParaRPr>
          </a:p>
          <a:p>
            <a:r>
              <a:rPr lang="en-US" altLang="en-US" dirty="0">
                <a:latin typeface="Tahoma" panose="020B0604030504040204" pitchFamily="34" charset="0"/>
              </a:rPr>
              <a:t>Example:   Find the budget of all departments</a:t>
            </a:r>
            <a:br>
              <a:rPr lang="en-US" altLang="en-US" dirty="0">
                <a:latin typeface="Tahoma" panose="020B0604030504040204" pitchFamily="34" charset="0"/>
              </a:rPr>
            </a:br>
            <a:br>
              <a:rPr lang="en-US" altLang="en-US" dirty="0">
                <a:latin typeface="Tahoma" panose="020B0604030504040204" pitchFamily="34" charset="0"/>
              </a:rPr>
            </a:br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b="1" dirty="0"/>
              <a:t>declare </a:t>
            </a:r>
            <a:r>
              <a:rPr lang="en-US" altLang="en-US" i="1" dirty="0"/>
              <a:t>n  </a:t>
            </a:r>
            <a:r>
              <a:rPr lang="en-US" altLang="en-US" b="1" dirty="0"/>
              <a:t>integer default </a:t>
            </a:r>
            <a:r>
              <a:rPr lang="en-US" altLang="en-US" dirty="0"/>
              <a:t>0;</a:t>
            </a:r>
            <a:br>
              <a:rPr lang="en-US" altLang="en-US" dirty="0"/>
            </a:br>
            <a:r>
              <a:rPr lang="en-US" altLang="en-US" dirty="0"/>
              <a:t>  </a:t>
            </a:r>
            <a:r>
              <a:rPr lang="en-US" altLang="en-US" b="1" dirty="0"/>
              <a:t>for </a:t>
            </a:r>
            <a:r>
              <a:rPr lang="en-US" altLang="en-US" i="1" dirty="0"/>
              <a:t>r  </a:t>
            </a:r>
            <a:r>
              <a:rPr lang="en-US" altLang="en-US" b="1" dirty="0"/>
              <a:t>as</a:t>
            </a:r>
            <a:br>
              <a:rPr lang="en-US" altLang="en-US" b="1" dirty="0"/>
            </a:br>
            <a:r>
              <a:rPr lang="en-US" altLang="en-US" b="1" dirty="0"/>
              <a:t>         select </a:t>
            </a:r>
            <a:r>
              <a:rPr lang="en-US" altLang="en-US" i="1" dirty="0"/>
              <a:t>budget </a:t>
            </a:r>
            <a:r>
              <a:rPr lang="en-US" altLang="en-US" b="1" dirty="0"/>
              <a:t>from </a:t>
            </a:r>
            <a:r>
              <a:rPr lang="en-US" altLang="en-US" i="1" dirty="0"/>
              <a:t>department                                                     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= 'Music'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do</a:t>
            </a:r>
            <a:br>
              <a:rPr lang="en-US" altLang="en-US" b="1" dirty="0"/>
            </a:br>
            <a:r>
              <a:rPr lang="en-US" altLang="en-US" b="1" dirty="0"/>
              <a:t>	       set </a:t>
            </a:r>
            <a:r>
              <a:rPr lang="en-US" altLang="en-US" i="1" dirty="0"/>
              <a:t>n </a:t>
            </a:r>
            <a:r>
              <a:rPr lang="en-US" altLang="en-US" dirty="0"/>
              <a:t>= </a:t>
            </a:r>
            <a:r>
              <a:rPr lang="en-US" altLang="en-US" i="1" dirty="0"/>
              <a:t>n </a:t>
            </a:r>
            <a:r>
              <a:rPr lang="en-US" altLang="en-US" dirty="0"/>
              <a:t>+ </a:t>
            </a:r>
            <a:r>
              <a:rPr lang="en-US" altLang="en-US" dirty="0" err="1"/>
              <a:t>r.</a:t>
            </a:r>
            <a:r>
              <a:rPr lang="en-US" altLang="en-US" i="1" dirty="0" err="1"/>
              <a:t>budget</a:t>
            </a:r>
            <a:br>
              <a:rPr lang="en-US" altLang="en-US" i="1" dirty="0"/>
            </a:br>
            <a:r>
              <a:rPr lang="en-US" altLang="en-US" i="1" dirty="0"/>
              <a:t>   </a:t>
            </a:r>
            <a:r>
              <a:rPr lang="en-US" altLang="en-US" b="1" dirty="0"/>
              <a:t>end for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– if-then-else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8119618" cy="4903787"/>
          </a:xfrm>
        </p:spPr>
        <p:txBody>
          <a:bodyPr lIns="91440"/>
          <a:lstStyle/>
          <a:p>
            <a:r>
              <a:rPr lang="en-US" altLang="en-US" dirty="0"/>
              <a:t>Conditional statements  (</a:t>
            </a:r>
            <a:r>
              <a:rPr lang="en-US" altLang="en-US" b="1" dirty="0"/>
              <a:t>if-then-else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  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br>
              <a:rPr lang="en-US" altLang="en-US" b="1" dirty="0"/>
            </a:br>
            <a:r>
              <a:rPr lang="en-US" altLang="en-US" b="1" dirty="0"/>
              <a:t>	    then </a:t>
            </a:r>
            <a:r>
              <a:rPr lang="en-US" altLang="en-US" i="1" dirty="0"/>
              <a:t>statement or compound statement 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 err="1"/>
              <a:t>elseif</a:t>
            </a:r>
            <a:r>
              <a:rPr lang="en-US" altLang="en-US" b="1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    </a:t>
            </a:r>
            <a:r>
              <a:rPr lang="en-US" altLang="en-US" b="1" dirty="0"/>
              <a:t>then </a:t>
            </a:r>
            <a:r>
              <a:rPr lang="en-US" altLang="en-US" i="1" dirty="0"/>
              <a:t>statement or compound statement </a:t>
            </a:r>
            <a:br>
              <a:rPr lang="en-US" altLang="en-US" dirty="0"/>
            </a:br>
            <a:r>
              <a:rPr lang="en-US" altLang="en-US" dirty="0"/>
              <a:t>         </a:t>
            </a: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i="1" dirty="0"/>
              <a:t>statement or compound statement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</a:t>
            </a:r>
            <a:r>
              <a:rPr lang="en-US" altLang="en-US" dirty="0"/>
              <a:t> </a:t>
            </a:r>
            <a:r>
              <a:rPr lang="en-US" altLang="en-US" b="1" dirty="0"/>
              <a:t>if</a:t>
            </a:r>
            <a:endParaRPr lang="en-US" altLang="en-US" b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procedure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03292" cy="4903787"/>
          </a:xfrm>
        </p:spPr>
        <p:txBody>
          <a:bodyPr lIns="91440"/>
          <a:lstStyle/>
          <a:p>
            <a:r>
              <a:rPr lang="en-US" altLang="en-US" dirty="0"/>
              <a:t>Registers student after ensuring classroom capacity is not exceeded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Returns 0 on success and -1 if capacity is exceeded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See book (page 202) for details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Signaling of exception conditions, and declaring handlers for exceptions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out_of_classroom_seats</a:t>
            </a:r>
            <a:r>
              <a:rPr lang="en-US" altLang="en-US" i="1" dirty="0"/>
              <a:t>  </a:t>
            </a:r>
            <a:r>
              <a:rPr lang="en-US" altLang="en-US" b="1" dirty="0"/>
              <a:t>condition</a:t>
            </a:r>
            <a:br>
              <a:rPr lang="en-US" altLang="en-US" b="1" dirty="0"/>
            </a:br>
            <a:r>
              <a:rPr lang="en-US" altLang="en-US" b="1" dirty="0"/>
              <a:t>	declare exit handler for </a:t>
            </a:r>
            <a:r>
              <a:rPr lang="en-US" altLang="en-US" i="1" dirty="0" err="1"/>
              <a:t>out_of_classroom_seats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begin</a:t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…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</a:t>
            </a:r>
            <a:endParaRPr lang="en-US" altLang="en-US" b="1" dirty="0"/>
          </a:p>
          <a:p>
            <a:r>
              <a:rPr lang="en-US" altLang="en-US" dirty="0"/>
              <a:t>The statements between the </a:t>
            </a:r>
            <a:r>
              <a:rPr lang="en-US" altLang="en-US" b="1" dirty="0"/>
              <a:t>begin</a:t>
            </a:r>
            <a:r>
              <a:rPr lang="en-US" altLang="en-US" dirty="0"/>
              <a:t> and the </a:t>
            </a:r>
            <a:r>
              <a:rPr lang="en-US" altLang="en-US" b="1" dirty="0"/>
              <a:t>end</a:t>
            </a:r>
            <a:r>
              <a:rPr lang="en-US" altLang="en-US" dirty="0"/>
              <a:t> can raise an exception by executing  “</a:t>
            </a:r>
            <a:r>
              <a:rPr lang="en-US" altLang="en-US" b="1" dirty="0"/>
              <a:t>signal</a:t>
            </a:r>
            <a:r>
              <a:rPr lang="en-US" altLang="en-US" dirty="0"/>
              <a:t> </a:t>
            </a:r>
            <a:r>
              <a:rPr lang="en-US" altLang="en-US" i="1" dirty="0" err="1"/>
              <a:t>out_of_classroom_seats</a:t>
            </a:r>
            <a:r>
              <a:rPr lang="en-US" altLang="en-US" i="1" dirty="0"/>
              <a:t>”</a:t>
            </a:r>
            <a:endParaRPr lang="en-US" altLang="en-US" dirty="0"/>
          </a:p>
          <a:p>
            <a:r>
              <a:rPr lang="en-US" altLang="en-US" dirty="0"/>
              <a:t>The handler says that if the condition arises he action to be taken is to exit the enclosing  the </a:t>
            </a:r>
            <a:r>
              <a:rPr lang="en-US" altLang="en-US" b="1" dirty="0"/>
              <a:t>begin</a:t>
            </a:r>
            <a:r>
              <a:rPr lang="en-US" altLang="en-US" dirty="0"/>
              <a:t>  </a:t>
            </a:r>
            <a:r>
              <a:rPr lang="en-US" altLang="en-US" b="1" dirty="0"/>
              <a:t>end</a:t>
            </a:r>
            <a:r>
              <a:rPr lang="en-US" altLang="en-US" dirty="0"/>
              <a:t> statement. 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9688"/>
            <a:ext cx="83756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 (Cont.)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831" y="1748663"/>
            <a:ext cx="7253056" cy="4341813"/>
          </a:xfrm>
        </p:spPr>
        <p:txBody>
          <a:bodyPr/>
          <a:lstStyle/>
          <a:p>
            <a:r>
              <a:rPr lang="en-US" altLang="en-US" sz="1700" dirty="0"/>
              <a:t>A general-purpose program  - can connect to and communicate with a database server using a collection of functions</a:t>
            </a:r>
            <a:endParaRPr lang="en-US" altLang="en-US" sz="1700" dirty="0"/>
          </a:p>
          <a:p>
            <a:r>
              <a:rPr lang="en-US" altLang="en-US" sz="1700" dirty="0"/>
              <a:t>Embedded SQL - provides a means by which a program can interact with a database server.  </a:t>
            </a:r>
            <a:endParaRPr lang="en-US" altLang="en-US" sz="1700" dirty="0"/>
          </a:p>
          <a:p>
            <a:pPr lvl="1"/>
            <a:r>
              <a:rPr lang="en-US" altLang="en-US" sz="1700" dirty="0"/>
              <a:t>The  SQL statements are translated at compile time  into function calls.  </a:t>
            </a:r>
            <a:endParaRPr lang="en-US" altLang="en-US" sz="1700" dirty="0"/>
          </a:p>
          <a:p>
            <a:pPr lvl="1"/>
            <a:r>
              <a:rPr lang="en-US" altLang="en-US" sz="1700" dirty="0"/>
              <a:t>At runtime,  these function calls connect to the database  using an API  that provides dynamic  SQL facilities.</a:t>
            </a:r>
            <a:endParaRPr lang="en-US" altLang="en-US" sz="1700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768351" y="1030288"/>
            <a:ext cx="758553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There are two approaches to accessing  SQL from a general-purpose programming language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 Language Routines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722313"/>
            <a:ext cx="7692069" cy="5251450"/>
          </a:xfrm>
        </p:spPr>
        <p:txBody>
          <a:bodyPr/>
          <a:lstStyle/>
          <a:p>
            <a:endParaRPr kumimoji="0" lang="en-US" altLang="en-US" dirty="0"/>
          </a:p>
          <a:p>
            <a:r>
              <a:rPr kumimoji="0" lang="en-US" altLang="en-US" dirty="0"/>
              <a:t>SQL allows us to define functions in a programming language such as Java, C#, C or C++. </a:t>
            </a:r>
            <a:endParaRPr kumimoji="0"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Can be more efficient than functions defined in SQL, and computations that cannot be carried out in SQL\can be executed by these functions.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Declaring external language procedures and functions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</a:t>
            </a:r>
            <a:r>
              <a:rPr lang="en-US" altLang="en-US" b="1" dirty="0"/>
              <a:t>create procedure </a:t>
            </a:r>
            <a:r>
              <a:rPr lang="en-US" altLang="en-US" dirty="0" err="1"/>
              <a:t>dept_count_proc</a:t>
            </a:r>
            <a:r>
              <a:rPr lang="en-US" altLang="en-US" dirty="0"/>
              <a:t>(</a:t>
            </a:r>
            <a:r>
              <a:rPr lang="en-US" altLang="en-US" b="1" dirty="0"/>
              <a:t>in</a:t>
            </a:r>
            <a:r>
              <a:rPr lang="en-US" altLang="en-US" dirty="0"/>
              <a:t>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                                           </a:t>
            </a:r>
            <a:r>
              <a:rPr lang="en-US" altLang="en-US" b="1" dirty="0"/>
              <a:t>out </a:t>
            </a:r>
            <a:r>
              <a:rPr lang="en-US" altLang="en-US" dirty="0"/>
              <a:t>count </a:t>
            </a:r>
            <a:r>
              <a:rPr lang="en-US" altLang="en-US" b="1" dirty="0"/>
              <a:t>integer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language </a:t>
            </a:r>
            <a:r>
              <a:rPr lang="en-US" altLang="en-US" dirty="0"/>
              <a:t>C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external name </a:t>
            </a:r>
            <a:r>
              <a:rPr lang="ja-JP" altLang="en-US" dirty="0"/>
              <a:t> </a:t>
            </a:r>
            <a:r>
              <a:rPr lang="en-US" altLang="ja-JP" dirty="0"/>
              <a:t> '/</a:t>
            </a:r>
            <a:r>
              <a:rPr lang="en-US" altLang="ja-JP" dirty="0" err="1"/>
              <a:t>usr</a:t>
            </a:r>
            <a:r>
              <a:rPr lang="en-US" altLang="ja-JP" dirty="0"/>
              <a:t>/</a:t>
            </a:r>
            <a:r>
              <a:rPr lang="en-US" altLang="ja-JP" dirty="0" err="1"/>
              <a:t>avi</a:t>
            </a:r>
            <a:r>
              <a:rPr lang="en-US" altLang="ja-JP" dirty="0"/>
              <a:t>/bin/</a:t>
            </a:r>
            <a:r>
              <a:rPr lang="en-US" altLang="ja-JP" dirty="0" err="1"/>
              <a:t>dept_count_proc</a:t>
            </a:r>
            <a:r>
              <a:rPr lang="en-US" altLang="ja-JP" dirty="0"/>
              <a:t>'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create function </a:t>
            </a:r>
            <a:r>
              <a:rPr lang="en-US" altLang="ja-JP" dirty="0" err="1"/>
              <a:t>dept_count</a:t>
            </a:r>
            <a:r>
              <a:rPr lang="en-US" altLang="ja-JP" dirty="0"/>
              <a:t>(</a:t>
            </a:r>
            <a:r>
              <a:rPr lang="en-US" altLang="ja-JP" i="1" dirty="0" err="1"/>
              <a:t>dept_name</a:t>
            </a:r>
            <a:r>
              <a:rPr lang="en-US" altLang="ja-JP" i="1" dirty="0"/>
              <a:t> </a:t>
            </a:r>
            <a:r>
              <a:rPr lang="en-US" altLang="ja-JP" b="1" dirty="0"/>
              <a:t>varchar</a:t>
            </a:r>
            <a:r>
              <a:rPr lang="en-US" altLang="ja-JP" dirty="0"/>
              <a:t>(20))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returns </a:t>
            </a:r>
            <a:r>
              <a:rPr lang="en-US" altLang="ja-JP" dirty="0"/>
              <a:t>integer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language </a:t>
            </a:r>
            <a:r>
              <a:rPr lang="en-US" altLang="ja-JP" dirty="0"/>
              <a:t>C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external name </a:t>
            </a:r>
            <a:r>
              <a:rPr lang="en-US" altLang="ja-JP" dirty="0"/>
              <a:t>'/</a:t>
            </a:r>
            <a:r>
              <a:rPr lang="en-US" altLang="ja-JP" dirty="0" err="1"/>
              <a:t>usr</a:t>
            </a:r>
            <a:r>
              <a:rPr lang="en-US" altLang="ja-JP" dirty="0"/>
              <a:t>/</a:t>
            </a:r>
            <a:r>
              <a:rPr lang="en-US" altLang="ja-JP" dirty="0" err="1"/>
              <a:t>avi</a:t>
            </a:r>
            <a:r>
              <a:rPr lang="en-US" altLang="ja-JP" dirty="0"/>
              <a:t>/bin/</a:t>
            </a:r>
            <a:r>
              <a:rPr lang="en-US" altLang="ja-JP" dirty="0" err="1"/>
              <a:t>dept_count</a:t>
            </a:r>
            <a:r>
              <a:rPr lang="en-US" altLang="ja-JP" dirty="0"/>
              <a:t>'</a:t>
            </a:r>
            <a:endParaRPr lang="en-US" altLang="ja-JP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 Language Routines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74313" cy="4903787"/>
          </a:xfrm>
        </p:spPr>
        <p:txBody>
          <a:bodyPr lIns="91440"/>
          <a:lstStyle/>
          <a:p>
            <a:r>
              <a:rPr lang="en-US" altLang="en-US" dirty="0"/>
              <a:t>Benefits of external language functions/procedures:  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more efficient for many operations, and more expressive power.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Drawbacks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Code to implement function may need to be loaded into database system and executed in the database system’</a:t>
            </a:r>
            <a:r>
              <a:rPr lang="en-US" altLang="ja-JP" dirty="0">
                <a:ea typeface="MS PGothic" panose="020B0600070205080204" pitchFamily="34" charset="-128"/>
              </a:rPr>
              <a:t>s address space.</a:t>
            </a:r>
            <a:endParaRPr lang="en-US" altLang="ja-JP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risk of accidental corruption of database structures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security risk, allowing users access to unauthorized data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There are alternatives, which give good security at the cost of potentially worse performance.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Direct execution in the database system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s space is used when efficiency is more important than security.</a:t>
            </a:r>
            <a:endParaRPr lang="en-US" altLang="en-US" dirty="0">
              <a:ea typeface="MS PGothic" panose="020B0600070205080204" pitchFamily="34" charset="-128"/>
            </a:endParaRP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Security with External Language Routines</a:t>
            </a:r>
            <a:endParaRPr lang="en-US" alt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770813" cy="4903787"/>
          </a:xfrm>
        </p:spPr>
        <p:txBody>
          <a:bodyPr/>
          <a:lstStyle/>
          <a:p>
            <a:r>
              <a:rPr lang="en-US" altLang="en-US" dirty="0"/>
              <a:t>To deal with security problems, we can do on of the following: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Use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sandbox</a:t>
            </a:r>
            <a:r>
              <a:rPr lang="en-US" altLang="en-US" dirty="0">
                <a:ea typeface="MS PGothic" panose="020B0600070205080204" pitchFamily="34" charset="-128"/>
              </a:rPr>
              <a:t> techniques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That is, use a safe language like Java, which cannot be used to  access/damage other parts of the database code.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Run external language functions/procedures in a separate process, with no access to the database process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 memory.</a:t>
            </a:r>
            <a:endParaRPr lang="en-US" altLang="ja-JP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Parameters and results communicated via inter-process communication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Both have performance overheads</a:t>
            </a:r>
            <a:endParaRPr lang="en-US" altLang="en-US" dirty="0"/>
          </a:p>
          <a:p>
            <a:r>
              <a:rPr lang="en-US" altLang="en-US" dirty="0"/>
              <a:t>Many database systems support both above approaches as well as direct executing in database system address space.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8004" y="2607785"/>
            <a:ext cx="4398700" cy="1858963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Triggers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700"/>
            <a:ext cx="7647681" cy="4833938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trigger</a:t>
            </a:r>
            <a:r>
              <a:rPr lang="en-US" altLang="en-US" dirty="0"/>
              <a:t> is a statement that is executed automatically by the system as a side effect of a modification to the database.</a:t>
            </a:r>
            <a:endParaRPr lang="en-US" altLang="en-US" dirty="0"/>
          </a:p>
          <a:p>
            <a:r>
              <a:rPr lang="en-US" altLang="en-US" dirty="0"/>
              <a:t>To design a trigger mechanism, we must: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Specify the conditions under which the trigger is to be executed.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Specify the actions to be taken when the trigger executes.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Triggers introduced to SQL standard in SQL:1999, but supported even earlier using non-standard syntax by most databases.		</a:t>
            </a:r>
            <a:endParaRPr lang="en-US" altLang="en-US" dirty="0"/>
          </a:p>
          <a:p>
            <a:pPr lvl="1"/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Syntax illustrated here may not work exactly on your database system; check the system manuals</a:t>
            </a:r>
            <a:endParaRPr lang="en-US" altLang="en-US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Triggering Events and Actions in SQL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18701" cy="4903787"/>
          </a:xfrm>
        </p:spPr>
        <p:txBody>
          <a:bodyPr lIns="91440"/>
          <a:lstStyle/>
          <a:p>
            <a:pPr>
              <a:lnSpc>
                <a:spcPct val="90000"/>
              </a:lnSpc>
            </a:pPr>
            <a:r>
              <a:rPr lang="en-US" altLang="en-US" dirty="0"/>
              <a:t>Triggering event can be </a:t>
            </a:r>
            <a:r>
              <a:rPr lang="en-US" altLang="en-US" b="1" dirty="0"/>
              <a:t>insert</a:t>
            </a:r>
            <a:r>
              <a:rPr lang="en-US" altLang="en-US" dirty="0"/>
              <a:t>, </a:t>
            </a:r>
            <a:r>
              <a:rPr lang="en-US" altLang="en-US" b="1" dirty="0"/>
              <a:t>delete</a:t>
            </a:r>
            <a:r>
              <a:rPr lang="en-US" altLang="en-US" dirty="0"/>
              <a:t> or </a:t>
            </a:r>
            <a:r>
              <a:rPr lang="en-US" altLang="en-US" b="1" dirty="0"/>
              <a:t>update</a:t>
            </a:r>
            <a:endParaRPr lang="en-US" altLang="en-US" b="1" dirty="0"/>
          </a:p>
          <a:p>
            <a:pPr>
              <a:lnSpc>
                <a:spcPct val="90000"/>
              </a:lnSpc>
            </a:pPr>
            <a:r>
              <a:rPr lang="en-US" altLang="en-US" dirty="0"/>
              <a:t>Triggers on update can be restricted to specific attributes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example, </a:t>
            </a:r>
            <a:r>
              <a:rPr lang="en-US" altLang="en-US" b="1" dirty="0">
                <a:ea typeface="MS PGothic" panose="020B0600070205080204" pitchFamily="34" charset="-128"/>
              </a:rPr>
              <a:t> after update of </a:t>
            </a:r>
            <a:r>
              <a:rPr lang="en-US" altLang="en-US" i="1" dirty="0">
                <a:ea typeface="MS PGothic" panose="020B0600070205080204" pitchFamily="34" charset="-128"/>
              </a:rPr>
              <a:t>takes </a:t>
            </a:r>
            <a:r>
              <a:rPr lang="en-US" altLang="en-US" b="1" dirty="0">
                <a:ea typeface="MS PGothic" panose="020B0600070205080204" pitchFamily="34" charset="-128"/>
              </a:rPr>
              <a:t>on</a:t>
            </a:r>
            <a:r>
              <a:rPr lang="en-US" altLang="en-US" i="1" dirty="0">
                <a:ea typeface="MS PGothic" panose="020B0600070205080204" pitchFamily="34" charset="-128"/>
              </a:rPr>
              <a:t> grade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Values of attributes before and after an update can be referenced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referencing old row as</a:t>
            </a:r>
            <a:r>
              <a:rPr lang="en-US" altLang="en-US" dirty="0">
                <a:ea typeface="MS PGothic" panose="020B0600070205080204" pitchFamily="34" charset="-128"/>
              </a:rPr>
              <a:t>   </a:t>
            </a:r>
            <a:r>
              <a:rPr lang="en-US" altLang="en-US" b="1" dirty="0">
                <a:ea typeface="MS PGothic" panose="020B0600070205080204" pitchFamily="34" charset="-128"/>
              </a:rPr>
              <a:t>: </a:t>
            </a:r>
            <a:r>
              <a:rPr lang="en-US" altLang="en-US" dirty="0">
                <a:ea typeface="MS PGothic" panose="020B0600070205080204" pitchFamily="34" charset="-128"/>
              </a:rPr>
              <a:t> for deletes and updates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referencing new row as  : </a:t>
            </a:r>
            <a:r>
              <a:rPr lang="en-US" altLang="en-US" dirty="0">
                <a:ea typeface="MS PGothic" panose="020B0600070205080204" pitchFamily="34" charset="-128"/>
              </a:rPr>
              <a:t>for inserts and updates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Triggers can be activated before an event, which can serve as extra constraints.  For example,  convert blank grades to null.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b="1" dirty="0"/>
              <a:t>		create trigger </a:t>
            </a:r>
            <a:r>
              <a:rPr lang="en-US" altLang="en-US" i="1" dirty="0" err="1"/>
              <a:t>setnull_trigger</a:t>
            </a:r>
            <a:r>
              <a:rPr lang="en-US" altLang="en-US" i="1" dirty="0"/>
              <a:t> </a:t>
            </a:r>
            <a:r>
              <a:rPr lang="en-US" altLang="en-US" b="1" dirty="0"/>
              <a:t>before update of </a:t>
            </a:r>
            <a:r>
              <a:rPr lang="en-US" altLang="en-US" i="1" dirty="0"/>
              <a:t>takes</a:t>
            </a:r>
            <a:br>
              <a:rPr lang="en-US" altLang="en-US" i="1" dirty="0"/>
            </a:br>
            <a:r>
              <a:rPr lang="en-US" altLang="en-US" b="1" dirty="0"/>
              <a:t>	referencing new row as </a:t>
            </a:r>
            <a:r>
              <a:rPr lang="en-US" altLang="en-US" i="1" dirty="0" err="1"/>
              <a:t>nrow</a:t>
            </a:r>
            <a:br>
              <a:rPr lang="en-US" altLang="en-US" i="1" dirty="0"/>
            </a:br>
            <a:r>
              <a:rPr lang="en-US" altLang="en-US" b="1" dirty="0"/>
              <a:t>	for each row</a:t>
            </a:r>
            <a:br>
              <a:rPr lang="en-US" altLang="en-US" b="1" dirty="0"/>
            </a:br>
            <a:r>
              <a:rPr lang="en-US" altLang="en-US" b="1" dirty="0"/>
              <a:t>	      when (</a:t>
            </a:r>
            <a:r>
              <a:rPr lang="en-US" altLang="en-US" i="1" dirty="0" err="1"/>
              <a:t>nrow.grade</a:t>
            </a:r>
            <a:r>
              <a:rPr lang="en-US" altLang="en-US" dirty="0"/>
              <a:t> = </a:t>
            </a:r>
            <a:r>
              <a:rPr lang="en-US" altLang="ja-JP" dirty="0"/>
              <a:t>' ')</a:t>
            </a:r>
            <a:br>
              <a:rPr lang="en-US" altLang="ja-JP" dirty="0"/>
            </a:br>
            <a:r>
              <a:rPr lang="en-US" altLang="ja-JP" dirty="0"/>
              <a:t>               </a:t>
            </a:r>
            <a:r>
              <a:rPr lang="en-US" altLang="ja-JP" b="1" dirty="0"/>
              <a:t>begin atomic</a:t>
            </a:r>
            <a:br>
              <a:rPr lang="en-US" altLang="ja-JP" i="1" dirty="0"/>
            </a:br>
            <a:r>
              <a:rPr lang="en-US" altLang="ja-JP" b="1" dirty="0"/>
              <a:t>	          set </a:t>
            </a:r>
            <a:r>
              <a:rPr lang="en-US" altLang="ja-JP" i="1" dirty="0" err="1"/>
              <a:t>nrow.grade</a:t>
            </a:r>
            <a:r>
              <a:rPr lang="en-US" altLang="ja-JP" i="1" dirty="0"/>
              <a:t> </a:t>
            </a:r>
            <a:r>
              <a:rPr lang="en-US" altLang="ja-JP" dirty="0"/>
              <a:t>= </a:t>
            </a:r>
            <a:r>
              <a:rPr lang="en-US" altLang="ja-JP" b="1" dirty="0"/>
              <a:t>null;</a:t>
            </a:r>
            <a:br>
              <a:rPr lang="en-US" altLang="ja-JP" b="1" dirty="0"/>
            </a:br>
            <a:r>
              <a:rPr lang="en-US" altLang="ja-JP" b="1" dirty="0"/>
              <a:t>         end;</a:t>
            </a:r>
            <a:endParaRPr lang="en-US" altLang="ja-JP" b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74713" y="117475"/>
            <a:ext cx="8077200" cy="609600"/>
          </a:xfrm>
        </p:spPr>
        <p:txBody>
          <a:bodyPr/>
          <a:lstStyle/>
          <a:p>
            <a:r>
              <a:rPr lang="en-US" altLang="en-US">
                <a:effectLst/>
              </a:rPr>
              <a:t>Trigger to Maintain credits_earned value</a:t>
            </a:r>
            <a:endParaRPr lang="en-US" altLang="en-US">
              <a:effectLst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989704" cy="4903787"/>
          </a:xfrm>
        </p:spPr>
        <p:txBody>
          <a:bodyPr/>
          <a:lstStyle/>
          <a:p>
            <a:r>
              <a:rPr lang="en-US" altLang="en-US" b="1" dirty="0"/>
              <a:t>create trigger </a:t>
            </a:r>
            <a:r>
              <a:rPr lang="en-US" altLang="en-US" i="1" dirty="0" err="1"/>
              <a:t>credits_earned</a:t>
            </a:r>
            <a:r>
              <a:rPr lang="en-US" altLang="en-US" i="1" dirty="0"/>
              <a:t> </a:t>
            </a:r>
            <a:r>
              <a:rPr lang="en-US" altLang="en-US" b="1" dirty="0"/>
              <a:t>after update of </a:t>
            </a:r>
            <a:r>
              <a:rPr lang="en-US" altLang="en-US" i="1" dirty="0"/>
              <a:t>takes </a:t>
            </a:r>
            <a:r>
              <a:rPr lang="en-US" altLang="en-US" b="1" dirty="0"/>
              <a:t>on </a:t>
            </a:r>
            <a:r>
              <a:rPr lang="en-US" altLang="en-US" dirty="0"/>
              <a:t>(</a:t>
            </a:r>
            <a:r>
              <a:rPr lang="en-US" altLang="en-US" i="1" dirty="0"/>
              <a:t>grade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referencing new row as </a:t>
            </a:r>
            <a:r>
              <a:rPr lang="en-US" altLang="en-US" i="1" dirty="0" err="1"/>
              <a:t>nrow</a:t>
            </a:r>
            <a:br>
              <a:rPr lang="en-US" altLang="en-US" i="1" dirty="0"/>
            </a:br>
            <a:r>
              <a:rPr lang="en-US" altLang="en-US" b="1" dirty="0"/>
              <a:t>referencing old row as </a:t>
            </a:r>
            <a:r>
              <a:rPr lang="en-US" altLang="en-US" i="1" dirty="0" err="1"/>
              <a:t>orow</a:t>
            </a:r>
            <a:br>
              <a:rPr lang="en-US" altLang="en-US" i="1" dirty="0"/>
            </a:br>
            <a:r>
              <a:rPr lang="en-US" altLang="en-US" b="1" dirty="0"/>
              <a:t>for each row</a:t>
            </a:r>
            <a:br>
              <a:rPr lang="en-US" altLang="en-US" b="1" dirty="0"/>
            </a:br>
            <a:r>
              <a:rPr lang="en-US" altLang="en-US" b="1" dirty="0"/>
              <a:t>when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dirty="0"/>
              <a:t>&lt;&gt; 'F' </a:t>
            </a:r>
            <a:r>
              <a:rPr lang="en-US" altLang="en-US" b="1" dirty="0"/>
              <a:t>and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b="1" dirty="0"/>
              <a:t>is not null</a:t>
            </a:r>
            <a:br>
              <a:rPr lang="en-US" altLang="en-US" b="1" dirty="0"/>
            </a:br>
            <a:r>
              <a:rPr lang="en-US" altLang="en-US" b="1" dirty="0"/>
              <a:t>    and </a:t>
            </a:r>
            <a:r>
              <a:rPr lang="en-US" altLang="en-US" dirty="0"/>
              <a:t>(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dirty="0"/>
              <a:t>= 'F' </a:t>
            </a:r>
            <a:r>
              <a:rPr lang="en-US" altLang="en-US" b="1" dirty="0"/>
              <a:t>or 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b="1" dirty="0"/>
              <a:t>is null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begin atomic</a:t>
            </a:r>
            <a:br>
              <a:rPr lang="en-US" altLang="en-US" b="1" dirty="0"/>
            </a:br>
            <a:r>
              <a:rPr lang="en-US" altLang="en-US" b="1" dirty="0"/>
              <a:t>     update </a:t>
            </a:r>
            <a:r>
              <a:rPr lang="en-US" altLang="en-US" i="1" dirty="0"/>
              <a:t>student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set </a:t>
            </a:r>
            <a:r>
              <a:rPr lang="en-US" altLang="en-US" i="1" dirty="0" err="1"/>
              <a:t>tot_cred</a:t>
            </a:r>
            <a:r>
              <a:rPr lang="en-US" altLang="en-US" dirty="0"/>
              <a:t>= </a:t>
            </a:r>
            <a:r>
              <a:rPr lang="en-US" altLang="en-US" i="1" dirty="0" err="1"/>
              <a:t>tot_cred</a:t>
            </a:r>
            <a:r>
              <a:rPr lang="en-US" altLang="en-US" i="1" dirty="0"/>
              <a:t> </a:t>
            </a:r>
            <a:r>
              <a:rPr lang="en-US" altLang="en-US" dirty="0"/>
              <a:t>+ </a:t>
            </a:r>
            <a:br>
              <a:rPr lang="en-US" altLang="en-US" dirty="0"/>
            </a:br>
            <a:r>
              <a:rPr lang="en-US" altLang="en-US" dirty="0"/>
              <a:t>           (</a:t>
            </a:r>
            <a:r>
              <a:rPr lang="en-US" altLang="en-US" b="1" dirty="0"/>
              <a:t>select </a:t>
            </a:r>
            <a:r>
              <a:rPr lang="en-US" altLang="en-US" i="1" dirty="0"/>
              <a:t>credits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from </a:t>
            </a:r>
            <a:r>
              <a:rPr lang="en-US" altLang="en-US" i="1" dirty="0"/>
              <a:t>course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course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dirty="0"/>
              <a:t>= </a:t>
            </a:r>
            <a:r>
              <a:rPr lang="en-US" altLang="en-US" i="1" dirty="0" err="1"/>
              <a:t>nrow.course_id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where </a:t>
            </a:r>
            <a:r>
              <a:rPr lang="en-US" altLang="en-US" i="1" dirty="0"/>
              <a:t>student.id </a:t>
            </a:r>
            <a:r>
              <a:rPr lang="en-US" altLang="en-US" dirty="0"/>
              <a:t>= </a:t>
            </a:r>
            <a:r>
              <a:rPr lang="en-US" altLang="en-US" i="1" dirty="0"/>
              <a:t>nrow.id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b="1" dirty="0"/>
              <a:t>end</a:t>
            </a:r>
            <a:r>
              <a:rPr lang="en-US" altLang="en-US" dirty="0"/>
              <a:t>;</a:t>
            </a:r>
            <a:endParaRPr lang="en-US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Statement Level Triggers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93800"/>
            <a:ext cx="7692069" cy="4903788"/>
          </a:xfrm>
        </p:spPr>
        <p:txBody>
          <a:bodyPr/>
          <a:lstStyle/>
          <a:p>
            <a:r>
              <a:rPr lang="en-US" altLang="en-US" dirty="0"/>
              <a:t>Instead of executing a separate action for each affected row, a single action can be executed for all rows affected by a transaction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Use     </a:t>
            </a:r>
            <a:r>
              <a:rPr lang="en-US" altLang="en-US" b="1" dirty="0">
                <a:ea typeface="MS PGothic" panose="020B0600070205080204" pitchFamily="34" charset="-128"/>
              </a:rPr>
              <a:t>for each statement      </a:t>
            </a:r>
            <a:r>
              <a:rPr lang="en-US" altLang="en-US" dirty="0">
                <a:ea typeface="MS PGothic" panose="020B0600070205080204" pitchFamily="34" charset="-128"/>
              </a:rPr>
              <a:t>instead of    </a:t>
            </a:r>
            <a:r>
              <a:rPr lang="en-US" altLang="en-US" b="1" dirty="0">
                <a:ea typeface="MS PGothic" panose="020B0600070205080204" pitchFamily="34" charset="-128"/>
              </a:rPr>
              <a:t>for each row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Use     </a:t>
            </a:r>
            <a:r>
              <a:rPr lang="en-US" altLang="en-US" b="1" dirty="0">
                <a:ea typeface="MS PGothic" panose="020B0600070205080204" pitchFamily="34" charset="-128"/>
              </a:rPr>
              <a:t>referencing old table</a:t>
            </a:r>
            <a:r>
              <a:rPr lang="en-US" altLang="en-US" dirty="0">
                <a:ea typeface="MS PGothic" panose="020B0600070205080204" pitchFamily="34" charset="-128"/>
              </a:rPr>
              <a:t>   or   </a:t>
            </a:r>
            <a:r>
              <a:rPr lang="en-US" altLang="en-US" b="1" dirty="0">
                <a:ea typeface="MS PGothic" panose="020B0600070205080204" pitchFamily="34" charset="-128"/>
              </a:rPr>
              <a:t>referencing new table</a:t>
            </a:r>
            <a:r>
              <a:rPr lang="en-US" altLang="en-US" dirty="0">
                <a:ea typeface="MS PGothic" panose="020B0600070205080204" pitchFamily="34" charset="-128"/>
              </a:rPr>
              <a:t>   to refer to temporary tables  (called </a:t>
            </a:r>
            <a:r>
              <a:rPr lang="en-US" altLang="en-US" b="1" i="1" dirty="0">
                <a:solidFill>
                  <a:srgbClr val="002060"/>
                </a:solidFill>
                <a:ea typeface="MS PGothic" panose="020B0600070205080204" pitchFamily="34" charset="-128"/>
              </a:rPr>
              <a:t>transition tables</a:t>
            </a:r>
            <a:r>
              <a:rPr lang="en-US" altLang="en-US" dirty="0">
                <a:ea typeface="MS PGothic" panose="020B0600070205080204" pitchFamily="34" charset="-128"/>
              </a:rPr>
              <a:t>) containing the affected rows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Can be more efficient when dealing with SQL statements that update a large number of rows</a:t>
            </a:r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6416"/>
            <a:ext cx="7638802" cy="4570803"/>
          </a:xfrm>
        </p:spPr>
        <p:txBody>
          <a:bodyPr/>
          <a:lstStyle/>
          <a:p>
            <a:r>
              <a:rPr lang="en-US" altLang="en-US" dirty="0"/>
              <a:t>Triggers were used earlier for tasks such as 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Maintaining summary data (e.g., total salary of each department)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Replicating databases by recording changes to special relations (called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change</a:t>
            </a:r>
            <a:r>
              <a:rPr lang="en-US" altLang="en-US" dirty="0">
                <a:ea typeface="MS PGothic" panose="020B0600070205080204" pitchFamily="34" charset="-128"/>
              </a:rPr>
              <a:t> or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delta</a:t>
            </a:r>
            <a:r>
              <a:rPr lang="en-US" altLang="en-US" dirty="0">
                <a:ea typeface="MS PGothic" panose="020B0600070205080204" pitchFamily="34" charset="-128"/>
              </a:rPr>
              <a:t> relations) and having a separate process that applies the changes over to a replica 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There are better ways of doing these now: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Databases today provide built in materialized view facilities to maintain summary data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Databases provide built-in support for replication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Encapsulation facilities can be used instead of triggers in many cases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Define methods to update fields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Carry out actions as part of the update methods instead of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through a trigger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1100"/>
            <a:ext cx="7594415" cy="5289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Risk of unintended execution of triggers, for example, when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Loading data from a backup copy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Replicating updates at a remote site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Trigger execution can be disabled before such actions.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Other risks with triggers: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Error leading to failure of critical transactions that set off the trigger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Cascading execution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2477532"/>
            <a:ext cx="6429375" cy="2463800"/>
          </a:xfrm>
        </p:spPr>
        <p:txBody>
          <a:bodyPr/>
          <a:lstStyle/>
          <a:p>
            <a:pPr algn="ctr">
              <a:spcBef>
                <a:spcPct val="0"/>
              </a:spcBef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JDBC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1163" y="2492375"/>
            <a:ext cx="4687887" cy="1858963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  <a:cs typeface="+mj-cs"/>
              </a:rPr>
              <a:t>Recursive Queries</a:t>
            </a:r>
            <a:endParaRPr lang="en-US" altLang="en-US" sz="3200" b="1" dirty="0">
              <a:solidFill>
                <a:srgbClr val="002060"/>
              </a:solidFill>
              <a:latin typeface="+mj-lt"/>
              <a:cs typeface="+mj-cs"/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Recursion in SQL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47750"/>
            <a:ext cx="7778750" cy="4903788"/>
          </a:xfrm>
        </p:spPr>
        <p:txBody>
          <a:bodyPr/>
          <a:lstStyle/>
          <a:p>
            <a:r>
              <a:rPr lang="en-US" altLang="en-US" dirty="0"/>
              <a:t>SQL:1999 permits recursive view definition</a:t>
            </a:r>
            <a:endParaRPr lang="en-US" altLang="en-US" dirty="0"/>
          </a:p>
          <a:p>
            <a:r>
              <a:rPr lang="en-US" altLang="en-US" dirty="0"/>
              <a:t>Example: find which courses are a prerequisite, whether directly or indirectly, for a specific course </a:t>
            </a:r>
            <a:br>
              <a:rPr lang="en-US" altLang="en-US" dirty="0"/>
            </a:br>
            <a:r>
              <a:rPr lang="en-US" altLang="en-US" b="1" dirty="0"/>
              <a:t>with recursive </a:t>
            </a:r>
            <a:r>
              <a:rPr lang="en-US" altLang="en-US" i="1" dirty="0" err="1"/>
              <a:t>rec_prereq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prereq_id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dirty="0"/>
              <a:t>(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select 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prereq_id</a:t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prereq</a:t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b="1" dirty="0"/>
              <a:t>union</a:t>
            </a:r>
            <a:br>
              <a:rPr lang="en-US" altLang="en-US" b="1" dirty="0"/>
            </a:br>
            <a:r>
              <a:rPr lang="en-US" altLang="en-US" b="1" dirty="0"/>
              <a:t>        select </a:t>
            </a:r>
            <a:r>
              <a:rPr lang="en-US" altLang="en-US" i="1" dirty="0" err="1"/>
              <a:t>rec_prereq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b="1" dirty="0"/>
              <a:t>, </a:t>
            </a:r>
            <a:r>
              <a:rPr lang="en-US" altLang="en-US" i="1" dirty="0" err="1"/>
              <a:t>prereq</a:t>
            </a:r>
            <a:r>
              <a:rPr lang="en-US" altLang="en-US" dirty="0" err="1"/>
              <a:t>.</a:t>
            </a:r>
            <a:r>
              <a:rPr lang="en-US" altLang="en-US" i="1" dirty="0" err="1"/>
              <a:t>prereq_id</a:t>
            </a:r>
            <a:r>
              <a:rPr lang="en-US" altLang="en-US" dirty="0"/>
              <a:t>, </a:t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rec_rereq</a:t>
            </a:r>
            <a:r>
              <a:rPr lang="en-US" altLang="en-US" dirty="0"/>
              <a:t>, </a:t>
            </a:r>
            <a:r>
              <a:rPr lang="en-US" altLang="en-US" i="1" dirty="0" err="1"/>
              <a:t>prereq</a:t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rec_prereq</a:t>
            </a:r>
            <a:r>
              <a:rPr lang="en-US" altLang="en-US" dirty="0" err="1"/>
              <a:t>.</a:t>
            </a:r>
            <a:r>
              <a:rPr lang="en-US" altLang="en-US" i="1" dirty="0" err="1"/>
              <a:t>prereq_id</a:t>
            </a:r>
            <a:r>
              <a:rPr lang="en-US" altLang="en-US" i="1" dirty="0"/>
              <a:t> </a:t>
            </a:r>
            <a:r>
              <a:rPr lang="en-US" altLang="en-US" dirty="0"/>
              <a:t>= </a:t>
            </a:r>
            <a:r>
              <a:rPr lang="en-US" altLang="en-US" i="1" dirty="0" err="1"/>
              <a:t>prereq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select </a:t>
            </a:r>
            <a:r>
              <a:rPr lang="en-US" altLang="en-US" dirty="0"/>
              <a:t>∗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 err="1"/>
              <a:t>rec_prereq</a:t>
            </a:r>
            <a:r>
              <a:rPr lang="en-US" altLang="en-US" dirty="0"/>
              <a:t>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i="1" dirty="0"/>
              <a:t>	</a:t>
            </a:r>
            <a:r>
              <a:rPr lang="en-US" altLang="en-US" dirty="0"/>
              <a:t>This example view,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,</a:t>
            </a:r>
            <a:r>
              <a:rPr lang="en-US" altLang="en-US" dirty="0"/>
              <a:t> is called the </a:t>
            </a:r>
            <a:r>
              <a:rPr lang="en-US" altLang="en-US" i="1" dirty="0"/>
              <a:t>transitive closure</a:t>
            </a:r>
            <a:r>
              <a:rPr lang="en-US" altLang="en-US" dirty="0"/>
              <a:t> of the </a:t>
            </a:r>
            <a:r>
              <a:rPr lang="en-US" altLang="en-US" i="1" dirty="0" err="1"/>
              <a:t>prereq</a:t>
            </a:r>
            <a:r>
              <a:rPr lang="en-US" altLang="en-US" i="1" dirty="0"/>
              <a:t> </a:t>
            </a:r>
            <a:r>
              <a:rPr lang="en-US" altLang="en-US" dirty="0"/>
              <a:t>relation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5225"/>
            <a:ext cx="7621048" cy="5237163"/>
          </a:xfrm>
        </p:spPr>
        <p:txBody>
          <a:bodyPr/>
          <a:lstStyle/>
          <a:p>
            <a:r>
              <a:rPr lang="en-US" altLang="en-US" dirty="0"/>
              <a:t>Recursive views make it possible to write queries, such as transitive closure queries, that cannot be written without recursion or iteration.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Intuition:  Without recursion, a non-recursive non-iterative program can perform only a fixed number of joins of </a:t>
            </a:r>
            <a:r>
              <a:rPr lang="en-US" altLang="en-US" i="1" dirty="0" err="1">
                <a:ea typeface="MS PGothic" panose="020B0600070205080204" pitchFamily="34" charset="-128"/>
              </a:rPr>
              <a:t>prereq</a:t>
            </a:r>
            <a:r>
              <a:rPr lang="en-US" altLang="en-US" dirty="0">
                <a:ea typeface="MS PGothic" panose="020B0600070205080204" pitchFamily="34" charset="-128"/>
              </a:rPr>
              <a:t> with itself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This can give only a fixed number of levels of managers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Given a fixed non-recursive query, we can construct a database with a greater number of levels of prerequisites on which the query will not work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Alternative: write a procedure to iterate as many times as required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3"/>
            <a:r>
              <a:rPr lang="en-US" altLang="en-US" dirty="0">
                <a:ea typeface="MS PGothic" panose="020B0600070205080204" pitchFamily="34" charset="-128"/>
              </a:rPr>
              <a:t>See procedure </a:t>
            </a:r>
            <a:r>
              <a:rPr lang="en-US" altLang="en-US" i="1" dirty="0" err="1">
                <a:ea typeface="MS PGothic" panose="020B0600070205080204" pitchFamily="34" charset="-128"/>
              </a:rPr>
              <a:t>findAllPrereqs</a:t>
            </a:r>
            <a:r>
              <a:rPr lang="en-US" altLang="en-US" dirty="0">
                <a:ea typeface="MS PGothic" panose="020B0600070205080204" pitchFamily="34" charset="-128"/>
              </a:rPr>
              <a:t> in book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4903787"/>
          </a:xfrm>
        </p:spPr>
        <p:txBody>
          <a:bodyPr lIns="91440"/>
          <a:lstStyle/>
          <a:p>
            <a:r>
              <a:rPr lang="en-US" altLang="en-US" dirty="0"/>
              <a:t>Computing transitive closure using iteration, adding successive tuples to </a:t>
            </a:r>
            <a:r>
              <a:rPr lang="en-US" altLang="en-US" i="1" dirty="0" err="1"/>
              <a:t>rec_prereq</a:t>
            </a:r>
            <a:endParaRPr lang="en-US" altLang="en-US" i="1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The next slide shows a </a:t>
            </a:r>
            <a:r>
              <a:rPr lang="en-US" altLang="en-US" i="1" dirty="0" err="1">
                <a:ea typeface="MS PGothic" panose="020B0600070205080204" pitchFamily="34" charset="-128"/>
              </a:rPr>
              <a:t>prereq</a:t>
            </a:r>
            <a:r>
              <a:rPr lang="en-US" altLang="en-US" dirty="0">
                <a:ea typeface="MS PGothic" panose="020B0600070205080204" pitchFamily="34" charset="-128"/>
              </a:rPr>
              <a:t> relation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Each step of the iterative process constructs an extended version of </a:t>
            </a:r>
            <a:r>
              <a:rPr lang="en-US" altLang="en-US" i="1" dirty="0" err="1">
                <a:ea typeface="MS PGothic" panose="020B0600070205080204" pitchFamily="34" charset="-128"/>
              </a:rPr>
              <a:t>rec_prereq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from its recursive definition. 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The final result is called the </a:t>
            </a:r>
            <a:r>
              <a:rPr lang="en-US" altLang="en-US" i="1" dirty="0">
                <a:ea typeface="MS PGothic" panose="020B0600070205080204" pitchFamily="34" charset="-128"/>
              </a:rPr>
              <a:t>fixed point </a:t>
            </a:r>
            <a:r>
              <a:rPr lang="en-US" altLang="en-US" dirty="0">
                <a:ea typeface="MS PGothic" panose="020B0600070205080204" pitchFamily="34" charset="-128"/>
              </a:rPr>
              <a:t> of the recursive view definition.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Recursive views are required to be </a:t>
            </a:r>
            <a:r>
              <a:rPr lang="en-US" altLang="en-US" b="1" dirty="0">
                <a:solidFill>
                  <a:srgbClr val="002060"/>
                </a:solidFill>
              </a:rPr>
              <a:t>monotonic</a:t>
            </a:r>
            <a:r>
              <a:rPr lang="en-US" altLang="en-US" i="1" dirty="0"/>
              <a:t>.  </a:t>
            </a:r>
            <a:r>
              <a:rPr lang="en-US" altLang="en-US" dirty="0"/>
              <a:t>That is, if we add tuples to </a:t>
            </a:r>
            <a:r>
              <a:rPr lang="en-US" altLang="en-US" i="1" dirty="0" err="1"/>
              <a:t>prereq</a:t>
            </a:r>
            <a:r>
              <a:rPr lang="en-US" altLang="en-US" dirty="0"/>
              <a:t> the view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 </a:t>
            </a:r>
            <a:r>
              <a:rPr lang="en-US" altLang="en-US" dirty="0"/>
              <a:t>contains all of the tuples it contained before, plus possibly more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62025" y="730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Fixed-Point Computation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8371" name="Picture 2" descr="C:\Users\as668\Desktop\Judi\5_1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3540125"/>
            <a:ext cx="5376862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5" descr="C:\Users\as668\Desktop\Judi\5_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1198563"/>
            <a:ext cx="1990725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Advanced Aggregation Features</a:t>
            </a:r>
            <a:endParaRPr lang="en-IN" altLang="en-US">
              <a:effectLst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</a:t>
            </a:r>
            <a:endParaRPr lang="en-US">
              <a:ea typeface="+mj-ea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9709"/>
            <a:ext cx="8021638" cy="5349829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Ranking is done in conjunction with an order by specification. 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Suppose we are given a relation 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(ID, GPA) </a:t>
            </a:r>
            <a:br>
              <a:rPr lang="en-US" altLang="en-US" i="1" dirty="0"/>
            </a:br>
            <a:r>
              <a:rPr lang="en-US" altLang="en-US" dirty="0"/>
              <a:t>giving the grade-point average of each student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Find the rank of each student.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	    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/>
              <a:t>rank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</a:t>
            </a:r>
            <a:r>
              <a:rPr lang="en-US" altLang="en-US" dirty="0"/>
              <a:t> </a:t>
            </a:r>
            <a:r>
              <a:rPr lang="en-US" altLang="en-US" b="1" dirty="0" err="1"/>
              <a:t>desc</a:t>
            </a:r>
            <a:r>
              <a:rPr lang="en-US" altLang="en-US" b="1" dirty="0"/>
              <a:t>) 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endParaRPr lang="en-US" altLang="en-US" i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An extra </a:t>
            </a:r>
            <a:r>
              <a:rPr lang="en-US" altLang="en-US" b="1" dirty="0"/>
              <a:t>order by </a:t>
            </a:r>
            <a:r>
              <a:rPr lang="en-US" altLang="en-US" dirty="0"/>
              <a:t>clause is needed to get them in sorted order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/>
              <a:t>rank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</a:t>
            </a:r>
            <a:r>
              <a:rPr lang="en-US" altLang="en-US" dirty="0"/>
              <a:t> </a:t>
            </a:r>
            <a:r>
              <a:rPr lang="en-US" altLang="en-US" b="1" dirty="0" err="1"/>
              <a:t>desc</a:t>
            </a:r>
            <a:r>
              <a:rPr lang="en-US" altLang="en-US" b="1" dirty="0"/>
              <a:t>) 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 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order by </a:t>
            </a:r>
            <a:r>
              <a:rPr lang="en-US" altLang="en-US" i="1" dirty="0" err="1"/>
              <a:t>s_rank</a:t>
            </a:r>
            <a:endParaRPr lang="en-US" altLang="en-US" i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Ranking may leave gaps: e.g. if 2 students have the same top GPA, both have rank 1, and the next rank is 3</a:t>
            </a: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MS PGothic" panose="020B0600070205080204" pitchFamily="34" charset="-128"/>
              </a:rPr>
              <a:t>dense_rank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does not leave gaps, so next dense rank would be 2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endParaRPr lang="en-US" altLang="en-US" i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Ranking</a:t>
            </a:r>
            <a:endParaRPr lang="en-IN" altLang="en-US">
              <a:effectLst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Ranking can be done using basic SQL aggregation, but resultant query is very inefficient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r>
              <a:rPr lang="en-IN" altLang="en-US" b="1" dirty="0">
                <a:ea typeface="MS PGothic" panose="020B0600070205080204" pitchFamily="34" charset="-128"/>
              </a:rPr>
              <a:t>    select </a:t>
            </a:r>
            <a:r>
              <a:rPr lang="en-IN" altLang="en-US" i="1" dirty="0">
                <a:ea typeface="MS PGothic" panose="020B0600070205080204" pitchFamily="34" charset="-128"/>
              </a:rPr>
              <a:t>ID</a:t>
            </a:r>
            <a:r>
              <a:rPr lang="en-IN" altLang="en-US" dirty="0">
                <a:ea typeface="MS PGothic" panose="020B0600070205080204" pitchFamily="34" charset="-128"/>
              </a:rPr>
              <a:t>, (1 + (</a:t>
            </a:r>
            <a:r>
              <a:rPr lang="en-IN" altLang="en-US" b="1" dirty="0">
                <a:ea typeface="MS PGothic" panose="020B0600070205080204" pitchFamily="34" charset="-128"/>
              </a:rPr>
              <a:t>select count</a:t>
            </a:r>
            <a:r>
              <a:rPr lang="en-IN" altLang="en-US" dirty="0">
                <a:ea typeface="MS PGothic" panose="020B0600070205080204" pitchFamily="34" charset="-128"/>
              </a:rPr>
              <a:t>(*)</a:t>
            </a:r>
            <a:br>
              <a:rPr lang="en-IN" altLang="en-US" dirty="0">
                <a:ea typeface="MS PGothic" panose="020B0600070205080204" pitchFamily="34" charset="-128"/>
              </a:rPr>
            </a:br>
            <a:r>
              <a:rPr lang="en-IN" altLang="en-US" dirty="0">
                <a:ea typeface="MS PGothic" panose="020B0600070205080204" pitchFamily="34" charset="-128"/>
              </a:rPr>
              <a:t>                         </a:t>
            </a:r>
            <a:r>
              <a:rPr lang="en-IN" altLang="en-US" b="1" dirty="0">
                <a:ea typeface="MS PGothic" panose="020B0600070205080204" pitchFamily="34" charset="-128"/>
              </a:rPr>
              <a:t>from </a:t>
            </a:r>
            <a:r>
              <a:rPr lang="en-IN" altLang="en-US" i="1" dirty="0" err="1">
                <a:ea typeface="MS PGothic" panose="020B0600070205080204" pitchFamily="34" charset="-128"/>
              </a:rPr>
              <a:t>student_grades</a:t>
            </a:r>
            <a:r>
              <a:rPr lang="en-IN" altLang="en-US" i="1" dirty="0">
                <a:ea typeface="MS PGothic" panose="020B0600070205080204" pitchFamily="34" charset="-128"/>
              </a:rPr>
              <a:t> B</a:t>
            </a:r>
            <a:br>
              <a:rPr lang="en-IN" altLang="en-US" i="1" dirty="0">
                <a:ea typeface="MS PGothic" panose="020B0600070205080204" pitchFamily="34" charset="-128"/>
              </a:rPr>
            </a:br>
            <a:r>
              <a:rPr lang="en-IN" altLang="en-US" i="1" dirty="0">
                <a:ea typeface="MS PGothic" panose="020B0600070205080204" pitchFamily="34" charset="-128"/>
              </a:rPr>
              <a:t>                         </a:t>
            </a:r>
            <a:r>
              <a:rPr lang="en-IN" altLang="en-US" b="1" dirty="0">
                <a:ea typeface="MS PGothic" panose="020B0600070205080204" pitchFamily="34" charset="-128"/>
              </a:rPr>
              <a:t>where </a:t>
            </a:r>
            <a:r>
              <a:rPr lang="en-IN" altLang="en-US" i="1" dirty="0">
                <a:ea typeface="MS PGothic" panose="020B0600070205080204" pitchFamily="34" charset="-128"/>
              </a:rPr>
              <a:t>B</a:t>
            </a:r>
            <a:r>
              <a:rPr lang="en-IN" altLang="en-US" dirty="0">
                <a:ea typeface="MS PGothic" panose="020B0600070205080204" pitchFamily="34" charset="-128"/>
              </a:rPr>
              <a:t>.</a:t>
            </a:r>
            <a:r>
              <a:rPr lang="en-IN" altLang="en-US" i="1" dirty="0">
                <a:ea typeface="MS PGothic" panose="020B0600070205080204" pitchFamily="34" charset="-128"/>
              </a:rPr>
              <a:t>GPA </a:t>
            </a:r>
            <a:r>
              <a:rPr lang="en-IN" altLang="en-US" dirty="0">
                <a:ea typeface="MS PGothic" panose="020B0600070205080204" pitchFamily="34" charset="-128"/>
              </a:rPr>
              <a:t>&gt; </a:t>
            </a:r>
            <a:r>
              <a:rPr lang="en-IN" altLang="en-US" i="1" dirty="0">
                <a:ea typeface="MS PGothic" panose="020B0600070205080204" pitchFamily="34" charset="-128"/>
              </a:rPr>
              <a:t>A</a:t>
            </a:r>
            <a:r>
              <a:rPr lang="en-IN" altLang="en-US" dirty="0">
                <a:ea typeface="MS PGothic" panose="020B0600070205080204" pitchFamily="34" charset="-128"/>
              </a:rPr>
              <a:t>.</a:t>
            </a:r>
            <a:r>
              <a:rPr lang="en-IN" altLang="en-US" i="1" dirty="0">
                <a:ea typeface="MS PGothic" panose="020B0600070205080204" pitchFamily="34" charset="-128"/>
              </a:rPr>
              <a:t>GPA</a:t>
            </a:r>
            <a:r>
              <a:rPr lang="en-IN" altLang="en-US" dirty="0">
                <a:ea typeface="MS PGothic" panose="020B0600070205080204" pitchFamily="34" charset="-128"/>
              </a:rPr>
              <a:t>)) </a:t>
            </a:r>
            <a:r>
              <a:rPr lang="en-IN" altLang="en-US" b="1" dirty="0">
                <a:ea typeface="MS PGothic" panose="020B0600070205080204" pitchFamily="34" charset="-128"/>
              </a:rPr>
              <a:t>as </a:t>
            </a:r>
            <a:r>
              <a:rPr lang="en-IN" altLang="en-US" i="1" dirty="0" err="1">
                <a:ea typeface="MS PGothic" panose="020B0600070205080204" pitchFamily="34" charset="-128"/>
              </a:rPr>
              <a:t>s_rank</a:t>
            </a:r>
            <a:br>
              <a:rPr lang="en-IN" altLang="en-US" i="1" dirty="0">
                <a:ea typeface="MS PGothic" panose="020B0600070205080204" pitchFamily="34" charset="-128"/>
              </a:rPr>
            </a:br>
            <a:r>
              <a:rPr lang="en-IN" altLang="en-US" b="1" dirty="0">
                <a:ea typeface="MS PGothic" panose="020B0600070205080204" pitchFamily="34" charset="-128"/>
              </a:rPr>
              <a:t>from </a:t>
            </a:r>
            <a:r>
              <a:rPr lang="en-IN" altLang="en-US" i="1" dirty="0" err="1">
                <a:ea typeface="MS PGothic" panose="020B0600070205080204" pitchFamily="34" charset="-128"/>
              </a:rPr>
              <a:t>student_grades</a:t>
            </a:r>
            <a:r>
              <a:rPr lang="en-IN" altLang="en-US" i="1" dirty="0">
                <a:ea typeface="MS PGothic" panose="020B0600070205080204" pitchFamily="34" charset="-128"/>
              </a:rPr>
              <a:t> A</a:t>
            </a:r>
            <a:br>
              <a:rPr lang="en-IN" altLang="en-US" i="1" dirty="0">
                <a:ea typeface="MS PGothic" panose="020B0600070205080204" pitchFamily="34" charset="-128"/>
              </a:rPr>
            </a:br>
            <a:r>
              <a:rPr lang="en-IN" altLang="en-US" b="1" dirty="0">
                <a:ea typeface="MS PGothic" panose="020B0600070205080204" pitchFamily="34" charset="-128"/>
              </a:rPr>
              <a:t>order by </a:t>
            </a:r>
            <a:r>
              <a:rPr lang="en-IN" altLang="en-US" i="1" dirty="0" err="1">
                <a:ea typeface="MS PGothic" panose="020B0600070205080204" pitchFamily="34" charset="-128"/>
              </a:rPr>
              <a:t>s_rank</a:t>
            </a:r>
            <a:r>
              <a:rPr lang="en-IN" altLang="en-US" dirty="0">
                <a:ea typeface="MS PGothic" panose="020B0600070205080204" pitchFamily="34" charset="-128"/>
              </a:rPr>
              <a:t>;</a:t>
            </a:r>
            <a:endParaRPr lang="en-IN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Ranking (Cont.)</a:t>
            </a:r>
            <a:endParaRPr lang="en-I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83192" cy="4903787"/>
          </a:xfrm>
        </p:spPr>
        <p:txBody>
          <a:bodyPr/>
          <a:lstStyle/>
          <a:p>
            <a:r>
              <a:rPr lang="en-US" altLang="en-US" dirty="0"/>
              <a:t>Ranking can be done within partition of the data.</a:t>
            </a:r>
            <a:endParaRPr lang="en-US" altLang="en-US" dirty="0"/>
          </a:p>
          <a:p>
            <a:r>
              <a:rPr lang="en-US" altLang="en-US" dirty="0"/>
              <a:t>“Find the rank of students within each department.”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     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rank 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partition by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dirty="0"/>
              <a:t>                        </a:t>
            </a:r>
            <a:r>
              <a:rPr lang="en-US" altLang="en-US" b="1" dirty="0"/>
              <a:t>as </a:t>
            </a:r>
            <a:r>
              <a:rPr lang="en-US" altLang="en-US" i="1" dirty="0" err="1"/>
              <a:t>dept_rank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dept_grades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order by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 err="1"/>
              <a:t>dept_rank</a:t>
            </a:r>
            <a:r>
              <a:rPr lang="en-US" altLang="en-US" dirty="0"/>
              <a:t>;</a:t>
            </a:r>
            <a:endParaRPr lang="en-US" altLang="en-US" dirty="0"/>
          </a:p>
          <a:p>
            <a:r>
              <a:rPr lang="en-US" altLang="en-US" dirty="0"/>
              <a:t>Multiple </a:t>
            </a:r>
            <a:r>
              <a:rPr lang="en-US" altLang="en-US" b="1" dirty="0"/>
              <a:t>rank</a:t>
            </a:r>
            <a:r>
              <a:rPr lang="en-US" altLang="en-US" dirty="0"/>
              <a:t> clauses can occur in a single </a:t>
            </a:r>
            <a:r>
              <a:rPr lang="en-US" altLang="en-US" b="1" dirty="0"/>
              <a:t>select</a:t>
            </a:r>
            <a:r>
              <a:rPr lang="en-US" altLang="en-US" dirty="0"/>
              <a:t> clause.</a:t>
            </a:r>
            <a:endParaRPr lang="en-US" altLang="en-US" dirty="0"/>
          </a:p>
          <a:p>
            <a:r>
              <a:rPr lang="en-US" altLang="en-US" dirty="0"/>
              <a:t>Ranking is done </a:t>
            </a:r>
            <a:r>
              <a:rPr lang="en-US" altLang="en-US" i="1" dirty="0"/>
              <a:t>after</a:t>
            </a:r>
            <a:r>
              <a:rPr lang="en-US" altLang="en-US" dirty="0"/>
              <a:t> applying </a:t>
            </a:r>
            <a:r>
              <a:rPr lang="en-US" altLang="en-US" b="1" dirty="0"/>
              <a:t>group by</a:t>
            </a:r>
            <a:r>
              <a:rPr lang="en-US" altLang="en-US" dirty="0"/>
              <a:t> clause/aggregation</a:t>
            </a:r>
            <a:endParaRPr lang="en-US" altLang="en-US" dirty="0"/>
          </a:p>
          <a:p>
            <a:r>
              <a:rPr lang="en-US" altLang="en-US" dirty="0"/>
              <a:t>Can be used to find top-n results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More general than the </a:t>
            </a:r>
            <a:r>
              <a:rPr lang="en-US" altLang="en-US" b="1" dirty="0">
                <a:ea typeface="MS PGothic" panose="020B0600070205080204" pitchFamily="34" charset="-128"/>
              </a:rPr>
              <a:t>limit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clause supported by many databases, since it allows top-n within each partition</a:t>
            </a:r>
            <a:endParaRPr lang="en-IN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  <a:endParaRPr lang="en-US">
              <a:ea typeface="+mj-ea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Other ranking functions:  </a:t>
            </a: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MS PGothic" panose="020B0600070205080204" pitchFamily="34" charset="-128"/>
              </a:rPr>
              <a:t>percent_rank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(within partition, if partitioning is done)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MS PGothic" panose="020B0600070205080204" pitchFamily="34" charset="-128"/>
              </a:rPr>
              <a:t>cume_dist</a:t>
            </a:r>
            <a:r>
              <a:rPr lang="en-US" altLang="en-US" dirty="0">
                <a:ea typeface="MS PGothic" panose="020B0600070205080204" pitchFamily="34" charset="-128"/>
              </a:rPr>
              <a:t> (cumulative distribution)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 panose="020B0600070205080204" pitchFamily="34" charset="-128"/>
              </a:rPr>
              <a:t> fraction of tuples with preceding values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MS PGothic" panose="020B0600070205080204" pitchFamily="34" charset="-128"/>
              </a:rPr>
              <a:t>row_number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(non-deterministic in presence of duplicates)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SQL:1999 permits the user to specify </a:t>
            </a:r>
            <a:r>
              <a:rPr lang="en-US" altLang="en-US" b="1" dirty="0"/>
              <a:t>nulls first</a:t>
            </a:r>
            <a:r>
              <a:rPr lang="en-US" altLang="en-US" dirty="0"/>
              <a:t> or </a:t>
            </a:r>
            <a:r>
              <a:rPr lang="en-US" altLang="en-US" b="1" dirty="0"/>
              <a:t>nulls last</a:t>
            </a:r>
            <a:endParaRPr lang="en-US" altLang="en-US" b="1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rank </a:t>
            </a:r>
            <a:r>
              <a:rPr lang="en-US" altLang="en-US" dirty="0"/>
              <a:t>( 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b="1" dirty="0"/>
              <a:t> nulls last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3150"/>
            <a:ext cx="7647681" cy="479120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JDBC</a:t>
            </a:r>
            <a:r>
              <a:rPr lang="en-US" altLang="en-US" sz="1700" dirty="0"/>
              <a:t> is a Java API for communicating with database systems supporting SQL.</a:t>
            </a:r>
            <a:endParaRPr lang="en-US" altLang="en-US" sz="1700" dirty="0"/>
          </a:p>
          <a:p>
            <a:r>
              <a:rPr lang="en-US" altLang="en-US" sz="1700" dirty="0"/>
              <a:t>JDBC supports a variety of features for querying and updating data, and for retrieving query results.</a:t>
            </a:r>
            <a:endParaRPr lang="en-US" altLang="en-US" sz="1700" dirty="0"/>
          </a:p>
          <a:p>
            <a:r>
              <a:rPr lang="en-US" altLang="en-US" sz="1700" dirty="0"/>
              <a:t>JDBC also supports metadata retrieval, such as querying about relations present in the database and the names and types of relation attributes.</a:t>
            </a:r>
            <a:endParaRPr lang="en-US" altLang="en-US" sz="1700" dirty="0"/>
          </a:p>
          <a:p>
            <a:r>
              <a:rPr lang="en-US" altLang="en-US" sz="1700" dirty="0"/>
              <a:t>Model for communicating with the database:</a:t>
            </a:r>
            <a:endParaRPr lang="en-US" altLang="en-US" sz="1700" dirty="0"/>
          </a:p>
          <a:p>
            <a:pPr lvl="1"/>
            <a:r>
              <a:rPr lang="en-US" altLang="en-US" sz="1700" dirty="0">
                <a:ea typeface="MS PGothic" panose="020B0600070205080204" pitchFamily="34" charset="-128"/>
              </a:rPr>
              <a:t>Open a connection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dirty="0">
                <a:ea typeface="MS PGothic" panose="020B0600070205080204" pitchFamily="34" charset="-128"/>
              </a:rPr>
              <a:t>Create a </a:t>
            </a:r>
            <a:r>
              <a:rPr lang="ja-JP" altLang="en-US" sz="1700" dirty="0">
                <a:ea typeface="MS PGothic" panose="020B0600070205080204" pitchFamily="34" charset="-128"/>
              </a:rPr>
              <a:t>“</a:t>
            </a:r>
            <a:r>
              <a:rPr lang="en-US" altLang="ja-JP" sz="1700" dirty="0">
                <a:ea typeface="MS PGothic" panose="020B0600070205080204" pitchFamily="34" charset="-128"/>
              </a:rPr>
              <a:t>statement</a:t>
            </a:r>
            <a:r>
              <a:rPr lang="ja-JP" altLang="en-US" sz="1700" dirty="0">
                <a:ea typeface="MS PGothic" panose="020B0600070205080204" pitchFamily="34" charset="-128"/>
              </a:rPr>
              <a:t>”</a:t>
            </a:r>
            <a:r>
              <a:rPr lang="en-US" altLang="ja-JP" sz="1700" dirty="0">
                <a:ea typeface="MS PGothic" panose="020B0600070205080204" pitchFamily="34" charset="-128"/>
              </a:rPr>
              <a:t> object</a:t>
            </a:r>
            <a:endParaRPr lang="en-US" altLang="ja-JP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dirty="0">
                <a:ea typeface="MS PGothic" panose="020B0600070205080204" pitchFamily="34" charset="-128"/>
              </a:rPr>
              <a:t>Execute queries using the statement object to send queries and fetch results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dirty="0">
                <a:ea typeface="MS PGothic" panose="020B0600070205080204" pitchFamily="34" charset="-128"/>
              </a:rPr>
              <a:t>Exception mechanism to handle errors</a:t>
            </a:r>
            <a:endParaRPr lang="en-US" altLang="en-US" sz="17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  <a:endParaRPr lang="en-US">
              <a:ea typeface="+mj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For a given constant </a:t>
            </a:r>
            <a:r>
              <a:rPr lang="en-US" altLang="en-US" i="1" dirty="0"/>
              <a:t>n</a:t>
            </a:r>
            <a:r>
              <a:rPr lang="en-US" altLang="en-US" dirty="0"/>
              <a:t>, the ranking the function </a:t>
            </a:r>
            <a:r>
              <a:rPr lang="en-US" altLang="en-US" i="1" dirty="0" err="1"/>
              <a:t>ntile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takes the tuples in each partition in the specified order, and divides them into </a:t>
            </a:r>
            <a:r>
              <a:rPr lang="en-US" altLang="en-US" i="1" dirty="0"/>
              <a:t>n</a:t>
            </a:r>
            <a:r>
              <a:rPr lang="en-US" altLang="en-US" dirty="0"/>
              <a:t> buckets with equal numbers of tuples.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 err="1"/>
              <a:t>ntile</a:t>
            </a:r>
            <a:r>
              <a:rPr lang="en-US" altLang="en-US" dirty="0"/>
              <a:t>(4)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/>
              <a:t>quartile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;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</a:t>
            </a:r>
            <a:endParaRPr lang="en-US">
              <a:ea typeface="+mj-ea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0831"/>
            <a:ext cx="7709826" cy="4941194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Used to smooth out random variations. </a:t>
            </a:r>
            <a:endParaRPr lang="en-US" altLang="en-US" dirty="0"/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</a:t>
            </a:r>
            <a:r>
              <a:rPr lang="en-US" altLang="en-US" b="1" dirty="0">
                <a:solidFill>
                  <a:srgbClr val="000099"/>
                </a:solidFill>
              </a:rPr>
              <a:t>moving average</a:t>
            </a:r>
            <a:r>
              <a:rPr lang="en-US" altLang="en-US" dirty="0"/>
              <a:t>: “Given sales values for each date, calculate for each date the average of the sales on that day, the previous day, and the next day”</a:t>
            </a:r>
            <a:endParaRPr lang="en-US" altLang="en-US" dirty="0"/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Window specification</a:t>
            </a:r>
            <a:r>
              <a:rPr lang="en-US" altLang="en-US" dirty="0"/>
              <a:t> in SQL:</a:t>
            </a:r>
            <a:endParaRPr lang="en-US" altLang="en-US" dirty="0"/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MS PGothic" panose="020B0600070205080204" pitchFamily="34" charset="-128"/>
              </a:rPr>
              <a:t>Given relation </a:t>
            </a:r>
            <a:r>
              <a:rPr lang="en-US" altLang="en-US" i="1" dirty="0">
                <a:ea typeface="MS PGothic" panose="020B0600070205080204" pitchFamily="34" charset="-128"/>
              </a:rPr>
              <a:t>sales(date, value)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            </a:t>
            </a:r>
            <a:r>
              <a:rPr lang="en-US" altLang="en-US" b="1" dirty="0"/>
              <a:t>select </a:t>
            </a:r>
            <a:r>
              <a:rPr lang="en-US" altLang="en-US" i="1" dirty="0"/>
              <a:t>date, </a:t>
            </a:r>
            <a:r>
              <a:rPr lang="en-US" altLang="en-US" b="1" i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value</a:t>
            </a:r>
            <a:r>
              <a:rPr lang="en-US" altLang="en-US" dirty="0"/>
              <a:t>) </a:t>
            </a:r>
            <a:r>
              <a:rPr lang="en-US" altLang="en-US" b="1" dirty="0"/>
              <a:t>over </a:t>
            </a:r>
            <a:br>
              <a:rPr lang="en-US" altLang="en-US" b="1" dirty="0"/>
            </a:br>
            <a:r>
              <a:rPr lang="en-US" altLang="en-US" b="1" dirty="0"/>
              <a:t>           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date </a:t>
            </a:r>
            <a:r>
              <a:rPr lang="en-US" altLang="en-US" b="1" dirty="0"/>
              <a:t>between rows </a:t>
            </a:r>
            <a:r>
              <a:rPr lang="en-US" altLang="en-US" dirty="0"/>
              <a:t>1 </a:t>
            </a:r>
            <a:r>
              <a:rPr lang="en-US" altLang="en-US" b="1" dirty="0"/>
              <a:t>preceding and </a:t>
            </a:r>
            <a:r>
              <a:rPr lang="en-US" altLang="en-US" dirty="0"/>
              <a:t>1</a:t>
            </a:r>
            <a:r>
              <a:rPr lang="en-US" altLang="en-US" b="1" dirty="0"/>
              <a:t> following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</a:t>
            </a:r>
            <a:endParaRPr lang="en-US">
              <a:ea typeface="+mj-ea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07363"/>
            <a:ext cx="7829550" cy="4834662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Examples of other window specifications:</a:t>
            </a:r>
            <a:endParaRPr lang="en-US" altLang="en-US" dirty="0"/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MS PGothic" panose="020B0600070205080204" pitchFamily="34" charset="-128"/>
              </a:rPr>
              <a:t>between rows unbounded preceding and current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MS PGothic" panose="020B0600070205080204" pitchFamily="34" charset="-128"/>
              </a:rPr>
              <a:t>rows unbounded preceding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MS PGothic" panose="020B0600070205080204" pitchFamily="34" charset="-128"/>
              </a:rPr>
              <a:t>range  between </a:t>
            </a:r>
            <a:r>
              <a:rPr lang="en-US" altLang="en-US" dirty="0">
                <a:ea typeface="MS PGothic" panose="020B0600070205080204" pitchFamily="34" charset="-128"/>
              </a:rPr>
              <a:t>10</a:t>
            </a:r>
            <a:r>
              <a:rPr lang="en-US" altLang="en-US" b="1" dirty="0">
                <a:ea typeface="MS PGothic" panose="020B0600070205080204" pitchFamily="34" charset="-128"/>
              </a:rPr>
              <a:t> preceding and current row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 panose="020B0600070205080204" pitchFamily="34" charset="-128"/>
              </a:rPr>
              <a:t>All rows with values between current row value –10 to current value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MS PGothic" panose="020B0600070205080204" pitchFamily="34" charset="-128"/>
              </a:rPr>
              <a:t>range interval </a:t>
            </a:r>
            <a:r>
              <a:rPr lang="en-US" altLang="en-US" dirty="0">
                <a:ea typeface="MS PGothic" panose="020B0600070205080204" pitchFamily="34" charset="-128"/>
              </a:rPr>
              <a:t>10</a:t>
            </a:r>
            <a:r>
              <a:rPr lang="en-US" altLang="en-US" b="1" dirty="0">
                <a:ea typeface="MS PGothic" panose="020B0600070205080204" pitchFamily="34" charset="-128"/>
              </a:rPr>
              <a:t> day preceding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 panose="020B0600070205080204" pitchFamily="34" charset="-128"/>
              </a:rPr>
              <a:t>Not including current row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 (Cont.)</a:t>
            </a:r>
            <a:endParaRPr lang="en-US">
              <a:ea typeface="+mj-ea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Can do windowing within partitions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Given a relation </a:t>
            </a:r>
            <a:r>
              <a:rPr lang="en-US" altLang="en-US" i="1" dirty="0"/>
              <a:t>transaction </a:t>
            </a:r>
            <a:r>
              <a:rPr lang="en-US" altLang="en-US" dirty="0"/>
              <a:t>(</a:t>
            </a:r>
            <a:r>
              <a:rPr lang="en-US" altLang="en-US" i="1" dirty="0" err="1"/>
              <a:t>account_number</a:t>
            </a:r>
            <a:r>
              <a:rPr lang="en-US" altLang="en-US" i="1" dirty="0"/>
              <a:t>, </a:t>
            </a:r>
            <a:r>
              <a:rPr lang="en-US" altLang="en-US" i="1" dirty="0" err="1"/>
              <a:t>date_time</a:t>
            </a:r>
            <a:r>
              <a:rPr lang="en-US" altLang="en-US" i="1" dirty="0"/>
              <a:t>, value</a:t>
            </a:r>
            <a:r>
              <a:rPr lang="en-US" altLang="en-US" dirty="0"/>
              <a:t>), where value is positive for a deposit and negative for a withdrawal</a:t>
            </a: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MS PGothic" panose="020B0600070205080204" pitchFamily="34" charset="-128"/>
              </a:rPr>
              <a:t>“Find total balance of each account after each transaction on the account”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</a:t>
            </a:r>
            <a:r>
              <a:rPr lang="en-US" altLang="en-US" b="1" dirty="0">
                <a:ea typeface="MS PGothic" panose="020B0600070205080204" pitchFamily="34" charset="-128"/>
              </a:rPr>
              <a:t>select </a:t>
            </a:r>
            <a:r>
              <a:rPr lang="en-US" altLang="en-US" i="1" dirty="0" err="1">
                <a:ea typeface="MS PGothic" panose="020B0600070205080204" pitchFamily="34" charset="-128"/>
              </a:rPr>
              <a:t>account_number</a:t>
            </a:r>
            <a:r>
              <a:rPr lang="en-US" altLang="en-US" i="1" dirty="0">
                <a:ea typeface="MS PGothic" panose="020B0600070205080204" pitchFamily="34" charset="-128"/>
              </a:rPr>
              <a:t>, </a:t>
            </a:r>
            <a:r>
              <a:rPr lang="en-US" altLang="en-US" i="1" dirty="0" err="1">
                <a:ea typeface="MS PGothic" panose="020B0600070205080204" pitchFamily="34" charset="-128"/>
              </a:rPr>
              <a:t>date_time</a:t>
            </a:r>
            <a:r>
              <a:rPr lang="en-US" altLang="en-US" dirty="0">
                <a:ea typeface="MS PGothic" panose="020B0600070205080204" pitchFamily="34" charset="-128"/>
              </a:rPr>
              <a:t>,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</a:t>
            </a:r>
            <a:r>
              <a:rPr lang="en-US" altLang="en-US" b="1" dirty="0">
                <a:ea typeface="MS PGothic" panose="020B0600070205080204" pitchFamily="34" charset="-128"/>
              </a:rPr>
              <a:t>sum 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</a:rPr>
              <a:t>value</a:t>
            </a:r>
            <a:r>
              <a:rPr lang="en-US" altLang="en-US" dirty="0">
                <a:ea typeface="MS PGothic" panose="020B0600070205080204" pitchFamily="34" charset="-128"/>
              </a:rPr>
              <a:t>) </a:t>
            </a:r>
            <a:r>
              <a:rPr lang="en-US" altLang="en-US" b="1" dirty="0">
                <a:ea typeface="MS PGothic" panose="020B0600070205080204" pitchFamily="34" charset="-128"/>
              </a:rPr>
              <a:t>over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		(</a:t>
            </a:r>
            <a:r>
              <a:rPr lang="en-US" altLang="en-US" b="1" dirty="0">
                <a:ea typeface="MS PGothic" panose="020B0600070205080204" pitchFamily="34" charset="-128"/>
              </a:rPr>
              <a:t>partition by </a:t>
            </a:r>
            <a:r>
              <a:rPr lang="en-US" altLang="en-US" i="1" dirty="0" err="1">
                <a:ea typeface="MS PGothic" panose="020B0600070205080204" pitchFamily="34" charset="-128"/>
              </a:rPr>
              <a:t>account_number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b="1" dirty="0">
                <a:ea typeface="MS PGothic" panose="020B0600070205080204" pitchFamily="34" charset="-128"/>
              </a:rPr>
              <a:t>order by </a:t>
            </a:r>
            <a:r>
              <a:rPr lang="en-US" altLang="en-US" i="1" dirty="0" err="1">
                <a:ea typeface="MS PGothic" panose="020B0600070205080204" pitchFamily="34" charset="-128"/>
              </a:rPr>
              <a:t>date_time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b="1" dirty="0">
                <a:ea typeface="MS PGothic" panose="020B0600070205080204" pitchFamily="34" charset="-128"/>
              </a:rPr>
              <a:t>rows unbounded preceding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</a:t>
            </a:r>
            <a:r>
              <a:rPr lang="en-US" altLang="en-US" b="1" dirty="0">
                <a:ea typeface="MS PGothic" panose="020B0600070205080204" pitchFamily="34" charset="-128"/>
              </a:rPr>
              <a:t>as </a:t>
            </a:r>
            <a:r>
              <a:rPr lang="en-US" altLang="en-US" i="1" dirty="0">
                <a:ea typeface="MS PGothic" panose="020B0600070205080204" pitchFamily="34" charset="-128"/>
              </a:rPr>
              <a:t>balance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from </a:t>
            </a:r>
            <a:r>
              <a:rPr lang="en-US" altLang="en-US" i="1" dirty="0">
                <a:ea typeface="MS PGothic" panose="020B0600070205080204" pitchFamily="34" charset="-128"/>
              </a:rPr>
              <a:t>transaction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order by </a:t>
            </a:r>
            <a:r>
              <a:rPr lang="en-US" altLang="en-US" i="1" dirty="0" err="1">
                <a:ea typeface="MS PGothic" panose="020B0600070205080204" pitchFamily="34" charset="-128"/>
              </a:rPr>
              <a:t>account_number</a:t>
            </a:r>
            <a:r>
              <a:rPr lang="en-US" altLang="en-US" i="1" dirty="0">
                <a:ea typeface="MS PGothic" panose="020B0600070205080204" pitchFamily="34" charset="-128"/>
              </a:rPr>
              <a:t>, </a:t>
            </a:r>
            <a:r>
              <a:rPr lang="en-US" altLang="en-US" i="1" dirty="0" err="1">
                <a:ea typeface="MS PGothic" panose="020B0600070205080204" pitchFamily="34" charset="-128"/>
              </a:rPr>
              <a:t>date_time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OLAP</a:t>
            </a:r>
            <a:endParaRPr lang="en-IN" altLang="en-US">
              <a:effectLst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Analysis and OLAP</a:t>
            </a:r>
            <a:endParaRPr lang="en-US">
              <a:ea typeface="+mj-ea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49" y="1093788"/>
            <a:ext cx="7674315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Online Analytical Processing (OLAP)</a:t>
            </a:r>
            <a:endParaRPr lang="en-US" altLang="en-US" b="1" dirty="0">
              <a:solidFill>
                <a:srgbClr val="000099"/>
              </a:solidFill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MS PGothic" panose="020B0600070205080204" pitchFamily="34" charset="-128"/>
              </a:rPr>
              <a:t>Interactive analysis of data, allowing data to be summarized and viewed in different ways in an online fashion (with negligible delay)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Data that can be modeled as dimension attributes and measure attributes are called </a:t>
            </a:r>
            <a:r>
              <a:rPr lang="en-US" altLang="en-US" b="1" dirty="0">
                <a:solidFill>
                  <a:srgbClr val="000099"/>
                </a:solidFill>
              </a:rPr>
              <a:t>multidimensional data</a:t>
            </a:r>
            <a:r>
              <a:rPr lang="en-US" altLang="en-US" dirty="0"/>
              <a:t>.</a:t>
            </a: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0099"/>
                </a:solidFill>
                <a:ea typeface="MS PGothic" panose="020B0600070205080204" pitchFamily="34" charset="-128"/>
              </a:rPr>
              <a:t>Measure attributes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 panose="020B0600070205080204" pitchFamily="34" charset="-128"/>
              </a:rPr>
              <a:t>measure some value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 panose="020B0600070205080204" pitchFamily="34" charset="-128"/>
              </a:rPr>
              <a:t>can be aggregated upon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 panose="020B0600070205080204" pitchFamily="34" charset="-128"/>
              </a:rPr>
              <a:t>e.g., the attribute </a:t>
            </a:r>
            <a:r>
              <a:rPr lang="en-US" altLang="en-US" i="1" dirty="0">
                <a:ea typeface="MS PGothic" panose="020B0600070205080204" pitchFamily="34" charset="-128"/>
              </a:rPr>
              <a:t>number </a:t>
            </a:r>
            <a:r>
              <a:rPr lang="en-US" altLang="en-US" dirty="0">
                <a:ea typeface="MS PGothic" panose="020B0600070205080204" pitchFamily="34" charset="-128"/>
              </a:rPr>
              <a:t>of the </a:t>
            </a:r>
            <a:r>
              <a:rPr lang="en-US" altLang="en-US" i="1" dirty="0">
                <a:ea typeface="MS PGothic" panose="020B0600070205080204" pitchFamily="34" charset="-128"/>
              </a:rPr>
              <a:t>sales </a:t>
            </a:r>
            <a:r>
              <a:rPr lang="en-US" altLang="en-US" dirty="0">
                <a:ea typeface="MS PGothic" panose="020B0600070205080204" pitchFamily="34" charset="-128"/>
              </a:rPr>
              <a:t>relation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0099"/>
                </a:solidFill>
                <a:ea typeface="MS PGothic" panose="020B0600070205080204" pitchFamily="34" charset="-128"/>
              </a:rPr>
              <a:t>Dimension attributes</a:t>
            </a:r>
            <a:endParaRPr lang="en-US" altLang="en-US" dirty="0">
              <a:solidFill>
                <a:srgbClr val="000099"/>
              </a:solidFill>
              <a:ea typeface="MS PGothic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 panose="020B0600070205080204" pitchFamily="34" charset="-128"/>
              </a:rPr>
              <a:t>define the dimensions on which measure attributes (or aggregates thereof) are viewed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 panose="020B0600070205080204" pitchFamily="34" charset="-128"/>
              </a:rPr>
              <a:t>e.g., attributes </a:t>
            </a:r>
            <a:r>
              <a:rPr lang="en-US" altLang="en-US" i="1" dirty="0" err="1">
                <a:ea typeface="MS PGothic" panose="020B0600070205080204" pitchFamily="34" charset="-128"/>
              </a:rPr>
              <a:t>item_name</a:t>
            </a:r>
            <a:r>
              <a:rPr lang="en-US" altLang="en-US" i="1" dirty="0">
                <a:ea typeface="MS PGothic" panose="020B0600070205080204" pitchFamily="34" charset="-128"/>
              </a:rPr>
              <a:t>, color, </a:t>
            </a:r>
            <a:r>
              <a:rPr lang="en-US" altLang="en-US" dirty="0">
                <a:ea typeface="MS PGothic" panose="020B0600070205080204" pitchFamily="34" charset="-128"/>
              </a:rPr>
              <a:t>and</a:t>
            </a:r>
            <a:r>
              <a:rPr lang="en-US" altLang="en-US" i="1" dirty="0">
                <a:ea typeface="MS PGothic" panose="020B0600070205080204" pitchFamily="34" charset="-128"/>
              </a:rPr>
              <a:t> size </a:t>
            </a:r>
            <a:r>
              <a:rPr lang="en-US" altLang="en-US" dirty="0">
                <a:ea typeface="MS PGothic" panose="020B0600070205080204" pitchFamily="34" charset="-128"/>
              </a:rPr>
              <a:t>of the </a:t>
            </a:r>
            <a:r>
              <a:rPr lang="en-US" altLang="en-US" i="1" dirty="0">
                <a:ea typeface="MS PGothic" panose="020B0600070205080204" pitchFamily="34" charset="-128"/>
              </a:rPr>
              <a:t>sales </a:t>
            </a:r>
            <a:r>
              <a:rPr lang="en-US" altLang="en-US" dirty="0">
                <a:ea typeface="MS PGothic" panose="020B0600070205080204" pitchFamily="34" charset="-128"/>
              </a:rPr>
              <a:t>relation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Example sales relation 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4275" name="Picture 3" descr="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46"/>
          <a:stretch>
            <a:fillRect/>
          </a:stretch>
        </p:blipFill>
        <p:spPr bwMode="auto">
          <a:xfrm>
            <a:off x="2374900" y="884238"/>
            <a:ext cx="4046538" cy="53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727325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  <a:endParaRPr lang="en-US" altLang="en-US"/>
          </a:p>
          <a:p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687763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  <a:endParaRPr lang="en-US" altLang="en-US"/>
          </a:p>
          <a:p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4602163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  <a:endParaRPr lang="en-US" altLang="en-US"/>
          </a:p>
          <a:p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5913438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  <a:endParaRPr lang="en-US" altLang="en-US"/>
          </a:p>
          <a:p>
            <a:r>
              <a:rPr lang="en-US" altLang="en-US"/>
              <a:t>...</a:t>
            </a:r>
            <a:endParaRPr lang="en-US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1663" y="52388"/>
            <a:ext cx="8604250" cy="609600"/>
          </a:xfrm>
        </p:spPr>
        <p:txBody>
          <a:bodyPr/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Cross Tabulation of </a:t>
            </a:r>
            <a:r>
              <a:rPr lang="en-US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by </a:t>
            </a:r>
            <a:r>
              <a:rPr lang="en-US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item_name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color</a:t>
            </a:r>
            <a:endParaRPr lang="en-US" sz="2800" b="0" i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6746" y="3959225"/>
            <a:ext cx="7844654" cy="267493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table above is an example of a </a:t>
            </a:r>
            <a:r>
              <a:rPr lang="en-US" altLang="en-US" b="1" dirty="0">
                <a:solidFill>
                  <a:srgbClr val="000099"/>
                </a:solidFill>
              </a:rPr>
              <a:t>cross-tabulation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0099"/>
                </a:solidFill>
              </a:rPr>
              <a:t>cross-tab</a:t>
            </a:r>
            <a:r>
              <a:rPr lang="en-US" altLang="en-US" dirty="0"/>
              <a:t>), also referred to as a </a:t>
            </a:r>
            <a:r>
              <a:rPr lang="en-US" altLang="en-US" b="1" dirty="0">
                <a:solidFill>
                  <a:srgbClr val="000099"/>
                </a:solidFill>
              </a:rPr>
              <a:t>pivot-table</a:t>
            </a:r>
            <a:r>
              <a:rPr lang="en-US" altLang="en-US" dirty="0"/>
              <a:t>.</a:t>
            </a: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MS PGothic" panose="020B0600070205080204" pitchFamily="34" charset="-128"/>
              </a:rPr>
              <a:t>Values for one of the dimension attributes form the row headers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MS PGothic" panose="020B0600070205080204" pitchFamily="34" charset="-128"/>
              </a:rPr>
              <a:t>Values for another dimension attribute form the column headers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MS PGothic" panose="020B0600070205080204" pitchFamily="34" charset="-128"/>
              </a:rPr>
              <a:t>Other dimension attributes are listed on top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MS PGothic" panose="020B0600070205080204" pitchFamily="34" charset="-128"/>
              </a:rPr>
              <a:t>Values in individual cells are (aggregates of) the values of the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dimension attributes that specify the cell.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pic>
        <p:nvPicPr>
          <p:cNvPr id="55300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07" y="985443"/>
            <a:ext cx="6181386" cy="278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Cube</a:t>
            </a:r>
            <a:endParaRPr lang="en-US">
              <a:ea typeface="+mj-ea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419100" y="5059363"/>
            <a:ext cx="8181975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</a:pPr>
            <a:endParaRPr kumimoji="1" lang="en-IN" altLang="en-US" sz="2000" b="1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768350" y="1162975"/>
            <a:ext cx="8016875" cy="72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A </a:t>
            </a:r>
            <a:r>
              <a:rPr kumimoji="1" lang="en-US" altLang="en-US" sz="1700" b="1" dirty="0">
                <a:solidFill>
                  <a:srgbClr val="000099"/>
                </a:solidFill>
              </a:rPr>
              <a:t>data cube</a:t>
            </a:r>
            <a:r>
              <a:rPr kumimoji="1" lang="en-US" altLang="en-US" sz="1700" dirty="0"/>
              <a:t> is a multidimensional generalization of a cross-tab</a:t>
            </a:r>
            <a:endParaRPr kumimoji="1" lang="en-US" altLang="en-US" sz="1700" dirty="0"/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Can have </a:t>
            </a:r>
            <a:r>
              <a:rPr kumimoji="1" lang="en-US" altLang="en-US" sz="1700" i="1" dirty="0"/>
              <a:t>n </a:t>
            </a:r>
            <a:r>
              <a:rPr kumimoji="1" lang="en-US" altLang="en-US" sz="1700" dirty="0"/>
              <a:t> dimensions; we show 3 below </a:t>
            </a:r>
            <a:endParaRPr kumimoji="1" lang="en-US" altLang="en-US" sz="1700" dirty="0"/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Cross-tabs can be used as views on a data cube</a:t>
            </a:r>
            <a:endParaRPr kumimoji="1" lang="en-US" altLang="en-US" sz="1700" dirty="0"/>
          </a:p>
        </p:txBody>
      </p:sp>
      <p:pic>
        <p:nvPicPr>
          <p:cNvPr id="56325" name="Picture 7" descr="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2503488"/>
            <a:ext cx="4538662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Hierarchies on Dimensions</a:t>
            </a:r>
            <a:endParaRPr lang="en-US">
              <a:ea typeface="+mj-ea"/>
            </a:endParaRP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t="9091" r="3195" b="10228"/>
          <a:stretch>
            <a:fillRect/>
          </a:stretch>
        </p:blipFill>
        <p:spPr bwMode="auto">
          <a:xfrm>
            <a:off x="1600200" y="2565400"/>
            <a:ext cx="59690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768350" y="1136341"/>
            <a:ext cx="7766050" cy="143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0099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>
                <a:solidFill>
                  <a:srgbClr val="000099"/>
                </a:solidFill>
              </a:rPr>
              <a:t>Hierarchy</a:t>
            </a:r>
            <a:r>
              <a:rPr kumimoji="1" lang="en-US" altLang="en-US" sz="1700" dirty="0"/>
              <a:t> on dimension attributes: lets dimensions to be viewed at different levels of detail</a:t>
            </a: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E.g., the dimension </a:t>
            </a:r>
            <a:r>
              <a:rPr kumimoji="1" lang="en-US" altLang="en-US" sz="1700" dirty="0" err="1"/>
              <a:t>DateTime</a:t>
            </a:r>
            <a:r>
              <a:rPr kumimoji="1" lang="en-US" altLang="en-US" sz="1700" dirty="0"/>
              <a:t> can be used to aggregate by hour of day, date, day of week, month, quarter or year</a:t>
            </a:r>
            <a:endParaRPr kumimoji="1" lang="en-US" altLang="en-US" sz="17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35380"/>
            <a:ext cx="8031480" cy="5088255"/>
          </a:xfrm>
        </p:spPr>
        <p:txBody>
          <a:bodyPr/>
          <a:lstStyle/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public static void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JDBCexample</a:t>
            </a:r>
            <a:r>
              <a:rPr lang="en-US" altLang="en-US" sz="1400" b="1" dirty="0">
                <a:ea typeface="MS PGothic" panose="020B0600070205080204" pitchFamily="34" charset="-128"/>
              </a:rPr>
              <a:t>(String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dbid</a:t>
            </a:r>
            <a:r>
              <a:rPr lang="en-US" altLang="en-US" sz="1400" b="1" dirty="0">
                <a:ea typeface="MS PGothic" panose="020B0600070205080204" pitchFamily="34" charset="-128"/>
              </a:rPr>
              <a:t>, String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userid</a:t>
            </a:r>
            <a:r>
              <a:rPr lang="en-US" altLang="en-US" sz="1400" b="1" dirty="0">
                <a:ea typeface="MS PGothic" panose="020B0600070205080204" pitchFamily="34" charset="-128"/>
              </a:rPr>
              <a:t>, String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passwd</a:t>
            </a:r>
            <a:r>
              <a:rPr lang="en-US" altLang="en-US" sz="1400" b="1" dirty="0">
                <a:ea typeface="MS PGothic" panose="020B0600070205080204" pitchFamily="34" charset="-128"/>
              </a:rPr>
              <a:t>) 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400" b="1" dirty="0"/>
              <a:t>            { </a:t>
            </a:r>
            <a:endParaRPr lang="en-US" altLang="en-US" sz="1400" b="1" dirty="0"/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try (Connection conn =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DriverManager.getConnection</a:t>
            </a:r>
            <a:r>
              <a:rPr lang="en-US" altLang="en-US" sz="1400" b="1" dirty="0">
                <a:ea typeface="MS PGothic" panose="020B0600070205080204" pitchFamily="34" charset="-128"/>
              </a:rPr>
              <a:t>(     </a:t>
            </a:r>
            <a:br>
              <a:rPr lang="en-US" altLang="en-US" sz="1400" b="1" dirty="0">
                <a:ea typeface="MS PGothic" panose="020B0600070205080204" pitchFamily="34" charset="-128"/>
              </a:rPr>
            </a:br>
            <a:r>
              <a:rPr lang="en-US" altLang="en-US" sz="1400" b="1" dirty="0">
                <a:ea typeface="MS PGothic" panose="020B0600070205080204" pitchFamily="34" charset="-128"/>
              </a:rPr>
              <a:t>       "</a:t>
            </a:r>
            <a:r>
              <a:rPr lang="en-US" altLang="en-US" sz="1400" b="1" dirty="0" err="1">
                <a:ea typeface="MS PGothic" panose="020B0600070205080204" pitchFamily="34" charset="-128"/>
              </a:rPr>
              <a:t>jdbc:oracle:thin</a:t>
            </a:r>
            <a:r>
              <a:rPr lang="en-US" altLang="en-US" sz="1400" b="1" dirty="0">
                <a:ea typeface="MS PGothic" panose="020B0600070205080204" pitchFamily="34" charset="-128"/>
              </a:rPr>
              <a:t>:</a:t>
            </a:r>
            <a:r>
              <a:rPr lang="en-US" altLang="en-US" sz="1400" dirty="0">
                <a:ea typeface="MS PGothic" panose="020B0600070205080204" pitchFamily="34" charset="-128"/>
              </a:rPr>
              <a:t>@</a:t>
            </a:r>
            <a:r>
              <a:rPr kumimoji="0" lang="en-US" altLang="en-US" sz="1400" b="1" dirty="0">
                <a:ea typeface="MS PGothic" panose="020B0600070205080204" pitchFamily="34" charset="-128"/>
              </a:rPr>
              <a:t>db.neu.edu</a:t>
            </a:r>
            <a:r>
              <a:rPr lang="en-US" altLang="en-US" sz="1400" b="1" dirty="0">
                <a:ea typeface="MS PGothic" panose="020B0600070205080204" pitchFamily="34" charset="-128"/>
              </a:rPr>
              <a:t>:2000:univdb",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userid</a:t>
            </a:r>
            <a:r>
              <a:rPr lang="en-US" altLang="en-US" sz="1400" b="1" dirty="0">
                <a:ea typeface="MS PGothic" panose="020B0600070205080204" pitchFamily="34" charset="-128"/>
              </a:rPr>
              <a:t>,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passwd</a:t>
            </a:r>
            <a:r>
              <a:rPr lang="en-US" altLang="en-US" sz="1400" b="1" dirty="0">
                <a:ea typeface="MS PGothic" panose="020B0600070205080204" pitchFamily="34" charset="-128"/>
              </a:rPr>
              <a:t>); 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       Statement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stmt</a:t>
            </a:r>
            <a:r>
              <a:rPr lang="en-US" altLang="en-US" sz="1400" b="1" dirty="0">
                <a:ea typeface="MS PGothic" panose="020B0600070205080204" pitchFamily="34" charset="-128"/>
              </a:rPr>
              <a:t> =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conn.createStatement</a:t>
            </a:r>
            <a:r>
              <a:rPr lang="en-US" altLang="en-US" sz="1400" b="1" dirty="0">
                <a:ea typeface="MS PGothic" panose="020B0600070205080204" pitchFamily="34" charset="-128"/>
              </a:rPr>
              <a:t>();</a:t>
            </a:r>
            <a:br>
              <a:rPr lang="en-US" altLang="en-US" sz="1400" b="1" dirty="0">
                <a:ea typeface="MS PGothic" panose="020B0600070205080204" pitchFamily="34" charset="-128"/>
              </a:rPr>
            </a:br>
            <a:r>
              <a:rPr lang="en-US" altLang="en-US" sz="1400" b="1" dirty="0">
                <a:ea typeface="MS PGothic" panose="020B0600070205080204" pitchFamily="34" charset="-128"/>
              </a:rPr>
              <a:t>     ) 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{ 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       … Do Actual Work ….	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}		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catch (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SQLException</a:t>
            </a:r>
            <a:r>
              <a:rPr lang="en-US" altLang="en-US" sz="1400" b="1" dirty="0">
                <a:ea typeface="MS PGothic" panose="020B0600070205080204" pitchFamily="34" charset="-128"/>
              </a:rPr>
              <a:t>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sqle</a:t>
            </a:r>
            <a:r>
              <a:rPr lang="en-US" altLang="en-US" sz="1400" b="1" dirty="0">
                <a:ea typeface="MS PGothic" panose="020B0600070205080204" pitchFamily="34" charset="-128"/>
              </a:rPr>
              <a:t>) { 		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  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System.out.println</a:t>
            </a:r>
            <a:r>
              <a:rPr lang="en-US" altLang="en-US" sz="1400" b="1" dirty="0">
                <a:ea typeface="MS PGothic" panose="020B0600070205080204" pitchFamily="34" charset="-128"/>
              </a:rPr>
              <a:t>("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SQLException</a:t>
            </a:r>
            <a:r>
              <a:rPr lang="en-US" altLang="en-US" sz="1400" b="1" dirty="0">
                <a:ea typeface="MS PGothic" panose="020B0600070205080204" pitchFamily="34" charset="-128"/>
              </a:rPr>
              <a:t> : " +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sqle</a:t>
            </a:r>
            <a:r>
              <a:rPr lang="en-US" altLang="en-US" sz="1400" b="1" dirty="0">
                <a:ea typeface="MS PGothic" panose="020B0600070205080204" pitchFamily="34" charset="-128"/>
              </a:rPr>
              <a:t>);		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}		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400" b="1" dirty="0"/>
              <a:t>     }</a:t>
            </a:r>
            <a:endParaRPr lang="en-US" altLang="en-US" sz="1400" b="1" dirty="0"/>
          </a:p>
          <a:p>
            <a:pPr>
              <a:buFont typeface="Monotype Sorts" pitchFamily="-65" charset="2"/>
              <a:buNone/>
            </a:pPr>
            <a:endParaRPr lang="en-US" altLang="en-US" sz="700" b="1" dirty="0"/>
          </a:p>
          <a:p>
            <a:pPr>
              <a:buFont typeface="Monotype Sorts" pitchFamily="-65" charset="2"/>
              <a:buNone/>
            </a:pPr>
            <a:r>
              <a:rPr lang="en-US" altLang="en-US" sz="1400" b="1" dirty="0"/>
              <a:t>NOTE: Above syntax works with Java 7, and JDBC 4 onwards. </a:t>
            </a:r>
            <a:br>
              <a:rPr lang="en-US" altLang="en-US" sz="1400" b="1" dirty="0"/>
            </a:br>
            <a:r>
              <a:rPr lang="en-US" altLang="en-US" sz="1400" b="1" dirty="0"/>
              <a:t>Resources opened in “try (….)” syntax (“try with resources”) are automatically closed at the end of the try block</a:t>
            </a:r>
            <a:endParaRPr lang="en-US" altLang="en-US" sz="1400" b="1" dirty="0"/>
          </a:p>
          <a:p>
            <a:pPr lvl="2">
              <a:buFont typeface="Monotype Sorts" pitchFamily="-65" charset="2"/>
              <a:buNone/>
            </a:pPr>
            <a:r>
              <a:rPr lang="en-US" altLang="en-US" sz="1400" b="1" dirty="0">
                <a:solidFill>
                  <a:schemeClr val="bg1">
                    <a:lumMod val="50000"/>
                  </a:schemeClr>
                </a:solidFill>
              </a:rPr>
              <a:t>Statement stmt = conn.prepareStatement(sqlQuery)</a:t>
            </a:r>
            <a:endParaRPr lang="en-US" altLang="en-US" sz="1400" b="1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Font typeface="Monotype Sorts" pitchFamily="-65" charset="2"/>
              <a:buNone/>
            </a:pPr>
            <a:r>
              <a:rPr lang="en-US" altLang="en-US" sz="1400" b="1" dirty="0">
                <a:solidFill>
                  <a:schemeClr val="bg1">
                    <a:lumMod val="50000"/>
                  </a:schemeClr>
                </a:solidFill>
              </a:rPr>
              <a:t>...setString(index, value).</a:t>
            </a:r>
            <a:endParaRPr lang="en-US" altLang="en-US" sz="1400" b="1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Font typeface="Monotype Sorts" pitchFamily="-65" charset="2"/>
              <a:buNone/>
            </a:pPr>
            <a:r>
              <a:rPr lang="en-US" altLang="en-US" sz="1400" b="1" dirty="0">
                <a:solidFill>
                  <a:schemeClr val="bg1">
                    <a:lumMod val="50000"/>
                  </a:schemeClr>
                </a:solidFill>
              </a:rPr>
              <a:t>executeUpdate();</a:t>
            </a:r>
            <a:endParaRPr lang="en-US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2850" y="161925"/>
            <a:ext cx="76327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Cross Tabulation With Hierarchy</a:t>
            </a:r>
            <a:endParaRPr lang="en-US">
              <a:ea typeface="+mj-ea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766762" y="1165225"/>
            <a:ext cx="77930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0099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Cross-tabs can be easily extended to deal with hierarchies</a:t>
            </a: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Can drill down or roll up on a hierarchy</a:t>
            </a:r>
            <a:endParaRPr kumimoji="1" lang="en-US" altLang="en-US" sz="1700" dirty="0"/>
          </a:p>
        </p:txBody>
      </p:sp>
      <p:pic>
        <p:nvPicPr>
          <p:cNvPr id="58372" name="Picture 3" descr="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1" y="2282825"/>
            <a:ext cx="7793037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18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Relational Representation of Cross-tabs</a:t>
            </a:r>
            <a:endParaRPr lang="en-US">
              <a:ea typeface="+mj-ea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754602" y="1143000"/>
            <a:ext cx="3766598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Cross-tabs can be represented as relations</a:t>
            </a:r>
            <a:endParaRPr kumimoji="1" lang="en-US" altLang="en-US" sz="1700" dirty="0"/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We use the value </a:t>
            </a:r>
            <a:r>
              <a:rPr kumimoji="1" lang="en-US" altLang="en-US" sz="1700" b="1" dirty="0"/>
              <a:t>all</a:t>
            </a:r>
            <a:r>
              <a:rPr kumimoji="1" lang="en-US" altLang="en-US" sz="1700" dirty="0"/>
              <a:t> is used to represent aggregates.</a:t>
            </a:r>
            <a:endParaRPr kumimoji="1" lang="en-US" altLang="en-US" sz="1700" dirty="0"/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The SQL standard actually uses null values in place of </a:t>
            </a:r>
            <a:r>
              <a:rPr kumimoji="1" lang="en-US" altLang="en-US" sz="1700" b="1" dirty="0"/>
              <a:t>all</a:t>
            </a:r>
            <a:r>
              <a:rPr kumimoji="1" lang="en-US" altLang="en-US" sz="1700" dirty="0"/>
              <a:t> despite confusion with regular null values.</a:t>
            </a:r>
            <a:endParaRPr kumimoji="1" lang="en-US" altLang="en-US" sz="1700" dirty="0"/>
          </a:p>
        </p:txBody>
      </p:sp>
      <p:pic>
        <p:nvPicPr>
          <p:cNvPr id="59396" name="Picture 4" descr="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017588"/>
            <a:ext cx="3860800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Extended Aggregation to Support OLAP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74197"/>
            <a:ext cx="7980363" cy="5502815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</a:t>
            </a:r>
            <a:r>
              <a:rPr lang="en-US" altLang="en-US" b="1" dirty="0"/>
              <a:t>cube</a:t>
            </a:r>
            <a:r>
              <a:rPr lang="en-US" altLang="en-US" dirty="0"/>
              <a:t> operation computes union of </a:t>
            </a:r>
            <a:r>
              <a:rPr lang="en-US" altLang="en-US" b="1" dirty="0"/>
              <a:t>group </a:t>
            </a:r>
            <a:r>
              <a:rPr lang="en-US" altLang="en-US" b="1" dirty="0" err="1"/>
              <a:t>by</a:t>
            </a:r>
            <a:r>
              <a:rPr lang="en-US" altLang="en-US" dirty="0" err="1"/>
              <a:t>’s</a:t>
            </a:r>
            <a:r>
              <a:rPr lang="en-US" altLang="en-US" dirty="0"/>
              <a:t> on every subset of the specified attributes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Example relation for this section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/>
              <a:t>sales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</a:t>
            </a:r>
            <a:r>
              <a:rPr lang="en-US" altLang="en-US" i="1" dirty="0" err="1"/>
              <a:t>clothes_size</a:t>
            </a:r>
            <a:r>
              <a:rPr lang="en-US" altLang="en-US" i="1" dirty="0"/>
              <a:t>, quantity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consider the query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		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cube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 This computes the union of eight different groupings of the </a:t>
            </a:r>
            <a:r>
              <a:rPr lang="en-US" altLang="en-US" i="1" dirty="0"/>
              <a:t>sales </a:t>
            </a:r>
            <a:r>
              <a:rPr lang="en-US" altLang="en-US" dirty="0"/>
              <a:t>relation: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size</a:t>
            </a:r>
            <a:r>
              <a:rPr lang="en-US" altLang="en-US" dirty="0"/>
              <a:t>),           (</a:t>
            </a:r>
            <a:r>
              <a:rPr lang="en-US" altLang="en-US" i="1" dirty="0"/>
              <a:t>color, size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 err="1"/>
              <a:t>item_name</a:t>
            </a:r>
            <a:r>
              <a:rPr lang="en-US" altLang="en-US" dirty="0"/>
              <a:t>),                   (</a:t>
            </a:r>
            <a:r>
              <a:rPr lang="en-US" altLang="en-US" i="1" dirty="0"/>
              <a:t>color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/>
              <a:t>size</a:t>
            </a:r>
            <a:r>
              <a:rPr lang="en-US" altLang="en-US" dirty="0"/>
              <a:t>),                              ( ) }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 where ( ) denotes an empty </a:t>
            </a:r>
            <a:r>
              <a:rPr lang="en-US" altLang="en-US" b="1" dirty="0"/>
              <a:t>group by </a:t>
            </a:r>
            <a:r>
              <a:rPr lang="en-US" altLang="en-US" dirty="0"/>
              <a:t>list.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For each grouping, the result contains the null value </a:t>
            </a:r>
            <a:br>
              <a:rPr lang="en-US" altLang="en-US" dirty="0"/>
            </a:br>
            <a:r>
              <a:rPr lang="en-US" altLang="en-US" dirty="0"/>
              <a:t>for attributes not present in the grouping. </a:t>
            </a:r>
            <a:endParaRPr lang="en-US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0831"/>
            <a:ext cx="7918450" cy="4712594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Relational representation of cross-tab that we saw earlier, but with </a:t>
            </a:r>
            <a:r>
              <a:rPr lang="en-US" altLang="en-US" i="1" dirty="0"/>
              <a:t>null </a:t>
            </a:r>
            <a:r>
              <a:rPr lang="en-US" altLang="en-US" dirty="0"/>
              <a:t>in place of </a:t>
            </a:r>
            <a:r>
              <a:rPr lang="en-US" altLang="en-US" b="1" dirty="0"/>
              <a:t>all</a:t>
            </a:r>
            <a:r>
              <a:rPr lang="en-US" altLang="en-US" dirty="0"/>
              <a:t>, can be computed by</a:t>
            </a:r>
            <a:endParaRPr lang="en-US" altLang="en-US" dirty="0"/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i="1" dirty="0"/>
              <a:t>color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cube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function </a:t>
            </a:r>
            <a:r>
              <a:rPr lang="en-US" altLang="en-US" b="1" dirty="0"/>
              <a:t>grouping()</a:t>
            </a:r>
            <a:r>
              <a:rPr lang="en-US" altLang="en-US" dirty="0"/>
              <a:t> can be applied on an attribute</a:t>
            </a:r>
            <a:endParaRPr lang="en-US" altLang="en-US" dirty="0"/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MS PGothic" panose="020B0600070205080204" pitchFamily="34" charset="-128"/>
              </a:rPr>
              <a:t>Returns 1 if the value is a null value representing all, and returns 0 in all other cases. 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),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grouping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item_name_flag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grouping</a:t>
            </a:r>
            <a:r>
              <a:rPr lang="en-US" altLang="en-US" dirty="0"/>
              <a:t>(</a:t>
            </a:r>
            <a:r>
              <a:rPr lang="en-US" altLang="en-US" i="1" dirty="0"/>
              <a:t>color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color_flag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grouping</a:t>
            </a:r>
            <a:r>
              <a:rPr lang="en-US" altLang="en-US" dirty="0"/>
              <a:t>(</a:t>
            </a:r>
            <a:r>
              <a:rPr lang="en-US" altLang="en-US" i="1" dirty="0"/>
              <a:t>size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size_flag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dirty="0"/>
            </a:br>
            <a:r>
              <a:rPr lang="en-US" altLang="en-US" b="1" dirty="0"/>
              <a:t>group by cube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98485"/>
            <a:ext cx="7918450" cy="4614940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Can use the function </a:t>
            </a:r>
            <a:r>
              <a:rPr lang="en-US" altLang="en-US" b="1" dirty="0"/>
              <a:t>decode()</a:t>
            </a:r>
            <a:r>
              <a:rPr lang="en-US" altLang="en-US" dirty="0"/>
              <a:t> in the </a:t>
            </a:r>
            <a:r>
              <a:rPr lang="en-US" altLang="en-US" b="1" dirty="0"/>
              <a:t>select</a:t>
            </a:r>
            <a:r>
              <a:rPr lang="en-US" altLang="en-US" dirty="0"/>
              <a:t> clause to replace </a:t>
            </a:r>
            <a:br>
              <a:rPr lang="en-US" altLang="en-US" dirty="0"/>
            </a:br>
            <a:r>
              <a:rPr lang="en-US" altLang="en-US" dirty="0"/>
              <a:t>such nulls by a value such as </a:t>
            </a:r>
            <a:r>
              <a:rPr lang="en-US" altLang="en-US" b="1" dirty="0"/>
              <a:t>all</a:t>
            </a:r>
            <a:endParaRPr lang="en-US" altLang="en-US" b="1" dirty="0"/>
          </a:p>
          <a:p>
            <a:pPr lvl="1">
              <a:lnSpc>
                <a:spcPct val="11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MS PGothic" panose="020B0600070205080204" pitchFamily="34" charset="-128"/>
              </a:rPr>
              <a:t>E.g., replace </a:t>
            </a:r>
            <a:r>
              <a:rPr lang="en-US" altLang="en-US" i="1" dirty="0" err="1">
                <a:ea typeface="MS PGothic" panose="020B0600070205080204" pitchFamily="34" charset="-128"/>
              </a:rPr>
              <a:t>item_name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 in first query by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</a:t>
            </a:r>
            <a:r>
              <a:rPr lang="en-US" altLang="en-US" b="1" dirty="0">
                <a:ea typeface="MS PGothic" panose="020B0600070205080204" pitchFamily="34" charset="-128"/>
              </a:rPr>
              <a:t>decode</a:t>
            </a:r>
            <a:r>
              <a:rPr lang="en-US" altLang="en-US" dirty="0">
                <a:ea typeface="MS PGothic" panose="020B0600070205080204" pitchFamily="34" charset="-128"/>
              </a:rPr>
              <a:t>( </a:t>
            </a:r>
            <a:r>
              <a:rPr lang="en-US" altLang="en-US" b="1" dirty="0">
                <a:ea typeface="MS PGothic" panose="020B0600070205080204" pitchFamily="34" charset="-128"/>
              </a:rPr>
              <a:t>grouping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dirty="0" err="1">
                <a:ea typeface="MS PGothic" panose="020B0600070205080204" pitchFamily="34" charset="-128"/>
              </a:rPr>
              <a:t>item</a:t>
            </a:r>
            <a:r>
              <a:rPr lang="en-US" altLang="en-US" i="1" dirty="0" err="1">
                <a:ea typeface="MS PGothic" panose="020B0600070205080204" pitchFamily="34" charset="-128"/>
              </a:rPr>
              <a:t>_name</a:t>
            </a:r>
            <a:r>
              <a:rPr lang="en-US" altLang="en-US" dirty="0">
                <a:ea typeface="MS PGothic" panose="020B0600070205080204" pitchFamily="34" charset="-128"/>
              </a:rPr>
              <a:t>), 1, ‘all’, </a:t>
            </a:r>
            <a:r>
              <a:rPr lang="en-US" altLang="en-US" i="1" dirty="0" err="1">
                <a:ea typeface="MS PGothic" panose="020B0600070205080204" pitchFamily="34" charset="-128"/>
              </a:rPr>
              <a:t>item_name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Extended Aggregation (Cont.)</a:t>
            </a:r>
            <a:endParaRPr lang="en-US">
              <a:ea typeface="+mj-ea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36341"/>
            <a:ext cx="8004175" cy="5058083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</a:t>
            </a:r>
            <a:r>
              <a:rPr lang="en-US" altLang="en-US" b="1" dirty="0"/>
              <a:t>rollup</a:t>
            </a:r>
            <a:r>
              <a:rPr lang="en-US" altLang="en-US" dirty="0"/>
              <a:t> construct generates union on every prefix of specified list of attributes </a:t>
            </a:r>
            <a:endParaRPr lang="en-US" altLang="en-US" dirty="0"/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</a:t>
            </a:r>
            <a:endParaRPr lang="en-US" altLang="en-US" dirty="0"/>
          </a:p>
          <a:p>
            <a:pPr marL="0" indent="0">
              <a:lnSpc>
                <a:spcPct val="90000"/>
              </a:lnSpc>
              <a:buSzPct val="110000"/>
              <a:buNone/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i="1" dirty="0"/>
              <a:t>color</a:t>
            </a:r>
            <a:r>
              <a:rPr lang="en-US" altLang="en-US" dirty="0"/>
              <a:t>, </a:t>
            </a:r>
            <a:r>
              <a:rPr lang="en-US" altLang="en-US" i="1" dirty="0"/>
              <a:t>size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  <a:endParaRPr lang="en-US" altLang="en-US" dirty="0"/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MS PGothic" panose="020B0600070205080204" pitchFamily="34" charset="-128"/>
              </a:rPr>
              <a:t>Generates union of four groupings: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0" indent="0">
              <a:lnSpc>
                <a:spcPct val="90000"/>
              </a:lnSpc>
              <a:buSzPct val="110000"/>
              <a:buNone/>
            </a:pPr>
            <a:r>
              <a:rPr lang="en-US" altLang="en-US" dirty="0"/>
              <a:t>	      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dirty="0"/>
              <a:t>), ( ) }</a:t>
            </a:r>
            <a:endParaRPr lang="en-US" altLang="en-US" dirty="0"/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Rollup can be used to generate aggregates at multiple levels of a</a:t>
            </a:r>
            <a:br>
              <a:rPr lang="en-US" altLang="en-US" dirty="0"/>
            </a:br>
            <a:r>
              <a:rPr lang="en-US" altLang="en-US" dirty="0"/>
              <a:t>hierarchy.</a:t>
            </a:r>
            <a:endParaRPr lang="en-US" altLang="en-US" dirty="0"/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suppose table </a:t>
            </a:r>
            <a:r>
              <a:rPr lang="en-US" altLang="en-US" i="1" dirty="0" err="1"/>
              <a:t>itemcategory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category</a:t>
            </a:r>
            <a:r>
              <a:rPr lang="en-US" altLang="en-US" dirty="0"/>
              <a:t>) gives the category of each item. Then  </a:t>
            </a:r>
            <a:endParaRPr lang="en-US" altLang="en-US" dirty="0"/>
          </a:p>
          <a:p>
            <a:pPr marL="0" indent="0">
              <a:lnSpc>
                <a:spcPct val="90000"/>
              </a:lnSpc>
              <a:buSzPct val="110000"/>
              <a:buNone/>
            </a:pPr>
            <a:r>
              <a:rPr lang="en-US" altLang="en-US" dirty="0"/>
              <a:t>	           </a:t>
            </a:r>
            <a:r>
              <a:rPr lang="en-US" altLang="en-US" b="1" dirty="0"/>
              <a:t>select </a:t>
            </a:r>
            <a:r>
              <a:rPr lang="en-US" altLang="en-US" i="1" dirty="0"/>
              <a:t>category,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from </a:t>
            </a:r>
            <a:r>
              <a:rPr lang="en-US" altLang="en-US" i="1" dirty="0"/>
              <a:t>sales, </a:t>
            </a:r>
            <a:r>
              <a:rPr lang="en-US" altLang="en-US" i="1" dirty="0" err="1"/>
              <a:t>itemcategory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sales.item_name</a:t>
            </a:r>
            <a:r>
              <a:rPr lang="en-US" altLang="en-US" i="1" dirty="0"/>
              <a:t> = </a:t>
            </a:r>
            <a:r>
              <a:rPr lang="en-US" altLang="en-US" i="1" dirty="0" err="1"/>
              <a:t>itemcategory.item_name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/>
              <a:t>category, </a:t>
            </a:r>
            <a:r>
              <a:rPr lang="en-US" altLang="en-US" i="1" dirty="0" err="1"/>
              <a:t>item_name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would give a hierarchical summary by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 </a:t>
            </a:r>
            <a:r>
              <a:rPr lang="en-US" altLang="en-US" dirty="0"/>
              <a:t>and by </a:t>
            </a:r>
            <a:r>
              <a:rPr lang="en-US" altLang="en-US" i="1" dirty="0"/>
              <a:t>category.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Extended Aggregation (Cont.)</a:t>
            </a:r>
            <a:endParaRPr lang="en-US">
              <a:ea typeface="+mj-ea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14425"/>
            <a:ext cx="7816357" cy="528478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Multiple rollups and cubes can be used in a single group by clause</a:t>
            </a: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MS PGothic" panose="020B0600070205080204" pitchFamily="34" charset="-128"/>
              </a:rPr>
              <a:t>Each generates set of group by lists, cross product of sets gives overall set of group by lists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   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dirty="0"/>
              <a:t>), </a:t>
            </a:r>
            <a:r>
              <a:rPr lang="en-US" altLang="en-US" b="1" dirty="0"/>
              <a:t>rollup</a:t>
            </a:r>
            <a:r>
              <a:rPr lang="en-US" altLang="en-US" dirty="0"/>
              <a:t>(</a:t>
            </a:r>
            <a:r>
              <a:rPr lang="en-US" altLang="en-US" i="1" dirty="0"/>
              <a:t>color, size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generates the groupings 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   {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()} X {(color, size), (color), ()} 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   =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        (</a:t>
            </a:r>
            <a:r>
              <a:rPr lang="en-US" altLang="en-US" i="1" dirty="0"/>
              <a:t>color, size</a:t>
            </a:r>
            <a:r>
              <a:rPr lang="en-US" altLang="en-US" dirty="0"/>
              <a:t>), (</a:t>
            </a:r>
            <a:r>
              <a:rPr lang="en-US" altLang="en-US" i="1" dirty="0"/>
              <a:t>color</a:t>
            </a:r>
            <a:r>
              <a:rPr lang="en-US" altLang="en-US" dirty="0"/>
              <a:t>), ( ) }</a:t>
            </a:r>
            <a:endParaRPr lang="en-US" alt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14425"/>
            <a:ext cx="7677150" cy="497840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Pivoting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changing the dimensions used in a cross-tab is called 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Slicing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creating a cross-tab for fixed values only</a:t>
            </a:r>
            <a:endParaRPr lang="en-US" altLang="en-US" b="1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MS PGothic" panose="020B0600070205080204" pitchFamily="34" charset="-128"/>
              </a:rPr>
              <a:t>Sometimes called </a:t>
            </a:r>
            <a:r>
              <a:rPr lang="en-US" altLang="en-US" b="1" dirty="0">
                <a:solidFill>
                  <a:srgbClr val="000099"/>
                </a:solidFill>
                <a:ea typeface="MS PGothic" panose="020B0600070205080204" pitchFamily="34" charset="-128"/>
              </a:rPr>
              <a:t>dicing</a:t>
            </a:r>
            <a:r>
              <a:rPr lang="en-US" altLang="en-US" dirty="0">
                <a:ea typeface="MS PGothic" panose="020B0600070205080204" pitchFamily="34" charset="-128"/>
              </a:rPr>
              <a:t>, particularly when values for multiple dimensions are fixed.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Rollup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moving from finer-granularity data to a coarser granularity 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Drill down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The opposite operation -  that of moving from coarser-granularity data to finer-granularity data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OLAP Implementation</a:t>
            </a:r>
            <a:endParaRPr lang="en-US">
              <a:ea typeface="+mj-ea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14425"/>
            <a:ext cx="7816850" cy="520700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earliest OLAP systems used multidimensional arrays in memory to store data cubes, and are referred to as </a:t>
            </a:r>
            <a:r>
              <a:rPr lang="en-US" altLang="en-US" b="1" dirty="0">
                <a:solidFill>
                  <a:srgbClr val="000099"/>
                </a:solidFill>
              </a:rPr>
              <a:t>multidimensional OLAP (MOLAP)</a:t>
            </a:r>
            <a:r>
              <a:rPr lang="en-US" altLang="en-US" dirty="0"/>
              <a:t> systems.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OLAP implementations using only relational database features are called </a:t>
            </a:r>
            <a:r>
              <a:rPr lang="en-US" altLang="en-US" b="1" dirty="0">
                <a:solidFill>
                  <a:srgbClr val="000099"/>
                </a:solidFill>
              </a:rPr>
              <a:t>relational OLAP (ROLAP)</a:t>
            </a:r>
            <a:r>
              <a:rPr lang="en-US" altLang="en-US" dirty="0"/>
              <a:t> systems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Hybrid systems, which store some summaries in memory and store the base data and other summaries in a relational database, are called </a:t>
            </a:r>
            <a:r>
              <a:rPr lang="en-US" altLang="en-US" b="1" dirty="0">
                <a:solidFill>
                  <a:srgbClr val="000099"/>
                </a:solidFill>
              </a:rPr>
              <a:t>hybrid OLAP (HOLAP)</a:t>
            </a:r>
            <a:r>
              <a:rPr lang="en-US" altLang="en-US" b="1" dirty="0"/>
              <a:t> </a:t>
            </a:r>
            <a:r>
              <a:rPr lang="en-US" altLang="en-US" dirty="0"/>
              <a:t>systems.</a:t>
            </a:r>
            <a:endParaRPr lang="en-US" altLang="en-US" dirty="0"/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OLAP Implementation (Cont.)</a:t>
            </a:r>
            <a:endParaRPr lang="en-US">
              <a:ea typeface="+mj-ea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0925"/>
            <a:ext cx="7647681" cy="535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Early OLAP systems precomputed </a:t>
            </a:r>
            <a:r>
              <a:rPr lang="en-US" altLang="en-US" i="1" dirty="0"/>
              <a:t>all</a:t>
            </a:r>
            <a:r>
              <a:rPr lang="en-US" altLang="en-US" dirty="0"/>
              <a:t> possible aggregates in order to provide online response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Space and time requirements for doing so can be very high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2</a:t>
            </a:r>
            <a:r>
              <a:rPr lang="en-US" altLang="en-US" baseline="30000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combinations of </a:t>
            </a:r>
            <a:r>
              <a:rPr lang="en-US" altLang="en-US" b="1" dirty="0">
                <a:ea typeface="MS PGothic" panose="020B0600070205080204" pitchFamily="34" charset="-128"/>
              </a:rPr>
              <a:t>group by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It suffices to precompute some aggregates, and compute others on demand from one of the precomputed aggregates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Can compute aggregate on (</a:t>
            </a:r>
            <a:r>
              <a:rPr lang="en-US" altLang="en-US" i="1" dirty="0" err="1">
                <a:ea typeface="MS PGothic" panose="020B0600070205080204" pitchFamily="34" charset="-128"/>
              </a:rPr>
              <a:t>item_name</a:t>
            </a:r>
            <a:r>
              <a:rPr lang="en-US" altLang="en-US" i="1" dirty="0">
                <a:ea typeface="MS PGothic" panose="020B0600070205080204" pitchFamily="34" charset="-128"/>
              </a:rPr>
              <a:t>, color</a:t>
            </a:r>
            <a:r>
              <a:rPr lang="en-US" altLang="en-US" dirty="0">
                <a:ea typeface="MS PGothic" panose="020B0600070205080204" pitchFamily="34" charset="-128"/>
              </a:rPr>
              <a:t>) from an aggregate on (</a:t>
            </a:r>
            <a:r>
              <a:rPr lang="en-US" altLang="en-US" i="1" dirty="0" err="1">
                <a:ea typeface="MS PGothic" panose="020B0600070205080204" pitchFamily="34" charset="-128"/>
              </a:rPr>
              <a:t>item_name</a:t>
            </a:r>
            <a:r>
              <a:rPr lang="en-US" altLang="en-US" i="1" dirty="0">
                <a:ea typeface="MS PGothic" panose="020B0600070205080204" pitchFamily="34" charset="-128"/>
              </a:rPr>
              <a:t>, color, size</a:t>
            </a:r>
            <a:r>
              <a:rPr lang="en-US" altLang="en-US" dirty="0">
                <a:ea typeface="MS PGothic" panose="020B0600070205080204" pitchFamily="34" charset="-128"/>
              </a:rPr>
              <a:t>)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all but a few “non-decomposable” aggregates such as </a:t>
            </a:r>
            <a:r>
              <a:rPr lang="en-US" altLang="en-US" i="1" dirty="0">
                <a:ea typeface="MS PGothic" panose="020B0600070205080204" pitchFamily="34" charset="-128"/>
              </a:rPr>
              <a:t>median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is cheaper than computing it from scratch 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Several optimizations available for computing multiple aggregates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Can compute aggregate on (</a:t>
            </a:r>
            <a:r>
              <a:rPr lang="en-US" altLang="en-US" i="1" dirty="0" err="1">
                <a:ea typeface="MS PGothic" panose="020B0600070205080204" pitchFamily="34" charset="-128"/>
              </a:rPr>
              <a:t>item_name</a:t>
            </a:r>
            <a:r>
              <a:rPr lang="en-US" altLang="en-US" i="1" dirty="0">
                <a:ea typeface="MS PGothic" panose="020B0600070205080204" pitchFamily="34" charset="-128"/>
              </a:rPr>
              <a:t>, color</a:t>
            </a:r>
            <a:r>
              <a:rPr lang="en-US" altLang="en-US" dirty="0">
                <a:ea typeface="MS PGothic" panose="020B0600070205080204" pitchFamily="34" charset="-128"/>
              </a:rPr>
              <a:t>) from an aggregate on (</a:t>
            </a:r>
            <a:r>
              <a:rPr lang="en-US" altLang="en-US" i="1" dirty="0" err="1">
                <a:ea typeface="MS PGothic" panose="020B0600070205080204" pitchFamily="34" charset="-128"/>
              </a:rPr>
              <a:t>item_name</a:t>
            </a:r>
            <a:r>
              <a:rPr lang="en-US" altLang="en-US" i="1" dirty="0">
                <a:ea typeface="MS PGothic" panose="020B0600070205080204" pitchFamily="34" charset="-128"/>
              </a:rPr>
              <a:t>, color, size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Can compute aggregates on (</a:t>
            </a:r>
            <a:r>
              <a:rPr lang="en-US" altLang="en-US" i="1" dirty="0" err="1">
                <a:ea typeface="MS PGothic" panose="020B0600070205080204" pitchFamily="34" charset="-128"/>
              </a:rPr>
              <a:t>item_name</a:t>
            </a:r>
            <a:r>
              <a:rPr lang="en-US" altLang="en-US" i="1" dirty="0">
                <a:ea typeface="MS PGothic" panose="020B0600070205080204" pitchFamily="34" charset="-128"/>
              </a:rPr>
              <a:t>, color, size</a:t>
            </a:r>
            <a:r>
              <a:rPr lang="en-US" altLang="en-US" dirty="0">
                <a:ea typeface="MS PGothic" panose="020B0600070205080204" pitchFamily="34" charset="-128"/>
              </a:rPr>
              <a:t>),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</a:rPr>
              <a:t>item_name</a:t>
            </a:r>
            <a:r>
              <a:rPr lang="en-US" altLang="en-US" i="1" dirty="0">
                <a:ea typeface="MS PGothic" panose="020B0600070205080204" pitchFamily="34" charset="-128"/>
              </a:rPr>
              <a:t>, color</a:t>
            </a:r>
            <a:r>
              <a:rPr lang="en-US" altLang="en-US" dirty="0">
                <a:ea typeface="MS PGothic" panose="020B0600070205080204" pitchFamily="34" charset="-128"/>
              </a:rPr>
              <a:t>) and (</a:t>
            </a:r>
            <a:r>
              <a:rPr lang="en-US" altLang="en-US" i="1" dirty="0" err="1">
                <a:ea typeface="MS PGothic" panose="020B0600070205080204" pitchFamily="34" charset="-128"/>
              </a:rPr>
              <a:t>item_name</a:t>
            </a:r>
            <a:r>
              <a:rPr lang="en-US" altLang="en-US" dirty="0">
                <a:ea typeface="MS PGothic" panose="020B0600070205080204" pitchFamily="34" charset="-128"/>
              </a:rPr>
              <a:t>) using a single sorting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of the base data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7588" y="206375"/>
            <a:ext cx="8126412" cy="5762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for  Older Versions of Java/JDBC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79" y="1074198"/>
            <a:ext cx="8199545" cy="5426615"/>
          </a:xfrm>
        </p:spPr>
        <p:txBody>
          <a:bodyPr/>
          <a:lstStyle/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public static void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JDBCexample</a:t>
            </a:r>
            <a:r>
              <a:rPr lang="en-US" altLang="en-US" sz="1600" b="1" dirty="0">
                <a:ea typeface="MS PGothic" panose="020B0600070205080204" pitchFamily="34" charset="-128"/>
              </a:rPr>
              <a:t>(String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dbid</a:t>
            </a:r>
            <a:r>
              <a:rPr lang="en-US" altLang="en-US" sz="1600" b="1" dirty="0">
                <a:ea typeface="MS PGothic" panose="020B0600070205080204" pitchFamily="34" charset="-128"/>
              </a:rPr>
              <a:t>, String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userid</a:t>
            </a:r>
            <a:r>
              <a:rPr lang="en-US" altLang="en-US" sz="1600" b="1" dirty="0">
                <a:ea typeface="MS PGothic" panose="020B0600070205080204" pitchFamily="34" charset="-128"/>
              </a:rPr>
              <a:t>, String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passwd</a:t>
            </a:r>
            <a:r>
              <a:rPr lang="en-US" altLang="en-US" sz="1600" b="1" dirty="0">
                <a:ea typeface="MS PGothic" panose="020B0600070205080204" pitchFamily="34" charset="-128"/>
              </a:rPr>
              <a:t>)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600" b="1" dirty="0"/>
              <a:t>          { </a:t>
            </a:r>
            <a:endParaRPr lang="en-US" altLang="en-US" sz="1600" b="1" dirty="0"/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try {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Class.forName</a:t>
            </a:r>
            <a:r>
              <a:rPr lang="en-US" altLang="en-US" sz="1600" b="1" dirty="0">
                <a:ea typeface="MS PGothic" panose="020B0600070205080204" pitchFamily="34" charset="-128"/>
              </a:rPr>
              <a:t> ("</a:t>
            </a:r>
            <a:r>
              <a:rPr lang="en-US" altLang="en-US" sz="1600" b="1" dirty="0" err="1">
                <a:ea typeface="MS PGothic" panose="020B0600070205080204" pitchFamily="34" charset="-128"/>
              </a:rPr>
              <a:t>oracle.jdbc.driver.OracleDriver</a:t>
            </a:r>
            <a:r>
              <a:rPr lang="en-US" altLang="en-US" sz="1600" b="1" dirty="0">
                <a:ea typeface="MS PGothic" panose="020B0600070205080204" pitchFamily="34" charset="-128"/>
              </a:rPr>
              <a:t>");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Connection conn =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DriverManager.getConnection</a:t>
            </a:r>
            <a:r>
              <a:rPr lang="en-US" altLang="en-US" sz="1600" b="1" dirty="0">
                <a:ea typeface="MS PGothic" panose="020B0600070205080204" pitchFamily="34" charset="-128"/>
              </a:rPr>
              <a:t>(     </a:t>
            </a:r>
            <a:br>
              <a:rPr lang="en-US" altLang="en-US" sz="1600" b="1" dirty="0">
                <a:ea typeface="MS PGothic" panose="020B0600070205080204" pitchFamily="34" charset="-128"/>
              </a:rPr>
            </a:br>
            <a:r>
              <a:rPr lang="en-US" altLang="en-US" sz="1600" b="1" dirty="0">
                <a:ea typeface="MS PGothic" panose="020B0600070205080204" pitchFamily="34" charset="-128"/>
              </a:rPr>
              <a:t>       "</a:t>
            </a:r>
            <a:r>
              <a:rPr lang="en-US" altLang="en-US" sz="1600" b="1" dirty="0" err="1">
                <a:ea typeface="MS PGothic" panose="020B0600070205080204" pitchFamily="34" charset="-128"/>
              </a:rPr>
              <a:t>jdbc:oracle:thin</a:t>
            </a:r>
            <a:r>
              <a:rPr lang="en-US" altLang="en-US" sz="1600" b="1" dirty="0">
                <a:ea typeface="MS PGothic" panose="020B0600070205080204" pitchFamily="34" charset="-128"/>
              </a:rPr>
              <a:t>:</a:t>
            </a:r>
            <a:r>
              <a:rPr lang="en-US" altLang="en-US" sz="1600" dirty="0">
                <a:ea typeface="MS PGothic" panose="020B0600070205080204" pitchFamily="34" charset="-128"/>
              </a:rPr>
              <a:t>@</a:t>
            </a:r>
            <a:r>
              <a:rPr kumimoji="0" lang="en-US" altLang="en-US" sz="1600" b="1" dirty="0">
                <a:ea typeface="MS PGothic" panose="020B0600070205080204" pitchFamily="34" charset="-128"/>
              </a:rPr>
              <a:t>db.neu.edu</a:t>
            </a:r>
            <a:r>
              <a:rPr lang="en-US" altLang="en-US" sz="1600" b="1" dirty="0">
                <a:ea typeface="MS PGothic" panose="020B0600070205080204" pitchFamily="34" charset="-128"/>
              </a:rPr>
              <a:t>:2000:univdb",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userid</a:t>
            </a:r>
            <a:r>
              <a:rPr lang="en-US" altLang="en-US" sz="1600" b="1" dirty="0">
                <a:ea typeface="MS PGothic" panose="020B0600070205080204" pitchFamily="34" charset="-128"/>
              </a:rPr>
              <a:t>,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passwd</a:t>
            </a:r>
            <a:r>
              <a:rPr lang="en-US" altLang="en-US" sz="1600" b="1" dirty="0">
                <a:ea typeface="MS PGothic" panose="020B0600070205080204" pitchFamily="34" charset="-128"/>
              </a:rPr>
              <a:t>);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Statement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stmt</a:t>
            </a:r>
            <a:r>
              <a:rPr lang="en-US" altLang="en-US" sz="1600" b="1" dirty="0">
                <a:ea typeface="MS PGothic" panose="020B0600070205080204" pitchFamily="34" charset="-128"/>
              </a:rPr>
              <a:t> =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conn.createStatement</a:t>
            </a:r>
            <a:r>
              <a:rPr lang="en-US" altLang="en-US" sz="1600" b="1" dirty="0">
                <a:ea typeface="MS PGothic" panose="020B0600070205080204" pitchFamily="34" charset="-128"/>
              </a:rPr>
              <a:t>();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    … Do Actual Work ….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stmt.close</a:t>
            </a:r>
            <a:r>
              <a:rPr lang="en-US" altLang="en-US" sz="1600" b="1" dirty="0">
                <a:ea typeface="MS PGothic" panose="020B0600070205080204" pitchFamily="34" charset="-128"/>
              </a:rPr>
              <a:t>();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conn.close</a:t>
            </a:r>
            <a:r>
              <a:rPr lang="en-US" altLang="en-US" sz="1600" b="1" dirty="0">
                <a:ea typeface="MS PGothic" panose="020B0600070205080204" pitchFamily="34" charset="-128"/>
              </a:rPr>
              <a:t>();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}	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catch (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SQLException</a:t>
            </a:r>
            <a:r>
              <a:rPr lang="en-US" altLang="en-US" sz="1600" b="1" dirty="0">
                <a:ea typeface="MS PGothic" panose="020B0600070205080204" pitchFamily="34" charset="-128"/>
              </a:rPr>
              <a:t>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sqle</a:t>
            </a:r>
            <a:r>
              <a:rPr lang="en-US" altLang="en-US" sz="1600" b="1" dirty="0">
                <a:ea typeface="MS PGothic" panose="020B0600070205080204" pitchFamily="34" charset="-128"/>
              </a:rPr>
              <a:t>) { 	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System.out.println</a:t>
            </a:r>
            <a:r>
              <a:rPr lang="en-US" altLang="en-US" sz="1600" b="1" dirty="0">
                <a:ea typeface="MS PGothic" panose="020B0600070205080204" pitchFamily="34" charset="-128"/>
              </a:rPr>
              <a:t>("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SQLException</a:t>
            </a:r>
            <a:r>
              <a:rPr lang="en-US" altLang="en-US" sz="1600" b="1" dirty="0">
                <a:ea typeface="MS PGothic" panose="020B0600070205080204" pitchFamily="34" charset="-128"/>
              </a:rPr>
              <a:t> : " +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sqle</a:t>
            </a:r>
            <a:r>
              <a:rPr lang="en-US" altLang="en-US" sz="1600" b="1" dirty="0">
                <a:ea typeface="MS PGothic" panose="020B0600070205080204" pitchFamily="34" charset="-128"/>
              </a:rPr>
              <a:t>);	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}	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600" b="1" dirty="0"/>
              <a:t>     }</a:t>
            </a:r>
            <a:br>
              <a:rPr lang="en-US" altLang="en-US" sz="1600" b="1" dirty="0"/>
            </a:br>
            <a:r>
              <a:rPr lang="en-US" altLang="en-US" sz="1600" b="1" dirty="0">
                <a:solidFill>
                  <a:srgbClr val="002060"/>
                </a:solidFill>
              </a:rPr>
              <a:t>NOTE:  </a:t>
            </a:r>
            <a:r>
              <a:rPr lang="en-US" altLang="en-US" sz="1600" b="1" dirty="0" err="1">
                <a:solidFill>
                  <a:srgbClr val="002060"/>
                </a:solidFill>
              </a:rPr>
              <a:t>Class.forName</a:t>
            </a:r>
            <a:r>
              <a:rPr lang="en-US" altLang="en-US" sz="1600" b="1" dirty="0">
                <a:solidFill>
                  <a:srgbClr val="002060"/>
                </a:solidFill>
              </a:rPr>
              <a:t> is not required from JDBC 4 onwards. The try with resources syntax  in </a:t>
            </a:r>
            <a:r>
              <a:rPr lang="en-US" altLang="en-US" sz="1600" b="1" dirty="0" err="1">
                <a:solidFill>
                  <a:srgbClr val="002060"/>
                </a:solidFill>
              </a:rPr>
              <a:t>prev</a:t>
            </a:r>
            <a:r>
              <a:rPr lang="en-US" altLang="en-US" sz="1600" b="1" dirty="0">
                <a:solidFill>
                  <a:srgbClr val="002060"/>
                </a:solidFill>
              </a:rPr>
              <a:t> slide is preferred for Java 7 onwards. </a:t>
            </a:r>
            <a:endParaRPr lang="en-US" altLang="en-US" sz="1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End of Chapter 5</a:t>
            </a:r>
            <a:endParaRPr lang="en-US" dirty="0"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585"/>
            <a:ext cx="8202613" cy="5358415"/>
          </a:xfrm>
        </p:spPr>
        <p:txBody>
          <a:bodyPr/>
          <a:lstStyle/>
          <a:p>
            <a:r>
              <a:rPr lang="en-US" altLang="en-US" dirty="0"/>
              <a:t>Update to database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br>
              <a:rPr lang="en-US" altLang="en-US" sz="1000" dirty="0"/>
            </a:br>
            <a:r>
              <a:rPr kumimoji="0" lang="en-US" altLang="en-US" b="1" dirty="0"/>
              <a:t>try {</a:t>
            </a:r>
            <a:br>
              <a:rPr kumimoji="0" lang="en-US" altLang="en-US" b="1" dirty="0"/>
            </a:br>
            <a:r>
              <a:rPr kumimoji="0" lang="en-US" altLang="en-US" b="1" dirty="0"/>
              <a:t>     </a:t>
            </a:r>
            <a:r>
              <a:rPr kumimoji="0" lang="en-US" altLang="en-US" b="1" dirty="0" err="1"/>
              <a:t>stmt.executeUpdate</a:t>
            </a:r>
            <a:r>
              <a:rPr kumimoji="0" lang="en-US" altLang="en-US" b="1" dirty="0"/>
              <a:t>(</a:t>
            </a:r>
            <a:br>
              <a:rPr kumimoji="0" lang="en-US" altLang="en-US" b="1" dirty="0"/>
            </a:br>
            <a:r>
              <a:rPr kumimoji="0" lang="en-US" altLang="en-US" b="1" dirty="0"/>
              <a:t>          "insert into instructor values(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77987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Kim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Physics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98000)");</a:t>
            </a:r>
            <a:br>
              <a:rPr kumimoji="0" lang="en-US" altLang="ja-JP" b="1" dirty="0"/>
            </a:br>
            <a:r>
              <a:rPr kumimoji="0" lang="en-US" altLang="ja-JP" b="1" dirty="0"/>
              <a:t>} catch (</a:t>
            </a:r>
            <a:r>
              <a:rPr kumimoji="0" lang="en-US" altLang="ja-JP" b="1" dirty="0" err="1"/>
              <a:t>SQLException</a:t>
            </a:r>
            <a:r>
              <a:rPr kumimoji="0" lang="en-US" altLang="ja-JP" b="1" dirty="0"/>
              <a:t>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</a:t>
            </a:r>
            <a:br>
              <a:rPr kumimoji="0" lang="en-US" altLang="ja-JP" b="1" dirty="0"/>
            </a:br>
            <a:r>
              <a:rPr kumimoji="0" lang="en-US" altLang="ja-JP" b="1" dirty="0"/>
              <a:t>{</a:t>
            </a:r>
            <a:br>
              <a:rPr kumimoji="0" lang="en-US" altLang="ja-JP" b="1" dirty="0"/>
            </a:br>
            <a:r>
              <a:rPr kumimoji="0" lang="en-US" altLang="ja-JP" b="1" dirty="0"/>
              <a:t>    </a:t>
            </a:r>
            <a:r>
              <a:rPr kumimoji="0" lang="en-US" altLang="ja-JP" b="1" dirty="0" err="1"/>
              <a:t>System.out.println</a:t>
            </a:r>
            <a:r>
              <a:rPr kumimoji="0" lang="en-US" altLang="ja-JP" b="1" dirty="0"/>
              <a:t>("Could not insert tuple. " +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);</a:t>
            </a:r>
            <a:br>
              <a:rPr kumimoji="0" lang="en-US" altLang="ja-JP" b="1" dirty="0"/>
            </a:br>
            <a:r>
              <a:rPr kumimoji="0" lang="en-US" altLang="ja-JP" b="1" dirty="0"/>
              <a:t>}</a:t>
            </a:r>
            <a:endParaRPr kumimoji="0" lang="en-US" altLang="ja-JP" b="1" dirty="0"/>
          </a:p>
          <a:p>
            <a:r>
              <a:rPr lang="en-US" altLang="en-US" dirty="0"/>
              <a:t>Execute query and fetch and print results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r>
              <a:rPr kumimoji="0" lang="en-US" altLang="en-US" dirty="0">
                <a:ea typeface="MS PGothic" panose="020B0600070205080204" pitchFamily="34" charset="-128"/>
              </a:rPr>
              <a:t>    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ResultSet</a:t>
            </a:r>
            <a:r>
              <a:rPr kumimoji="0" lang="en-US" altLang="en-US" b="1" dirty="0">
                <a:ea typeface="MS PGothic" panose="020B0600070205080204" pitchFamily="34" charset="-128"/>
              </a:rPr>
              <a:t>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rset</a:t>
            </a:r>
            <a:r>
              <a:rPr kumimoji="0" lang="en-US" altLang="en-US" b="1" dirty="0">
                <a:ea typeface="MS PGothic" panose="020B0600070205080204" pitchFamily="34" charset="-128"/>
              </a:rPr>
              <a:t> =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stmt.executeQuery</a:t>
            </a:r>
            <a:r>
              <a:rPr kumimoji="0" lang="en-US" altLang="en-US" b="1" dirty="0">
                <a:ea typeface="MS PGothic" panose="020B0600070205080204" pitchFamily="34" charset="-128"/>
              </a:rPr>
              <a:t>(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                         "select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dept_name</a:t>
            </a:r>
            <a:r>
              <a:rPr kumimoji="0" lang="en-US" altLang="en-US" b="1" dirty="0">
                <a:ea typeface="MS PGothic" panose="020B0600070205080204" pitchFamily="34" charset="-128"/>
              </a:rPr>
              <a:t>,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avg</a:t>
            </a:r>
            <a:r>
              <a:rPr kumimoji="0" lang="en-US" altLang="en-US" b="1" dirty="0">
                <a:ea typeface="MS PGothic" panose="020B0600070205080204" pitchFamily="34" charset="-128"/>
              </a:rPr>
              <a:t> (salary)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                          from instructor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                          group by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dept_name</a:t>
            </a:r>
            <a:r>
              <a:rPr kumimoji="0" lang="en-US" altLang="en-US" b="1" dirty="0">
                <a:ea typeface="MS PGothic" panose="020B0600070205080204" pitchFamily="34" charset="-128"/>
              </a:rPr>
              <a:t>");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while (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rset.next</a:t>
            </a:r>
            <a:r>
              <a:rPr kumimoji="0" lang="en-US" altLang="en-US" b="1" dirty="0">
                <a:ea typeface="MS PGothic" panose="020B0600070205080204" pitchFamily="34" charset="-128"/>
              </a:rPr>
              <a:t>()) {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System.out.println</a:t>
            </a:r>
            <a:r>
              <a:rPr kumimoji="0" lang="en-US" altLang="en-US" b="1" dirty="0">
                <a:ea typeface="MS PGothic" panose="020B0600070205080204" pitchFamily="34" charset="-128"/>
              </a:rPr>
              <a:t>(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rset.getString</a:t>
            </a:r>
            <a:r>
              <a:rPr kumimoji="0" lang="en-US" altLang="en-US" b="1" dirty="0">
                <a:ea typeface="MS PGothic" panose="020B0600070205080204" pitchFamily="34" charset="-128"/>
              </a:rPr>
              <a:t>("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dept_name</a:t>
            </a:r>
            <a:r>
              <a:rPr kumimoji="0" lang="en-US" altLang="en-US" b="1" dirty="0">
                <a:ea typeface="MS PGothic" panose="020B0600070205080204" pitchFamily="34" charset="-128"/>
              </a:rPr>
              <a:t>") + " " +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                                      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rset.getFloat</a:t>
            </a:r>
            <a:r>
              <a:rPr kumimoji="0" lang="en-US" altLang="en-US" b="1" dirty="0">
                <a:ea typeface="MS PGothic" panose="020B0600070205080204" pitchFamily="34" charset="-128"/>
              </a:rPr>
              <a:t>(2));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}</a:t>
            </a:r>
            <a:endParaRPr kumimoji="0" lang="en-US" altLang="en-US" b="1" dirty="0">
              <a:ea typeface="MS PGothic" panose="020B0600070205080204" pitchFamily="34" charset="-128"/>
            </a:endParaRPr>
          </a:p>
          <a:p>
            <a:endParaRPr lang="en-US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33630</Words>
  <Application>WPS Presentation</Application>
  <PresentationFormat>On-screen Show (4:3)</PresentationFormat>
  <Paragraphs>721</Paragraphs>
  <Slides>80</Slides>
  <Notes>71</Notes>
  <HiddenSlides>9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  <vt:variant>
        <vt:lpstr>自定义放映</vt:lpstr>
      </vt:variant>
      <vt:variant>
        <vt:i4>1</vt:i4>
      </vt:variant>
    </vt:vector>
  </HeadingPairs>
  <TitlesOfParts>
    <vt:vector size="94" baseType="lpstr">
      <vt:lpstr>Arial</vt:lpstr>
      <vt:lpstr>SimSun</vt:lpstr>
      <vt:lpstr>Wingdings</vt:lpstr>
      <vt:lpstr>Helvetica</vt:lpstr>
      <vt:lpstr>MS PGothic</vt:lpstr>
      <vt:lpstr>Times New Roman</vt:lpstr>
      <vt:lpstr>Monotype Sorts</vt:lpstr>
      <vt:lpstr>Wingdings</vt:lpstr>
      <vt:lpstr>Webdings</vt:lpstr>
      <vt:lpstr>Microsoft YaHei</vt:lpstr>
      <vt:lpstr>Arial Unicode MS</vt:lpstr>
      <vt:lpstr>Tahoma</vt:lpstr>
      <vt:lpstr>2_db-5-grey</vt:lpstr>
      <vt:lpstr>Chapter 5: Advanced SQL</vt:lpstr>
      <vt:lpstr>Outline</vt:lpstr>
      <vt:lpstr>Accessing SQL from a Programming Language</vt:lpstr>
      <vt:lpstr>Accessing SQL from a Programming Language (Cont.)</vt:lpstr>
      <vt:lpstr>PowerPoint 演示文稿</vt:lpstr>
      <vt:lpstr>JDBC</vt:lpstr>
      <vt:lpstr>JDBC Code</vt:lpstr>
      <vt:lpstr>JDBC Code for  Older Versions of Java/JDBC</vt:lpstr>
      <vt:lpstr>JDBC Code (Cont.)</vt:lpstr>
      <vt:lpstr>JDBC SUBSECTIONS       </vt:lpstr>
      <vt:lpstr>JDBC Code Details       </vt:lpstr>
      <vt:lpstr>Prepared Statement</vt:lpstr>
      <vt:lpstr>SQL Injection</vt:lpstr>
      <vt:lpstr>Metadata Features</vt:lpstr>
      <vt:lpstr>Metadata (Cont)</vt:lpstr>
      <vt:lpstr>Metadata (Cont)</vt:lpstr>
      <vt:lpstr>Finding Primary Keys</vt:lpstr>
      <vt:lpstr>Transaction Control in JDBC</vt:lpstr>
      <vt:lpstr>Other JDBC Features</vt:lpstr>
      <vt:lpstr>JDBC Resources</vt:lpstr>
      <vt:lpstr>SQLJ</vt:lpstr>
      <vt:lpstr>PowerPoint 演示文稿</vt:lpstr>
      <vt:lpstr>ODBC</vt:lpstr>
      <vt:lpstr>Embedded SQL</vt:lpstr>
      <vt:lpstr>Embedded SQL (Cont.)</vt:lpstr>
      <vt:lpstr>Embedded SQL (Cont.)</vt:lpstr>
      <vt:lpstr>Embedded SQL (Cont.)</vt:lpstr>
      <vt:lpstr>Embedded SQL (Cont.)</vt:lpstr>
      <vt:lpstr>Updates Through Embedded SQL</vt:lpstr>
      <vt:lpstr>PowerPoint 演示文稿</vt:lpstr>
      <vt:lpstr>Functions and Procedures</vt:lpstr>
      <vt:lpstr>Declaring SQL Functions</vt:lpstr>
      <vt:lpstr>Table Functions</vt:lpstr>
      <vt:lpstr>SQL Procedures</vt:lpstr>
      <vt:lpstr>SQL Procedures (Cont.)</vt:lpstr>
      <vt:lpstr>Language Constructs for Procedures &amp; Functions</vt:lpstr>
      <vt:lpstr>Language Constructs (Cont.)</vt:lpstr>
      <vt:lpstr>Language Constructs – if-then-else</vt:lpstr>
      <vt:lpstr>Example procedure</vt:lpstr>
      <vt:lpstr>External Language Routines</vt:lpstr>
      <vt:lpstr>External Language Routines (Cont.)</vt:lpstr>
      <vt:lpstr>Security with External Language Routines</vt:lpstr>
      <vt:lpstr>PowerPoint 演示文稿</vt:lpstr>
      <vt:lpstr>Triggers</vt:lpstr>
      <vt:lpstr>Triggering Events and Actions in SQL</vt:lpstr>
      <vt:lpstr>Trigger to Maintain credits_earned value</vt:lpstr>
      <vt:lpstr>Statement Level Triggers</vt:lpstr>
      <vt:lpstr>When Not To Use Triggers</vt:lpstr>
      <vt:lpstr>When Not To Use Triggers (Cont.)</vt:lpstr>
      <vt:lpstr>PowerPoint 演示文稿</vt:lpstr>
      <vt:lpstr>Recursion in SQL</vt:lpstr>
      <vt:lpstr>The Power of Recursion</vt:lpstr>
      <vt:lpstr>The Power of Recursion</vt:lpstr>
      <vt:lpstr>Example of Fixed-Point Computation</vt:lpstr>
      <vt:lpstr>Advanced Aggregation Features</vt:lpstr>
      <vt:lpstr>Ranking</vt:lpstr>
      <vt:lpstr>Ranking</vt:lpstr>
      <vt:lpstr>Ranking (Cont.)</vt:lpstr>
      <vt:lpstr>Ranking (Cont.)</vt:lpstr>
      <vt:lpstr>Ranking (Cont.)</vt:lpstr>
      <vt:lpstr>Windowing</vt:lpstr>
      <vt:lpstr>Windowing</vt:lpstr>
      <vt:lpstr>Windowing (Cont.)</vt:lpstr>
      <vt:lpstr>OLAP</vt:lpstr>
      <vt:lpstr>Data Analysis and OLAP</vt:lpstr>
      <vt:lpstr>Example sales relation </vt:lpstr>
      <vt:lpstr>Cross Tabulation of sales by item_name and color</vt:lpstr>
      <vt:lpstr>Data Cube</vt:lpstr>
      <vt:lpstr>Hierarchies on Dimensions</vt:lpstr>
      <vt:lpstr>Cross Tabulation With Hierarchy</vt:lpstr>
      <vt:lpstr>Relational Representation of Cross-tabs</vt:lpstr>
      <vt:lpstr>Extended Aggregation to Support OLAP</vt:lpstr>
      <vt:lpstr>Online Analytical Processing Operations</vt:lpstr>
      <vt:lpstr>Online Analytical Processing Operations</vt:lpstr>
      <vt:lpstr>Extended Aggregation (Cont.)</vt:lpstr>
      <vt:lpstr>Extended Aggregation (Cont.)</vt:lpstr>
      <vt:lpstr>Online Analytical Processing Operations</vt:lpstr>
      <vt:lpstr>OLAP Implementation</vt:lpstr>
      <vt:lpstr>OLAP Implementation (Cont.)</vt:lpstr>
      <vt:lpstr>End of Chapter 5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SFY</cp:lastModifiedBy>
  <cp:revision>479</cp:revision>
  <cp:lastPrinted>1999-06-28T19:27:00Z</cp:lastPrinted>
  <dcterms:created xsi:type="dcterms:W3CDTF">2009-12-21T15:40:00Z</dcterms:created>
  <dcterms:modified xsi:type="dcterms:W3CDTF">2024-04-28T03:30:42Z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CF057728A84C4FAAAE2FF47C806A8BB6_12</vt:lpwstr>
  </property>
  <property fmtid="{D5CDD505-2E9C-101B-9397-08002B2CF9AE}" pid="3" name="KSOProductBuildVer">
    <vt:lpwstr>1033-12.2.0.16731</vt:lpwstr>
  </property>
</Properties>
</file>