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76" r:id="rId4"/>
    <p:sldId id="257" r:id="rId5"/>
    <p:sldId id="277" r:id="rId6"/>
    <p:sldId id="264" r:id="rId8"/>
    <p:sldId id="262" r:id="rId9"/>
    <p:sldId id="265" r:id="rId10"/>
    <p:sldId id="278" r:id="rId11"/>
    <p:sldId id="279" r:id="rId12"/>
    <p:sldId id="280" r:id="rId13"/>
    <p:sldId id="281" r:id="rId14"/>
    <p:sldId id="282" r:id="rId15"/>
    <p:sldId id="283" r:id="rId16"/>
    <p:sldId id="284" r:id="rId17"/>
    <p:sldId id="285" r:id="rId18"/>
    <p:sldId id="286" r:id="rId19"/>
    <p:sldId id="314" r:id="rId20"/>
    <p:sldId id="317" r:id="rId21"/>
    <p:sldId id="318" r:id="rId22"/>
    <p:sldId id="315" r:id="rId23"/>
    <p:sldId id="319" r:id="rId24"/>
    <p:sldId id="316" r:id="rId25"/>
    <p:sldId id="295" r:id="rId26"/>
    <p:sldId id="296" r:id="rId27"/>
    <p:sldId id="263" r:id="rId28"/>
    <p:sldId id="258" r:id="rId29"/>
    <p:sldId id="266" r:id="rId30"/>
    <p:sldId id="260" r:id="rId31"/>
    <p:sldId id="267" r:id="rId32"/>
    <p:sldId id="287" r:id="rId33"/>
    <p:sldId id="288" r:id="rId34"/>
    <p:sldId id="289" r:id="rId35"/>
    <p:sldId id="290" r:id="rId36"/>
    <p:sldId id="291" r:id="rId37"/>
    <p:sldId id="292" r:id="rId38"/>
    <p:sldId id="293" r:id="rId39"/>
    <p:sldId id="294" r:id="rId40"/>
    <p:sldId id="261" r:id="rId41"/>
    <p:sldId id="259" r:id="rId42"/>
    <p:sldId id="26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2"/>
    <a:srgbClr val="0079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Answer: B) boolean</a:t>
            </a:r>
            <a:endParaRPr lang="en-US"/>
          </a:p>
          <a:p>
            <a:r>
              <a:rPr lang="en-US">
                <a:sym typeface="+mn-ea"/>
              </a:rPr>
              <a:t>Answer: B) for loop</a:t>
            </a:r>
            <a:endParaRPr lang="en-US"/>
          </a:p>
          <a:p>
            <a:r>
              <a:rPr lang="en-US">
                <a:sym typeface="+mn-ea"/>
              </a:rPr>
              <a:t>Answer: A) while (i &lt; 5) {}</a:t>
            </a:r>
            <a:endParaRPr lang="en-US">
              <a:sym typeface="+mn-ea"/>
            </a:endParaRPr>
          </a:p>
          <a:p>
            <a:r>
              <a:rPr lang="en-US">
                <a:sym typeface="+mn-ea"/>
              </a:rPr>
              <a:t>Answer: A) Method overloading</a:t>
            </a:r>
            <a:endParaRPr lang="en-US"/>
          </a:p>
          <a:p>
            <a:r>
              <a:rPr lang="en-US">
                <a:sym typeface="+mn-ea"/>
              </a:rPr>
              <a:t>Answer: B) A recursive method must have a condition that leads to it not calling itself, to avoid infinite recursion.</a:t>
            </a:r>
            <a:endParaRPr lang="en-US"/>
          </a:p>
          <a:p>
            <a:endParaRPr lang="en-US"/>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Abstract classes in Java are a powerful tool for </a:t>
            </a:r>
            <a:r>
              <a:rPr lang="en-US" b="1"/>
              <a:t>structuring </a:t>
            </a:r>
            <a:r>
              <a:rPr lang="en-US"/>
              <a:t>and organizing your code, promoting code reuse, and facilitating polymorphic behavior. They are particularly useful in scenarios where you want to define a common interface for a group of related classes while providing flexibility for customization and extension.</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Users/nashu/Desktop/Courses/Software%20testing/practices/class_activity2.m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441960"/>
            <a:ext cx="9144000" cy="4766945"/>
          </a:xfrm>
        </p:spPr>
        <p:txBody>
          <a:bodyPr>
            <a:normAutofit/>
          </a:bodyPr>
          <a:p>
            <a:r>
              <a:rPr lang="en-US" b="1">
                <a:solidFill>
                  <a:srgbClr val="0066F2"/>
                </a:solidFill>
              </a:rPr>
              <a:t>Software Testing</a:t>
            </a:r>
            <a:br>
              <a:rPr lang="en-US" b="1">
                <a:solidFill>
                  <a:srgbClr val="0066F2"/>
                </a:solidFill>
              </a:rPr>
            </a:br>
            <a:br>
              <a:rPr lang="en-US" b="1">
                <a:solidFill>
                  <a:srgbClr val="0066F2"/>
                </a:solidFill>
              </a:rPr>
            </a:br>
            <a:r>
              <a:rPr lang="en-US" sz="4400" b="1">
                <a:solidFill>
                  <a:srgbClr val="0066F2"/>
                </a:solidFill>
              </a:rPr>
              <a:t>Recap</a:t>
            </a:r>
            <a:r>
              <a:rPr lang="en-US" sz="4400" b="1">
                <a:solidFill>
                  <a:srgbClr val="0066F2"/>
                </a:solidFill>
                <a:sym typeface="+mn-ea"/>
              </a:rPr>
              <a:t> in Java and Python for Software Testing</a:t>
            </a:r>
            <a:br>
              <a:rPr lang="en-US" b="1">
                <a:solidFill>
                  <a:srgbClr val="0066F2"/>
                </a:solidFill>
              </a:rPr>
            </a:br>
            <a:endParaRPr lang="en-US" b="1">
              <a:solidFill>
                <a:srgbClr val="0066F2"/>
              </a:solidFill>
            </a:endParaRPr>
          </a:p>
        </p:txBody>
      </p:sp>
      <p:sp>
        <p:nvSpPr>
          <p:cNvPr id="3" name="Subtitle 2"/>
          <p:cNvSpPr>
            <a:spLocks noGrp="1"/>
          </p:cNvSpPr>
          <p:nvPr>
            <p:ph type="subTitle" idx="1"/>
          </p:nvPr>
        </p:nvSpPr>
        <p:spPr>
          <a:xfrm>
            <a:off x="1600835" y="5570855"/>
            <a:ext cx="9144000" cy="433070"/>
          </a:xfrm>
        </p:spPr>
        <p:txBody>
          <a:bodyPr>
            <a:noAutofit/>
          </a:bodyPr>
          <a:p>
            <a:pPr algn="l"/>
            <a:r>
              <a:rPr lang="en-US" sz="2800">
                <a:solidFill>
                  <a:schemeClr val="accent1"/>
                </a:solidFill>
              </a:rPr>
              <a:t>Prepared by Chala Urgessa</a:t>
            </a:r>
            <a:endParaRPr lang="en-US" sz="28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solidFill>
                  <a:srgbClr val="0066F2"/>
                </a:solidFill>
              </a:rPr>
              <a:t>Polymorphism Example</a:t>
            </a:r>
            <a:endParaRPr lang="en-US" b="1">
              <a:solidFill>
                <a:srgbClr val="0066F2"/>
              </a:solidFill>
            </a:endParaRPr>
          </a:p>
        </p:txBody>
      </p:sp>
      <p:sp>
        <p:nvSpPr>
          <p:cNvPr id="3" name="Content Placeholder 2"/>
          <p:cNvSpPr>
            <a:spLocks noGrp="1"/>
          </p:cNvSpPr>
          <p:nvPr>
            <p:ph idx="1"/>
          </p:nvPr>
        </p:nvSpPr>
        <p:spPr>
          <a:xfrm>
            <a:off x="838200" y="1460500"/>
            <a:ext cx="10515600" cy="629285"/>
          </a:xfrm>
        </p:spPr>
        <p:txBody>
          <a:bodyPr/>
          <a:p>
            <a:r>
              <a:rPr lang="en-US"/>
              <a:t>Compile-time Polymorphism (Method Overloading)</a:t>
            </a:r>
            <a:endParaRPr lang="en-US"/>
          </a:p>
        </p:txBody>
      </p:sp>
      <p:pic>
        <p:nvPicPr>
          <p:cNvPr id="4" name="Picture 3" descr="Screenshot 2024-02-22 at 6.17.16 in the evening"/>
          <p:cNvPicPr>
            <a:picLocks noChangeAspect="1"/>
          </p:cNvPicPr>
          <p:nvPr/>
        </p:nvPicPr>
        <p:blipFill>
          <a:blip r:embed="rId1"/>
          <a:stretch>
            <a:fillRect/>
          </a:stretch>
        </p:blipFill>
        <p:spPr>
          <a:xfrm>
            <a:off x="937260" y="2000250"/>
            <a:ext cx="6692900" cy="2857500"/>
          </a:xfrm>
          <a:prstGeom prst="rect">
            <a:avLst/>
          </a:prstGeom>
        </p:spPr>
      </p:pic>
      <p:sp>
        <p:nvSpPr>
          <p:cNvPr id="5" name="Text Box 4"/>
          <p:cNvSpPr txBox="1"/>
          <p:nvPr/>
        </p:nvSpPr>
        <p:spPr>
          <a:xfrm>
            <a:off x="7760970" y="2000250"/>
            <a:ext cx="4431030" cy="1137285"/>
          </a:xfrm>
          <a:prstGeom prst="rect">
            <a:avLst/>
          </a:prstGeom>
          <a:noFill/>
        </p:spPr>
        <p:txBody>
          <a:bodyPr wrap="square" rtlCol="0" anchor="t">
            <a:spAutoFit/>
          </a:bodyPr>
          <a:p>
            <a:r>
              <a:rPr lang="en-US" sz="2000"/>
              <a:t>Two </a:t>
            </a:r>
            <a:r>
              <a:rPr lang="en-US" sz="2000" b="1"/>
              <a:t>add </a:t>
            </a:r>
            <a:r>
              <a:rPr lang="en-US" sz="2000"/>
              <a:t>methods with different parameter types illustrate </a:t>
            </a:r>
            <a:r>
              <a:rPr lang="en-US" sz="2400" b="1">
                <a:solidFill>
                  <a:schemeClr val="accent1"/>
                </a:solidFill>
              </a:rPr>
              <a:t>compile-time polymorphism</a:t>
            </a:r>
            <a:r>
              <a:rPr lang="en-US" sz="2000"/>
              <a:t>.</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pPr algn="l">
              <a:buClrTx/>
              <a:buSzTx/>
              <a:buFontTx/>
            </a:pPr>
            <a:r>
              <a:rPr lang="en-US" b="1">
                <a:solidFill>
                  <a:srgbClr val="0066F2"/>
                </a:solidFill>
              </a:rPr>
              <a:t>Runtime Polymorphism Example</a:t>
            </a:r>
            <a:endParaRPr lang="en-US" b="1">
              <a:solidFill>
                <a:srgbClr val="0066F2"/>
              </a:solidFill>
            </a:endParaRPr>
          </a:p>
        </p:txBody>
      </p:sp>
      <p:pic>
        <p:nvPicPr>
          <p:cNvPr id="4" name="Content Placeholder 3" descr="Screenshot 2024-02-22 at 6.18.50 in the evening"/>
          <p:cNvPicPr>
            <a:picLocks noChangeAspect="1"/>
          </p:cNvPicPr>
          <p:nvPr>
            <p:ph idx="1"/>
          </p:nvPr>
        </p:nvPicPr>
        <p:blipFill>
          <a:blip r:embed="rId1"/>
          <a:stretch>
            <a:fillRect/>
          </a:stretch>
        </p:blipFill>
        <p:spPr>
          <a:xfrm>
            <a:off x="988060" y="1024890"/>
            <a:ext cx="6736715" cy="5822315"/>
          </a:xfrm>
          <a:prstGeom prst="rect">
            <a:avLst/>
          </a:prstGeom>
        </p:spPr>
      </p:pic>
      <p:sp>
        <p:nvSpPr>
          <p:cNvPr id="5" name="Text Box 4"/>
          <p:cNvSpPr txBox="1"/>
          <p:nvPr/>
        </p:nvSpPr>
        <p:spPr>
          <a:xfrm>
            <a:off x="7972425" y="1024890"/>
            <a:ext cx="4099560" cy="1753235"/>
          </a:xfrm>
          <a:prstGeom prst="rect">
            <a:avLst/>
          </a:prstGeom>
          <a:noFill/>
        </p:spPr>
        <p:txBody>
          <a:bodyPr wrap="square" rtlCol="0" anchor="t">
            <a:spAutoFit/>
          </a:bodyPr>
          <a:p>
            <a:r>
              <a:rPr lang="en-US">
                <a:sym typeface="+mn-ea"/>
              </a:rPr>
              <a:t>Also known as method m</a:t>
            </a:r>
            <a:r>
              <a:rPr lang="en-US"/>
              <a:t>ethod </a:t>
            </a:r>
            <a:r>
              <a:rPr lang="en-US" b="1">
                <a:solidFill>
                  <a:schemeClr val="accent1"/>
                </a:solidFill>
              </a:rPr>
              <a:t>overriding </a:t>
            </a:r>
            <a:r>
              <a:rPr lang="en-US"/>
              <a:t>or </a:t>
            </a:r>
            <a:r>
              <a:rPr lang="en-US" b="1">
                <a:solidFill>
                  <a:schemeClr val="accent1"/>
                </a:solidFill>
              </a:rPr>
              <a:t>dynamic </a:t>
            </a:r>
            <a:r>
              <a:rPr lang="en-US"/>
              <a:t>polymorphism</a:t>
            </a:r>
            <a:r>
              <a:rPr lang="en-US"/>
              <a:t>; </a:t>
            </a:r>
            <a:endParaRPr lang="en-US"/>
          </a:p>
          <a:p>
            <a:endParaRPr lang="en-US" b="1"/>
          </a:p>
          <a:p>
            <a:r>
              <a:rPr lang="en-US" b="1"/>
              <a:t>Dog </a:t>
            </a:r>
            <a:r>
              <a:rPr lang="en-US"/>
              <a:t>class overrides </a:t>
            </a:r>
            <a:r>
              <a:rPr lang="en-US" b="1"/>
              <a:t>sound </a:t>
            </a:r>
            <a:r>
              <a:rPr lang="en-US"/>
              <a:t>method of Animal class.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solidFill>
                  <a:srgbClr val="0066F2"/>
                </a:solidFill>
              </a:rPr>
              <a:t>Abstraction Examples</a:t>
            </a:r>
            <a:endParaRPr lang="en-US" b="1">
              <a:solidFill>
                <a:srgbClr val="0066F2"/>
              </a:solidFill>
            </a:endParaRPr>
          </a:p>
        </p:txBody>
      </p:sp>
      <p:pic>
        <p:nvPicPr>
          <p:cNvPr id="4" name="Content Placeholder 3" descr="Screenshot 2024-02-22 at 6.20.46 in the evening"/>
          <p:cNvPicPr>
            <a:picLocks noChangeAspect="1"/>
          </p:cNvPicPr>
          <p:nvPr>
            <p:ph idx="1"/>
          </p:nvPr>
        </p:nvPicPr>
        <p:blipFill>
          <a:blip r:embed="rId1"/>
          <a:stretch>
            <a:fillRect/>
          </a:stretch>
        </p:blipFill>
        <p:spPr>
          <a:xfrm>
            <a:off x="838200" y="1564640"/>
            <a:ext cx="5080000" cy="3354070"/>
          </a:xfrm>
          <a:prstGeom prst="rect">
            <a:avLst/>
          </a:prstGeom>
        </p:spPr>
      </p:pic>
      <p:pic>
        <p:nvPicPr>
          <p:cNvPr id="6" name="Picture 5" descr="Screenshot 2024-02-22 at 6.22.22 in the evening"/>
          <p:cNvPicPr>
            <a:picLocks noChangeAspect="1"/>
          </p:cNvPicPr>
          <p:nvPr/>
        </p:nvPicPr>
        <p:blipFill>
          <a:blip r:embed="rId2"/>
          <a:stretch>
            <a:fillRect/>
          </a:stretch>
        </p:blipFill>
        <p:spPr>
          <a:xfrm>
            <a:off x="6631940" y="1564640"/>
            <a:ext cx="5253355" cy="3354070"/>
          </a:xfrm>
          <a:prstGeom prst="rect">
            <a:avLst/>
          </a:prstGeom>
        </p:spPr>
      </p:pic>
      <p:sp>
        <p:nvSpPr>
          <p:cNvPr id="7" name="Text Box 6"/>
          <p:cNvSpPr txBox="1"/>
          <p:nvPr/>
        </p:nvSpPr>
        <p:spPr>
          <a:xfrm>
            <a:off x="838200" y="4918710"/>
            <a:ext cx="10873105" cy="1938020"/>
          </a:xfrm>
          <a:prstGeom prst="rect">
            <a:avLst/>
          </a:prstGeom>
          <a:noFill/>
        </p:spPr>
        <p:txBody>
          <a:bodyPr wrap="square" rtlCol="0" anchor="t">
            <a:spAutoFit/>
          </a:bodyPr>
          <a:p>
            <a:r>
              <a:rPr lang="en-US" sz="2000">
                <a:sym typeface="+mn-ea"/>
              </a:rPr>
              <a:t>Abstract classes in Java are a powerful tool for </a:t>
            </a:r>
            <a:r>
              <a:rPr lang="en-US" sz="2000" b="1">
                <a:sym typeface="+mn-ea"/>
              </a:rPr>
              <a:t>structuring </a:t>
            </a:r>
            <a:r>
              <a:rPr lang="en-US" sz="2000">
                <a:sym typeface="+mn-ea"/>
              </a:rPr>
              <a:t>and organizing your code</a:t>
            </a:r>
            <a:endParaRPr lang="en-US" sz="2000" b="1"/>
          </a:p>
          <a:p>
            <a:endParaRPr lang="en-US" sz="2000" b="1"/>
          </a:p>
          <a:p>
            <a:r>
              <a:rPr lang="en-US" sz="2000" b="1"/>
              <a:t>Abstraction </a:t>
            </a:r>
            <a:r>
              <a:rPr lang="en-US" sz="2000"/>
              <a:t>can be achieved using </a:t>
            </a:r>
            <a:r>
              <a:rPr lang="en-US" sz="2000">
                <a:solidFill>
                  <a:schemeClr val="accent1"/>
                </a:solidFill>
              </a:rPr>
              <a:t>abstract </a:t>
            </a:r>
            <a:r>
              <a:rPr lang="en-US" sz="2000"/>
              <a:t>classes or </a:t>
            </a:r>
            <a:r>
              <a:rPr lang="en-US" sz="2000" b="1">
                <a:solidFill>
                  <a:schemeClr val="accent1"/>
                </a:solidFill>
              </a:rPr>
              <a:t>interfaces</a:t>
            </a:r>
            <a:r>
              <a:rPr lang="en-US" sz="2000"/>
              <a:t>. </a:t>
            </a:r>
            <a:endParaRPr lang="en-US" sz="2000"/>
          </a:p>
          <a:p>
            <a:endParaRPr lang="en-US" sz="2000"/>
          </a:p>
          <a:p>
            <a:r>
              <a:rPr lang="en-US" sz="2000"/>
              <a:t>The </a:t>
            </a:r>
            <a:r>
              <a:rPr lang="en-US" sz="2000" b="1">
                <a:solidFill>
                  <a:schemeClr val="accent1"/>
                </a:solidFill>
              </a:rPr>
              <a:t>Animal </a:t>
            </a:r>
            <a:r>
              <a:rPr lang="en-US" sz="2000"/>
              <a:t>class/interface defines the </a:t>
            </a:r>
            <a:r>
              <a:rPr lang="en-US" sz="2000" b="1"/>
              <a:t>sound </a:t>
            </a:r>
            <a:r>
              <a:rPr lang="en-US" sz="2000"/>
              <a:t>method without </a:t>
            </a:r>
            <a:r>
              <a:rPr lang="en-US" sz="2000">
                <a:solidFill>
                  <a:schemeClr val="accent1"/>
                </a:solidFill>
              </a:rPr>
              <a:t>implementation</a:t>
            </a:r>
            <a:r>
              <a:rPr lang="en-US" sz="2000"/>
              <a:t>, and the Dog class provides the </a:t>
            </a:r>
            <a:r>
              <a:rPr lang="en-US" sz="2000" b="1">
                <a:solidFill>
                  <a:schemeClr val="accent1"/>
                </a:solidFill>
              </a:rPr>
              <a:t>implementation</a:t>
            </a:r>
            <a:r>
              <a:rPr lang="en-US" sz="2000"/>
              <a:t>.</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solidFill>
                  <a:srgbClr val="0066F2"/>
                </a:solidFill>
              </a:rPr>
              <a:t>Try-Catch Block Example</a:t>
            </a:r>
            <a:endParaRPr lang="en-US" b="1">
              <a:solidFill>
                <a:srgbClr val="0066F2"/>
              </a:solidFill>
            </a:endParaRPr>
          </a:p>
        </p:txBody>
      </p:sp>
      <p:pic>
        <p:nvPicPr>
          <p:cNvPr id="4" name="Content Placeholder 3" descr="Screenshot 2024-02-22 at 6.24.47 in the evening"/>
          <p:cNvPicPr>
            <a:picLocks noChangeAspect="1"/>
          </p:cNvPicPr>
          <p:nvPr>
            <p:ph idx="1"/>
          </p:nvPr>
        </p:nvPicPr>
        <p:blipFill>
          <a:blip r:embed="rId1"/>
          <a:stretch>
            <a:fillRect/>
          </a:stretch>
        </p:blipFill>
        <p:spPr>
          <a:xfrm>
            <a:off x="838200" y="1691005"/>
            <a:ext cx="5930900" cy="2247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66F2"/>
                </a:solidFill>
              </a:rPr>
              <a:t>Multiple Catch Blocks Example</a:t>
            </a:r>
            <a:endParaRPr lang="en-US"/>
          </a:p>
        </p:txBody>
      </p:sp>
      <p:pic>
        <p:nvPicPr>
          <p:cNvPr id="4" name="Content Placeholder 3" descr="Screenshot 2024-02-22 at 6.26.07 in the evening"/>
          <p:cNvPicPr>
            <a:picLocks noChangeAspect="1"/>
          </p:cNvPicPr>
          <p:nvPr>
            <p:ph idx="1"/>
          </p:nvPr>
        </p:nvPicPr>
        <p:blipFill>
          <a:blip r:embed="rId1"/>
          <a:stretch>
            <a:fillRect/>
          </a:stretch>
        </p:blipFill>
        <p:spPr>
          <a:xfrm>
            <a:off x="838200" y="1508760"/>
            <a:ext cx="6819900" cy="254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66F2"/>
                </a:solidFill>
              </a:rPr>
              <a:t>Finally Block Example</a:t>
            </a:r>
            <a:endParaRPr lang="en-US" b="1">
              <a:solidFill>
                <a:srgbClr val="0066F2"/>
              </a:solidFill>
            </a:endParaRPr>
          </a:p>
        </p:txBody>
      </p:sp>
      <p:pic>
        <p:nvPicPr>
          <p:cNvPr id="4" name="Content Placeholder 3" descr="Screenshot 2024-02-22 at 6.27.01 in the evening"/>
          <p:cNvPicPr>
            <a:picLocks noChangeAspect="1"/>
          </p:cNvPicPr>
          <p:nvPr>
            <p:ph idx="1"/>
          </p:nvPr>
        </p:nvPicPr>
        <p:blipFill>
          <a:blip r:embed="rId1"/>
          <a:stretch>
            <a:fillRect/>
          </a:stretch>
        </p:blipFill>
        <p:spPr>
          <a:xfrm>
            <a:off x="928370" y="1574800"/>
            <a:ext cx="7327900" cy="3111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66F2"/>
                </a:solidFill>
              </a:rPr>
              <a:t>Try-With-Resources</a:t>
            </a:r>
            <a:r>
              <a:rPr lang="en-US"/>
              <a:t> </a:t>
            </a:r>
            <a:endParaRPr lang="en-US"/>
          </a:p>
        </p:txBody>
      </p:sp>
      <p:pic>
        <p:nvPicPr>
          <p:cNvPr id="4" name="Content Placeholder 3" descr="Screenshot 2024-02-22 at 6.27.52 in the evening"/>
          <p:cNvPicPr>
            <a:picLocks noChangeAspect="1"/>
          </p:cNvPicPr>
          <p:nvPr>
            <p:ph idx="1"/>
          </p:nvPr>
        </p:nvPicPr>
        <p:blipFill>
          <a:blip r:embed="rId1"/>
          <a:stretch>
            <a:fillRect/>
          </a:stretch>
        </p:blipFill>
        <p:spPr>
          <a:xfrm>
            <a:off x="1237615" y="1461135"/>
            <a:ext cx="7327900" cy="3063240"/>
          </a:xfrm>
          <a:prstGeom prst="rect">
            <a:avLst/>
          </a:prstGeom>
        </p:spPr>
      </p:pic>
      <p:sp>
        <p:nvSpPr>
          <p:cNvPr id="5" name="Text Box 4"/>
          <p:cNvSpPr txBox="1"/>
          <p:nvPr/>
        </p:nvSpPr>
        <p:spPr>
          <a:xfrm>
            <a:off x="1089660" y="4524375"/>
            <a:ext cx="10728325" cy="1383665"/>
          </a:xfrm>
          <a:prstGeom prst="rect">
            <a:avLst/>
          </a:prstGeom>
          <a:noFill/>
        </p:spPr>
        <p:txBody>
          <a:bodyPr wrap="square" rtlCol="0" anchor="t">
            <a:spAutoFit/>
          </a:bodyPr>
          <a:p>
            <a:r>
              <a:rPr lang="en-US" sz="2800"/>
              <a:t>A resource is an object that must be closed after finishing the program. The try-with-resources statement ensures that each resource is closed at the end of the statement execution.</a:t>
            </a:r>
            <a:endParaRPr 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1" i="0" u="none" strike="noStrike" kern="1200" cap="none" spc="0" normalizeH="0" baseline="0">
                <a:solidFill>
                  <a:srgbClr val="0066F2"/>
                </a:solidFill>
                <a:latin typeface="+mj-lt"/>
                <a:ea typeface="+mj-ea"/>
                <a:cs typeface="+mj-cs"/>
              </a:rPr>
              <a:t>Standard Java Exceptions</a:t>
            </a:r>
            <a:endParaRPr kumimoji="0" lang="en-US" sz="4400" b="1" i="0" u="none" strike="noStrike" kern="1200" cap="none" spc="0" normalizeH="0" baseline="0">
              <a:solidFill>
                <a:srgbClr val="0066F2"/>
              </a:solidFill>
              <a:latin typeface="+mj-lt"/>
              <a:ea typeface="+mj-ea"/>
              <a:cs typeface="+mj-cs"/>
            </a:endParaRPr>
          </a:p>
        </p:txBody>
      </p:sp>
      <p:sp>
        <p:nvSpPr>
          <p:cNvPr id="13315" name="Content Placeholder 2"/>
          <p:cNvSpPr>
            <a:spLocks noGrp="1"/>
          </p:cNvSpPr>
          <p:nvPr>
            <p:ph idx="1"/>
          </p:nvPr>
        </p:nvSpPr>
        <p:spPr>
          <a:xfrm>
            <a:off x="2166938" y="1500188"/>
            <a:ext cx="8229600" cy="4525962"/>
          </a:xfrm>
        </p:spPr>
        <p:txBody>
          <a:bodyPr vert="horz" wrap="square" lIns="91440" tIns="45720" rIns="91440" bIns="45720" anchor="t" anchorCtr="0"/>
          <a:p>
            <a:endParaRPr lang="en-GB" altLang="x-none" dirty="0"/>
          </a:p>
          <a:p>
            <a:endParaRPr lang="en-GB" altLang="x-none" dirty="0"/>
          </a:p>
        </p:txBody>
      </p:sp>
      <p:sp>
        <p:nvSpPr>
          <p:cNvPr id="4" name="Rectangle 3"/>
          <p:cNvSpPr/>
          <p:nvPr/>
        </p:nvSpPr>
        <p:spPr>
          <a:xfrm>
            <a:off x="4810125" y="1928813"/>
            <a:ext cx="1643063" cy="928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err="1" smtClean="0">
                <a:ln>
                  <a:noFill/>
                </a:ln>
                <a:solidFill>
                  <a:srgbClr val="000000"/>
                </a:solidFill>
                <a:effectLst/>
                <a:uLnTx/>
                <a:uFillTx/>
                <a:latin typeface="Times New Roman" panose="02020603050405020304" pitchFamily="18" charset="0"/>
                <a:ea typeface="+mn-ea"/>
                <a:cs typeface="+mn-cs"/>
              </a:rPr>
              <a:t>Throwable</a:t>
            </a:r>
            <a:endParaRPr kumimoji="0" 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5" name="Rectangle 4"/>
          <p:cNvSpPr/>
          <p:nvPr/>
        </p:nvSpPr>
        <p:spPr>
          <a:xfrm>
            <a:off x="3524250" y="3286125"/>
            <a:ext cx="1428750"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rPr>
              <a:t>Exception</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6" name="Rectangle 5"/>
          <p:cNvSpPr/>
          <p:nvPr/>
        </p:nvSpPr>
        <p:spPr>
          <a:xfrm>
            <a:off x="6238875" y="3286125"/>
            <a:ext cx="1785938"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rPr>
              <a:t>Error</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7" name="Rectangle 6"/>
          <p:cNvSpPr/>
          <p:nvPr/>
        </p:nvSpPr>
        <p:spPr>
          <a:xfrm>
            <a:off x="2452688" y="4857750"/>
            <a:ext cx="2000250" cy="78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1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rPr>
              <a:t>Runtime</a:t>
            </a:r>
            <a:endParaRPr kumimoji="0" lang="en-US" sz="1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endParaRPr>
          </a:p>
          <a:p>
            <a:pPr marL="0" marR="0" lvl="0" indent="0" algn="ctr" defTabSz="914400" rtl="0" eaLnBrk="0" fontAlgn="auto" latinLnBrk="0" hangingPunct="0">
              <a:lnSpc>
                <a:spcPct val="100000"/>
              </a:lnSpc>
              <a:spcBef>
                <a:spcPts val="0"/>
              </a:spcBef>
              <a:spcAft>
                <a:spcPts val="0"/>
              </a:spcAft>
              <a:buClrTx/>
              <a:buSzTx/>
              <a:buFontTx/>
              <a:buNone/>
              <a:defRPr/>
            </a:pPr>
            <a:r>
              <a:rPr kumimoji="0" lang="en-US" sz="1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rPr>
              <a:t>Exception</a:t>
            </a: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8" name="Rectangle 7"/>
          <p:cNvSpPr/>
          <p:nvPr/>
        </p:nvSpPr>
        <p:spPr>
          <a:xfrm>
            <a:off x="5524500" y="4857750"/>
            <a:ext cx="1785938" cy="785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1800" b="0"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mn-cs"/>
              </a:rPr>
              <a:t>IO Exception</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cxnSp>
        <p:nvCxnSpPr>
          <p:cNvPr id="10" name="Straight Arrow Connector 9"/>
          <p:cNvCxnSpPr>
            <a:endCxn id="5" idx="0"/>
          </p:cNvCxnSpPr>
          <p:nvPr/>
        </p:nvCxnSpPr>
        <p:spPr>
          <a:xfrm rot="10800000" flipV="1">
            <a:off x="4238625" y="2857500"/>
            <a:ext cx="1000125"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6" idx="0"/>
          </p:cNvCxnSpPr>
          <p:nvPr/>
        </p:nvCxnSpPr>
        <p:spPr>
          <a:xfrm>
            <a:off x="6167438" y="2857500"/>
            <a:ext cx="965200"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7" idx="0"/>
          </p:cNvCxnSpPr>
          <p:nvPr/>
        </p:nvCxnSpPr>
        <p:spPr>
          <a:xfrm rot="5400000">
            <a:off x="3488531" y="4107656"/>
            <a:ext cx="714375" cy="785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p:cNvCxnSpPr>
          <p:nvPr/>
        </p:nvCxnSpPr>
        <p:spPr>
          <a:xfrm rot="16200000" flipH="1">
            <a:off x="4845844" y="3536156"/>
            <a:ext cx="714375" cy="1928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solidFill>
                  <a:srgbClr val="0066F2"/>
                </a:solidFill>
              </a:rPr>
              <a:t>Types of Exceptions</a:t>
            </a:r>
            <a:endParaRPr lang="en-US" b="1">
              <a:solidFill>
                <a:srgbClr val="0066F2"/>
              </a:solidFill>
            </a:endParaRPr>
          </a:p>
        </p:txBody>
      </p:sp>
      <p:sp>
        <p:nvSpPr>
          <p:cNvPr id="3" name="Content Placeholder 2"/>
          <p:cNvSpPr>
            <a:spLocks noGrp="1"/>
          </p:cNvSpPr>
          <p:nvPr>
            <p:ph idx="1"/>
          </p:nvPr>
        </p:nvSpPr>
        <p:spPr/>
        <p:txBody>
          <a:bodyPr/>
          <a:p>
            <a:pPr marL="0" indent="0">
              <a:buNone/>
            </a:pPr>
            <a:r>
              <a:rPr lang="en-US" sz="2400"/>
              <a:t>1. Unchecked exceptions: are like unforeseen events that your program wasn't really expecting (e.g., dividing by zero).</a:t>
            </a:r>
            <a:endParaRPr lang="en-US" sz="2400"/>
          </a:p>
          <a:p>
            <a:pPr marL="0" indent="0">
              <a:buNone/>
            </a:pPr>
            <a:r>
              <a:rPr lang="en-US" sz="2400"/>
              <a:t>2. Checked exceptions: are like known risks in your plan (e.g., trying to read a file that might not be there). </a:t>
            </a:r>
            <a:endParaRPr lang="en-US" sz="2400"/>
          </a:p>
          <a:p>
            <a:pPr lvl="1">
              <a:buFont typeface="Wingdings" panose="05000000000000000000" charset="0"/>
              <a:buChar char=""/>
            </a:pPr>
            <a:r>
              <a:rPr lang="en-US" sz="2000"/>
              <a:t>Java insists that you prepare a Plan B for these known risks.</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l">
              <a:buClrTx/>
              <a:buSzTx/>
              <a:buFontTx/>
            </a:pPr>
            <a:r>
              <a:rPr lang="en-US" b="1">
                <a:solidFill>
                  <a:srgbClr val="0066F2"/>
                </a:solidFill>
                <a:sym typeface="+mn-ea"/>
              </a:rPr>
              <a:t>Unchecked Exceptions</a:t>
            </a:r>
            <a:endParaRPr lang="en-US" b="1">
              <a:solidFill>
                <a:srgbClr val="0066F2"/>
              </a:solidFill>
            </a:endParaRPr>
          </a:p>
        </p:txBody>
      </p:sp>
      <p:sp>
        <p:nvSpPr>
          <p:cNvPr id="3" name="Content Placeholder 2"/>
          <p:cNvSpPr>
            <a:spLocks noGrp="1"/>
          </p:cNvSpPr>
          <p:nvPr>
            <p:ph idx="1"/>
          </p:nvPr>
        </p:nvSpPr>
        <p:spPr/>
        <p:txBody>
          <a:bodyPr>
            <a:normAutofit lnSpcReduction="10000"/>
          </a:bodyPr>
          <a:p>
            <a:pPr marL="0" indent="0">
              <a:buNone/>
            </a:pPr>
            <a:r>
              <a:rPr lang="en-US" sz="2400"/>
              <a:t>Unchecked exceptions are the exceptions that the compiler does not check at compile-time. In other words, these are not checked at the time of coding.</a:t>
            </a:r>
            <a:endParaRPr lang="en-US" sz="2400"/>
          </a:p>
          <a:p>
            <a:pPr marL="0" indent="0">
              <a:buNone/>
            </a:pPr>
            <a:r>
              <a:rPr lang="en-US" sz="2400" b="1"/>
              <a:t>Examples: </a:t>
            </a:r>
            <a:r>
              <a:rPr lang="en-US" sz="2400"/>
              <a:t>ArithmeticException, NullPointerException, ArrayIndexOutOfBoundsException.</a:t>
            </a:r>
            <a:endParaRPr lang="en-US" sz="2400"/>
          </a:p>
          <a:p>
            <a:pPr marL="0" indent="0">
              <a:buNone/>
            </a:pPr>
            <a:endParaRPr lang="en-US" sz="2400"/>
          </a:p>
          <a:p>
            <a:pPr marL="0" indent="0">
              <a:buNone/>
            </a:pPr>
            <a:r>
              <a:rPr lang="en-US" sz="2400"/>
              <a:t>They usually indicate programming errors, such as bad logic or incorrect assumptions. Java assumes that your program should not catch these unless you have a very good reason to do so.</a:t>
            </a:r>
            <a:endParaRPr lang="en-US" sz="2400"/>
          </a:p>
          <a:p>
            <a:pPr marL="0" indent="0">
              <a:buNone/>
            </a:pPr>
            <a:endParaRPr lang="en-US" sz="2400"/>
          </a:p>
          <a:p>
            <a:pPr marL="0" indent="0">
              <a:buNone/>
            </a:pPr>
            <a:r>
              <a:rPr lang="en-US" sz="2400"/>
              <a:t>When They Happen: They occur during the execution of the program.</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0066F2"/>
                </a:solidFill>
              </a:rPr>
              <a:t>Overall Marking Schema</a:t>
            </a:r>
            <a:endParaRPr lang="en-US" b="1">
              <a:solidFill>
                <a:srgbClr val="0066F2"/>
              </a:solidFill>
            </a:endParaRPr>
          </a:p>
        </p:txBody>
      </p:sp>
      <p:graphicFrame>
        <p:nvGraphicFramePr>
          <p:cNvPr id="4" name="Content Placeholder 3"/>
          <p:cNvGraphicFramePr/>
          <p:nvPr>
            <p:ph idx="1"/>
          </p:nvPr>
        </p:nvGraphicFramePr>
        <p:xfrm>
          <a:off x="838200" y="1811655"/>
          <a:ext cx="11133455" cy="2138680"/>
        </p:xfrm>
        <a:graphic>
          <a:graphicData uri="http://schemas.openxmlformats.org/drawingml/2006/table">
            <a:tbl>
              <a:tblPr firstRow="1" bandRow="1">
                <a:tableStyleId>{5C22544A-7EE6-4342-B048-85BDC9FD1C3A}</a:tableStyleId>
              </a:tblPr>
              <a:tblGrid>
                <a:gridCol w="2560320"/>
                <a:gridCol w="3007360"/>
                <a:gridCol w="3016250"/>
                <a:gridCol w="2549525"/>
              </a:tblGrid>
              <a:tr h="1069340">
                <a:tc>
                  <a:txBody>
                    <a:bodyPr/>
                    <a:p>
                      <a:pPr>
                        <a:buNone/>
                      </a:pPr>
                      <a:r>
                        <a:rPr lang="en-US" sz="3200"/>
                        <a:t>Attendance</a:t>
                      </a:r>
                      <a:endParaRPr lang="en-US" sz="3200"/>
                    </a:p>
                  </a:txBody>
                  <a:tcPr/>
                </a:tc>
                <a:tc>
                  <a:txBody>
                    <a:bodyPr/>
                    <a:p>
                      <a:pPr>
                        <a:buNone/>
                      </a:pPr>
                      <a:r>
                        <a:rPr lang="en-US" sz="3200"/>
                        <a:t>Assignment 1</a:t>
                      </a:r>
                      <a:endParaRPr lang="en-US" sz="3200"/>
                    </a:p>
                  </a:txBody>
                  <a:tcPr/>
                </a:tc>
                <a:tc>
                  <a:txBody>
                    <a:bodyPr/>
                    <a:p>
                      <a:pPr>
                        <a:buNone/>
                      </a:pPr>
                      <a:r>
                        <a:rPr lang="en-US" sz="3200"/>
                        <a:t>Assignment 2</a:t>
                      </a:r>
                      <a:endParaRPr lang="en-US" sz="3200"/>
                    </a:p>
                  </a:txBody>
                  <a:tcPr/>
                </a:tc>
                <a:tc>
                  <a:txBody>
                    <a:bodyPr/>
                    <a:p>
                      <a:pPr>
                        <a:buNone/>
                      </a:pPr>
                      <a:r>
                        <a:rPr lang="en-US" sz="3200"/>
                        <a:t>Final Project</a:t>
                      </a:r>
                      <a:endParaRPr lang="en-US" sz="3200"/>
                    </a:p>
                  </a:txBody>
                  <a:tcPr/>
                </a:tc>
              </a:tr>
              <a:tr h="1069340">
                <a:tc>
                  <a:txBody>
                    <a:bodyPr/>
                    <a:p>
                      <a:pPr algn="ctr">
                        <a:buNone/>
                      </a:pPr>
                      <a:r>
                        <a:rPr lang="en-US" sz="3200"/>
                        <a:t>10%</a:t>
                      </a:r>
                      <a:endParaRPr lang="en-US" sz="3200"/>
                    </a:p>
                  </a:txBody>
                  <a:tcPr/>
                </a:tc>
                <a:tc>
                  <a:txBody>
                    <a:bodyPr/>
                    <a:p>
                      <a:pPr algn="ctr">
                        <a:buNone/>
                      </a:pPr>
                      <a:r>
                        <a:rPr lang="en-US" sz="3200"/>
                        <a:t>20%</a:t>
                      </a:r>
                      <a:endParaRPr lang="en-US" sz="3200"/>
                    </a:p>
                  </a:txBody>
                  <a:tcPr/>
                </a:tc>
                <a:tc>
                  <a:txBody>
                    <a:bodyPr/>
                    <a:p>
                      <a:pPr algn="ctr">
                        <a:buNone/>
                      </a:pPr>
                      <a:r>
                        <a:rPr lang="en-US" sz="3200"/>
                        <a:t>20%</a:t>
                      </a:r>
                      <a:endParaRPr lang="en-US" sz="3200"/>
                    </a:p>
                  </a:txBody>
                  <a:tcPr/>
                </a:tc>
                <a:tc>
                  <a:txBody>
                    <a:bodyPr/>
                    <a:p>
                      <a:pPr algn="ctr">
                        <a:buNone/>
                      </a:pPr>
                      <a:r>
                        <a:rPr lang="en-US" sz="3200"/>
                        <a:t>50%</a:t>
                      </a:r>
                      <a:endParaRPr lang="en-US" sz="3200"/>
                    </a:p>
                  </a:txBody>
                  <a:tcPr/>
                </a:tc>
              </a:tr>
            </a:tbl>
          </a:graphicData>
        </a:graphic>
      </p:graphicFrame>
      <p:graphicFrame>
        <p:nvGraphicFramePr>
          <p:cNvPr id="6" name="Table 5"/>
          <p:cNvGraphicFramePr/>
          <p:nvPr/>
        </p:nvGraphicFramePr>
        <p:xfrm>
          <a:off x="838200" y="4537075"/>
          <a:ext cx="5429885" cy="1036320"/>
        </p:xfrm>
        <a:graphic>
          <a:graphicData uri="http://schemas.openxmlformats.org/drawingml/2006/table">
            <a:tbl>
              <a:tblPr firstRow="1" bandRow="1">
                <a:tableStyleId>{5C22544A-7EE6-4342-B048-85BDC9FD1C3A}</a:tableStyleId>
              </a:tblPr>
              <a:tblGrid>
                <a:gridCol w="5429885"/>
              </a:tblGrid>
              <a:tr h="381000">
                <a:tc>
                  <a:txBody>
                    <a:bodyPr/>
                    <a:p>
                      <a:pPr>
                        <a:buNone/>
                      </a:pPr>
                      <a:r>
                        <a:rPr lang="en-US" sz="2800"/>
                        <a:t>Bonus for the Class Participation</a:t>
                      </a:r>
                      <a:endParaRPr lang="en-US" sz="2800"/>
                    </a:p>
                  </a:txBody>
                  <a:tcPr/>
                </a:tc>
              </a:tr>
              <a:tr h="381000">
                <a:tc>
                  <a:txBody>
                    <a:bodyPr/>
                    <a:p>
                      <a:pPr>
                        <a:buNone/>
                      </a:pPr>
                      <a:r>
                        <a:rPr lang="en-US" sz="2800"/>
                        <a:t>upto 20%</a:t>
                      </a:r>
                      <a:endParaRPr lang="en-US" sz="280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Unchecked Exceptions Examples</a:t>
            </a:r>
            <a:endParaRPr lang="en-US"/>
          </a:p>
        </p:txBody>
      </p:sp>
      <p:pic>
        <p:nvPicPr>
          <p:cNvPr id="4" name="Content Placeholder 3"/>
          <p:cNvPicPr>
            <a:picLocks noChangeAspect="1"/>
          </p:cNvPicPr>
          <p:nvPr>
            <p:ph idx="1"/>
          </p:nvPr>
        </p:nvPicPr>
        <p:blipFill>
          <a:blip r:embed="rId1"/>
          <a:srcRect l="5341" t="15599" r="4925" b="18328"/>
          <a:stretch>
            <a:fillRect/>
          </a:stretch>
        </p:blipFill>
        <p:spPr>
          <a:xfrm>
            <a:off x="1755140" y="1538605"/>
            <a:ext cx="8226425" cy="45427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l">
              <a:buClrTx/>
              <a:buSzTx/>
              <a:buFontTx/>
            </a:pPr>
            <a:r>
              <a:rPr lang="en-US" b="1">
                <a:solidFill>
                  <a:srgbClr val="0066F2"/>
                </a:solidFill>
                <a:sym typeface="+mn-ea"/>
              </a:rPr>
              <a:t>Checked Exceptions</a:t>
            </a:r>
            <a:endParaRPr lang="en-US" b="1">
              <a:solidFill>
                <a:srgbClr val="0066F2"/>
              </a:solidFill>
            </a:endParaRPr>
          </a:p>
        </p:txBody>
      </p:sp>
      <p:sp>
        <p:nvSpPr>
          <p:cNvPr id="3" name="Content Placeholder 2"/>
          <p:cNvSpPr>
            <a:spLocks noGrp="1"/>
          </p:cNvSpPr>
          <p:nvPr>
            <p:ph idx="1"/>
          </p:nvPr>
        </p:nvSpPr>
        <p:spPr/>
        <p:txBody>
          <a:bodyPr>
            <a:noAutofit/>
          </a:bodyPr>
          <a:p>
            <a:pPr marL="0" indent="0">
              <a:buNone/>
            </a:pPr>
            <a:r>
              <a:rPr lang="en-US" sz="2400"/>
              <a:t>Checked exceptions are checked at compile-time. This means you must handle or declare these exceptions when you write code that can potentially cause such exceptions.</a:t>
            </a:r>
            <a:endParaRPr lang="en-US" sz="2400"/>
          </a:p>
          <a:p>
            <a:pPr marL="0" indent="0">
              <a:buNone/>
            </a:pPr>
            <a:r>
              <a:rPr lang="en-US" sz="2400" b="1"/>
              <a:t>Examples: </a:t>
            </a:r>
            <a:r>
              <a:rPr lang="en-US" sz="2400"/>
              <a:t>IOException, FileNotFoundException.</a:t>
            </a:r>
            <a:endParaRPr lang="en-US" sz="2400"/>
          </a:p>
          <a:p>
            <a:pPr marL="0" indent="0">
              <a:buNone/>
            </a:pPr>
            <a:endParaRPr lang="en-US" sz="2400"/>
          </a:p>
          <a:p>
            <a:pPr marL="0" indent="0">
              <a:buNone/>
            </a:pPr>
            <a:r>
              <a:rPr lang="en-US" sz="2400"/>
              <a:t>They typically represent invalid conditions in areas outside the immediate control of the program. Java wants to ensure that you handle these exceptions to maintain the flow of the program.</a:t>
            </a:r>
            <a:endParaRPr lang="en-US" sz="2400"/>
          </a:p>
          <a:p>
            <a:pPr marL="0" indent="0">
              <a:buNone/>
            </a:pPr>
            <a:endParaRPr lang="en-US" sz="2400"/>
          </a:p>
          <a:p>
            <a:pPr marL="0" indent="0">
              <a:buNone/>
            </a:pPr>
            <a:r>
              <a:rPr lang="en-US" sz="2400"/>
              <a:t>They can occur during situations like reading a file that doesn't exist or network connection errors.</a:t>
            </a:r>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Checked Exceptions Examples</a:t>
            </a:r>
            <a:endParaRPr lang="en-US"/>
          </a:p>
        </p:txBody>
      </p:sp>
      <p:pic>
        <p:nvPicPr>
          <p:cNvPr id="4" name="Content Placeholder 3"/>
          <p:cNvPicPr>
            <a:picLocks noChangeAspect="1"/>
          </p:cNvPicPr>
          <p:nvPr>
            <p:ph idx="1"/>
          </p:nvPr>
        </p:nvPicPr>
        <p:blipFill>
          <a:blip r:embed="rId1"/>
          <a:srcRect l="4520" t="17233" r="4728" b="15876"/>
          <a:stretch>
            <a:fillRect/>
          </a:stretch>
        </p:blipFill>
        <p:spPr>
          <a:xfrm>
            <a:off x="838200" y="1358900"/>
            <a:ext cx="8863965" cy="49002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0066F2"/>
                </a:solidFill>
              </a:rPr>
              <a:t>Generic Exception Block</a:t>
            </a:r>
            <a:endParaRPr lang="en-US" b="1">
              <a:solidFill>
                <a:srgbClr val="0066F2"/>
              </a:solidFill>
            </a:endParaRPr>
          </a:p>
        </p:txBody>
      </p:sp>
      <p:sp>
        <p:nvSpPr>
          <p:cNvPr id="4" name="Text Box 3"/>
          <p:cNvSpPr txBox="1"/>
          <p:nvPr/>
        </p:nvSpPr>
        <p:spPr>
          <a:xfrm>
            <a:off x="1000125" y="1463040"/>
            <a:ext cx="9959340" cy="4799965"/>
          </a:xfrm>
          <a:prstGeom prst="rect">
            <a:avLst/>
          </a:prstGeom>
          <a:solidFill>
            <a:schemeClr val="tx1"/>
          </a:solidFill>
        </p:spPr>
        <p:txBody>
          <a:bodyPr wrap="square" rtlCol="0" anchor="t">
            <a:spAutoFit/>
          </a:bodyPr>
          <a:p>
            <a:r>
              <a:rPr lang="en-US">
                <a:solidFill>
                  <a:schemeClr val="bg1"/>
                </a:solidFill>
              </a:rPr>
              <a:t>public class Main {</a:t>
            </a:r>
            <a:endParaRPr lang="en-US">
              <a:solidFill>
                <a:schemeClr val="bg1"/>
              </a:solidFill>
            </a:endParaRPr>
          </a:p>
          <a:p>
            <a:r>
              <a:rPr lang="en-US">
                <a:solidFill>
                  <a:schemeClr val="bg1"/>
                </a:solidFill>
              </a:rPr>
              <a:t>    public static void main(String[] args) {</a:t>
            </a:r>
            <a:endParaRPr lang="en-US">
              <a:solidFill>
                <a:schemeClr val="bg1"/>
              </a:solidFill>
            </a:endParaRPr>
          </a:p>
          <a:p>
            <a:r>
              <a:rPr lang="en-US">
                <a:solidFill>
                  <a:schemeClr val="bg1"/>
                </a:solidFill>
              </a:rPr>
              <a:t>        try {</a:t>
            </a:r>
            <a:endParaRPr lang="en-US">
              <a:solidFill>
                <a:schemeClr val="bg1"/>
              </a:solidFill>
            </a:endParaRPr>
          </a:p>
          <a:p>
            <a:r>
              <a:rPr lang="en-US">
                <a:solidFill>
                  <a:schemeClr val="bg1"/>
                </a:solidFill>
              </a:rPr>
              <a:t>            // Code that may throw exceptions</a:t>
            </a:r>
            <a:endParaRPr lang="en-US">
              <a:solidFill>
                <a:schemeClr val="bg1"/>
              </a:solidFill>
            </a:endParaRPr>
          </a:p>
          <a:p>
            <a:r>
              <a:rPr lang="en-US">
                <a:solidFill>
                  <a:schemeClr val="bg1"/>
                </a:solidFill>
              </a:rPr>
              <a:t>            int result = divide(10, 0); // Division by zero will throw an ArithmeticException</a:t>
            </a:r>
            <a:endParaRPr lang="en-US">
              <a:solidFill>
                <a:schemeClr val="bg1"/>
              </a:solidFill>
            </a:endParaRPr>
          </a:p>
          <a:p>
            <a:r>
              <a:rPr lang="en-US">
                <a:solidFill>
                  <a:schemeClr val="bg1"/>
                </a:solidFill>
              </a:rPr>
              <a:t>            System.out.println("Result: " + result);</a:t>
            </a:r>
            <a:endParaRPr lang="en-US">
              <a:solidFill>
                <a:schemeClr val="bg1"/>
              </a:solidFill>
            </a:endParaRPr>
          </a:p>
          <a:p>
            <a:r>
              <a:rPr lang="en-US">
                <a:solidFill>
                  <a:schemeClr val="bg1"/>
                </a:solidFill>
              </a:rPr>
              <a:t>        } catch (Exception e) {</a:t>
            </a:r>
            <a:endParaRPr lang="en-US">
              <a:solidFill>
                <a:schemeClr val="bg1"/>
              </a:solidFill>
            </a:endParaRPr>
          </a:p>
          <a:p>
            <a:r>
              <a:rPr lang="en-US">
                <a:solidFill>
                  <a:schemeClr val="bg1"/>
                </a:solidFill>
              </a:rPr>
              <a:t>            // Generic exception block to catch any type of exception</a:t>
            </a:r>
            <a:endParaRPr lang="en-US">
              <a:solidFill>
                <a:schemeClr val="bg1"/>
              </a:solidFill>
            </a:endParaRPr>
          </a:p>
          <a:p>
            <a:r>
              <a:rPr lang="en-US">
                <a:solidFill>
                  <a:schemeClr val="bg1"/>
                </a:solidFill>
              </a:rPr>
              <a:t>            System.out.println("An error occurred: " + e.getMessage());</a:t>
            </a:r>
            <a:endParaRPr lang="en-US">
              <a:solidFill>
                <a:schemeClr val="bg1"/>
              </a:solidFill>
            </a:endParaRPr>
          </a:p>
          <a:p>
            <a:r>
              <a:rPr lang="en-US">
                <a:solidFill>
                  <a:schemeClr val="bg1"/>
                </a:solidFill>
              </a:rPr>
              <a:t>            e.printStackTrace();</a:t>
            </a:r>
            <a:endParaRPr lang="en-US">
              <a:solidFill>
                <a:schemeClr val="bg1"/>
              </a:solidFill>
            </a:endParaRPr>
          </a:p>
          <a:p>
            <a:r>
              <a:rPr lang="en-US">
                <a:solidFill>
                  <a:schemeClr val="bg1"/>
                </a:solidFill>
              </a:rPr>
              <a:t>        }</a:t>
            </a:r>
            <a:endParaRPr lang="en-US">
              <a:solidFill>
                <a:schemeClr val="bg1"/>
              </a:solidFill>
            </a:endParaRPr>
          </a:p>
          <a:p>
            <a:r>
              <a:rPr lang="en-US">
                <a:solidFill>
                  <a:schemeClr val="bg1"/>
                </a:solidFill>
              </a:rPr>
              <a:t>    }</a:t>
            </a:r>
            <a:endParaRPr lang="en-US">
              <a:solidFill>
                <a:schemeClr val="bg1"/>
              </a:solidFill>
            </a:endParaRPr>
          </a:p>
          <a:p>
            <a:endParaRPr lang="en-US">
              <a:solidFill>
                <a:schemeClr val="bg1"/>
              </a:solidFill>
            </a:endParaRPr>
          </a:p>
          <a:p>
            <a:r>
              <a:rPr lang="en-US">
                <a:solidFill>
                  <a:schemeClr val="bg1"/>
                </a:solidFill>
              </a:rPr>
              <a:t>    public static int divide(int dividend, int divisor) {</a:t>
            </a:r>
            <a:endParaRPr lang="en-US">
              <a:solidFill>
                <a:schemeClr val="bg1"/>
              </a:solidFill>
            </a:endParaRPr>
          </a:p>
          <a:p>
            <a:r>
              <a:rPr lang="en-US">
                <a:solidFill>
                  <a:schemeClr val="bg1"/>
                </a:solidFill>
              </a:rPr>
              <a:t>        return dividend / divisor;</a:t>
            </a:r>
            <a:endParaRPr lang="en-US">
              <a:solidFill>
                <a:schemeClr val="bg1"/>
              </a:solidFill>
            </a:endParaRPr>
          </a:p>
          <a:p>
            <a:r>
              <a:rPr lang="en-US">
                <a:solidFill>
                  <a:schemeClr val="bg1"/>
                </a:solidFill>
              </a:rPr>
              <a:t>    }</a:t>
            </a:r>
            <a:endParaRPr lang="en-US">
              <a:solidFill>
                <a:schemeClr val="bg1"/>
              </a:solidFill>
            </a:endParaRPr>
          </a:p>
          <a:p>
            <a:r>
              <a:rPr lang="en-US">
                <a:solidFill>
                  <a:schemeClr val="bg1"/>
                </a:solidFill>
              </a:rPr>
              <a:t>}</a:t>
            </a:r>
            <a:endParaRPr lang="en-US">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2080" y="365125"/>
            <a:ext cx="4406900" cy="1325880"/>
          </a:xfrm>
        </p:spPr>
        <p:txBody>
          <a:bodyPr>
            <a:normAutofit fontScale="90000"/>
          </a:bodyPr>
          <a:p>
            <a:pPr algn="l">
              <a:buClrTx/>
              <a:buSzTx/>
              <a:buFontTx/>
            </a:pPr>
            <a:r>
              <a:rPr lang="en-US" b="1">
                <a:solidFill>
                  <a:srgbClr val="0066F2"/>
                </a:solidFill>
              </a:rPr>
              <a:t>Custom Exception Block</a:t>
            </a:r>
            <a:endParaRPr lang="en-US" b="1">
              <a:solidFill>
                <a:srgbClr val="0066F2"/>
              </a:solidFill>
            </a:endParaRPr>
          </a:p>
        </p:txBody>
      </p:sp>
      <p:pic>
        <p:nvPicPr>
          <p:cNvPr id="6" name="Content Placeholder 5" descr="Screenshot 2024-02-24 at 10.41.48 at night"/>
          <p:cNvPicPr>
            <a:picLocks noChangeAspect="1"/>
          </p:cNvPicPr>
          <p:nvPr>
            <p:ph idx="1"/>
          </p:nvPr>
        </p:nvPicPr>
        <p:blipFill>
          <a:blip r:embed="rId1"/>
          <a:stretch>
            <a:fillRect/>
          </a:stretch>
        </p:blipFill>
        <p:spPr>
          <a:xfrm>
            <a:off x="4620895" y="0"/>
            <a:ext cx="7571105" cy="6858000"/>
          </a:xfrm>
          <a:prstGeom prst="rect">
            <a:avLst/>
          </a:prstGeom>
        </p:spPr>
      </p:pic>
      <p:pic>
        <p:nvPicPr>
          <p:cNvPr id="8" name="Picture 7" descr="Screenshot 2024-02-24 at 10.44.15 at night"/>
          <p:cNvPicPr>
            <a:picLocks noChangeAspect="1"/>
          </p:cNvPicPr>
          <p:nvPr/>
        </p:nvPicPr>
        <p:blipFill>
          <a:blip r:embed="rId2"/>
          <a:stretch>
            <a:fillRect/>
          </a:stretch>
        </p:blipFill>
        <p:spPr>
          <a:xfrm>
            <a:off x="0" y="1691005"/>
            <a:ext cx="4539615" cy="1866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0066F2"/>
                </a:solidFill>
                <a:sym typeface="+mn-ea"/>
              </a:rPr>
              <a:t>Class Activity </a:t>
            </a:r>
            <a:endParaRPr lang="en-US" b="1">
              <a:solidFill>
                <a:srgbClr val="0066F2"/>
              </a:solidFill>
              <a:sym typeface="+mn-ea"/>
            </a:endParaRPr>
          </a:p>
        </p:txBody>
      </p:sp>
      <p:sp>
        <p:nvSpPr>
          <p:cNvPr id="3" name="Content Placeholder 2"/>
          <p:cNvSpPr>
            <a:spLocks noGrp="1"/>
          </p:cNvSpPr>
          <p:nvPr>
            <p:ph idx="1"/>
          </p:nvPr>
        </p:nvSpPr>
        <p:spPr/>
        <p:txBody>
          <a:bodyPr/>
          <a:p>
            <a:r>
              <a:rPr lang="en-US">
                <a:solidFill>
                  <a:srgbClr val="FF0000"/>
                </a:solidFill>
              </a:rPr>
              <a:t>Hands-on coding exercise.</a:t>
            </a:r>
            <a:r>
              <a:rPr lang="en-US"/>
              <a:t> </a:t>
            </a:r>
            <a:endParaRPr lang="en-US"/>
          </a:p>
          <a:p>
            <a:pPr lvl="1"/>
            <a:r>
              <a:rPr lang="en-US"/>
              <a:t>Implement a class structure with inheritance and exception handling.</a:t>
            </a:r>
            <a:endParaRPr lang="en-US"/>
          </a:p>
        </p:txBody>
      </p:sp>
      <p:sp>
        <p:nvSpPr>
          <p:cNvPr id="4" name="Rectangles 3"/>
          <p:cNvSpPr/>
          <p:nvPr/>
        </p:nvSpPr>
        <p:spPr>
          <a:xfrm>
            <a:off x="7558405" y="4660265"/>
            <a:ext cx="3145790" cy="535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Practice -&gt; Java 1</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0066F2"/>
                </a:solidFill>
              </a:rPr>
              <a:t>Introduction to Python for Testing</a:t>
            </a:r>
            <a:endParaRPr lang="en-US" b="1">
              <a:solidFill>
                <a:srgbClr val="0066F2"/>
              </a:solidFill>
            </a:endParaRPr>
          </a:p>
        </p:txBody>
      </p:sp>
      <p:sp>
        <p:nvSpPr>
          <p:cNvPr id="3" name="Content Placeholder 2"/>
          <p:cNvSpPr>
            <a:spLocks noGrp="1"/>
          </p:cNvSpPr>
          <p:nvPr>
            <p:ph idx="1"/>
          </p:nvPr>
        </p:nvSpPr>
        <p:spPr/>
        <p:txBody>
          <a:bodyPr/>
          <a:p>
            <a:pPr marL="0" indent="0">
              <a:buNone/>
            </a:pPr>
            <a:r>
              <a:rPr lang="en-US" b="1"/>
              <a:t>Python Syntax and Structure</a:t>
            </a:r>
            <a:endParaRPr lang="en-US" b="1"/>
          </a:p>
          <a:p>
            <a:pPr lvl="1">
              <a:buFont typeface="Arial" panose="020B0604020202020204" pitchFamily="34" charset="0"/>
              <a:buChar char="•"/>
            </a:pPr>
            <a:r>
              <a:rPr lang="en-US"/>
              <a:t>Basic syntax, indentation, variables, data types, and operators.</a:t>
            </a:r>
            <a:endParaRPr lang="en-US"/>
          </a:p>
          <a:p>
            <a:pPr lvl="1">
              <a:buFont typeface="Arial" panose="020B0604020202020204" pitchFamily="34" charset="0"/>
              <a:buChar char="•"/>
            </a:pPr>
            <a:r>
              <a:rPr lang="en-US"/>
              <a:t>Control structures: if-else, loops (for, while).</a:t>
            </a:r>
            <a:endParaRPr lang="en-US"/>
          </a:p>
          <a:p>
            <a:pPr marL="457200" lvl="1" indent="0">
              <a:buFont typeface="Arial" panose="020B0604020202020204" pitchFamily="34" charset="0"/>
              <a:buNone/>
            </a:pPr>
            <a:endParaRPr lang="en-US"/>
          </a:p>
          <a:p>
            <a:pPr marL="0" lvl="0" indent="0">
              <a:buFont typeface="Arial" panose="020B0604020202020204" pitchFamily="34" charset="0"/>
              <a:buNone/>
            </a:pPr>
            <a:r>
              <a:rPr lang="en-US" b="1"/>
              <a:t>Python Functions</a:t>
            </a:r>
            <a:endParaRPr lang="en-US" b="1"/>
          </a:p>
          <a:p>
            <a:pPr lvl="1">
              <a:buFont typeface="Wingdings" panose="05000000000000000000" charset="0"/>
              <a:buChar char=""/>
            </a:pPr>
            <a:r>
              <a:rPr lang="en-US"/>
              <a:t>Defining functions, parameters, return statements.</a:t>
            </a:r>
            <a:endParaRPr lang="en-US"/>
          </a:p>
          <a:p>
            <a:pPr lvl="1">
              <a:buFont typeface="Wingdings" panose="05000000000000000000" charset="0"/>
              <a:buChar char=""/>
            </a:pPr>
            <a:r>
              <a:rPr lang="en-US"/>
              <a:t>Lambda functions.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0066F2"/>
                </a:solidFill>
              </a:rPr>
              <a:t>Python - Basic Concepts &amp; OOP</a:t>
            </a:r>
            <a:endParaRPr lang="en-US" b="1">
              <a:solidFill>
                <a:srgbClr val="0066F2"/>
              </a:solidFill>
            </a:endParaRPr>
          </a:p>
        </p:txBody>
      </p:sp>
      <p:sp>
        <p:nvSpPr>
          <p:cNvPr id="3" name="Content Placeholder 2"/>
          <p:cNvSpPr>
            <a:spLocks noGrp="1"/>
          </p:cNvSpPr>
          <p:nvPr>
            <p:ph idx="1"/>
          </p:nvPr>
        </p:nvSpPr>
        <p:spPr/>
        <p:txBody>
          <a:bodyPr>
            <a:normAutofit lnSpcReduction="10000"/>
          </a:bodyPr>
          <a:p>
            <a:pPr marL="0" indent="0">
              <a:buNone/>
            </a:pPr>
            <a:r>
              <a:rPr lang="en-US"/>
              <a:t># Python program to illustrate simple functions</a:t>
            </a:r>
            <a:endParaRPr lang="en-US"/>
          </a:p>
          <a:p>
            <a:pPr marL="0" indent="0">
              <a:buNone/>
            </a:pPr>
            <a:endParaRPr lang="en-US"/>
          </a:p>
          <a:p>
            <a:pPr marL="0" indent="0">
              <a:buNone/>
            </a:pPr>
            <a:r>
              <a:rPr lang="en-US"/>
              <a:t># Function to add two numbers</a:t>
            </a:r>
            <a:endParaRPr lang="en-US"/>
          </a:p>
          <a:p>
            <a:pPr marL="0" indent="0">
              <a:buNone/>
            </a:pPr>
            <a:r>
              <a:rPr lang="en-US"/>
              <a:t>def add(num1, num2):</a:t>
            </a:r>
            <a:endParaRPr lang="en-US"/>
          </a:p>
          <a:p>
            <a:pPr marL="0" indent="0">
              <a:buNone/>
            </a:pPr>
            <a:r>
              <a:rPr lang="en-US"/>
              <a:t>    return num1 + num2</a:t>
            </a:r>
            <a:endParaRPr lang="en-US"/>
          </a:p>
          <a:p>
            <a:pPr marL="0" indent="0">
              <a:buNone/>
            </a:pPr>
            <a:endParaRPr lang="en-US"/>
          </a:p>
          <a:p>
            <a:pPr marL="0" indent="0">
              <a:buNone/>
            </a:pPr>
            <a:r>
              <a:rPr lang="en-US"/>
              <a:t># Driver code</a:t>
            </a:r>
            <a:endParaRPr lang="en-US"/>
          </a:p>
          <a:p>
            <a:pPr marL="0" indent="0">
              <a:buNone/>
            </a:pPr>
            <a:r>
              <a:rPr lang="en-US"/>
              <a:t>sum = add(10, 20)</a:t>
            </a:r>
            <a:endParaRPr lang="en-US"/>
          </a:p>
          <a:p>
            <a:pPr marL="0" indent="0">
              <a:buNone/>
            </a:pPr>
            <a:r>
              <a:rPr lang="en-US"/>
              <a:t>print(f"The sum is: {sum}")</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b="1">
                <a:solidFill>
                  <a:srgbClr val="0066F2"/>
                </a:solidFill>
              </a:rPr>
              <a:t>Object-Oriented Programming in Python</a:t>
            </a:r>
            <a:endParaRPr lang="en-US" b="1">
              <a:solidFill>
                <a:srgbClr val="0066F2"/>
              </a:solidFill>
            </a:endParaRPr>
          </a:p>
        </p:txBody>
      </p:sp>
      <p:sp>
        <p:nvSpPr>
          <p:cNvPr id="3" name="Content Placeholder 2"/>
          <p:cNvSpPr>
            <a:spLocks noGrp="1"/>
          </p:cNvSpPr>
          <p:nvPr>
            <p:ph idx="1"/>
          </p:nvPr>
        </p:nvSpPr>
        <p:spPr/>
        <p:txBody>
          <a:bodyPr>
            <a:normAutofit/>
          </a:bodyPr>
          <a:p>
            <a:pPr marL="0" indent="0">
              <a:buNone/>
            </a:pPr>
            <a:r>
              <a:rPr lang="en-US"/>
              <a:t>1. Classes and Objects</a:t>
            </a:r>
            <a:endParaRPr lang="en-US"/>
          </a:p>
          <a:p>
            <a:pPr lvl="1"/>
            <a:r>
              <a:rPr lang="en-US"/>
              <a:t>Understanding classes, objects, and initialization.</a:t>
            </a:r>
            <a:endParaRPr lang="en-US"/>
          </a:p>
          <a:p>
            <a:pPr lvl="1"/>
            <a:r>
              <a:rPr lang="en-US"/>
              <a:t>'self' keyword, class vs instance variables.</a:t>
            </a:r>
            <a:endParaRPr lang="en-US"/>
          </a:p>
          <a:p>
            <a:pPr marL="0" indent="0">
              <a:buNone/>
            </a:pPr>
            <a:r>
              <a:rPr lang="en-US"/>
              <a:t>2. Core OOP Concepts in Python</a:t>
            </a:r>
            <a:endParaRPr lang="en-US"/>
          </a:p>
          <a:p>
            <a:pPr lvl="1"/>
            <a:r>
              <a:rPr lang="en-US" b="1"/>
              <a:t>Encapsulation: </a:t>
            </a:r>
            <a:r>
              <a:rPr lang="en-US"/>
              <a:t>Using private attributes, getters, and setters.</a:t>
            </a:r>
            <a:endParaRPr lang="en-US"/>
          </a:p>
          <a:p>
            <a:pPr lvl="1"/>
            <a:r>
              <a:rPr lang="en-US" b="1"/>
              <a:t>Inheritance:</a:t>
            </a:r>
            <a:r>
              <a:rPr lang="en-US"/>
              <a:t> Single, multiple, multilevel inheritance.</a:t>
            </a:r>
            <a:endParaRPr lang="en-US"/>
          </a:p>
          <a:p>
            <a:pPr lvl="1"/>
            <a:r>
              <a:rPr lang="en-US" b="1"/>
              <a:t>Polymorphism: </a:t>
            </a:r>
            <a:r>
              <a:rPr lang="en-US"/>
              <a:t>Method overriding.</a:t>
            </a:r>
            <a:endParaRPr lang="en-US"/>
          </a:p>
          <a:p>
            <a:pPr lvl="1"/>
            <a:r>
              <a:rPr lang="en-US" b="1"/>
              <a:t>Abstraction: </a:t>
            </a:r>
            <a:r>
              <a:rPr lang="en-US"/>
              <a:t>Abstract classes and methods.</a:t>
            </a:r>
            <a:endParaRPr lang="en-US"/>
          </a:p>
          <a:p>
            <a:pPr marL="0" indent="0">
              <a:buNone/>
            </a:pPr>
            <a:r>
              <a:rPr lang="en-US"/>
              <a:t>3. Error and Exception Handling</a:t>
            </a:r>
            <a:endParaRPr lang="en-US"/>
          </a:p>
          <a:p>
            <a:pPr lvl="1"/>
            <a:r>
              <a:rPr lang="en-US"/>
              <a:t>Using try-except blocks, multiple exceptions.</a:t>
            </a:r>
            <a:endParaRPr lang="en-US"/>
          </a:p>
          <a:p>
            <a:pPr marL="457200" lvl="1" indent="0">
              <a:buNone/>
            </a:pP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1650" y="365125"/>
            <a:ext cx="11569065" cy="1325880"/>
          </a:xfrm>
        </p:spPr>
        <p:txBody>
          <a:bodyPr>
            <a:normAutofit fontScale="90000"/>
          </a:bodyPr>
          <a:p>
            <a:r>
              <a:rPr lang="en-US" b="1">
                <a:solidFill>
                  <a:srgbClr val="0066F2"/>
                </a:solidFill>
              </a:rPr>
              <a:t>Object-Oriented Programming (OOP) in Python</a:t>
            </a:r>
            <a:endParaRPr lang="en-US" b="1">
              <a:solidFill>
                <a:srgbClr val="0066F2"/>
              </a:solidFill>
            </a:endParaRPr>
          </a:p>
        </p:txBody>
      </p:sp>
      <p:sp>
        <p:nvSpPr>
          <p:cNvPr id="3" name="Content Placeholder 2"/>
          <p:cNvSpPr>
            <a:spLocks noGrp="1"/>
          </p:cNvSpPr>
          <p:nvPr>
            <p:ph idx="1"/>
          </p:nvPr>
        </p:nvSpPr>
        <p:spPr>
          <a:xfrm>
            <a:off x="838200" y="1825625"/>
            <a:ext cx="5772150" cy="4351655"/>
          </a:xfrm>
        </p:spPr>
        <p:txBody>
          <a:bodyPr>
            <a:normAutofit fontScale="70000"/>
          </a:bodyPr>
          <a:p>
            <a:pPr marL="0" indent="0">
              <a:buNone/>
            </a:pPr>
            <a:r>
              <a:rPr lang="en-US"/>
              <a:t># Python program to illustrate OOP concepts</a:t>
            </a:r>
            <a:endParaRPr lang="en-US"/>
          </a:p>
          <a:p>
            <a:pPr marL="0" indent="0">
              <a:buNone/>
            </a:pPr>
            <a:r>
              <a:rPr lang="en-US"/>
              <a:t>class Rectangle:</a:t>
            </a:r>
            <a:endParaRPr lang="en-US"/>
          </a:p>
          <a:p>
            <a:pPr marL="0" indent="0">
              <a:buNone/>
            </a:pPr>
            <a:r>
              <a:rPr lang="en-US"/>
              <a:t>    # constructor</a:t>
            </a:r>
            <a:endParaRPr lang="en-US"/>
          </a:p>
          <a:p>
            <a:pPr marL="0" indent="0">
              <a:buNone/>
            </a:pPr>
            <a:r>
              <a:rPr lang="en-US"/>
              <a:t>    def __init__(self, length, width):</a:t>
            </a:r>
            <a:endParaRPr lang="en-US"/>
          </a:p>
          <a:p>
            <a:pPr marL="0" indent="0">
              <a:buNone/>
            </a:pPr>
            <a:r>
              <a:rPr lang="en-US"/>
              <a:t>        self.length = length</a:t>
            </a:r>
            <a:endParaRPr lang="en-US"/>
          </a:p>
          <a:p>
            <a:pPr marL="0" indent="0">
              <a:buNone/>
            </a:pPr>
            <a:r>
              <a:rPr lang="en-US"/>
              <a:t>        self.width = width</a:t>
            </a:r>
            <a:endParaRPr lang="en-US"/>
          </a:p>
          <a:p>
            <a:pPr marL="0" indent="0">
              <a:buNone/>
            </a:pPr>
            <a:r>
              <a:rPr lang="en-US"/>
              <a:t>    </a:t>
            </a:r>
            <a:endParaRPr lang="en-US"/>
          </a:p>
          <a:p>
            <a:pPr marL="0" indent="0">
              <a:buNone/>
            </a:pPr>
            <a:r>
              <a:rPr lang="en-US"/>
              <a:t>    # method to calculate area</a:t>
            </a:r>
            <a:endParaRPr lang="en-US"/>
          </a:p>
          <a:p>
            <a:pPr marL="0" indent="0">
              <a:buNone/>
            </a:pPr>
            <a:r>
              <a:rPr lang="en-US"/>
              <a:t>    def get_area(self):</a:t>
            </a:r>
            <a:endParaRPr lang="en-US"/>
          </a:p>
          <a:p>
            <a:pPr marL="0" indent="0">
              <a:buNone/>
            </a:pPr>
            <a:r>
              <a:rPr lang="en-US"/>
              <a:t>        return self.length * self.width</a:t>
            </a:r>
            <a:endParaRPr lang="en-US"/>
          </a:p>
          <a:p>
            <a:pPr marL="0" indent="0">
              <a:buNone/>
            </a:pPr>
            <a:endParaRPr lang="en-US"/>
          </a:p>
          <a:p>
            <a:pPr marL="0" indent="0">
              <a:buNone/>
            </a:pPr>
            <a:endParaRPr lang="en-US"/>
          </a:p>
        </p:txBody>
      </p:sp>
      <p:sp>
        <p:nvSpPr>
          <p:cNvPr id="4" name="Text Box 3"/>
          <p:cNvSpPr txBox="1"/>
          <p:nvPr/>
        </p:nvSpPr>
        <p:spPr>
          <a:xfrm>
            <a:off x="6527800" y="1825625"/>
            <a:ext cx="5092700" cy="922020"/>
          </a:xfrm>
          <a:prstGeom prst="rect">
            <a:avLst/>
          </a:prstGeom>
          <a:noFill/>
        </p:spPr>
        <p:txBody>
          <a:bodyPr wrap="square" rtlCol="0" anchor="t">
            <a:spAutoFit/>
          </a:bodyPr>
          <a:p>
            <a:pPr marL="0" indent="0">
              <a:buNone/>
            </a:pPr>
            <a:r>
              <a:rPr lang="en-US">
                <a:sym typeface="+mn-ea"/>
              </a:rPr>
              <a:t># Driver code</a:t>
            </a:r>
            <a:endParaRPr lang="en-US"/>
          </a:p>
          <a:p>
            <a:pPr marL="0" indent="0">
              <a:buNone/>
            </a:pPr>
            <a:r>
              <a:rPr lang="en-US">
                <a:sym typeface="+mn-ea"/>
              </a:rPr>
              <a:t>rect = Rectangle(10, 20)</a:t>
            </a:r>
            <a:endParaRPr lang="en-US"/>
          </a:p>
          <a:p>
            <a:pPr marL="0" indent="0">
              <a:buNone/>
            </a:pPr>
            <a:r>
              <a:rPr lang="en-US">
                <a:sym typeface="+mn-ea"/>
              </a:rPr>
              <a:t>print(f"Area of the rectangle: {rect.get_area()}")</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b="1">
                <a:solidFill>
                  <a:srgbClr val="0066F2"/>
                </a:solidFill>
              </a:rPr>
              <a:t>Introduction to Java for Testing</a:t>
            </a:r>
            <a:endParaRPr lang="en-US" b="1">
              <a:solidFill>
                <a:srgbClr val="0066F2"/>
              </a:solidFill>
            </a:endParaRPr>
          </a:p>
        </p:txBody>
      </p:sp>
      <p:sp>
        <p:nvSpPr>
          <p:cNvPr id="3" name="Content Placeholder 2"/>
          <p:cNvSpPr>
            <a:spLocks noGrp="1"/>
          </p:cNvSpPr>
          <p:nvPr>
            <p:ph idx="1"/>
          </p:nvPr>
        </p:nvSpPr>
        <p:spPr/>
        <p:txBody>
          <a:bodyPr/>
          <a:p>
            <a:pPr marL="0" indent="0">
              <a:buNone/>
            </a:pPr>
            <a:r>
              <a:rPr lang="en-US" b="1"/>
              <a:t>1. Java Syntax and Structure</a:t>
            </a:r>
            <a:endParaRPr lang="en-US" b="1"/>
          </a:p>
          <a:p>
            <a:pPr lvl="1">
              <a:buFont typeface="Wingdings" panose="05000000000000000000" charset="0"/>
              <a:buChar char=""/>
            </a:pPr>
            <a:r>
              <a:rPr lang="en-US"/>
              <a:t>Basic syntax, variables, data types, and operators.</a:t>
            </a:r>
            <a:endParaRPr lang="en-US"/>
          </a:p>
          <a:p>
            <a:pPr lvl="1">
              <a:buFont typeface="Wingdings" panose="05000000000000000000" charset="0"/>
              <a:buChar char=""/>
            </a:pPr>
            <a:r>
              <a:rPr lang="en-US"/>
              <a:t>Control structures: </a:t>
            </a:r>
            <a:r>
              <a:rPr lang="en-US" b="1"/>
              <a:t>if-else</a:t>
            </a:r>
            <a:r>
              <a:rPr lang="en-US"/>
              <a:t>, </a:t>
            </a:r>
            <a:r>
              <a:rPr lang="en-US" b="1"/>
              <a:t>switch-case</a:t>
            </a:r>
            <a:r>
              <a:rPr lang="en-US"/>
              <a:t>, loops (</a:t>
            </a:r>
            <a:r>
              <a:rPr lang="en-US" b="1"/>
              <a:t>for</a:t>
            </a:r>
            <a:r>
              <a:rPr lang="en-US"/>
              <a:t>, </a:t>
            </a:r>
            <a:r>
              <a:rPr lang="en-US" b="1"/>
              <a:t>while</a:t>
            </a:r>
            <a:r>
              <a:rPr lang="en-US"/>
              <a:t>, </a:t>
            </a:r>
            <a:r>
              <a:rPr lang="en-US" b="1"/>
              <a:t>do-while</a:t>
            </a:r>
            <a:r>
              <a:rPr lang="en-US"/>
              <a:t>).</a:t>
            </a:r>
            <a:endParaRPr lang="en-US"/>
          </a:p>
          <a:p>
            <a:pPr marL="0" indent="0">
              <a:buNone/>
            </a:pPr>
            <a:endParaRPr lang="en-US"/>
          </a:p>
          <a:p>
            <a:pPr marL="0" indent="0">
              <a:buNone/>
            </a:pPr>
            <a:r>
              <a:rPr lang="en-US" b="1"/>
              <a:t>2. Java Methods and Functions</a:t>
            </a:r>
            <a:endParaRPr lang="en-US" b="1"/>
          </a:p>
          <a:p>
            <a:pPr lvl="1">
              <a:buFont typeface="Wingdings" panose="05000000000000000000" charset="0"/>
              <a:buChar char=""/>
            </a:pPr>
            <a:r>
              <a:rPr lang="en-US"/>
              <a:t>Understanding methods, parameters, return types.</a:t>
            </a:r>
            <a:endParaRPr lang="en-US"/>
          </a:p>
          <a:p>
            <a:pPr lvl="1">
              <a:buFont typeface="Wingdings" panose="05000000000000000000" charset="0"/>
              <a:buChar char=""/>
            </a:pPr>
            <a:r>
              <a:rPr lang="en-US">
                <a:solidFill>
                  <a:schemeClr val="tx1"/>
                </a:solidFill>
              </a:rPr>
              <a:t>Method overloading and recursive methods.</a:t>
            </a:r>
            <a:endParaRPr lang="en-US">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5120" y="163195"/>
            <a:ext cx="10515600" cy="1325563"/>
          </a:xfrm>
        </p:spPr>
        <p:txBody>
          <a:bodyPr>
            <a:normAutofit fontScale="90000"/>
          </a:bodyPr>
          <a:p>
            <a:pPr algn="l">
              <a:buClrTx/>
              <a:buSzTx/>
              <a:buFontTx/>
            </a:pPr>
            <a:r>
              <a:rPr lang="en-US" b="1">
                <a:solidFill>
                  <a:srgbClr val="0066F2"/>
                </a:solidFill>
              </a:rPr>
              <a:t>Encapsulation </a:t>
            </a:r>
            <a:br>
              <a:rPr lang="en-US" b="1">
                <a:solidFill>
                  <a:srgbClr val="0066F2"/>
                </a:solidFill>
              </a:rPr>
            </a:br>
            <a:r>
              <a:rPr lang="en-US" b="1">
                <a:solidFill>
                  <a:srgbClr val="0066F2"/>
                </a:solidFill>
              </a:rPr>
              <a:t>Example</a:t>
            </a:r>
            <a:endParaRPr lang="en-US" b="1">
              <a:solidFill>
                <a:srgbClr val="0066F2"/>
              </a:solidFill>
            </a:endParaRPr>
          </a:p>
        </p:txBody>
      </p:sp>
      <p:sp>
        <p:nvSpPr>
          <p:cNvPr id="3" name="Content Placeholder 2"/>
          <p:cNvSpPr>
            <a:spLocks noGrp="1"/>
          </p:cNvSpPr>
          <p:nvPr>
            <p:ph idx="1"/>
          </p:nvPr>
        </p:nvSpPr>
        <p:spPr>
          <a:xfrm>
            <a:off x="214630" y="1825625"/>
            <a:ext cx="4661535" cy="4351655"/>
          </a:xfrm>
        </p:spPr>
        <p:txBody>
          <a:bodyPr/>
          <a:p>
            <a:r>
              <a:rPr lang="en-US"/>
              <a:t>This is achieved using private attributes (denoted by prefixing the attribute name with an underscore `_`), and providing public getter and setter methods to manipulate these attributes.</a:t>
            </a:r>
            <a:endParaRPr lang="en-US"/>
          </a:p>
        </p:txBody>
      </p:sp>
      <p:pic>
        <p:nvPicPr>
          <p:cNvPr id="4" name="Picture 3" descr="Screenshot 2024-02-22 at 6.43.20 in the evening"/>
          <p:cNvPicPr>
            <a:picLocks noChangeAspect="1"/>
          </p:cNvPicPr>
          <p:nvPr/>
        </p:nvPicPr>
        <p:blipFill>
          <a:blip r:embed="rId1"/>
          <a:stretch>
            <a:fillRect/>
          </a:stretch>
        </p:blipFill>
        <p:spPr>
          <a:xfrm>
            <a:off x="4876800" y="635"/>
            <a:ext cx="7315200" cy="685673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l">
              <a:buClrTx/>
              <a:buSzTx/>
              <a:buFontTx/>
            </a:pPr>
            <a:r>
              <a:rPr lang="en-US" b="1">
                <a:solidFill>
                  <a:srgbClr val="0066F2"/>
                </a:solidFill>
              </a:rPr>
              <a:t>Inheritance </a:t>
            </a:r>
            <a:br>
              <a:rPr lang="en-US" b="1">
                <a:solidFill>
                  <a:srgbClr val="0066F2"/>
                </a:solidFill>
              </a:rPr>
            </a:br>
            <a:r>
              <a:rPr lang="en-US" b="1">
                <a:solidFill>
                  <a:srgbClr val="0066F2"/>
                </a:solidFill>
              </a:rPr>
              <a:t>Example</a:t>
            </a:r>
            <a:endParaRPr lang="en-US" b="1">
              <a:solidFill>
                <a:srgbClr val="0066F2"/>
              </a:solidFill>
            </a:endParaRPr>
          </a:p>
        </p:txBody>
      </p:sp>
      <p:pic>
        <p:nvPicPr>
          <p:cNvPr id="4" name="Content Placeholder 3" descr="Screenshot 2024-02-22 at 6.45.00 in the evening"/>
          <p:cNvPicPr>
            <a:picLocks noChangeAspect="1"/>
          </p:cNvPicPr>
          <p:nvPr>
            <p:ph idx="1"/>
          </p:nvPr>
        </p:nvPicPr>
        <p:blipFill>
          <a:blip r:embed="rId1"/>
          <a:stretch>
            <a:fillRect/>
          </a:stretch>
        </p:blipFill>
        <p:spPr>
          <a:xfrm>
            <a:off x="4953000" y="635"/>
            <a:ext cx="7239000" cy="6857365"/>
          </a:xfrm>
          <a:prstGeom prst="rect">
            <a:avLst/>
          </a:prstGeom>
        </p:spPr>
      </p:pic>
      <p:sp>
        <p:nvSpPr>
          <p:cNvPr id="5" name="Text Box 4"/>
          <p:cNvSpPr txBox="1"/>
          <p:nvPr/>
        </p:nvSpPr>
        <p:spPr>
          <a:xfrm>
            <a:off x="838200" y="2030730"/>
            <a:ext cx="3841115" cy="3538220"/>
          </a:xfrm>
          <a:prstGeom prst="rect">
            <a:avLst/>
          </a:prstGeom>
          <a:noFill/>
        </p:spPr>
        <p:txBody>
          <a:bodyPr wrap="square" rtlCol="0" anchor="t">
            <a:spAutoFit/>
          </a:bodyPr>
          <a:p>
            <a:r>
              <a:rPr lang="en-US" sz="2800"/>
              <a:t>Python supports different types of inheritance, including </a:t>
            </a:r>
            <a:r>
              <a:rPr lang="en-US" sz="2800" b="1"/>
              <a:t>single</a:t>
            </a:r>
            <a:r>
              <a:rPr lang="en-US" sz="2800"/>
              <a:t>, </a:t>
            </a:r>
            <a:r>
              <a:rPr lang="en-US" sz="2800" b="1"/>
              <a:t>multiple</a:t>
            </a:r>
            <a:r>
              <a:rPr lang="en-US" sz="2800"/>
              <a:t>, and </a:t>
            </a:r>
            <a:r>
              <a:rPr lang="en-US" sz="2800" b="1"/>
              <a:t>multilevel inheritance</a:t>
            </a:r>
            <a:r>
              <a:rPr lang="en-US" sz="2800"/>
              <a:t>.</a:t>
            </a:r>
            <a:endParaRPr lang="en-US" sz="2800"/>
          </a:p>
          <a:p>
            <a:endParaRPr lang="en-US" sz="2800"/>
          </a:p>
          <a:p>
            <a:r>
              <a:rPr lang="en-US" sz="2800"/>
              <a:t>Example (Single Inheritance):</a:t>
            </a:r>
            <a:endParaRPr 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solidFill>
                  <a:srgbClr val="0066F2"/>
                </a:solidFill>
              </a:rPr>
              <a:t>Polymorphism</a:t>
            </a:r>
            <a:endParaRPr lang="en-US" b="1">
              <a:solidFill>
                <a:srgbClr val="0066F2"/>
              </a:solidFill>
            </a:endParaRPr>
          </a:p>
        </p:txBody>
      </p:sp>
      <p:sp>
        <p:nvSpPr>
          <p:cNvPr id="3" name="Content Placeholder 2"/>
          <p:cNvSpPr>
            <a:spLocks noGrp="1"/>
          </p:cNvSpPr>
          <p:nvPr>
            <p:ph idx="1"/>
          </p:nvPr>
        </p:nvSpPr>
        <p:spPr>
          <a:xfrm>
            <a:off x="838200" y="1825625"/>
            <a:ext cx="5547995" cy="4351655"/>
          </a:xfrm>
        </p:spPr>
        <p:txBody>
          <a:bodyPr/>
          <a:p>
            <a:r>
              <a:rPr lang="en-US"/>
              <a:t>Polymorphism in Python allows methods to do different things based on the object that is calling them. </a:t>
            </a:r>
            <a:endParaRPr lang="en-US"/>
          </a:p>
        </p:txBody>
      </p:sp>
      <p:pic>
        <p:nvPicPr>
          <p:cNvPr id="4" name="Picture 3" descr="Screenshot 2024-02-22 at 7.06.42 in the evening"/>
          <p:cNvPicPr>
            <a:picLocks noChangeAspect="1"/>
          </p:cNvPicPr>
          <p:nvPr/>
        </p:nvPicPr>
        <p:blipFill>
          <a:blip r:embed="rId1"/>
          <a:stretch>
            <a:fillRect/>
          </a:stretch>
        </p:blipFill>
        <p:spPr>
          <a:xfrm>
            <a:off x="6155690" y="0"/>
            <a:ext cx="6036310" cy="6858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solidFill>
                  <a:srgbClr val="0066F2"/>
                </a:solidFill>
              </a:rPr>
              <a:t>Abstraction</a:t>
            </a:r>
            <a:endParaRPr lang="en-US" b="1">
              <a:solidFill>
                <a:srgbClr val="0066F2"/>
              </a:solidFill>
            </a:endParaRPr>
          </a:p>
        </p:txBody>
      </p:sp>
      <p:sp>
        <p:nvSpPr>
          <p:cNvPr id="3" name="Content Placeholder 2"/>
          <p:cNvSpPr>
            <a:spLocks noGrp="1"/>
          </p:cNvSpPr>
          <p:nvPr>
            <p:ph idx="1"/>
          </p:nvPr>
        </p:nvSpPr>
        <p:spPr>
          <a:xfrm>
            <a:off x="838200" y="1825625"/>
            <a:ext cx="4866640" cy="4351655"/>
          </a:xfrm>
        </p:spPr>
        <p:txBody>
          <a:bodyPr>
            <a:normAutofit lnSpcReduction="10000"/>
          </a:bodyPr>
          <a:p>
            <a:pPr algn="l"/>
            <a:r>
              <a:rPr lang="en-US"/>
              <a:t>Abstraction in Python involves using abstract classes and methods to define a template for other classes. </a:t>
            </a:r>
            <a:endParaRPr lang="en-US"/>
          </a:p>
          <a:p>
            <a:r>
              <a:rPr lang="en-US"/>
              <a:t>An abstract class cannot be instantiated and requires subclasses to provide implementations for the abstract methods.</a:t>
            </a:r>
            <a:endParaRPr lang="en-US"/>
          </a:p>
        </p:txBody>
      </p:sp>
      <p:pic>
        <p:nvPicPr>
          <p:cNvPr id="4" name="Picture 3" descr="Screenshot 2024-02-22 at 7.08.04 in the evening"/>
          <p:cNvPicPr>
            <a:picLocks noChangeAspect="1"/>
          </p:cNvPicPr>
          <p:nvPr/>
        </p:nvPicPr>
        <p:blipFill>
          <a:blip r:embed="rId1"/>
          <a:stretch>
            <a:fillRect/>
          </a:stretch>
        </p:blipFill>
        <p:spPr>
          <a:xfrm>
            <a:off x="6005195" y="0"/>
            <a:ext cx="6186170" cy="68294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solidFill>
                  <a:srgbClr val="0066F2"/>
                </a:solidFill>
              </a:rPr>
              <a:t>Using try-except Blocks</a:t>
            </a:r>
            <a:endParaRPr lang="en-US" b="1">
              <a:solidFill>
                <a:srgbClr val="0066F2"/>
              </a:solidFill>
            </a:endParaRPr>
          </a:p>
        </p:txBody>
      </p:sp>
      <p:pic>
        <p:nvPicPr>
          <p:cNvPr id="5" name="Content Placeholder 4" descr="Screenshot 2024-02-22 at 7.10.10 in the evening"/>
          <p:cNvPicPr>
            <a:picLocks noChangeAspect="1"/>
          </p:cNvPicPr>
          <p:nvPr>
            <p:ph idx="1"/>
          </p:nvPr>
        </p:nvPicPr>
        <p:blipFill>
          <a:blip r:embed="rId1"/>
          <a:stretch>
            <a:fillRect/>
          </a:stretch>
        </p:blipFill>
        <p:spPr>
          <a:xfrm>
            <a:off x="838200" y="1543685"/>
            <a:ext cx="7309485" cy="25857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solidFill>
                  <a:srgbClr val="0066F2"/>
                </a:solidFill>
              </a:rPr>
              <a:t>Handling Multiple Exceptions</a:t>
            </a:r>
            <a:endParaRPr lang="en-US" b="1">
              <a:solidFill>
                <a:srgbClr val="0066F2"/>
              </a:solidFill>
            </a:endParaRPr>
          </a:p>
        </p:txBody>
      </p:sp>
      <p:pic>
        <p:nvPicPr>
          <p:cNvPr id="4" name="Content Placeholder 3" descr="Screenshot 2024-02-22 at 7.44.50 in the evening"/>
          <p:cNvPicPr>
            <a:picLocks noChangeAspect="1"/>
          </p:cNvPicPr>
          <p:nvPr>
            <p:ph idx="1"/>
          </p:nvPr>
        </p:nvPicPr>
        <p:blipFill>
          <a:blip r:embed="rId1"/>
          <a:stretch>
            <a:fillRect/>
          </a:stretch>
        </p:blipFill>
        <p:spPr>
          <a:xfrm>
            <a:off x="838200" y="1691005"/>
            <a:ext cx="6807200" cy="27559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solidFill>
                  <a:srgbClr val="0066F2"/>
                </a:solidFill>
              </a:rPr>
              <a:t>Using a Generic Exception Block</a:t>
            </a:r>
            <a:endParaRPr lang="en-US" b="1">
              <a:solidFill>
                <a:srgbClr val="0066F2"/>
              </a:solidFill>
            </a:endParaRPr>
          </a:p>
        </p:txBody>
      </p:sp>
      <p:sp>
        <p:nvSpPr>
          <p:cNvPr id="3" name="Content Placeholder 2"/>
          <p:cNvSpPr>
            <a:spLocks noGrp="1"/>
          </p:cNvSpPr>
          <p:nvPr>
            <p:ph idx="1"/>
          </p:nvPr>
        </p:nvSpPr>
        <p:spPr>
          <a:xfrm>
            <a:off x="441325" y="1691005"/>
            <a:ext cx="4942840" cy="4351655"/>
          </a:xfrm>
        </p:spPr>
        <p:txBody>
          <a:bodyPr>
            <a:normAutofit lnSpcReduction="20000"/>
          </a:bodyPr>
          <a:p>
            <a:r>
              <a:rPr lang="en-US"/>
              <a:t>For a catch-all approach, you can use a generic except block without specifying an exception type. </a:t>
            </a:r>
            <a:endParaRPr lang="en-US"/>
          </a:p>
          <a:p>
            <a:r>
              <a:rPr lang="en-US"/>
              <a:t>This will catch any exception not caught by the previous blocks. However, using this approach should be done with care, as it can make debugging harder by catching unexpected errors silently.</a:t>
            </a:r>
            <a:endParaRPr lang="en-US"/>
          </a:p>
        </p:txBody>
      </p:sp>
      <p:pic>
        <p:nvPicPr>
          <p:cNvPr id="4" name="Picture 3" descr="Screenshot 2024-02-22 at 7.46.23 in the evening"/>
          <p:cNvPicPr>
            <a:picLocks noChangeAspect="1"/>
          </p:cNvPicPr>
          <p:nvPr/>
        </p:nvPicPr>
        <p:blipFill>
          <a:blip r:embed="rId1"/>
          <a:stretch>
            <a:fillRect/>
          </a:stretch>
        </p:blipFill>
        <p:spPr>
          <a:xfrm>
            <a:off x="5384165" y="1691005"/>
            <a:ext cx="6807835" cy="309499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solidFill>
                  <a:srgbClr val="0066F2"/>
                </a:solidFill>
              </a:rPr>
              <a:t>Finally Block</a:t>
            </a:r>
            <a:endParaRPr lang="en-US" b="1">
              <a:solidFill>
                <a:srgbClr val="0066F2"/>
              </a:solidFill>
            </a:endParaRPr>
          </a:p>
        </p:txBody>
      </p:sp>
      <p:sp>
        <p:nvSpPr>
          <p:cNvPr id="3" name="Content Placeholder 2"/>
          <p:cNvSpPr>
            <a:spLocks noGrp="1"/>
          </p:cNvSpPr>
          <p:nvPr>
            <p:ph idx="1"/>
          </p:nvPr>
        </p:nvSpPr>
        <p:spPr>
          <a:xfrm>
            <a:off x="490220" y="1552575"/>
            <a:ext cx="4355465" cy="3490595"/>
          </a:xfrm>
        </p:spPr>
        <p:txBody>
          <a:bodyPr>
            <a:normAutofit lnSpcReduction="10000"/>
          </a:bodyPr>
          <a:p>
            <a:r>
              <a:rPr lang="en-US"/>
              <a:t>The finally block, if present, will be executed no matter what, whether an exception is raised or not. This is useful for cleaning up resources, like closing files or network connections.</a:t>
            </a:r>
            <a:endParaRPr lang="en-US"/>
          </a:p>
        </p:txBody>
      </p:sp>
      <p:pic>
        <p:nvPicPr>
          <p:cNvPr id="5" name="Picture 4" descr="Screenshot 2024-02-22 at 7.48.25 in the evening"/>
          <p:cNvPicPr>
            <a:picLocks noChangeAspect="1"/>
          </p:cNvPicPr>
          <p:nvPr/>
        </p:nvPicPr>
        <p:blipFill>
          <a:blip r:embed="rId1"/>
          <a:stretch>
            <a:fillRect/>
          </a:stretch>
        </p:blipFill>
        <p:spPr>
          <a:xfrm>
            <a:off x="5135880" y="1552575"/>
            <a:ext cx="7056120" cy="3101975"/>
          </a:xfrm>
          <a:prstGeom prst="rect">
            <a:avLst/>
          </a:prstGeom>
        </p:spPr>
      </p:pic>
      <p:sp>
        <p:nvSpPr>
          <p:cNvPr id="6" name="Text Box 5"/>
          <p:cNvSpPr txBox="1"/>
          <p:nvPr/>
        </p:nvSpPr>
        <p:spPr>
          <a:xfrm>
            <a:off x="605155" y="4827905"/>
            <a:ext cx="11586845" cy="2030095"/>
          </a:xfrm>
          <a:prstGeom prst="rect">
            <a:avLst/>
          </a:prstGeom>
          <a:noFill/>
        </p:spPr>
        <p:txBody>
          <a:bodyPr wrap="square" rtlCol="0" anchor="t">
            <a:spAutoFit/>
          </a:bodyPr>
          <a:p>
            <a:r>
              <a:rPr lang="en-US" b="1"/>
              <a:t>Best Practices</a:t>
            </a:r>
            <a:endParaRPr lang="en-US" b="1"/>
          </a:p>
          <a:p>
            <a:r>
              <a:rPr lang="en-US" b="1"/>
              <a:t>Specificity: </a:t>
            </a:r>
            <a:r>
              <a:rPr lang="en-US"/>
              <a:t>Always try to catch specific exceptions rather than using a generic except block. This helps in accurately handling errors and makes your code more understandable.</a:t>
            </a:r>
            <a:endParaRPr lang="en-US"/>
          </a:p>
          <a:p>
            <a:r>
              <a:rPr lang="en-US" b="1"/>
              <a:t>Minimize try Block Scope: </a:t>
            </a:r>
            <a:r>
              <a:rPr lang="en-US"/>
              <a:t>Keep the code inside try blocks to a minimum. The more code inside a try block, the more points at which an unexpected exception can occur.</a:t>
            </a:r>
            <a:endParaRPr lang="en-US"/>
          </a:p>
          <a:p>
            <a:r>
              <a:rPr lang="en-US" b="1"/>
              <a:t>Resource Management: </a:t>
            </a:r>
            <a:r>
              <a:rPr lang="en-US"/>
              <a:t>Use finally or context managers (with statement) to ensure resources are properly managed even if an error occurs.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solidFill>
                  <a:srgbClr val="0066F2"/>
                </a:solidFill>
              </a:rPr>
              <a:t>Class </a:t>
            </a:r>
            <a:r>
              <a:rPr lang="en-US" b="1">
                <a:solidFill>
                  <a:srgbClr val="0066F2"/>
                </a:solidFill>
                <a:sym typeface="+mn-ea"/>
              </a:rPr>
              <a:t>Activity</a:t>
            </a:r>
            <a:endParaRPr lang="en-US" b="1">
              <a:solidFill>
                <a:srgbClr val="0066F2"/>
              </a:solidFill>
              <a:sym typeface="+mn-ea"/>
            </a:endParaRPr>
          </a:p>
        </p:txBody>
      </p:sp>
      <p:sp>
        <p:nvSpPr>
          <p:cNvPr id="3" name="Content Placeholder 2"/>
          <p:cNvSpPr>
            <a:spLocks noGrp="1"/>
          </p:cNvSpPr>
          <p:nvPr>
            <p:ph idx="1"/>
          </p:nvPr>
        </p:nvSpPr>
        <p:spPr/>
        <p:txBody>
          <a:bodyPr/>
          <a:p>
            <a:pPr>
              <a:buFont typeface="Arial" panose="020B0604020202020204" pitchFamily="34" charset="0"/>
              <a:buChar char="•"/>
            </a:pPr>
            <a:r>
              <a:rPr lang="en-US"/>
              <a:t>Hands-on coding exercise. </a:t>
            </a:r>
            <a:endParaRPr lang="en-US"/>
          </a:p>
          <a:p>
            <a:pPr lvl="1">
              <a:buFont typeface="Arial" panose="020B0604020202020204" pitchFamily="34" charset="0"/>
              <a:buChar char="•"/>
            </a:pPr>
            <a:r>
              <a:rPr lang="en-US"/>
              <a:t>Create a Python class structure with inheritance and exception handling.</a:t>
            </a:r>
            <a:endParaRPr lang="en-US"/>
          </a:p>
        </p:txBody>
      </p:sp>
      <p:sp>
        <p:nvSpPr>
          <p:cNvPr id="4" name="Action Button: Document 3">
            <a:hlinkClick r:id="rId1" action="ppaction://hlinkfile"/>
          </p:cNvPr>
          <p:cNvSpPr/>
          <p:nvPr/>
        </p:nvSpPr>
        <p:spPr>
          <a:xfrm>
            <a:off x="9019540" y="4592320"/>
            <a:ext cx="2585085" cy="715010"/>
          </a:xfrm>
          <a:prstGeom prst="actionButton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buClrTx/>
              <a:buSzTx/>
              <a:buFontTx/>
            </a:pPr>
            <a:r>
              <a:rPr lang="en-US" b="1">
                <a:solidFill>
                  <a:srgbClr val="0066F2"/>
                </a:solidFill>
              </a:rPr>
              <a:t>Homework Assignments (To be completed before the next class)</a:t>
            </a:r>
            <a:endParaRPr lang="en-US" b="1">
              <a:solidFill>
                <a:srgbClr val="0066F2"/>
              </a:solidFill>
            </a:endParaRPr>
          </a:p>
        </p:txBody>
      </p:sp>
      <p:sp>
        <p:nvSpPr>
          <p:cNvPr id="3" name="Content Placeholder 2"/>
          <p:cNvSpPr>
            <a:spLocks noGrp="1"/>
          </p:cNvSpPr>
          <p:nvPr>
            <p:ph idx="1"/>
          </p:nvPr>
        </p:nvSpPr>
        <p:spPr>
          <a:xfrm>
            <a:off x="325120" y="1825625"/>
            <a:ext cx="5932170" cy="4351655"/>
          </a:xfrm>
        </p:spPr>
        <p:txBody>
          <a:bodyPr>
            <a:normAutofit lnSpcReduction="20000"/>
          </a:bodyPr>
          <a:p>
            <a:pPr marL="0" indent="0" algn="just">
              <a:buNone/>
            </a:pPr>
            <a:r>
              <a:rPr lang="en-US" b="1">
                <a:solidFill>
                  <a:schemeClr val="accent1"/>
                </a:solidFill>
                <a:sym typeface="+mn-ea"/>
              </a:rPr>
              <a:t>Java Homework:</a:t>
            </a:r>
            <a:r>
              <a:rPr lang="en-US">
                <a:solidFill>
                  <a:schemeClr val="accent1"/>
                </a:solidFill>
                <a:sym typeface="+mn-ea"/>
              </a:rPr>
              <a:t> </a:t>
            </a:r>
            <a:endParaRPr lang="en-US">
              <a:solidFill>
                <a:schemeClr val="accent1"/>
              </a:solidFill>
              <a:sym typeface="+mn-ea"/>
            </a:endParaRPr>
          </a:p>
          <a:p>
            <a:pPr marL="0" indent="0" algn="l">
              <a:buNone/>
            </a:pPr>
            <a:r>
              <a:rPr lang="en-US" b="1">
                <a:sym typeface="+mn-ea"/>
              </a:rPr>
              <a:t>1. </a:t>
            </a:r>
            <a:r>
              <a:rPr lang="en-US">
                <a:sym typeface="+mn-ea"/>
              </a:rPr>
              <a:t>Implement a ‘Circle’ class with a method to calculate the circumference.</a:t>
            </a:r>
            <a:endParaRPr lang="en-US"/>
          </a:p>
          <a:p>
            <a:pPr marL="0" indent="0" algn="l">
              <a:buNone/>
            </a:pPr>
            <a:r>
              <a:rPr lang="en-US" b="1"/>
              <a:t>2. </a:t>
            </a:r>
            <a:r>
              <a:rPr lang="en-US"/>
              <a:t>Create a Java program that simulates a simple banking system. Implement classes for Account, SavingsAccount, and CheckingAccount. Use inheritance and exception handling for error scenarios.</a:t>
            </a:r>
            <a:endParaRPr lang="en-US"/>
          </a:p>
        </p:txBody>
      </p:sp>
      <p:sp>
        <p:nvSpPr>
          <p:cNvPr id="4" name="Text Box 3"/>
          <p:cNvSpPr txBox="1"/>
          <p:nvPr/>
        </p:nvSpPr>
        <p:spPr>
          <a:xfrm>
            <a:off x="6626225" y="1825625"/>
            <a:ext cx="5565775" cy="4831080"/>
          </a:xfrm>
          <a:prstGeom prst="rect">
            <a:avLst/>
          </a:prstGeom>
          <a:noFill/>
        </p:spPr>
        <p:txBody>
          <a:bodyPr wrap="square" rtlCol="0" anchor="t">
            <a:spAutoFit/>
          </a:bodyPr>
          <a:p>
            <a:pPr marL="0" indent="0" algn="just">
              <a:buNone/>
            </a:pPr>
            <a:r>
              <a:rPr lang="en-US" sz="2800" b="1">
                <a:solidFill>
                  <a:schemeClr val="accent1"/>
                </a:solidFill>
                <a:sym typeface="+mn-ea"/>
              </a:rPr>
              <a:t>Python Homework: </a:t>
            </a:r>
            <a:endParaRPr lang="en-US" sz="2800" b="1">
              <a:solidFill>
                <a:schemeClr val="accent1"/>
              </a:solidFill>
              <a:sym typeface="+mn-ea"/>
            </a:endParaRPr>
          </a:p>
          <a:p>
            <a:pPr marL="0" indent="0" algn="l">
              <a:buNone/>
            </a:pPr>
            <a:r>
              <a:rPr lang="en-US" sz="2800" b="1">
                <a:sym typeface="+mn-ea"/>
              </a:rPr>
              <a:t>1.</a:t>
            </a:r>
            <a:r>
              <a:rPr lang="en-US" sz="2800">
                <a:sym typeface="+mn-ea"/>
              </a:rPr>
              <a:t> Create a ‘BankAccount’ class with methods for deposit and withdrawal and maintaining the balance.</a:t>
            </a:r>
            <a:endParaRPr lang="en-US" sz="2800"/>
          </a:p>
          <a:p>
            <a:pPr marL="0" indent="0" algn="l">
              <a:buNone/>
            </a:pPr>
            <a:endParaRPr lang="en-US" sz="2800" b="1">
              <a:sym typeface="+mn-ea"/>
            </a:endParaRPr>
          </a:p>
          <a:p>
            <a:pPr marL="0" indent="0" algn="l">
              <a:buNone/>
            </a:pPr>
            <a:r>
              <a:rPr lang="en-US" sz="2800" b="1">
                <a:sym typeface="+mn-ea"/>
              </a:rPr>
              <a:t>2. </a:t>
            </a:r>
            <a:r>
              <a:rPr lang="en-US" sz="2800">
                <a:sym typeface="+mn-ea"/>
              </a:rPr>
              <a:t>Develop a Python script to parse a CSV file and process data. Implement error handling for file operations and data validation.</a:t>
            </a:r>
            <a:endParaRPr lang="en-US" sz="28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solidFill>
                  <a:srgbClr val="0066F2"/>
                </a:solidFill>
              </a:rPr>
              <a:t>Class Quiz</a:t>
            </a:r>
            <a:endParaRPr lang="en-US" b="1">
              <a:solidFill>
                <a:srgbClr val="0066F2"/>
              </a:solidFill>
            </a:endParaRPr>
          </a:p>
        </p:txBody>
      </p:sp>
      <p:sp>
        <p:nvSpPr>
          <p:cNvPr id="3" name="Content Placeholder 2"/>
          <p:cNvSpPr>
            <a:spLocks noGrp="1"/>
          </p:cNvSpPr>
          <p:nvPr>
            <p:ph idx="1"/>
          </p:nvPr>
        </p:nvSpPr>
        <p:spPr>
          <a:xfrm>
            <a:off x="177800" y="1502410"/>
            <a:ext cx="5852795" cy="4351655"/>
          </a:xfrm>
        </p:spPr>
        <p:txBody>
          <a:bodyPr>
            <a:normAutofit fontScale="65000"/>
          </a:bodyPr>
          <a:p>
            <a:pPr marL="0" indent="0">
              <a:buNone/>
            </a:pPr>
            <a:r>
              <a:rPr lang="en-US" sz="3600">
                <a:solidFill>
                  <a:schemeClr val="accent1"/>
                </a:solidFill>
              </a:rPr>
              <a:t>Question 1: </a:t>
            </a:r>
            <a:r>
              <a:rPr lang="en-US" sz="3600"/>
              <a:t>Which of the following data types is used to store a true or false value in Java?</a:t>
            </a:r>
            <a:endParaRPr lang="en-US" sz="3600"/>
          </a:p>
          <a:p>
            <a:pPr marL="0" indent="0">
              <a:buNone/>
            </a:pPr>
            <a:r>
              <a:rPr lang="en-US" sz="3600"/>
              <a:t>A) int   B) boolean     C) string   D) double</a:t>
            </a:r>
            <a:endParaRPr lang="en-US" sz="3600"/>
          </a:p>
          <a:p>
            <a:pPr marL="0" indent="0">
              <a:buNone/>
            </a:pPr>
            <a:endParaRPr lang="en-US" sz="3600"/>
          </a:p>
          <a:p>
            <a:pPr marL="0" indent="0">
              <a:buNone/>
            </a:pPr>
            <a:r>
              <a:rPr lang="en-US" sz="3600">
                <a:solidFill>
                  <a:schemeClr val="accent1"/>
                </a:solidFill>
              </a:rPr>
              <a:t>Question 2:</a:t>
            </a:r>
            <a:r>
              <a:rPr lang="en-US" sz="3600"/>
              <a:t> Which of the following control structures is used to execute a block of code several times?</a:t>
            </a:r>
            <a:endParaRPr lang="en-US" sz="3600"/>
          </a:p>
          <a:p>
            <a:pPr marL="0" indent="0">
              <a:buNone/>
            </a:pPr>
            <a:r>
              <a:rPr lang="en-US" sz="3600"/>
              <a:t>A) if-else   B) for loop C) switch-case</a:t>
            </a:r>
            <a:endParaRPr lang="en-US" sz="3600"/>
          </a:p>
          <a:p>
            <a:pPr marL="0" indent="0">
              <a:buNone/>
            </a:pPr>
            <a:r>
              <a:rPr lang="en-US" sz="3600"/>
              <a:t>D) try-catch</a:t>
            </a:r>
            <a:endParaRPr lang="en-US" sz="3600"/>
          </a:p>
          <a:p>
            <a:endParaRPr lang="en-US" sz="3600"/>
          </a:p>
        </p:txBody>
      </p:sp>
      <p:sp>
        <p:nvSpPr>
          <p:cNvPr id="4" name="Text Box 3"/>
          <p:cNvSpPr txBox="1"/>
          <p:nvPr/>
        </p:nvSpPr>
        <p:spPr>
          <a:xfrm>
            <a:off x="6030595" y="585470"/>
            <a:ext cx="5852795" cy="6554470"/>
          </a:xfrm>
          <a:prstGeom prst="rect">
            <a:avLst/>
          </a:prstGeom>
          <a:noFill/>
        </p:spPr>
        <p:txBody>
          <a:bodyPr wrap="square" rtlCol="0" anchor="t">
            <a:spAutoFit/>
          </a:bodyPr>
          <a:p>
            <a:r>
              <a:rPr lang="en-US" sz="2000">
                <a:solidFill>
                  <a:schemeClr val="accent1"/>
                </a:solidFill>
                <a:sym typeface="+mn-ea"/>
              </a:rPr>
              <a:t>Question 3:</a:t>
            </a:r>
            <a:r>
              <a:rPr lang="en-US" sz="2000">
                <a:sym typeface="+mn-ea"/>
              </a:rPr>
              <a:t> What is the correct way to start a while loop that runs as long as </a:t>
            </a:r>
            <a:r>
              <a:rPr lang="en-US" sz="2000" b="1" i="1">
                <a:sym typeface="+mn-ea"/>
              </a:rPr>
              <a:t>i</a:t>
            </a:r>
            <a:r>
              <a:rPr lang="en-US" sz="2000">
                <a:sym typeface="+mn-ea"/>
              </a:rPr>
              <a:t> is less than 5?</a:t>
            </a:r>
            <a:endParaRPr lang="en-US" sz="2000"/>
          </a:p>
          <a:p>
            <a:r>
              <a:rPr lang="en-US" sz="2000">
                <a:sym typeface="+mn-ea"/>
              </a:rPr>
              <a:t>A) while (i &lt; 5) {}         B) while i &lt; 5 {}</a:t>
            </a:r>
            <a:endParaRPr lang="en-US" sz="2000"/>
          </a:p>
          <a:p>
            <a:r>
              <a:rPr lang="en-US" sz="2000">
                <a:sym typeface="+mn-ea"/>
              </a:rPr>
              <a:t>C) while (i &lt; 5);           D) while i &lt; 5;</a:t>
            </a:r>
            <a:endParaRPr lang="en-US" sz="2000"/>
          </a:p>
          <a:p>
            <a:endParaRPr lang="en-US" sz="2000"/>
          </a:p>
          <a:p>
            <a:r>
              <a:rPr lang="en-US" sz="2000">
                <a:solidFill>
                  <a:schemeClr val="accent1"/>
                </a:solidFill>
                <a:sym typeface="+mn-ea"/>
              </a:rPr>
              <a:t>Question 4:</a:t>
            </a:r>
            <a:r>
              <a:rPr lang="en-US" sz="2000">
                <a:sym typeface="+mn-ea"/>
              </a:rPr>
              <a:t> Which feature allows a method in Java to have the same name but different parameters?</a:t>
            </a:r>
            <a:endParaRPr lang="en-US" sz="2000"/>
          </a:p>
          <a:p>
            <a:r>
              <a:rPr lang="en-US" sz="2000">
                <a:sym typeface="+mn-ea"/>
              </a:rPr>
              <a:t>A) Method overloading  B) Method overriding</a:t>
            </a:r>
            <a:endParaRPr lang="en-US" sz="2000"/>
          </a:p>
          <a:p>
            <a:r>
              <a:rPr lang="en-US" sz="2000">
                <a:sym typeface="+mn-ea"/>
              </a:rPr>
              <a:t>C) Polymorphism           D) Inheritance</a:t>
            </a:r>
            <a:endParaRPr lang="en-US" sz="2000"/>
          </a:p>
          <a:p>
            <a:endParaRPr lang="en-US" sz="2000"/>
          </a:p>
          <a:p>
            <a:r>
              <a:rPr lang="en-US" sz="2000">
                <a:solidFill>
                  <a:schemeClr val="accent1"/>
                </a:solidFill>
                <a:sym typeface="+mn-ea"/>
              </a:rPr>
              <a:t>Question 5: </a:t>
            </a:r>
            <a:r>
              <a:rPr lang="en-US" sz="2000">
                <a:sym typeface="+mn-ea"/>
              </a:rPr>
              <a:t>Which of the following is true about recursive methods in Java?</a:t>
            </a:r>
            <a:endParaRPr lang="en-US" sz="2000"/>
          </a:p>
          <a:p>
            <a:r>
              <a:rPr lang="en-US" sz="2000">
                <a:sym typeface="+mn-ea"/>
              </a:rPr>
              <a:t>A) A recursive method cannot call itself.</a:t>
            </a:r>
            <a:endParaRPr lang="en-US" sz="2000"/>
          </a:p>
          <a:p>
            <a:r>
              <a:rPr lang="en-US" sz="2000">
                <a:sym typeface="+mn-ea"/>
              </a:rPr>
              <a:t>B) A recursive method must have a condition that leads to it not calling itself, to avoid infinite recursion.</a:t>
            </a:r>
            <a:endParaRPr lang="en-US" sz="2000"/>
          </a:p>
          <a:p>
            <a:r>
              <a:rPr lang="en-US" sz="2000">
                <a:sym typeface="+mn-ea"/>
              </a:rPr>
              <a:t>C) All methods in Java are recursive by default.</a:t>
            </a:r>
            <a:endParaRPr lang="en-US" sz="2000"/>
          </a:p>
          <a:p>
            <a:r>
              <a:rPr lang="en-US" sz="2000">
                <a:sym typeface="+mn-ea"/>
              </a:rPr>
              <a:t>D) Recursive methods are slower than non-recursive methods for all cases.</a:t>
            </a:r>
            <a:endParaRPr lang="en-US" sz="2000"/>
          </a:p>
          <a:p>
            <a:endParaRPr 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endParaRPr lang="en-US" b="1">
              <a:solidFill>
                <a:schemeClr val="accent1"/>
              </a:solidFill>
              <a:sym typeface="+mn-ea"/>
            </a:endParaRPr>
          </a:p>
        </p:txBody>
      </p:sp>
      <p:sp>
        <p:nvSpPr>
          <p:cNvPr id="3" name="Content Placeholder 2"/>
          <p:cNvSpPr>
            <a:spLocks noGrp="1"/>
          </p:cNvSpPr>
          <p:nvPr>
            <p:ph idx="1"/>
          </p:nvPr>
        </p:nvSpPr>
        <p:spPr>
          <a:xfrm>
            <a:off x="2873375" y="2780030"/>
            <a:ext cx="6445250" cy="1656715"/>
          </a:xfrm>
        </p:spPr>
        <p:txBody>
          <a:bodyPr/>
          <a:p>
            <a:pPr marL="0" indent="0" algn="ctr">
              <a:buNone/>
            </a:pPr>
            <a:r>
              <a:rPr lang="en-US" sz="7200" b="1"/>
              <a:t>Thank you</a:t>
            </a:r>
            <a:endParaRPr lang="en-US" sz="72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0066F2"/>
                </a:solidFill>
              </a:rPr>
              <a:t>Java - Basic Concepts &amp; OOP</a:t>
            </a:r>
            <a:endParaRPr lang="en-US" b="1">
              <a:solidFill>
                <a:srgbClr val="0066F2"/>
              </a:solidFill>
            </a:endParaRPr>
          </a:p>
        </p:txBody>
      </p:sp>
      <p:sp>
        <p:nvSpPr>
          <p:cNvPr id="3" name="Content Placeholder 2"/>
          <p:cNvSpPr>
            <a:spLocks noGrp="1"/>
          </p:cNvSpPr>
          <p:nvPr>
            <p:ph idx="1"/>
          </p:nvPr>
        </p:nvSpPr>
        <p:spPr>
          <a:xfrm>
            <a:off x="838200" y="1455420"/>
            <a:ext cx="10515600" cy="5210175"/>
          </a:xfrm>
        </p:spPr>
        <p:txBody>
          <a:bodyPr>
            <a:noAutofit/>
          </a:bodyPr>
          <a:p>
            <a:pPr marL="0" indent="0">
              <a:buNone/>
            </a:pPr>
            <a:r>
              <a:rPr lang="en-US" sz="2400"/>
              <a:t>// Java program to illustrate simple functions</a:t>
            </a:r>
            <a:endParaRPr lang="en-US" sz="2400"/>
          </a:p>
          <a:p>
            <a:pPr marL="0" indent="0">
              <a:buNone/>
            </a:pPr>
            <a:r>
              <a:rPr lang="en-US" sz="2400"/>
              <a:t>public class Main {</a:t>
            </a:r>
            <a:endParaRPr lang="en-US" sz="2400"/>
          </a:p>
          <a:p>
            <a:pPr marL="0" indent="0">
              <a:buNone/>
            </a:pPr>
            <a:r>
              <a:rPr lang="en-US" sz="2400"/>
              <a:t>    // Function to add two numbers</a:t>
            </a:r>
            <a:endParaRPr lang="en-US" sz="2400"/>
          </a:p>
          <a:p>
            <a:pPr marL="0" indent="0">
              <a:buNone/>
            </a:pPr>
            <a:r>
              <a:rPr lang="en-US" sz="2400"/>
              <a:t>    static int add(int num1, int num2) {</a:t>
            </a:r>
            <a:endParaRPr lang="en-US" sz="2400"/>
          </a:p>
          <a:p>
            <a:pPr marL="0" indent="0">
              <a:buNone/>
            </a:pPr>
            <a:r>
              <a:rPr lang="en-US" sz="2400"/>
              <a:t>        return num1 + num2;</a:t>
            </a:r>
            <a:endParaRPr lang="en-US" sz="2400"/>
          </a:p>
          <a:p>
            <a:pPr marL="0" indent="0">
              <a:buNone/>
            </a:pPr>
            <a:r>
              <a:rPr lang="en-US" sz="2400"/>
              <a:t>    }</a:t>
            </a:r>
            <a:endParaRPr lang="en-US" sz="2400"/>
          </a:p>
          <a:p>
            <a:pPr marL="0" indent="0">
              <a:buNone/>
            </a:pPr>
            <a:r>
              <a:rPr lang="en-US" sz="2400"/>
              <a:t>    </a:t>
            </a:r>
            <a:endParaRPr lang="en-US" sz="2400"/>
          </a:p>
          <a:p>
            <a:pPr marL="0" indent="0">
              <a:buNone/>
            </a:pPr>
            <a:r>
              <a:rPr lang="en-US" sz="2400"/>
              <a:t>    public static void main(String args[]) {</a:t>
            </a:r>
            <a:endParaRPr lang="en-US" sz="2400"/>
          </a:p>
          <a:p>
            <a:pPr marL="0" indent="0">
              <a:buNone/>
            </a:pPr>
            <a:r>
              <a:rPr lang="en-US" sz="2400"/>
              <a:t>        int sum = add(10, 20);</a:t>
            </a:r>
            <a:endParaRPr lang="en-US" sz="2400"/>
          </a:p>
          <a:p>
            <a:pPr marL="0" indent="0">
              <a:buNone/>
            </a:pPr>
            <a:r>
              <a:rPr lang="en-US" sz="2400"/>
              <a:t>        System.out.println("The sum is: " + sum);</a:t>
            </a:r>
            <a:endParaRPr lang="en-US" sz="2400"/>
          </a:p>
          <a:p>
            <a:pPr marL="0" indent="0">
              <a:buNone/>
            </a:pPr>
            <a:r>
              <a:rPr lang="en-US" sz="2400"/>
              <a:t>    }</a:t>
            </a:r>
            <a:endParaRPr lang="en-US" sz="2400"/>
          </a:p>
          <a:p>
            <a:pPr marL="0" indent="0">
              <a:buNone/>
            </a:pPr>
            <a:r>
              <a:rPr lang="en-US" sz="2400"/>
              <a:t>}</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rgbClr val="0066F2"/>
                </a:solidFill>
              </a:rPr>
              <a:t>Object-Oriented Programming in Java</a:t>
            </a:r>
            <a:endParaRPr lang="en-US" b="1">
              <a:solidFill>
                <a:srgbClr val="0066F2"/>
              </a:solidFill>
            </a:endParaRPr>
          </a:p>
        </p:txBody>
      </p:sp>
      <p:sp>
        <p:nvSpPr>
          <p:cNvPr id="3" name="Content Placeholder 2"/>
          <p:cNvSpPr>
            <a:spLocks noGrp="1"/>
          </p:cNvSpPr>
          <p:nvPr>
            <p:ph idx="1"/>
          </p:nvPr>
        </p:nvSpPr>
        <p:spPr>
          <a:xfrm>
            <a:off x="838200" y="1825625"/>
            <a:ext cx="10515600" cy="4351338"/>
          </a:xfrm>
        </p:spPr>
        <p:txBody>
          <a:bodyPr>
            <a:normAutofit lnSpcReduction="10000"/>
          </a:bodyPr>
          <a:p>
            <a:pPr marL="0" indent="0">
              <a:buNone/>
            </a:pPr>
            <a:r>
              <a:rPr lang="en-US"/>
              <a:t>1. Classes and Objects</a:t>
            </a:r>
            <a:endParaRPr lang="en-US"/>
          </a:p>
          <a:p>
            <a:pPr lvl="1">
              <a:buFont typeface="Wingdings" panose="05000000000000000000" charset="0"/>
              <a:buChar char=""/>
            </a:pPr>
            <a:r>
              <a:rPr lang="en-US"/>
              <a:t>Understanding </a:t>
            </a:r>
            <a:r>
              <a:rPr lang="en-US" b="1"/>
              <a:t>classes</a:t>
            </a:r>
            <a:r>
              <a:rPr lang="en-US"/>
              <a:t>, </a:t>
            </a:r>
            <a:r>
              <a:rPr lang="en-US" b="1"/>
              <a:t>objects</a:t>
            </a:r>
            <a:r>
              <a:rPr lang="en-US"/>
              <a:t>, </a:t>
            </a:r>
            <a:r>
              <a:rPr lang="en-US" b="1"/>
              <a:t>constructors</a:t>
            </a:r>
            <a:r>
              <a:rPr lang="en-US"/>
              <a:t>, and </a:t>
            </a:r>
            <a:r>
              <a:rPr lang="en-US" b="1"/>
              <a:t>instantiation</a:t>
            </a:r>
            <a:r>
              <a:rPr lang="en-US"/>
              <a:t>.</a:t>
            </a:r>
            <a:endParaRPr lang="en-US"/>
          </a:p>
          <a:p>
            <a:pPr marL="0" indent="0">
              <a:buNone/>
            </a:pPr>
            <a:r>
              <a:rPr lang="en-US"/>
              <a:t>2. Core OOP Concepts</a:t>
            </a:r>
            <a:endParaRPr lang="en-US"/>
          </a:p>
          <a:p>
            <a:pPr lvl="1">
              <a:buFont typeface="Wingdings" panose="05000000000000000000" charset="0"/>
              <a:buChar char=""/>
            </a:pPr>
            <a:r>
              <a:rPr lang="en-US" b="1"/>
              <a:t>Encapsulation:</a:t>
            </a:r>
            <a:r>
              <a:rPr lang="en-US"/>
              <a:t> Access modifiers, getters and setters.</a:t>
            </a:r>
            <a:endParaRPr lang="en-US"/>
          </a:p>
          <a:p>
            <a:pPr lvl="1">
              <a:buFont typeface="Wingdings" panose="05000000000000000000" charset="0"/>
              <a:buChar char=""/>
            </a:pPr>
            <a:r>
              <a:rPr lang="en-US" b="1"/>
              <a:t>Inheritance:</a:t>
            </a:r>
            <a:r>
              <a:rPr lang="en-US"/>
              <a:t> Extending classes, method overriding.</a:t>
            </a:r>
            <a:endParaRPr lang="en-US"/>
          </a:p>
          <a:p>
            <a:pPr lvl="1">
              <a:buFont typeface="Wingdings" panose="05000000000000000000" charset="0"/>
              <a:buChar char=""/>
            </a:pPr>
            <a:r>
              <a:rPr lang="en-US" b="1"/>
              <a:t>Polymorphism:</a:t>
            </a:r>
            <a:r>
              <a:rPr lang="en-US"/>
              <a:t> Compile-time and runtime polymorphism.</a:t>
            </a:r>
            <a:endParaRPr lang="en-US"/>
          </a:p>
          <a:p>
            <a:pPr lvl="1">
              <a:buFont typeface="Wingdings" panose="05000000000000000000" charset="0"/>
              <a:buChar char=""/>
            </a:pPr>
            <a:r>
              <a:rPr lang="en-US" b="1"/>
              <a:t>Abstraction: </a:t>
            </a:r>
            <a:r>
              <a:rPr lang="en-US"/>
              <a:t>Abstract classes and interfaces.</a:t>
            </a:r>
            <a:endParaRPr lang="en-US"/>
          </a:p>
          <a:p>
            <a:pPr marL="0" indent="0">
              <a:buNone/>
            </a:pPr>
            <a:r>
              <a:rPr lang="en-US"/>
              <a:t>3. Exception Handling</a:t>
            </a:r>
            <a:endParaRPr lang="en-US"/>
          </a:p>
          <a:p>
            <a:pPr lvl="1">
              <a:buFont typeface="Wingdings" panose="05000000000000000000" charset="0"/>
              <a:buChar char=""/>
            </a:pPr>
            <a:r>
              <a:rPr lang="en-US" b="1"/>
              <a:t>Try-catch</a:t>
            </a:r>
            <a:r>
              <a:rPr lang="en-US"/>
              <a:t> blocks, </a:t>
            </a:r>
            <a:r>
              <a:rPr lang="en-US" b="1"/>
              <a:t>finally </a:t>
            </a:r>
            <a:r>
              <a:rPr lang="en-US"/>
              <a:t>block.</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1176000" cy="1325880"/>
          </a:xfrm>
        </p:spPr>
        <p:txBody>
          <a:bodyPr>
            <a:normAutofit fontScale="90000"/>
          </a:bodyPr>
          <a:p>
            <a:pPr algn="ctr"/>
            <a:r>
              <a:rPr lang="en-US" b="1">
                <a:solidFill>
                  <a:srgbClr val="0066F2"/>
                </a:solidFill>
              </a:rPr>
              <a:t>Object-Oriented Programming (OOP) in Java</a:t>
            </a:r>
            <a:endParaRPr lang="en-US" b="1">
              <a:solidFill>
                <a:srgbClr val="0066F2"/>
              </a:solidFill>
            </a:endParaRPr>
          </a:p>
        </p:txBody>
      </p:sp>
      <p:sp>
        <p:nvSpPr>
          <p:cNvPr id="3" name="Content Placeholder 2"/>
          <p:cNvSpPr>
            <a:spLocks noGrp="1"/>
          </p:cNvSpPr>
          <p:nvPr>
            <p:ph idx="1"/>
          </p:nvPr>
        </p:nvSpPr>
        <p:spPr>
          <a:xfrm>
            <a:off x="362585" y="1417320"/>
            <a:ext cx="4430395" cy="5440045"/>
          </a:xfrm>
        </p:spPr>
        <p:txBody>
          <a:bodyPr>
            <a:noAutofit/>
          </a:bodyPr>
          <a:p>
            <a:pPr marL="0" indent="0">
              <a:buNone/>
            </a:pPr>
            <a:r>
              <a:rPr lang="en-US" sz="1800" i="1">
                <a:latin typeface="Arial Italic" panose="020B0604020202020204" charset="0"/>
                <a:cs typeface="Arial Italic" panose="020B0604020202020204" charset="0"/>
              </a:rPr>
              <a:t>class Rectangle {</a:t>
            </a:r>
            <a:endParaRPr lang="en-US" sz="1800" i="1">
              <a:latin typeface="Arial Italic" panose="020B0604020202020204" charset="0"/>
              <a:cs typeface="Arial Italic" panose="020B0604020202020204" charset="0"/>
            </a:endParaRPr>
          </a:p>
          <a:p>
            <a:pPr marL="0" indent="0">
              <a:buNone/>
            </a:pPr>
            <a:r>
              <a:rPr lang="en-US" sz="1800" i="1">
                <a:latin typeface="Arial Italic" panose="020B0604020202020204" charset="0"/>
                <a:cs typeface="Arial Italic" panose="020B0604020202020204" charset="0"/>
              </a:rPr>
              <a:t>    </a:t>
            </a:r>
            <a:r>
              <a:rPr lang="en-US" sz="1800" i="1">
                <a:solidFill>
                  <a:schemeClr val="accent1"/>
                </a:solidFill>
                <a:latin typeface="Arial Italic" panose="020B0604020202020204" charset="0"/>
                <a:cs typeface="Arial Italic" panose="020B0604020202020204" charset="0"/>
              </a:rPr>
              <a:t>// properties or attributes</a:t>
            </a:r>
            <a:endParaRPr lang="en-US" sz="1800" i="1">
              <a:latin typeface="Arial Italic" panose="020B0604020202020204" charset="0"/>
              <a:cs typeface="Arial Italic" panose="020B0604020202020204" charset="0"/>
            </a:endParaRPr>
          </a:p>
          <a:p>
            <a:pPr marL="0" indent="0">
              <a:buNone/>
            </a:pPr>
            <a:r>
              <a:rPr lang="en-US" sz="1800" i="1">
                <a:latin typeface="Arial Italic" panose="020B0604020202020204" charset="0"/>
                <a:cs typeface="Arial Italic" panose="020B0604020202020204" charset="0"/>
              </a:rPr>
              <a:t>    private int length;</a:t>
            </a:r>
            <a:endParaRPr lang="en-US" sz="1800" i="1">
              <a:latin typeface="Arial Italic" panose="020B0604020202020204" charset="0"/>
              <a:cs typeface="Arial Italic" panose="020B0604020202020204" charset="0"/>
            </a:endParaRPr>
          </a:p>
          <a:p>
            <a:pPr marL="0" indent="0">
              <a:buNone/>
            </a:pPr>
            <a:r>
              <a:rPr lang="en-US" sz="1800" i="1">
                <a:latin typeface="Arial Italic" panose="020B0604020202020204" charset="0"/>
                <a:cs typeface="Arial Italic" panose="020B0604020202020204" charset="0"/>
              </a:rPr>
              <a:t>    private int width;</a:t>
            </a:r>
            <a:endParaRPr lang="en-US" sz="1800" i="1">
              <a:latin typeface="Arial Italic" panose="020B0604020202020204" charset="0"/>
              <a:cs typeface="Arial Italic" panose="020B0604020202020204" charset="0"/>
            </a:endParaRPr>
          </a:p>
          <a:p>
            <a:pPr marL="0" indent="0">
              <a:buNone/>
            </a:pPr>
            <a:r>
              <a:rPr lang="en-US" sz="1800" i="1">
                <a:latin typeface="Arial Italic" panose="020B0604020202020204" charset="0"/>
                <a:cs typeface="Arial Italic" panose="020B0604020202020204" charset="0"/>
              </a:rPr>
              <a:t>    </a:t>
            </a:r>
            <a:r>
              <a:rPr lang="en-US" sz="1800" i="1">
                <a:solidFill>
                  <a:schemeClr val="accent1"/>
                </a:solidFill>
                <a:latin typeface="Arial Italic" panose="020B0604020202020204" charset="0"/>
                <a:cs typeface="Arial Italic" panose="020B0604020202020204" charset="0"/>
              </a:rPr>
              <a:t>// constructor</a:t>
            </a:r>
            <a:endParaRPr lang="en-US" sz="1800" i="1">
              <a:solidFill>
                <a:schemeClr val="accent1"/>
              </a:solidFill>
              <a:latin typeface="Arial Italic" panose="020B0604020202020204" charset="0"/>
              <a:cs typeface="Arial Italic" panose="020B0604020202020204" charset="0"/>
            </a:endParaRPr>
          </a:p>
          <a:p>
            <a:pPr marL="0" indent="0">
              <a:buNone/>
            </a:pPr>
            <a:r>
              <a:rPr lang="en-US" sz="1800" i="1">
                <a:latin typeface="Arial Italic" panose="020B0604020202020204" charset="0"/>
                <a:cs typeface="Arial Italic" panose="020B0604020202020204" charset="0"/>
              </a:rPr>
              <a:t>    public Rectangle(int length, int width) {</a:t>
            </a:r>
            <a:endParaRPr lang="en-US" sz="1800" i="1">
              <a:latin typeface="Arial Italic" panose="020B0604020202020204" charset="0"/>
              <a:cs typeface="Arial Italic" panose="020B0604020202020204" charset="0"/>
            </a:endParaRPr>
          </a:p>
          <a:p>
            <a:pPr marL="0" indent="0">
              <a:buNone/>
            </a:pPr>
            <a:r>
              <a:rPr lang="en-US" sz="1800" i="1">
                <a:latin typeface="Arial Italic" panose="020B0604020202020204" charset="0"/>
                <a:cs typeface="Arial Italic" panose="020B0604020202020204" charset="0"/>
              </a:rPr>
              <a:t>        this.length = length;</a:t>
            </a:r>
            <a:endParaRPr lang="en-US" sz="1800" i="1">
              <a:latin typeface="Arial Italic" panose="020B0604020202020204" charset="0"/>
              <a:cs typeface="Arial Italic" panose="020B0604020202020204" charset="0"/>
            </a:endParaRPr>
          </a:p>
          <a:p>
            <a:pPr marL="0" indent="0">
              <a:buNone/>
            </a:pPr>
            <a:r>
              <a:rPr lang="en-US" sz="1800" i="1">
                <a:latin typeface="Arial Italic" panose="020B0604020202020204" charset="0"/>
                <a:cs typeface="Arial Italic" panose="020B0604020202020204" charset="0"/>
              </a:rPr>
              <a:t>        this.width = width;</a:t>
            </a:r>
            <a:endParaRPr lang="en-US" sz="1800" i="1">
              <a:latin typeface="Arial Italic" panose="020B0604020202020204" charset="0"/>
              <a:cs typeface="Arial Italic" panose="020B0604020202020204" charset="0"/>
            </a:endParaRPr>
          </a:p>
          <a:p>
            <a:pPr marL="0" indent="0">
              <a:buNone/>
            </a:pPr>
            <a:r>
              <a:rPr lang="en-US" sz="1800" i="1">
                <a:latin typeface="Arial Italic" panose="020B0604020202020204" charset="0"/>
                <a:cs typeface="Arial Italic" panose="020B0604020202020204" charset="0"/>
              </a:rPr>
              <a:t>    }</a:t>
            </a:r>
            <a:endParaRPr lang="en-US" sz="1800" i="1">
              <a:latin typeface="Arial Italic" panose="020B0604020202020204" charset="0"/>
              <a:cs typeface="Arial Italic" panose="020B0604020202020204" charset="0"/>
            </a:endParaRPr>
          </a:p>
          <a:p>
            <a:pPr marL="0" indent="0">
              <a:buNone/>
            </a:pPr>
            <a:r>
              <a:rPr lang="en-US" sz="1800" i="1">
                <a:latin typeface="Arial Italic" panose="020B0604020202020204" charset="0"/>
                <a:cs typeface="Arial Italic" panose="020B0604020202020204" charset="0"/>
              </a:rPr>
              <a:t>   </a:t>
            </a:r>
            <a:r>
              <a:rPr lang="en-US" sz="1800" i="1">
                <a:solidFill>
                  <a:schemeClr val="accent1"/>
                </a:solidFill>
                <a:latin typeface="Arial Italic" panose="020B0604020202020204" charset="0"/>
                <a:cs typeface="Arial Italic" panose="020B0604020202020204" charset="0"/>
              </a:rPr>
              <a:t> // method to calculate area</a:t>
            </a:r>
            <a:endParaRPr lang="en-US" sz="1800" i="1">
              <a:latin typeface="Arial Italic" panose="020B0604020202020204" charset="0"/>
              <a:cs typeface="Arial Italic" panose="020B0604020202020204" charset="0"/>
            </a:endParaRPr>
          </a:p>
          <a:p>
            <a:pPr marL="0" indent="0">
              <a:buNone/>
            </a:pPr>
            <a:r>
              <a:rPr lang="en-US" sz="1800" i="1">
                <a:latin typeface="Arial Italic" panose="020B0604020202020204" charset="0"/>
                <a:cs typeface="Arial Italic" panose="020B0604020202020204" charset="0"/>
              </a:rPr>
              <a:t>    public int getArea() {</a:t>
            </a:r>
            <a:endParaRPr lang="en-US" sz="1800" i="1">
              <a:latin typeface="Arial Italic" panose="020B0604020202020204" charset="0"/>
              <a:cs typeface="Arial Italic" panose="020B0604020202020204" charset="0"/>
            </a:endParaRPr>
          </a:p>
          <a:p>
            <a:pPr marL="0" indent="0">
              <a:buNone/>
            </a:pPr>
            <a:r>
              <a:rPr lang="en-US" sz="1800" i="1">
                <a:latin typeface="Arial Italic" panose="020B0604020202020204" charset="0"/>
                <a:cs typeface="Arial Italic" panose="020B0604020202020204" charset="0"/>
              </a:rPr>
              <a:t>        return length * width;</a:t>
            </a:r>
            <a:endParaRPr lang="en-US" sz="1800" i="1">
              <a:latin typeface="Arial Italic" panose="020B0604020202020204" charset="0"/>
              <a:cs typeface="Arial Italic" panose="020B0604020202020204" charset="0"/>
            </a:endParaRPr>
          </a:p>
          <a:p>
            <a:pPr marL="0" indent="0">
              <a:buNone/>
            </a:pPr>
            <a:r>
              <a:rPr lang="en-US" sz="1800" i="1">
                <a:latin typeface="Arial Italic" panose="020B0604020202020204" charset="0"/>
                <a:cs typeface="Arial Italic" panose="020B0604020202020204" charset="0"/>
              </a:rPr>
              <a:t>    }</a:t>
            </a:r>
            <a:endParaRPr lang="en-US" sz="1800" i="1">
              <a:latin typeface="Arial Italic" panose="020B0604020202020204" charset="0"/>
              <a:cs typeface="Arial Italic" panose="020B0604020202020204" charset="0"/>
            </a:endParaRPr>
          </a:p>
          <a:p>
            <a:pPr marL="0" indent="0">
              <a:buNone/>
            </a:pPr>
            <a:r>
              <a:rPr lang="en-US" sz="1800" i="1">
                <a:latin typeface="Arial Italic" panose="020B0604020202020204" charset="0"/>
                <a:cs typeface="Arial Italic" panose="020B0604020202020204" charset="0"/>
              </a:rPr>
              <a:t>}</a:t>
            </a:r>
            <a:endParaRPr lang="en-US" sz="1800" i="1">
              <a:latin typeface="Arial Italic" panose="020B0604020202020204" charset="0"/>
              <a:cs typeface="Arial Italic" panose="020B0604020202020204" charset="0"/>
            </a:endParaRPr>
          </a:p>
        </p:txBody>
      </p:sp>
      <p:sp>
        <p:nvSpPr>
          <p:cNvPr id="4" name="Text Box 3"/>
          <p:cNvSpPr txBox="1"/>
          <p:nvPr/>
        </p:nvSpPr>
        <p:spPr>
          <a:xfrm>
            <a:off x="4826000" y="1859915"/>
            <a:ext cx="7366000" cy="2306955"/>
          </a:xfrm>
          <a:prstGeom prst="rect">
            <a:avLst/>
          </a:prstGeom>
          <a:noFill/>
        </p:spPr>
        <p:txBody>
          <a:bodyPr wrap="square" rtlCol="0" anchor="t">
            <a:spAutoFit/>
          </a:bodyPr>
          <a:p>
            <a:pPr marL="0" indent="0">
              <a:buNone/>
            </a:pPr>
            <a:r>
              <a:rPr lang="en-US">
                <a:latin typeface="Arial Regular" panose="020B0604020202020204" charset="0"/>
                <a:cs typeface="Arial Regular" panose="020B0604020202020204" charset="0"/>
                <a:sym typeface="+mn-ea"/>
              </a:rPr>
              <a:t>public class Main {</a:t>
            </a:r>
            <a:endParaRPr lang="en-US">
              <a:latin typeface="Arial Regular" panose="020B0604020202020204" charset="0"/>
              <a:cs typeface="Arial Regular" panose="020B0604020202020204" charset="0"/>
            </a:endParaRPr>
          </a:p>
          <a:p>
            <a:pPr marL="0" indent="0">
              <a:buNone/>
            </a:pPr>
            <a:r>
              <a:rPr lang="en-US">
                <a:latin typeface="Arial Regular" panose="020B0604020202020204" charset="0"/>
                <a:cs typeface="Arial Regular" panose="020B0604020202020204" charset="0"/>
                <a:sym typeface="+mn-ea"/>
              </a:rPr>
              <a:t>    public static void main(String args[]) {</a:t>
            </a:r>
            <a:endParaRPr lang="en-US">
              <a:latin typeface="Arial Regular" panose="020B0604020202020204" charset="0"/>
              <a:cs typeface="Arial Regular" panose="020B0604020202020204" charset="0"/>
              <a:sym typeface="+mn-ea"/>
            </a:endParaRPr>
          </a:p>
          <a:p>
            <a:pPr marL="0" indent="0">
              <a:buNone/>
            </a:pPr>
            <a:r>
              <a:rPr lang="en-US">
                <a:latin typeface="Arial Regular" panose="020B0604020202020204" charset="0"/>
                <a:cs typeface="Arial Regular" panose="020B0604020202020204" charset="0"/>
              </a:rPr>
              <a:t>        </a:t>
            </a:r>
            <a:endParaRPr lang="en-US">
              <a:latin typeface="Arial Regular" panose="020B0604020202020204" charset="0"/>
              <a:cs typeface="Arial Regular" panose="020B0604020202020204" charset="0"/>
            </a:endParaRPr>
          </a:p>
          <a:p>
            <a:pPr marL="0" indent="0">
              <a:buNone/>
            </a:pPr>
            <a:r>
              <a:rPr lang="en-US">
                <a:latin typeface="Arial Regular" panose="020B0604020202020204" charset="0"/>
                <a:cs typeface="Arial Regular" panose="020B0604020202020204" charset="0"/>
              </a:rPr>
              <a:t>        </a:t>
            </a:r>
            <a:r>
              <a:rPr lang="en-US">
                <a:solidFill>
                  <a:schemeClr val="accent1"/>
                </a:solidFill>
                <a:latin typeface="Arial Regular" panose="020B0604020202020204" charset="0"/>
                <a:cs typeface="Arial Regular" panose="020B0604020202020204" charset="0"/>
              </a:rPr>
              <a:t>// </a:t>
            </a:r>
            <a:r>
              <a:rPr lang="en-US">
                <a:solidFill>
                  <a:schemeClr val="accent1"/>
                </a:solidFill>
                <a:sym typeface="+mn-ea"/>
              </a:rPr>
              <a:t>instantiation</a:t>
            </a:r>
            <a:endParaRPr lang="en-US">
              <a:latin typeface="Arial Regular" panose="020B0604020202020204" charset="0"/>
              <a:cs typeface="Arial Regular" panose="020B0604020202020204" charset="0"/>
            </a:endParaRPr>
          </a:p>
          <a:p>
            <a:pPr marL="0" indent="0">
              <a:buNone/>
            </a:pPr>
            <a:r>
              <a:rPr lang="en-US">
                <a:latin typeface="Arial Regular" panose="020B0604020202020204" charset="0"/>
                <a:cs typeface="Arial Regular" panose="020B0604020202020204" charset="0"/>
                <a:sym typeface="+mn-ea"/>
              </a:rPr>
              <a:t>        Rectangle rect = new Rectangle(10, 20);</a:t>
            </a:r>
            <a:endParaRPr lang="en-US">
              <a:latin typeface="Arial Regular" panose="020B0604020202020204" charset="0"/>
              <a:cs typeface="Arial Regular" panose="020B0604020202020204" charset="0"/>
            </a:endParaRPr>
          </a:p>
          <a:p>
            <a:pPr marL="0" indent="0">
              <a:buNone/>
            </a:pPr>
            <a:r>
              <a:rPr lang="en-US">
                <a:latin typeface="Arial Regular" panose="020B0604020202020204" charset="0"/>
                <a:cs typeface="Arial Regular" panose="020B0604020202020204" charset="0"/>
                <a:sym typeface="+mn-ea"/>
              </a:rPr>
              <a:t>        System.out.println("Area of the rectangle: " + rect.getArea());</a:t>
            </a:r>
            <a:endParaRPr lang="en-US">
              <a:latin typeface="Arial Regular" panose="020B0604020202020204" charset="0"/>
              <a:cs typeface="Arial Regular" panose="020B0604020202020204" charset="0"/>
            </a:endParaRPr>
          </a:p>
          <a:p>
            <a:pPr marL="0" indent="0">
              <a:buNone/>
            </a:pPr>
            <a:r>
              <a:rPr lang="en-US">
                <a:latin typeface="Arial Regular" panose="020B0604020202020204" charset="0"/>
                <a:cs typeface="Arial Regular" panose="020B0604020202020204" charset="0"/>
                <a:sym typeface="+mn-ea"/>
              </a:rPr>
              <a:t>    }</a:t>
            </a:r>
            <a:endParaRPr lang="en-US">
              <a:latin typeface="Arial Regular" panose="020B0604020202020204" charset="0"/>
              <a:cs typeface="Arial Regular" panose="020B0604020202020204" charset="0"/>
            </a:endParaRPr>
          </a:p>
          <a:p>
            <a:pPr marL="0" indent="0">
              <a:buNone/>
            </a:pPr>
            <a:r>
              <a:rPr lang="en-US">
                <a:latin typeface="Arial Regular" panose="020B0604020202020204" charset="0"/>
                <a:cs typeface="Arial Regular" panose="020B0604020202020204" charset="0"/>
                <a:sym typeface="+mn-ea"/>
              </a:rPr>
              <a:t>}</a:t>
            </a:r>
            <a:endParaRPr lang="en-US">
              <a:latin typeface="Arial Regular" panose="020B0604020202020204" charset="0"/>
              <a:cs typeface="Arial Regular"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82245"/>
            <a:ext cx="10515600" cy="757555"/>
          </a:xfrm>
        </p:spPr>
        <p:txBody>
          <a:bodyPr/>
          <a:p>
            <a:pPr algn="l">
              <a:buClrTx/>
              <a:buSzTx/>
              <a:buFontTx/>
            </a:pPr>
            <a:r>
              <a:rPr lang="en-US" b="1">
                <a:solidFill>
                  <a:srgbClr val="0066F2"/>
                </a:solidFill>
              </a:rPr>
              <a:t>Encapsulation Example</a:t>
            </a:r>
            <a:endParaRPr lang="en-US" b="1">
              <a:solidFill>
                <a:srgbClr val="0066F2"/>
              </a:solidFill>
            </a:endParaRPr>
          </a:p>
        </p:txBody>
      </p:sp>
      <p:pic>
        <p:nvPicPr>
          <p:cNvPr id="4" name="Content Placeholder 3" descr="Screenshot 2024-02-22 at 6.11.18 in the evening"/>
          <p:cNvPicPr>
            <a:picLocks noChangeAspect="1"/>
          </p:cNvPicPr>
          <p:nvPr>
            <p:ph idx="1"/>
          </p:nvPr>
        </p:nvPicPr>
        <p:blipFill>
          <a:blip r:embed="rId1"/>
          <a:stretch>
            <a:fillRect/>
          </a:stretch>
        </p:blipFill>
        <p:spPr>
          <a:xfrm>
            <a:off x="838200" y="827405"/>
            <a:ext cx="5807075" cy="6030595"/>
          </a:xfrm>
          <a:prstGeom prst="rect">
            <a:avLst/>
          </a:prstGeom>
        </p:spPr>
      </p:pic>
      <p:sp>
        <p:nvSpPr>
          <p:cNvPr id="5" name="Text Box 4"/>
          <p:cNvSpPr txBox="1"/>
          <p:nvPr/>
        </p:nvSpPr>
        <p:spPr>
          <a:xfrm>
            <a:off x="6787515" y="827405"/>
            <a:ext cx="5180330" cy="1938020"/>
          </a:xfrm>
          <a:prstGeom prst="rect">
            <a:avLst/>
          </a:prstGeom>
          <a:noFill/>
        </p:spPr>
        <p:txBody>
          <a:bodyPr wrap="square" rtlCol="0" anchor="t">
            <a:spAutoFit/>
          </a:bodyPr>
          <a:p>
            <a:r>
              <a:rPr lang="en-US" sz="2400"/>
              <a:t>Encapsulation is achieved by making the </a:t>
            </a:r>
            <a:r>
              <a:rPr lang="en-US" sz="2400" b="1"/>
              <a:t>name </a:t>
            </a:r>
            <a:r>
              <a:rPr lang="en-US" sz="2400"/>
              <a:t>and </a:t>
            </a:r>
            <a:r>
              <a:rPr lang="en-US" sz="2400" b="1"/>
              <a:t>salary </a:t>
            </a:r>
            <a:r>
              <a:rPr lang="en-US" sz="2400"/>
              <a:t>fields </a:t>
            </a:r>
            <a:r>
              <a:rPr lang="en-US" sz="2400" b="1"/>
              <a:t>private </a:t>
            </a:r>
            <a:r>
              <a:rPr lang="en-US" sz="2400"/>
              <a:t>and providing public </a:t>
            </a:r>
            <a:r>
              <a:rPr lang="en-US" sz="2400" b="1"/>
              <a:t>getter </a:t>
            </a:r>
            <a:r>
              <a:rPr lang="en-US" sz="2400"/>
              <a:t>and </a:t>
            </a:r>
            <a:r>
              <a:rPr lang="en-US" sz="2400" b="1"/>
              <a:t>setter </a:t>
            </a:r>
            <a:r>
              <a:rPr lang="en-US" sz="2400"/>
              <a:t>methods to access and update the values.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buClrTx/>
              <a:buSzTx/>
              <a:buFontTx/>
            </a:pPr>
            <a:r>
              <a:rPr lang="en-US" b="1">
                <a:solidFill>
                  <a:srgbClr val="0066F2"/>
                </a:solidFill>
              </a:rPr>
              <a:t>Inheritance Example</a:t>
            </a:r>
            <a:endParaRPr lang="en-US" b="1">
              <a:solidFill>
                <a:srgbClr val="0066F2"/>
              </a:solidFill>
            </a:endParaRPr>
          </a:p>
        </p:txBody>
      </p:sp>
      <p:pic>
        <p:nvPicPr>
          <p:cNvPr id="4" name="Content Placeholder 3" descr="Screenshot 2024-02-22 at 6.13.54 in the evening"/>
          <p:cNvPicPr>
            <a:picLocks noChangeAspect="1"/>
          </p:cNvPicPr>
          <p:nvPr>
            <p:ph idx="1"/>
          </p:nvPr>
        </p:nvPicPr>
        <p:blipFill>
          <a:blip r:embed="rId1"/>
          <a:stretch>
            <a:fillRect/>
          </a:stretch>
        </p:blipFill>
        <p:spPr>
          <a:xfrm>
            <a:off x="838200" y="1480185"/>
            <a:ext cx="6350000" cy="2762885"/>
          </a:xfrm>
          <a:prstGeom prst="rect">
            <a:avLst/>
          </a:prstGeom>
        </p:spPr>
      </p:pic>
      <p:sp>
        <p:nvSpPr>
          <p:cNvPr id="5" name="Text Box 4"/>
          <p:cNvSpPr txBox="1"/>
          <p:nvPr/>
        </p:nvSpPr>
        <p:spPr>
          <a:xfrm>
            <a:off x="7332980" y="1480185"/>
            <a:ext cx="4726305" cy="1014730"/>
          </a:xfrm>
          <a:prstGeom prst="rect">
            <a:avLst/>
          </a:prstGeom>
          <a:noFill/>
        </p:spPr>
        <p:txBody>
          <a:bodyPr wrap="square" rtlCol="0" anchor="t">
            <a:spAutoFit/>
          </a:bodyPr>
          <a:p>
            <a:r>
              <a:rPr lang="en-US" sz="2000"/>
              <a:t>The Employee class </a:t>
            </a:r>
            <a:r>
              <a:rPr lang="en-US" sz="2000" b="1"/>
              <a:t>inherits </a:t>
            </a:r>
            <a:r>
              <a:rPr lang="en-US" sz="2000"/>
              <a:t>properties from the </a:t>
            </a:r>
            <a:r>
              <a:rPr lang="en-US" sz="2000" b="1">
                <a:solidFill>
                  <a:schemeClr val="accent1"/>
                </a:solidFill>
              </a:rPr>
              <a:t>Person</a:t>
            </a:r>
            <a:r>
              <a:rPr lang="en-US" sz="2000"/>
              <a:t> </a:t>
            </a:r>
            <a:r>
              <a:rPr lang="en-US" sz="2000" b="1"/>
              <a:t>class</a:t>
            </a:r>
            <a:r>
              <a:rPr lang="en-US" sz="2000"/>
              <a:t>, demonstrating </a:t>
            </a:r>
            <a:r>
              <a:rPr lang="en-US" sz="2000" b="1"/>
              <a:t>inheritance</a:t>
            </a:r>
            <a:r>
              <a:rPr lang="en-US" sz="2000"/>
              <a:t>.</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9955</Words>
  <Application>WPS Presentation</Application>
  <PresentationFormat>Widescreen</PresentationFormat>
  <Paragraphs>335</Paragraphs>
  <Slides>40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40</vt:i4>
      </vt:variant>
    </vt:vector>
  </HeadingPairs>
  <TitlesOfParts>
    <vt:vector size="55" baseType="lpstr">
      <vt:lpstr>Arial</vt:lpstr>
      <vt:lpstr>SimSun</vt:lpstr>
      <vt:lpstr>Wingdings</vt:lpstr>
      <vt:lpstr>Wingdings</vt:lpstr>
      <vt:lpstr>Arial Italic</vt:lpstr>
      <vt:lpstr>Arial Regular</vt:lpstr>
      <vt:lpstr>Calibri Light</vt:lpstr>
      <vt:lpstr>Helvetica Neue</vt:lpstr>
      <vt:lpstr>Calibri</vt:lpstr>
      <vt:lpstr>Microsoft YaHei</vt:lpstr>
      <vt:lpstr>汉仪旗黑</vt:lpstr>
      <vt:lpstr>宋体-简</vt:lpstr>
      <vt:lpstr>Arial Unicode MS</vt:lpstr>
      <vt:lpstr>Times New Roman</vt:lpstr>
      <vt:lpstr>Office Theme</vt:lpstr>
      <vt:lpstr>Software Testing  Recap in Java and Python for Software Testing </vt:lpstr>
      <vt:lpstr>Overall Marking Schema</vt:lpstr>
      <vt:lpstr>Introduction to Java for Testing</vt:lpstr>
      <vt:lpstr>Class Quiz</vt:lpstr>
      <vt:lpstr>Java - Basic Concepts &amp; OOP</vt:lpstr>
      <vt:lpstr>Object-Oriented Programming in Java</vt:lpstr>
      <vt:lpstr>Object-Oriented Programming (OOP) in Java</vt:lpstr>
      <vt:lpstr>Encapsulation Example</vt:lpstr>
      <vt:lpstr>Inheritance Example</vt:lpstr>
      <vt:lpstr>Polymorphism Example</vt:lpstr>
      <vt:lpstr>Runtime Polymorphism Example</vt:lpstr>
      <vt:lpstr>Abstraction Examples</vt:lpstr>
      <vt:lpstr>Try-Catch Block Example</vt:lpstr>
      <vt:lpstr>Multiple Catch Blocks Example</vt:lpstr>
      <vt:lpstr>Finally Block Example</vt:lpstr>
      <vt:lpstr>Try-With-Resources </vt:lpstr>
      <vt:lpstr>Standard Java Exceptions</vt:lpstr>
      <vt:lpstr>PowerPoint 演示文稿</vt:lpstr>
      <vt:lpstr>PowerPoint 演示文稿</vt:lpstr>
      <vt:lpstr>PowerPoint 演示文稿</vt:lpstr>
      <vt:lpstr>PowerPoint 演示文稿</vt:lpstr>
      <vt:lpstr>PowerPoint 演示文稿</vt:lpstr>
      <vt:lpstr>Generic Exception Block</vt:lpstr>
      <vt:lpstr>Custom Exception Block</vt:lpstr>
      <vt:lpstr>Class Activity </vt:lpstr>
      <vt:lpstr>Introduction to Python for Testing</vt:lpstr>
      <vt:lpstr>Python - Basic Concepts &amp; OOP</vt:lpstr>
      <vt:lpstr>Object-Oriented Programming in Python</vt:lpstr>
      <vt:lpstr>Object-Oriented Programming (OOP) in Python</vt:lpstr>
      <vt:lpstr>Encapsulation  Example</vt:lpstr>
      <vt:lpstr>Inheritance  Example</vt:lpstr>
      <vt:lpstr>Polymorphism</vt:lpstr>
      <vt:lpstr>Abstraction</vt:lpstr>
      <vt:lpstr>Using try-except Blocks</vt:lpstr>
      <vt:lpstr>Handling Multiple Exceptions</vt:lpstr>
      <vt:lpstr>Using a Generic Exception Block</vt:lpstr>
      <vt:lpstr>Finally Block</vt:lpstr>
      <vt:lpstr>Class Activity</vt:lpstr>
      <vt:lpstr>Homework Assignments (To be completed before the next class)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nashu</dc:creator>
  <cp:lastModifiedBy>136******15</cp:lastModifiedBy>
  <cp:revision>109</cp:revision>
  <dcterms:created xsi:type="dcterms:W3CDTF">2024-03-10T13:57:41Z</dcterms:created>
  <dcterms:modified xsi:type="dcterms:W3CDTF">2024-03-10T13:57:41Z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