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79" r:id="rId7"/>
    <p:sldId id="260" r:id="rId8"/>
    <p:sldId id="261" r:id="rId9"/>
    <p:sldId id="262" r:id="rId10"/>
    <p:sldId id="263" r:id="rId11"/>
    <p:sldId id="264" r:id="rId12"/>
    <p:sldId id="265" r:id="rId13"/>
    <p:sldId id="267" r:id="rId14"/>
    <p:sldId id="266" r:id="rId15"/>
    <p:sldId id="269" r:id="rId16"/>
    <p:sldId id="272"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a:t>Black Box Testing</a:t>
            </a:r>
            <a:br>
              <a:rPr lang="en-US" sz="6600" b="1" dirty="0"/>
            </a:br>
            <a:r>
              <a:rPr lang="en-US" b="1" dirty="0">
                <a:solidFill>
                  <a:schemeClr val="accent1">
                    <a:lumMod val="75000"/>
                  </a:schemeClr>
                </a:solidFill>
              </a:rPr>
              <a:t>Equivalent Partitioning</a:t>
            </a:r>
            <a:endParaRPr lang="en-US" b="1" dirty="0">
              <a:solidFill>
                <a:schemeClr val="accent1">
                  <a:lumMod val="75000"/>
                </a:schemeClr>
              </a:solidFill>
            </a:endParaRPr>
          </a:p>
        </p:txBody>
      </p:sp>
      <p:sp>
        <p:nvSpPr>
          <p:cNvPr id="3" name="Subtitle 2"/>
          <p:cNvSpPr>
            <a:spLocks noGrp="1"/>
          </p:cNvSpPr>
          <p:nvPr>
            <p:ph type="subTitle" idx="1"/>
          </p:nvPr>
        </p:nvSpPr>
        <p:spPr/>
        <p:txBody>
          <a:bodyPr/>
          <a:lstStyle/>
          <a:p>
            <a:r>
              <a:rPr lang="en-US"/>
              <a:t>Prepared by Chala Urgessa</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sp>
        <p:nvSpPr>
          <p:cNvPr id="3" name="Content Placeholder 2"/>
          <p:cNvSpPr>
            <a:spLocks noGrp="1"/>
          </p:cNvSpPr>
          <p:nvPr>
            <p:ph idx="1"/>
          </p:nvPr>
        </p:nvSpPr>
        <p:spPr/>
        <p:txBody>
          <a:bodyPr/>
          <a:lstStyle/>
          <a:p>
            <a:pPr marL="0" indent="0">
              <a:buNone/>
            </a:pPr>
            <a:r>
              <a:rPr lang="en-US" sz="2200"/>
              <a:t>We may have another set of test cases based on </a:t>
            </a:r>
            <a:r>
              <a:rPr lang="en-US" sz="2200" b="1" i="1"/>
              <a:t>input domain</a:t>
            </a:r>
            <a:r>
              <a:rPr lang="en-US" sz="2200"/>
              <a:t>.</a:t>
            </a:r>
            <a:endParaRPr lang="en-US" sz="2200"/>
          </a:p>
          <a:p>
            <a:pPr marL="457200" lvl="1" indent="0">
              <a:buNone/>
            </a:pPr>
            <a:r>
              <a:rPr lang="en-US" sz="2200"/>
              <a:t>I1= {a: a = 0}</a:t>
            </a:r>
            <a:endParaRPr lang="en-US" sz="2200"/>
          </a:p>
          <a:p>
            <a:pPr marL="457200" lvl="1" indent="0">
              <a:buNone/>
            </a:pPr>
            <a:r>
              <a:rPr lang="en-US" sz="2200"/>
              <a:t>I2= {a: a &lt; 0}</a:t>
            </a:r>
            <a:endParaRPr lang="en-US" sz="2200"/>
          </a:p>
          <a:p>
            <a:pPr marL="457200" lvl="1" indent="0">
              <a:buNone/>
            </a:pPr>
            <a:r>
              <a:rPr lang="en-US" sz="2200"/>
              <a:t>I3= {a: 1 ≤ a ≤ 100}</a:t>
            </a:r>
            <a:endParaRPr lang="en-US" sz="2200"/>
          </a:p>
          <a:p>
            <a:pPr marL="457200" lvl="1" indent="0">
              <a:buNone/>
            </a:pPr>
            <a:r>
              <a:rPr lang="en-US" sz="2200"/>
              <a:t>I4= {a: a &gt; 100}</a:t>
            </a:r>
            <a:endParaRPr lang="en-US" sz="2200"/>
          </a:p>
          <a:p>
            <a:pPr marL="457200" lvl="1" indent="0">
              <a:buNone/>
            </a:pPr>
            <a:r>
              <a:rPr lang="en-US" sz="2200"/>
              <a:t>I5= {b: 0 ≤ b ≤ 100}</a:t>
            </a:r>
            <a:endParaRPr lang="en-US" sz="2200"/>
          </a:p>
          <a:p>
            <a:pPr marL="457200" lvl="1" indent="0">
              <a:buNone/>
            </a:pPr>
            <a:r>
              <a:rPr lang="en-US" sz="2200"/>
              <a:t>I6= {b: b &lt; 0}</a:t>
            </a:r>
            <a:endParaRPr lang="en-US" sz="2200"/>
          </a:p>
          <a:p>
            <a:pPr marL="457200" lvl="1" indent="0">
              <a:buNone/>
            </a:pPr>
            <a:r>
              <a:rPr lang="en-US" sz="2200"/>
              <a:t>I7= {b: b &gt; 100}</a:t>
            </a:r>
            <a:endParaRPr lang="en-US" sz="2200"/>
          </a:p>
          <a:p>
            <a:pPr marL="457200" lvl="1" indent="0">
              <a:buNone/>
            </a:pPr>
            <a:r>
              <a:rPr lang="en-US" sz="2200"/>
              <a:t>I8= {c: 0 ≤ c ≤ 100}</a:t>
            </a:r>
            <a:endParaRPr lang="en-US" sz="2200"/>
          </a:p>
          <a:p>
            <a:pPr marL="457200" lvl="1" indent="0">
              <a:buNone/>
            </a:pPr>
            <a:r>
              <a:rPr lang="en-US" sz="2200"/>
              <a:t>I9= {c: c &lt; 0}</a:t>
            </a:r>
            <a:endParaRPr lang="en-US" sz="2200"/>
          </a:p>
          <a:p>
            <a:pPr marL="457200" lvl="1" indent="0">
              <a:buNone/>
            </a:pPr>
            <a:r>
              <a:rPr lang="en-US" sz="2200"/>
              <a:t>I10={c: c &gt; 100}</a:t>
            </a:r>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pic>
        <p:nvPicPr>
          <p:cNvPr id="5" name="Content Placeholder 4" descr="Screenshot 2024-03-04 at 11.04.33 in the morning"/>
          <p:cNvPicPr>
            <a:picLocks noGrp="1" noChangeAspect="1"/>
          </p:cNvPicPr>
          <p:nvPr>
            <p:ph idx="1"/>
          </p:nvPr>
        </p:nvPicPr>
        <p:blipFill>
          <a:blip r:embed="rId1"/>
          <a:stretch>
            <a:fillRect/>
          </a:stretch>
        </p:blipFill>
        <p:spPr>
          <a:xfrm>
            <a:off x="2286000" y="1600200"/>
            <a:ext cx="7404100" cy="3200400"/>
          </a:xfrm>
          <a:prstGeom prst="rect">
            <a:avLst/>
          </a:prstGeom>
        </p:spPr>
      </p:pic>
      <p:sp>
        <p:nvSpPr>
          <p:cNvPr id="6" name="Text Box 5"/>
          <p:cNvSpPr txBox="1"/>
          <p:nvPr/>
        </p:nvSpPr>
        <p:spPr>
          <a:xfrm>
            <a:off x="1120775" y="4982845"/>
            <a:ext cx="9613900" cy="645160"/>
          </a:xfrm>
          <a:prstGeom prst="rect">
            <a:avLst/>
          </a:prstGeom>
          <a:noFill/>
        </p:spPr>
        <p:txBody>
          <a:bodyPr wrap="square" rtlCol="0" anchor="t">
            <a:spAutoFit/>
          </a:bodyPr>
          <a:lstStyle/>
          <a:p>
            <a:r>
              <a:rPr lang="en-US"/>
              <a:t>Here test cases </a:t>
            </a:r>
            <a:r>
              <a:rPr lang="en-US">
                <a:solidFill>
                  <a:srgbClr val="FF0000"/>
                </a:solidFill>
              </a:rPr>
              <a:t>5</a:t>
            </a:r>
            <a:r>
              <a:rPr lang="en-US"/>
              <a:t> and </a:t>
            </a:r>
            <a:r>
              <a:rPr lang="en-US">
                <a:solidFill>
                  <a:srgbClr val="FF0000"/>
                </a:solidFill>
              </a:rPr>
              <a:t>8</a:t>
            </a:r>
            <a:r>
              <a:rPr lang="en-US"/>
              <a:t> are </a:t>
            </a:r>
            <a:r>
              <a:rPr lang="en-US">
                <a:solidFill>
                  <a:srgbClr val="FF0000"/>
                </a:solidFill>
              </a:rPr>
              <a:t>redundant </a:t>
            </a:r>
            <a:r>
              <a:rPr lang="en-US"/>
              <a:t>test cases. If we choose any value other than nominal, we may not have redundant test cases. Hence total test cases are </a:t>
            </a:r>
            <a:r>
              <a:rPr lang="en-US" b="1"/>
              <a:t>10+4=14</a:t>
            </a:r>
            <a:r>
              <a:rPr lang="en-US"/>
              <a:t> for this problem.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Setting up JUnit</a:t>
            </a:r>
            <a:endParaRPr lang="en-US" b="1" dirty="0"/>
          </a:p>
        </p:txBody>
      </p:sp>
      <p:sp>
        <p:nvSpPr>
          <p:cNvPr id="3" name="Content Placeholder 2"/>
          <p:cNvSpPr>
            <a:spLocks noGrp="1"/>
          </p:cNvSpPr>
          <p:nvPr>
            <p:ph idx="1"/>
          </p:nvPr>
        </p:nvSpPr>
        <p:spPr/>
        <p:txBody>
          <a:bodyPr/>
          <a:lstStyle/>
          <a:p>
            <a:pPr marL="0" indent="0">
              <a:buNone/>
            </a:pPr>
            <a:r>
              <a:rPr lang="en-US" sz="2000" b="1"/>
              <a:t>Step 1: Create Tests with JUnit 5</a:t>
            </a:r>
            <a:endParaRPr lang="en-US" sz="2000"/>
          </a:p>
          <a:p>
            <a:pPr marL="0" indent="0">
              <a:buNone/>
            </a:pPr>
            <a:r>
              <a:rPr lang="en-US" sz="2000"/>
              <a:t>First, ensure you have JUnit 5 added to your project's dependencies. If you're using Maven, add the following dependency to your pom.xml:</a:t>
            </a:r>
            <a:endParaRPr lang="en-US" sz="2000"/>
          </a:p>
          <a:p>
            <a:pPr marL="0" indent="0">
              <a:buNone/>
            </a:pPr>
            <a:r>
              <a:rPr lang="en-US" sz="2000"/>
              <a:t>&lt;dependency&gt;</a:t>
            </a:r>
            <a:endParaRPr lang="en-US" sz="2000"/>
          </a:p>
          <a:p>
            <a:pPr marL="0" indent="0">
              <a:buNone/>
            </a:pPr>
            <a:r>
              <a:rPr lang="en-US" sz="2000"/>
              <a:t>    &lt;groupId&gt;org.junit.jupiter&lt;/groupId&gt;</a:t>
            </a:r>
            <a:endParaRPr lang="en-US" sz="2000"/>
          </a:p>
          <a:p>
            <a:pPr marL="0" indent="0">
              <a:buNone/>
            </a:pPr>
            <a:r>
              <a:rPr lang="en-US" sz="2000"/>
              <a:t>    &lt;artifactId&gt;junit-jupiter&lt;/artifactId&gt;</a:t>
            </a:r>
            <a:endParaRPr lang="en-US" sz="2000"/>
          </a:p>
          <a:p>
            <a:pPr marL="0" indent="0">
              <a:buNone/>
            </a:pPr>
            <a:r>
              <a:rPr lang="en-US" sz="2000"/>
              <a:t>    &lt;version&gt;5.7.0&lt;/version&gt;</a:t>
            </a:r>
            <a:endParaRPr lang="en-US" sz="2000"/>
          </a:p>
          <a:p>
            <a:pPr marL="0" indent="0">
              <a:buNone/>
            </a:pPr>
            <a:r>
              <a:rPr lang="en-US" sz="2000"/>
              <a:t>    &lt;scope&gt;test&lt;/scope&gt;</a:t>
            </a:r>
            <a:endParaRPr lang="en-US" sz="2000"/>
          </a:p>
          <a:p>
            <a:pPr marL="0" indent="0">
              <a:buNone/>
            </a:pPr>
            <a:r>
              <a:rPr lang="en-US" sz="2000"/>
              <a:t>&lt;/dependency&gt;</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a:t>
            </a:r>
            <a:endParaRPr lang="en-US" b="1" dirty="0"/>
          </a:p>
        </p:txBody>
      </p:sp>
      <p:sp>
        <p:nvSpPr>
          <p:cNvPr id="4" name="Content Placeholder 3"/>
          <p:cNvSpPr>
            <a:spLocks noGrp="1"/>
          </p:cNvSpPr>
          <p:nvPr>
            <p:ph idx="1"/>
          </p:nvPr>
        </p:nvSpPr>
        <p:spPr/>
        <p:txBody>
          <a:bodyPr/>
          <a:lstStyle/>
          <a:p>
            <a:r>
              <a:rPr lang="en-US" dirty="0" err="1"/>
              <a:t>Github</a:t>
            </a:r>
            <a:r>
              <a:rPr lang="en-US" dirty="0"/>
              <a:t> (</a:t>
            </a:r>
            <a:r>
              <a:rPr lang="en-US" dirty="0" err="1"/>
              <a:t>black_box_equivalence_partitioning_quadratic</a:t>
            </a:r>
            <a:r>
              <a:rPr lang="en-US" dirty="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3.2. Class Activity</a:t>
            </a:r>
            <a:endParaRPr lang="en-US" b="1" dirty="0"/>
          </a:p>
        </p:txBody>
      </p:sp>
      <p:sp>
        <p:nvSpPr>
          <p:cNvPr id="3" name="Content Placeholder 2"/>
          <p:cNvSpPr>
            <a:spLocks noGrp="1"/>
          </p:cNvSpPr>
          <p:nvPr>
            <p:ph idx="1"/>
          </p:nvPr>
        </p:nvSpPr>
        <p:spPr>
          <a:xfrm>
            <a:off x="990599" y="1447800"/>
            <a:ext cx="10117667" cy="4927600"/>
          </a:xfrm>
        </p:spPr>
        <p:txBody>
          <a:bodyPr/>
          <a:lstStyle/>
          <a:p>
            <a:pPr marL="0" indent="0">
              <a:buNone/>
            </a:pPr>
            <a:r>
              <a:rPr lang="en-US" sz="2400" dirty="0"/>
              <a:t>Let us consider an example of grading the students in an academic institution. The grading is done according to the following rules:</a:t>
            </a: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Using the equivalence class testing technique, generate test cases. Additionally, write the implementation code and its corresponding tests.</a:t>
            </a:r>
            <a:endParaRPr lang="en-US" sz="2400" dirty="0"/>
          </a:p>
        </p:txBody>
      </p:sp>
      <p:pic>
        <p:nvPicPr>
          <p:cNvPr id="4" name="Picture 3"/>
          <p:cNvPicPr>
            <a:picLocks noChangeAspect="1"/>
          </p:cNvPicPr>
          <p:nvPr/>
        </p:nvPicPr>
        <p:blipFill>
          <a:blip r:embed="rId1"/>
          <a:stretch>
            <a:fillRect/>
          </a:stretch>
        </p:blipFill>
        <p:spPr>
          <a:xfrm>
            <a:off x="2531533" y="2336800"/>
            <a:ext cx="6574155" cy="2495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3.3: Homework</a:t>
            </a:r>
            <a:endParaRPr lang="en-US" b="1" dirty="0"/>
          </a:p>
        </p:txBody>
      </p:sp>
      <p:sp>
        <p:nvSpPr>
          <p:cNvPr id="3" name="Content Placeholder 2"/>
          <p:cNvSpPr>
            <a:spLocks noGrp="1"/>
          </p:cNvSpPr>
          <p:nvPr>
            <p:ph idx="1"/>
          </p:nvPr>
        </p:nvSpPr>
        <p:spPr/>
        <p:txBody>
          <a:bodyPr/>
          <a:lstStyle/>
          <a:p>
            <a:pPr marL="0" indent="0">
              <a:buNone/>
            </a:pPr>
            <a:r>
              <a:rPr lang="en-US" sz="2400"/>
              <a:t>Consider a program for determining the Previous date. Its input is a triple of day, month and year with the values in the range</a:t>
            </a:r>
            <a:endParaRPr lang="en-US" sz="2400"/>
          </a:p>
          <a:p>
            <a:pPr marL="914400" lvl="2" indent="0">
              <a:buNone/>
            </a:pPr>
            <a:r>
              <a:rPr lang="en-US" sz="1710"/>
              <a:t>1 ≤ month ≤ 12</a:t>
            </a:r>
            <a:endParaRPr lang="en-US" sz="1710"/>
          </a:p>
          <a:p>
            <a:pPr marL="914400" lvl="2" indent="0">
              <a:buNone/>
            </a:pPr>
            <a:r>
              <a:rPr lang="en-US" sz="1710"/>
              <a:t>1 ≤ day ≤ 31</a:t>
            </a:r>
            <a:endParaRPr lang="en-US" sz="1710"/>
          </a:p>
          <a:p>
            <a:pPr marL="914400" lvl="2" indent="0">
              <a:buNone/>
            </a:pPr>
            <a:r>
              <a:rPr lang="en-US" sz="1710"/>
              <a:t>1900 ≤ year ≤ 2025</a:t>
            </a:r>
            <a:endParaRPr lang="en-US" sz="1710"/>
          </a:p>
          <a:p>
            <a:pPr marL="0" indent="0">
              <a:buNone/>
            </a:pPr>
            <a:r>
              <a:rPr lang="en-US" sz="2400"/>
              <a:t>The possible outputs would be </a:t>
            </a:r>
            <a:r>
              <a:rPr lang="en-US" sz="2400">
                <a:solidFill>
                  <a:srgbClr val="FF0000"/>
                </a:solidFill>
              </a:rPr>
              <a:t>Previous date</a:t>
            </a:r>
            <a:r>
              <a:rPr lang="en-US" sz="2400"/>
              <a:t> or </a:t>
            </a:r>
            <a:r>
              <a:rPr lang="en-US" sz="2400">
                <a:solidFill>
                  <a:srgbClr val="FF0000"/>
                </a:solidFill>
              </a:rPr>
              <a:t>invalid input date</a:t>
            </a:r>
            <a:r>
              <a:rPr lang="en-US" sz="2400"/>
              <a:t>.  </a:t>
            </a:r>
            <a:endParaRPr lang="en-US" sz="2400"/>
          </a:p>
          <a:p>
            <a:pPr marL="0" indent="0">
              <a:buNone/>
            </a:pPr>
            <a:r>
              <a:rPr lang="en-US" sz="2400"/>
              <a:t>(a) Identify the equivalence class test cases for </a:t>
            </a:r>
            <a:r>
              <a:rPr lang="en-US" sz="2400">
                <a:solidFill>
                  <a:srgbClr val="FF0000"/>
                </a:solidFill>
              </a:rPr>
              <a:t>output </a:t>
            </a:r>
            <a:r>
              <a:rPr lang="en-US" sz="2400"/>
              <a:t>&amp; </a:t>
            </a:r>
            <a:r>
              <a:rPr lang="en-US" sz="2400">
                <a:solidFill>
                  <a:srgbClr val="FF0000"/>
                </a:solidFill>
              </a:rPr>
              <a:t>input </a:t>
            </a:r>
            <a:r>
              <a:rPr lang="en-US" sz="2400"/>
              <a:t>domains. </a:t>
            </a:r>
            <a:endParaRPr lang="en-US" sz="2400"/>
          </a:p>
          <a:p>
            <a:pPr marL="0" indent="0">
              <a:buNone/>
            </a:pPr>
            <a:r>
              <a:rPr lang="en-US" sz="2400"/>
              <a:t>(b) Write the implementation codes along with testing. </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Equivalence Partitions Analysis</a:t>
            </a:r>
            <a:endParaRPr lang="en-US" b="1"/>
          </a:p>
        </p:txBody>
      </p:sp>
      <p:sp>
        <p:nvSpPr>
          <p:cNvPr id="3" name="Content Placeholder 2"/>
          <p:cNvSpPr>
            <a:spLocks noGrp="1"/>
          </p:cNvSpPr>
          <p:nvPr>
            <p:ph idx="1"/>
          </p:nvPr>
        </p:nvSpPr>
        <p:spPr/>
        <p:txBody>
          <a:bodyPr>
            <a:normAutofit lnSpcReduction="10000"/>
          </a:bodyPr>
          <a:p>
            <a:pPr marL="0" indent="0">
              <a:buNone/>
            </a:pPr>
            <a:r>
              <a:rPr lang="en-US" sz="2400" b="1"/>
              <a:t>Pluses </a:t>
            </a:r>
            <a:r>
              <a:rPr lang="en-US" sz="2400"/>
              <a:t>for EP techniques:</a:t>
            </a:r>
            <a:endParaRPr lang="en-US" sz="2400"/>
          </a:p>
          <a:p>
            <a:pPr>
              <a:buFont typeface="Wingdings" panose="05000000000000000000" charset="0"/>
              <a:buChar char="ü"/>
            </a:pPr>
            <a:r>
              <a:rPr lang="en-US" sz="2400"/>
              <a:t>Reducing the number of test;</a:t>
            </a:r>
            <a:endParaRPr lang="en-US" sz="2400"/>
          </a:p>
          <a:p>
            <a:pPr>
              <a:buFont typeface="Wingdings" panose="05000000000000000000" charset="0"/>
              <a:buChar char="ü"/>
            </a:pPr>
            <a:r>
              <a:rPr lang="en-US" sz="2400"/>
              <a:t>Reduction in testing time;</a:t>
            </a:r>
            <a:endParaRPr lang="en-US" sz="2400"/>
          </a:p>
          <a:p>
            <a:pPr>
              <a:buFont typeface="Wingdings" panose="05000000000000000000" charset="0"/>
              <a:buChar char="ü"/>
            </a:pPr>
            <a:r>
              <a:rPr lang="en-US" sz="2400"/>
              <a:t>Improvement structure testing;</a:t>
            </a:r>
            <a:endParaRPr lang="en-US" sz="2400"/>
          </a:p>
          <a:p>
            <a:pPr>
              <a:buFont typeface="Wingdings" panose="05000000000000000000" charset="0"/>
              <a:buChar char="ü"/>
            </a:pPr>
            <a:endParaRPr lang="en-US" sz="2400"/>
          </a:p>
          <a:p>
            <a:pPr marL="0" indent="0">
              <a:buFont typeface="Wingdings" panose="05000000000000000000" charset="0"/>
              <a:buNone/>
            </a:pPr>
            <a:r>
              <a:rPr lang="en-US" sz="2400" b="1"/>
              <a:t>Minuses </a:t>
            </a:r>
            <a:r>
              <a:rPr lang="en-US" sz="2400"/>
              <a:t>of EP techniques:</a:t>
            </a:r>
            <a:endParaRPr lang="en-US" sz="2400"/>
          </a:p>
          <a:p>
            <a:pPr>
              <a:buFont typeface="Wingdings" panose="05000000000000000000" charset="0"/>
              <a:buChar char="ü"/>
            </a:pPr>
            <a:r>
              <a:rPr lang="en-US" sz="2400"/>
              <a:t>If misused technology we risk losing bugs.</a:t>
            </a:r>
            <a:endParaRPr lang="en-US" sz="2400"/>
          </a:p>
          <a:p>
            <a:pPr>
              <a:buFont typeface="Wingdings" panose="05000000000000000000" charset="0"/>
              <a:buChar char="ü"/>
            </a:pPr>
            <a:endParaRPr lang="en-US" sz="2400"/>
          </a:p>
          <a:p>
            <a:pPr marL="0" indent="0">
              <a:buFont typeface="Wingdings" panose="05000000000000000000" charset="0"/>
              <a:buNone/>
            </a:pPr>
            <a:r>
              <a:rPr lang="en-US" sz="2400"/>
              <a:t>Equivalence partitioning is no standalone method to determine test cases. It has to be supplemented by boundary value analysis.</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984375" y="2600960"/>
            <a:ext cx="7127875" cy="608965"/>
          </a:xfrm>
        </p:spPr>
        <p:txBody>
          <a:bodyPr>
            <a:noAutofit/>
          </a:bodyPr>
          <a:p>
            <a:pPr marL="0" indent="0">
              <a:buNone/>
            </a:pPr>
            <a:r>
              <a:rPr lang="en-US" sz="3600" b="1"/>
              <a:t>Thank you for your attention!</a:t>
            </a:r>
            <a:endParaRPr lang="en-US"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nchorCtr="0">
            <a:normAutofit fontScale="90000"/>
          </a:bodyPr>
          <a:lstStyle/>
          <a:p>
            <a:pPr algn="ctr">
              <a:spcBef>
                <a:spcPct val="20000"/>
              </a:spcBef>
            </a:pPr>
            <a:r>
              <a:rPr b="1" dirty="0"/>
              <a:t>Equivalence Partitioning</a:t>
            </a:r>
            <a:r>
              <a:rPr lang="en-US" b="1" dirty="0"/>
              <a:t> </a:t>
            </a:r>
            <a:br>
              <a:rPr lang="en-US" b="1" dirty="0"/>
            </a:br>
            <a:r>
              <a:rPr lang="en-US" b="1" dirty="0">
                <a:sym typeface="+mn-ea"/>
              </a:rPr>
              <a:t>等价划分</a:t>
            </a:r>
            <a:endParaRPr lang="en-US" b="1" dirty="0"/>
          </a:p>
        </p:txBody>
      </p:sp>
      <p:sp>
        <p:nvSpPr>
          <p:cNvPr id="7171" name="Content Placeholder 3"/>
          <p:cNvSpPr>
            <a:spLocks noGrp="1"/>
          </p:cNvSpPr>
          <p:nvPr>
            <p:ph idx="1"/>
          </p:nvPr>
        </p:nvSpPr>
        <p:spPr>
          <a:xfrm>
            <a:off x="960120" y="1617980"/>
            <a:ext cx="9250680" cy="4608830"/>
          </a:xfrm>
        </p:spPr>
        <p:txBody>
          <a:bodyPr vert="horz" wrap="square" lIns="91440" tIns="45720" rIns="91440" bIns="45720" anchor="t" anchorCtr="0"/>
          <a:lstStyle/>
          <a:p>
            <a:pPr lvl="0" algn="l">
              <a:buFont typeface="Wingdings" panose="05000000000000000000" charset="0"/>
              <a:buChar char=""/>
            </a:pPr>
            <a:r>
              <a:rPr sz="2400" dirty="0"/>
              <a:t>It is a good all-round specification-based </a:t>
            </a:r>
            <a:r>
              <a:rPr sz="2400" b="1" i="1" dirty="0"/>
              <a:t>black-box</a:t>
            </a:r>
            <a:r>
              <a:rPr lang="en-US" sz="2400" dirty="0"/>
              <a:t> </a:t>
            </a:r>
            <a:r>
              <a:rPr sz="2400" dirty="0"/>
              <a:t>technique. It can be applied at any level of testing and is often a good technique to </a:t>
            </a:r>
            <a:r>
              <a:rPr sz="2400" b="1" dirty="0"/>
              <a:t>use first</a:t>
            </a:r>
            <a:r>
              <a:rPr sz="2400" dirty="0"/>
              <a:t>.</a:t>
            </a:r>
            <a:endParaRPr sz="2400" dirty="0"/>
          </a:p>
          <a:p>
            <a:pPr algn="just">
              <a:buNone/>
            </a:pPr>
            <a:r>
              <a:rPr sz="2400" dirty="0"/>
              <a:t> </a:t>
            </a:r>
            <a:endParaRPr sz="2400" dirty="0"/>
          </a:p>
          <a:p>
            <a:pPr marL="0" indent="0" algn="just">
              <a:buFont typeface="Wingdings" panose="05000000000000000000" charset="0"/>
              <a:buNone/>
            </a:pPr>
            <a:r>
              <a:rPr sz="2400" dirty="0"/>
              <a:t>It is a common sense approach to testing, so much so that most testers practice it </a:t>
            </a:r>
            <a:r>
              <a:rPr sz="2400" dirty="0">
                <a:solidFill>
                  <a:srgbClr val="FF0000"/>
                </a:solidFill>
              </a:rPr>
              <a:t>informally </a:t>
            </a:r>
            <a:r>
              <a:rPr sz="2400" dirty="0"/>
              <a:t>even though they may not realize it. </a:t>
            </a:r>
            <a:endParaRPr sz="2400" dirty="0"/>
          </a:p>
          <a:p>
            <a:pPr marL="0" indent="0" algn="just">
              <a:buFont typeface="Wingdings" panose="05000000000000000000" charset="0"/>
              <a:buNone/>
            </a:pPr>
            <a:endParaRPr sz="2400" dirty="0"/>
          </a:p>
          <a:p>
            <a:pPr marL="0" indent="0" algn="just">
              <a:buFont typeface="Wingdings" panose="05000000000000000000" charset="0"/>
              <a:buNone/>
            </a:pPr>
            <a:r>
              <a:rPr sz="2400" dirty="0"/>
              <a:t>The idea behind the technique is to </a:t>
            </a:r>
            <a:r>
              <a:rPr sz="2400" b="1" dirty="0">
                <a:solidFill>
                  <a:srgbClr val="FF0000"/>
                </a:solidFill>
              </a:rPr>
              <a:t>divide (i.e. to partition)</a:t>
            </a:r>
            <a:r>
              <a:rPr sz="2400" b="1" dirty="0"/>
              <a:t> </a:t>
            </a:r>
            <a:r>
              <a:rPr sz="2400" dirty="0"/>
              <a:t>a set of test conditions into groups or sets that can be considered the same</a:t>
            </a:r>
            <a:r>
              <a:rPr lang="en-US" sz="2400" dirty="0"/>
              <a: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sp>
        <p:nvSpPr>
          <p:cNvPr id="9219" name="Content Placeholder 3"/>
          <p:cNvSpPr>
            <a:spLocks noGrp="1"/>
          </p:cNvSpPr>
          <p:nvPr>
            <p:ph idx="1"/>
          </p:nvPr>
        </p:nvSpPr>
        <p:spPr>
          <a:xfrm>
            <a:off x="953135" y="1479550"/>
            <a:ext cx="10278745" cy="4526280"/>
          </a:xfrm>
        </p:spPr>
        <p:txBody>
          <a:bodyPr vert="horz" wrap="square" lIns="91440" tIns="45720" rIns="91440" bIns="45720" anchor="t" anchorCtr="0">
            <a:normAutofit/>
          </a:bodyPr>
          <a:lstStyle/>
          <a:p>
            <a:pPr marL="0" indent="0" algn="just" eaLnBrk="1" hangingPunct="1">
              <a:buClr>
                <a:schemeClr val="hlink"/>
              </a:buClr>
              <a:buSzPct val="70000"/>
              <a:buNone/>
            </a:pPr>
            <a:r>
              <a:rPr sz="2000" dirty="0"/>
              <a:t>Equivalence Partitioning is a smart way to test software with less work. Here's the idea:</a:t>
            </a:r>
            <a:endParaRPr sz="2000" dirty="0"/>
          </a:p>
          <a:p>
            <a:pPr algn="just" eaLnBrk="1" hangingPunct="1">
              <a:buClr>
                <a:schemeClr val="hlink"/>
              </a:buClr>
              <a:buSzPct val="70000"/>
              <a:buFont typeface="Wingdings" panose="05000000000000000000" charset="0"/>
              <a:buChar char=""/>
            </a:pPr>
            <a:r>
              <a:rPr sz="2000" dirty="0"/>
              <a:t>Imagine all the things we can test in a program as a big set of inputs.</a:t>
            </a:r>
            <a:endParaRPr sz="2000" dirty="0"/>
          </a:p>
          <a:p>
            <a:pPr algn="just" eaLnBrk="1" hangingPunct="1">
              <a:buClr>
                <a:schemeClr val="hlink"/>
              </a:buClr>
              <a:buSzPct val="70000"/>
              <a:buFont typeface="Wingdings" panose="05000000000000000000" charset="0"/>
              <a:buChar char=""/>
            </a:pPr>
            <a:r>
              <a:rPr lang="en-US" sz="2000" dirty="0"/>
              <a:t>Here’s how it works</a:t>
            </a:r>
            <a:endParaRPr sz="2000" dirty="0"/>
          </a:p>
          <a:p>
            <a:pPr lvl="1" algn="just" eaLnBrk="1" hangingPunct="1">
              <a:buClr>
                <a:schemeClr val="hlink"/>
              </a:buClr>
              <a:buSzPct val="70000"/>
              <a:buFont typeface="Wingdings" panose="05000000000000000000" charset="0"/>
              <a:buChar char=""/>
            </a:pPr>
            <a:r>
              <a:rPr sz="1710" dirty="0"/>
              <a:t>We break this big set into smaller sets, called </a:t>
            </a:r>
            <a:r>
              <a:rPr sz="1710" dirty="0">
                <a:solidFill>
                  <a:srgbClr val="FF0000"/>
                </a:solidFill>
              </a:rPr>
              <a:t>equivalence classes</a:t>
            </a:r>
            <a:r>
              <a:rPr sz="1710" dirty="0"/>
              <a:t>.</a:t>
            </a:r>
            <a:endParaRPr sz="1710" dirty="0"/>
          </a:p>
          <a:p>
            <a:pPr lvl="1" algn="just" eaLnBrk="1" hangingPunct="1">
              <a:buClr>
                <a:schemeClr val="hlink"/>
              </a:buClr>
              <a:buSzPct val="70000"/>
              <a:buFont typeface="Wingdings" panose="05000000000000000000" charset="0"/>
              <a:buChar char=""/>
            </a:pPr>
            <a:r>
              <a:rPr sz="1710" dirty="0"/>
              <a:t>We think all inputs in one small set behave the same way in the program.</a:t>
            </a:r>
            <a:endParaRPr sz="1710" dirty="0"/>
          </a:p>
          <a:p>
            <a:pPr lvl="1" algn="just" eaLnBrk="1" hangingPunct="1">
              <a:buClr>
                <a:schemeClr val="hlink"/>
              </a:buClr>
              <a:buSzPct val="70000"/>
              <a:buFont typeface="Wingdings" panose="05000000000000000000" charset="0"/>
              <a:buChar char=""/>
            </a:pPr>
            <a:r>
              <a:rPr sz="1710" dirty="0"/>
              <a:t>So, we pick just one input (a representative) from each set to test. If this test passes, we guess that all inputs in that set would also pass.</a:t>
            </a:r>
            <a:endParaRPr sz="1710" dirty="0"/>
          </a:p>
          <a:p>
            <a:pPr algn="just" eaLnBrk="1" hangingPunct="1">
              <a:buClr>
                <a:schemeClr val="hlink"/>
              </a:buClr>
              <a:buSzPct val="70000"/>
              <a:buFont typeface="Wingdings" panose="05000000000000000000" charset="0"/>
              <a:buChar char=""/>
            </a:pPr>
            <a:r>
              <a:rPr sz="2000" dirty="0"/>
              <a:t>This doesn't mean we're 100% sure, but it's a good guess that saves a lot of time.</a:t>
            </a:r>
            <a:endParaRPr sz="2000" dirty="0"/>
          </a:p>
          <a:p>
            <a:pPr algn="just" eaLnBrk="1" hangingPunct="1">
              <a:buClr>
                <a:schemeClr val="hlink"/>
              </a:buClr>
              <a:buSzPct val="70000"/>
              <a:buFont typeface="Wingdings" panose="05000000000000000000" charset="0"/>
              <a:buChar char=""/>
            </a:pPr>
            <a:r>
              <a:rPr sz="2000" dirty="0"/>
              <a:t>Testing like this lets us cover more ground with fewer tests.</a:t>
            </a:r>
            <a:endParaRPr sz="2000" dirty="0"/>
          </a:p>
          <a:p>
            <a:pPr marL="0" indent="0" algn="just" eaLnBrk="1" hangingPunct="1">
              <a:buClr>
                <a:schemeClr val="hlink"/>
              </a:buClr>
              <a:buSzPct val="70000"/>
              <a:buFont typeface="Wingdings" panose="05000000000000000000" charset="0"/>
              <a:buNone/>
            </a:pPr>
            <a:endParaRPr sz="2000" dirty="0"/>
          </a:p>
          <a:p>
            <a:pPr marL="0" indent="0" algn="just" eaLnBrk="1" hangingPunct="1">
              <a:buClr>
                <a:schemeClr val="hlink"/>
              </a:buClr>
              <a:buSzPct val="70000"/>
              <a:buNone/>
            </a:pPr>
            <a:r>
              <a:rPr sz="2000" b="1" dirty="0"/>
              <a:t>It's a smart shortcut:</a:t>
            </a:r>
            <a:r>
              <a:rPr sz="2000" dirty="0"/>
              <a:t> test one, infer about many. This way, we can efficiently check if the software does what it should with different kinds of inputs.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91440" tIns="45720" rIns="91440" bIns="45720" anchor="ctr" anchorCtr="0">
            <a:normAutofit/>
          </a:bodyPr>
          <a:lstStyle/>
          <a:p>
            <a:pPr algn="ctr">
              <a:spcBef>
                <a:spcPct val="20000"/>
              </a:spcBef>
            </a:pPr>
            <a:r>
              <a:rPr b="1" dirty="0"/>
              <a:t>Equivalence Partitioning</a:t>
            </a:r>
            <a:r>
              <a:rPr lang="en-US" b="1" dirty="0"/>
              <a:t> ( Cont...)</a:t>
            </a:r>
            <a:endParaRPr lang="en-US" b="1" dirty="0"/>
          </a:p>
        </p:txBody>
      </p:sp>
      <p:sp>
        <p:nvSpPr>
          <p:cNvPr id="8195" name="Content Placeholder 3"/>
          <p:cNvSpPr>
            <a:spLocks noGrp="1"/>
          </p:cNvSpPr>
          <p:nvPr>
            <p:ph idx="1"/>
          </p:nvPr>
        </p:nvSpPr>
        <p:spPr>
          <a:xfrm>
            <a:off x="1085215" y="1598930"/>
            <a:ext cx="10074910" cy="5034915"/>
          </a:xfrm>
        </p:spPr>
        <p:txBody>
          <a:bodyPr vert="horz" wrap="square" lIns="91440" tIns="45720" rIns="91440" bIns="45720" anchor="t" anchorCtr="0">
            <a:noAutofit/>
          </a:bodyPr>
          <a:lstStyle/>
          <a:p>
            <a:pPr lvl="0" algn="just">
              <a:buClrTx/>
              <a:buSzTx/>
              <a:buFont typeface="Wingdings" panose="05000000000000000000" charset="0"/>
              <a:buChar char="§"/>
            </a:pPr>
            <a:r>
              <a:rPr sz="2800" dirty="0"/>
              <a:t>This saves time because we don't test everything.</a:t>
            </a:r>
            <a:endParaRPr sz="2800" dirty="0"/>
          </a:p>
          <a:p>
            <a:pPr lvl="0" algn="just">
              <a:buClrTx/>
              <a:buSzTx/>
              <a:buFont typeface="Wingdings" panose="05000000000000000000" charset="0"/>
              <a:buChar char=""/>
            </a:pPr>
            <a:r>
              <a:rPr sz="2400" dirty="0"/>
              <a:t>Remember, this is a basic idea. It might not always be perfect, but it helps us start testing.</a:t>
            </a:r>
            <a:endParaRPr sz="2400" dirty="0"/>
          </a:p>
          <a:p>
            <a:pPr lvl="0" algn="just">
              <a:buClrTx/>
              <a:buSzTx/>
              <a:buFont typeface="Wingdings" panose="05000000000000000000" charset="0"/>
              <a:buChar char=""/>
            </a:pPr>
            <a:r>
              <a:rPr sz="2400" dirty="0"/>
              <a:t>If possible, try a few tests in each group to be sure, especially for things users do a lot.</a:t>
            </a:r>
            <a:endParaRPr sz="2400" dirty="0"/>
          </a:p>
          <a:p>
            <a:pPr lvl="0" algn="just">
              <a:buClrTx/>
              <a:buSzTx/>
              <a:buFont typeface="Wingdings" panose="05000000000000000000" charset="0"/>
              <a:buChar char=""/>
            </a:pPr>
            <a:r>
              <a:rPr sz="2400" dirty="0"/>
              <a:t>This method makes testing faster and helps us focus on what to test first.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Equivalence Partitions analysis</a:t>
            </a:r>
            <a:endParaRPr lang="en-US"/>
          </a:p>
        </p:txBody>
      </p:sp>
      <p:sp>
        <p:nvSpPr>
          <p:cNvPr id="3" name="Content Placeholder 2"/>
          <p:cNvSpPr>
            <a:spLocks noGrp="1"/>
          </p:cNvSpPr>
          <p:nvPr>
            <p:ph idx="1"/>
          </p:nvPr>
        </p:nvSpPr>
        <p:spPr>
          <a:xfrm>
            <a:off x="838200" y="1825625"/>
            <a:ext cx="10515600" cy="4721860"/>
          </a:xfrm>
        </p:spPr>
        <p:txBody>
          <a:bodyPr>
            <a:normAutofit fontScale="90000" lnSpcReduction="10000"/>
          </a:bodyPr>
          <a:p>
            <a:pPr marL="0" indent="0">
              <a:buNone/>
            </a:pPr>
            <a:r>
              <a:rPr lang="en-US" b="1"/>
              <a:t>Example:</a:t>
            </a:r>
            <a:r>
              <a:rPr lang="en-US"/>
              <a:t> Requirement for ‘Password’ field from “Add users modal window” of Adims actions menu: password field can not be shorter than 4 and longer than 28 (including) characters (numeric and alphabetic)</a:t>
            </a:r>
            <a:endParaRPr lang="en-US"/>
          </a:p>
          <a:p>
            <a:pPr marL="0" indent="0">
              <a:buNone/>
            </a:pPr>
            <a:endParaRPr lang="en-US"/>
          </a:p>
          <a:p>
            <a:pPr marL="0" indent="0">
              <a:buNone/>
            </a:pPr>
            <a:r>
              <a:rPr lang="en-US"/>
              <a:t> </a:t>
            </a:r>
            <a:endParaRPr lang="en-US"/>
          </a:p>
          <a:p>
            <a:pPr marL="0" indent="0">
              <a:buNone/>
            </a:pPr>
            <a:endParaRPr lang="en-US"/>
          </a:p>
          <a:p>
            <a:pPr marL="0" indent="0">
              <a:buNone/>
            </a:pPr>
            <a:endParaRPr lang="en-US"/>
          </a:p>
          <a:p>
            <a:pPr marL="0" indent="0">
              <a:buNone/>
            </a:pPr>
            <a:r>
              <a:rPr lang="en-US"/>
              <a:t>Define and execute the test cases:</a:t>
            </a:r>
            <a:endParaRPr lang="en-US"/>
          </a:p>
          <a:p>
            <a:pPr marL="0" indent="0">
              <a:buNone/>
            </a:pPr>
            <a:r>
              <a:rPr lang="en-US"/>
              <a:t>1. Password field contains 2 characters  -  </a:t>
            </a:r>
            <a:r>
              <a:rPr lang="en-US" i="1"/>
              <a:t>Fail</a:t>
            </a:r>
            <a:r>
              <a:rPr lang="en-US"/>
              <a:t>;</a:t>
            </a:r>
            <a:endParaRPr lang="en-US"/>
          </a:p>
          <a:p>
            <a:pPr marL="0" indent="0">
              <a:buNone/>
            </a:pPr>
            <a:r>
              <a:rPr lang="en-US"/>
              <a:t>2. Password field contains 15 characters - </a:t>
            </a:r>
            <a:r>
              <a:rPr lang="en-US" i="1"/>
              <a:t>Pass</a:t>
            </a:r>
            <a:r>
              <a:rPr lang="en-US"/>
              <a:t>;</a:t>
            </a:r>
            <a:endParaRPr lang="en-US"/>
          </a:p>
          <a:p>
            <a:pPr marL="0" indent="0">
              <a:buNone/>
            </a:pPr>
            <a:r>
              <a:rPr lang="en-US"/>
              <a:t>3. Password field contains 35 characters - </a:t>
            </a:r>
            <a:r>
              <a:rPr lang="en-US" i="1"/>
              <a:t>Fail</a:t>
            </a:r>
            <a:r>
              <a:rPr lang="en-US"/>
              <a:t>;</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3094990" y="2866390"/>
            <a:ext cx="4799330" cy="15697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r>
              <a:rPr lang="en-US" b="1" dirty="0"/>
              <a:t> (Cont...)</a:t>
            </a:r>
            <a:endParaRPr lang="en-US" b="1" dirty="0"/>
          </a:p>
        </p:txBody>
      </p:sp>
      <p:sp>
        <p:nvSpPr>
          <p:cNvPr id="4099" name="Content Placeholder 3"/>
          <p:cNvSpPr>
            <a:spLocks noGrp="1"/>
          </p:cNvSpPr>
          <p:nvPr>
            <p:ph idx="1"/>
          </p:nvPr>
        </p:nvSpPr>
        <p:spPr>
          <a:xfrm>
            <a:off x="982980" y="1508760"/>
            <a:ext cx="9968230" cy="452628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Two steps are required to implementing this method: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The equivalence classes are identified by taking each input condition and partitioning it into </a:t>
            </a:r>
            <a:r>
              <a:rPr kumimoji="0" lang="en-US" sz="2000" b="1" i="0" u="none" strike="noStrike" kern="0" cap="none" spc="0" normalizeH="0" baseline="0" noProof="0" dirty="0">
                <a:ln>
                  <a:noFill/>
                </a:ln>
                <a:solidFill>
                  <a:srgbClr val="FF0000"/>
                </a:solidFill>
                <a:effectLst/>
                <a:uLnTx/>
                <a:uFillTx/>
                <a:latin typeface="+mn-lt"/>
                <a:ea typeface="+mn-ea"/>
                <a:cs typeface="+mn-cs"/>
              </a:rPr>
              <a:t>valid </a:t>
            </a:r>
            <a:r>
              <a:rPr kumimoji="0" lang="en-US" sz="2000" b="0" i="0" u="none" strike="noStrike" kern="0" cap="none" spc="0" normalizeH="0" baseline="0" noProof="0" dirty="0">
                <a:ln>
                  <a:noFill/>
                </a:ln>
                <a:solidFill>
                  <a:schemeClr val="tx1"/>
                </a:solidFill>
                <a:effectLst/>
                <a:uLnTx/>
                <a:uFillTx/>
                <a:latin typeface="+mn-lt"/>
                <a:ea typeface="+mn-ea"/>
                <a:cs typeface="+mn-cs"/>
              </a:rPr>
              <a:t>and </a:t>
            </a:r>
            <a:r>
              <a:rPr kumimoji="0" lang="en-US" sz="2000" b="1" i="0" u="none" strike="noStrike" kern="0" cap="none" spc="0" normalizeH="0" baseline="0" noProof="0" dirty="0">
                <a:ln>
                  <a:noFill/>
                </a:ln>
                <a:solidFill>
                  <a:srgbClr val="FF0000"/>
                </a:solidFill>
                <a:effectLst/>
                <a:uLnTx/>
                <a:uFillTx/>
                <a:latin typeface="+mn-lt"/>
                <a:ea typeface="+mn-ea"/>
                <a:cs typeface="+mn-cs"/>
              </a:rPr>
              <a:t>invalid </a:t>
            </a:r>
            <a:r>
              <a:rPr kumimoji="0" lang="en-US" sz="2000" b="0" i="0" u="none" strike="noStrike" kern="0" cap="none" spc="0" normalizeH="0" baseline="0" noProof="0" dirty="0">
                <a:ln>
                  <a:noFill/>
                </a:ln>
                <a:solidFill>
                  <a:schemeClr val="tx1"/>
                </a:solidFill>
                <a:effectLst/>
                <a:uLnTx/>
                <a:uFillTx/>
                <a:latin typeface="+mn-lt"/>
                <a:ea typeface="+mn-ea"/>
                <a:cs typeface="+mn-cs"/>
              </a:rPr>
              <a:t>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For example:</a:t>
            </a:r>
            <a:endParaRPr kumimoji="0" lang="en-US" sz="1710" b="0" i="0" u="none" strike="noStrike" kern="0" cap="none" spc="0" normalizeH="0" baseline="0" noProof="0" dirty="0">
              <a:ln>
                <a:noFill/>
              </a:ln>
              <a:solidFill>
                <a:schemeClr val="tx1"/>
              </a:solidFill>
              <a:effectLst/>
              <a:uLnTx/>
              <a:uFillTx/>
              <a:latin typeface="+mn-lt"/>
              <a:ea typeface="+mn-ea"/>
              <a:cs typeface="+mn-cs"/>
            </a:endParaRPr>
          </a:p>
          <a:p>
            <a:pPr marR="0" lvl="2"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800" b="0" i="0" u="none" strike="noStrike" kern="0" cap="none" spc="0" normalizeH="0" baseline="0" noProof="0" dirty="0">
                <a:ln>
                  <a:noFill/>
                </a:ln>
                <a:solidFill>
                  <a:schemeClr val="tx1"/>
                </a:solidFill>
                <a:effectLst/>
                <a:uLnTx/>
                <a:uFillTx/>
                <a:latin typeface="+mn-lt"/>
                <a:ea typeface="+mn-ea"/>
                <a:cs typeface="+mn-cs"/>
              </a:rPr>
              <a:t>if an input condition specifies a range of values from 1 to 999, we  identify one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 </a:t>
            </a:r>
            <a:r>
              <a:rPr kumimoji="0" lang="en-US" sz="1800" b="0" i="0" u="none" strike="noStrike" kern="0" cap="none" spc="0" normalizeH="0" baseline="0" noProof="0" dirty="0">
                <a:ln>
                  <a:noFill/>
                </a:ln>
                <a:solidFill>
                  <a:srgbClr val="FF0000"/>
                </a:solidFill>
                <a:effectLst/>
                <a:uLnTx/>
                <a:uFillTx/>
                <a:latin typeface="+mn-lt"/>
                <a:ea typeface="+mn-ea"/>
                <a:cs typeface="+mn-cs"/>
              </a:rPr>
              <a:t>[1&lt;item&lt;999]</a:t>
            </a:r>
            <a:r>
              <a:rPr kumimoji="0" lang="en-US" sz="1800" b="0" i="0" u="none" strike="noStrike" kern="0" cap="none" spc="0" normalizeH="0" baseline="0" noProof="0" dirty="0">
                <a:ln>
                  <a:noFill/>
                </a:ln>
                <a:solidFill>
                  <a:schemeClr val="tx1"/>
                </a:solidFill>
                <a:effectLst/>
                <a:uLnTx/>
                <a:uFillTx/>
                <a:latin typeface="+mn-lt"/>
                <a:ea typeface="+mn-ea"/>
                <a:cs typeface="+mn-cs"/>
              </a:rPr>
              <a:t>; and two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invalid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classes </a:t>
            </a:r>
            <a:r>
              <a:rPr kumimoji="0" lang="en-US" sz="1800" b="0" i="0" u="none" strike="noStrike" kern="0" cap="none" spc="0" normalizeH="0" baseline="0" noProof="0" dirty="0">
                <a:ln>
                  <a:noFill/>
                </a:ln>
                <a:solidFill>
                  <a:srgbClr val="FF0000"/>
                </a:solidFill>
                <a:effectLst/>
                <a:uLnTx/>
                <a:uFillTx/>
                <a:latin typeface="+mn-lt"/>
                <a:ea typeface="+mn-ea"/>
                <a:cs typeface="+mn-cs"/>
              </a:rPr>
              <a:t>[item&lt;1]</a:t>
            </a:r>
            <a:r>
              <a:rPr kumimoji="0" lang="en-US" sz="1800" b="0" i="0" u="none" strike="noStrike" kern="0" cap="none" spc="0" normalizeH="0" baseline="0" noProof="0" dirty="0">
                <a:ln>
                  <a:noFill/>
                </a:ln>
                <a:solidFill>
                  <a:schemeClr val="tx1"/>
                </a:solidFill>
                <a:effectLst/>
                <a:uLnTx/>
                <a:uFillTx/>
                <a:latin typeface="+mn-lt"/>
                <a:ea typeface="+mn-ea"/>
                <a:cs typeface="+mn-cs"/>
              </a:rPr>
              <a:t> and </a:t>
            </a:r>
            <a:r>
              <a:rPr kumimoji="0" lang="en-US" sz="1800" b="0" i="0" u="none" strike="noStrike" kern="0" cap="none" spc="0" normalizeH="0" baseline="0" noProof="0" dirty="0">
                <a:ln>
                  <a:noFill/>
                </a:ln>
                <a:solidFill>
                  <a:srgbClr val="FF0000"/>
                </a:solidFill>
                <a:effectLst/>
                <a:uLnTx/>
                <a:uFillTx/>
                <a:latin typeface="+mn-lt"/>
                <a:ea typeface="+mn-ea"/>
                <a:cs typeface="+mn-cs"/>
              </a:rPr>
              <a:t>[item&gt;999]</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Generate the test cases using the equivalence classes identified in the previous step. This is performed by writing test cases covering all the valid equivalence 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Then a test case is written for each invalid equivalence class so that no test contains more than one invalid class. This is to ensure that no two invalid classes mask each other.</a:t>
            </a:r>
            <a:endParaRPr kumimoji="0" lang="en-GB" sz="171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pic>
        <p:nvPicPr>
          <p:cNvPr id="11267" name="Picture 2"/>
          <p:cNvPicPr>
            <a:picLocks noChangeAspect="1"/>
          </p:cNvPicPr>
          <p:nvPr/>
        </p:nvPicPr>
        <p:blipFill>
          <a:blip r:embed="rId1"/>
          <a:srcRect b="46990"/>
          <a:stretch>
            <a:fillRect/>
          </a:stretch>
        </p:blipFill>
        <p:spPr>
          <a:xfrm>
            <a:off x="1652270" y="1585595"/>
            <a:ext cx="8521065" cy="2585720"/>
          </a:xfrm>
          <a:prstGeom prst="rect">
            <a:avLst/>
          </a:prstGeom>
          <a:noFill/>
          <a:ln w="9525">
            <a:noFill/>
          </a:ln>
        </p:spPr>
      </p:pic>
      <p:sp>
        <p:nvSpPr>
          <p:cNvPr id="2" name="Text Box 1"/>
          <p:cNvSpPr txBox="1"/>
          <p:nvPr/>
        </p:nvSpPr>
        <p:spPr>
          <a:xfrm>
            <a:off x="1377315" y="4214495"/>
            <a:ext cx="9143365" cy="1599565"/>
          </a:xfrm>
          <a:prstGeom prst="rect">
            <a:avLst/>
          </a:prstGeom>
          <a:noFill/>
        </p:spPr>
        <p:txBody>
          <a:bodyPr wrap="square" rtlCol="0">
            <a:spAutoFit/>
          </a:bodyPr>
          <a:lstStyle/>
          <a:p>
            <a:pPr algn="ctr"/>
            <a:r>
              <a:rPr lang="en-US" i="1"/>
              <a:t>Fig : Equivalence partitioning</a:t>
            </a:r>
            <a:endParaRPr lang="en-US" i="1"/>
          </a:p>
          <a:p>
            <a:endParaRPr lang="en-US" sz="2000"/>
          </a:p>
          <a:p>
            <a:r>
              <a:rPr lang="en-US" sz="2000"/>
              <a:t>Most of the time, equivalence class testing defines classes of the input domain. However, equivalence classes should also be defined for output domain. Hence, we should design equivalence classes based on input and output domain. </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Example 3.1</a:t>
            </a:r>
            <a:endParaRPr lang="en-US" b="1"/>
          </a:p>
        </p:txBody>
      </p:sp>
      <p:sp>
        <p:nvSpPr>
          <p:cNvPr id="3" name="Content Placeholder 2"/>
          <p:cNvSpPr>
            <a:spLocks noGrp="1"/>
          </p:cNvSpPr>
          <p:nvPr>
            <p:ph idx="1"/>
          </p:nvPr>
        </p:nvSpPr>
        <p:spPr/>
        <p:txBody>
          <a:bodyPr/>
          <a:lstStyle/>
          <a:p>
            <a:pPr marL="0" indent="0">
              <a:buNone/>
            </a:pPr>
            <a:r>
              <a:rPr lang="en-US" sz="2200"/>
              <a:t>Consider a program for the determination of the nature of roots of a quadratic equation. Its input is a triple of positive integers </a:t>
            </a:r>
            <a:r>
              <a:rPr lang="en-US" sz="2200" b="1">
                <a:solidFill>
                  <a:srgbClr val="FF0000"/>
                </a:solidFill>
              </a:rPr>
              <a:t>(say a,b,c) </a:t>
            </a:r>
            <a:r>
              <a:rPr lang="en-US" sz="2200"/>
              <a:t>and values may be from interval </a:t>
            </a:r>
            <a:r>
              <a:rPr lang="en-US" sz="2200" b="1">
                <a:solidFill>
                  <a:srgbClr val="FF0000"/>
                </a:solidFill>
              </a:rPr>
              <a:t>[0,100]</a:t>
            </a:r>
            <a:r>
              <a:rPr lang="en-US" sz="2200"/>
              <a:t>. The program output may have one of the following words.</a:t>
            </a:r>
            <a:endParaRPr lang="en-US" sz="2200"/>
          </a:p>
          <a:p>
            <a:pPr marL="0" indent="0">
              <a:buNone/>
            </a:pPr>
            <a:r>
              <a:rPr lang="en-US" sz="2200"/>
              <a:t>[</a:t>
            </a:r>
            <a:r>
              <a:rPr lang="en-US" sz="2200">
                <a:solidFill>
                  <a:srgbClr val="FF0000"/>
                </a:solidFill>
              </a:rPr>
              <a:t>Not a quadratic equation</a:t>
            </a:r>
            <a:r>
              <a:rPr lang="en-US" sz="2200"/>
              <a:t>; </a:t>
            </a:r>
            <a:r>
              <a:rPr lang="en-US" sz="2200">
                <a:solidFill>
                  <a:srgbClr val="FF0000"/>
                </a:solidFill>
              </a:rPr>
              <a:t>Real roots</a:t>
            </a:r>
            <a:r>
              <a:rPr lang="en-US" sz="2200"/>
              <a:t>; </a:t>
            </a:r>
            <a:r>
              <a:rPr lang="en-US" sz="2200">
                <a:solidFill>
                  <a:srgbClr val="FF0000"/>
                </a:solidFill>
              </a:rPr>
              <a:t>Imaginary roots</a:t>
            </a:r>
            <a:r>
              <a:rPr lang="en-US" sz="2200"/>
              <a:t>; </a:t>
            </a:r>
            <a:r>
              <a:rPr lang="en-US" sz="2200">
                <a:solidFill>
                  <a:srgbClr val="FF0000"/>
                </a:solidFill>
              </a:rPr>
              <a:t>Equal roots</a:t>
            </a:r>
            <a:r>
              <a:rPr lang="en-US" sz="2200"/>
              <a:t>]</a:t>
            </a:r>
            <a:endParaRPr lang="en-US" sz="2200"/>
          </a:p>
          <a:p>
            <a:pPr marL="0" indent="0">
              <a:buNone/>
            </a:pPr>
            <a:r>
              <a:rPr lang="en-US" sz="2200"/>
              <a:t>Identify the equivalence class test cases for output and input domains.</a:t>
            </a: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Solution</a:t>
            </a:r>
            <a:endParaRPr lang="en-US" b="1"/>
          </a:p>
        </p:txBody>
      </p:sp>
      <p:sp>
        <p:nvSpPr>
          <p:cNvPr id="3" name="Content Placeholder 2"/>
          <p:cNvSpPr>
            <a:spLocks noGrp="1"/>
          </p:cNvSpPr>
          <p:nvPr>
            <p:ph idx="1"/>
          </p:nvPr>
        </p:nvSpPr>
        <p:spPr>
          <a:xfrm>
            <a:off x="768985" y="1691005"/>
            <a:ext cx="9441815" cy="4511675"/>
          </a:xfrm>
        </p:spPr>
        <p:txBody>
          <a:bodyPr/>
          <a:lstStyle/>
          <a:p>
            <a:pPr marL="0" indent="0">
              <a:buNone/>
            </a:pPr>
            <a:r>
              <a:rPr lang="en-US" sz="2400" b="1"/>
              <a:t>Output domain</a:t>
            </a:r>
            <a:r>
              <a:rPr lang="en-US" sz="2400"/>
              <a:t> equivalence class test cases can be identified as follows:</a:t>
            </a:r>
            <a:endParaRPr lang="en-US" sz="2400"/>
          </a:p>
          <a:p>
            <a:pPr marL="457200" lvl="1" indent="0">
              <a:buNone/>
            </a:pPr>
            <a:r>
              <a:rPr lang="en-US" sz="1800"/>
              <a:t>O1={&lt;a,b,c&gt;:Not a quadratic equation if a = 0}</a:t>
            </a:r>
            <a:endParaRPr lang="en-US" sz="1800"/>
          </a:p>
          <a:p>
            <a:pPr marL="457200" lvl="1" indent="0">
              <a:buNone/>
            </a:pPr>
            <a:r>
              <a:rPr lang="en-US" sz="1800"/>
              <a:t>O1={&lt;a,b,c&gt;:Real roots if (b</a:t>
            </a:r>
            <a:r>
              <a:rPr lang="en-US" sz="1800" baseline="30000"/>
              <a:t>2</a:t>
            </a:r>
            <a:r>
              <a:rPr lang="en-US" sz="1800"/>
              <a:t>-4ac)&gt;0}</a:t>
            </a:r>
            <a:endParaRPr lang="en-US" sz="1800"/>
          </a:p>
          <a:p>
            <a:pPr marL="457200" lvl="1" indent="0">
              <a:buNone/>
            </a:pPr>
            <a:r>
              <a:rPr lang="en-US" sz="1800"/>
              <a:t>O1={&lt;a,b,c&gt;:Imaginary roots if (b</a:t>
            </a:r>
            <a:r>
              <a:rPr lang="en-US" sz="1800" baseline="30000"/>
              <a:t>2</a:t>
            </a:r>
            <a:r>
              <a:rPr lang="en-US" sz="1800"/>
              <a:t>-4ac)&lt;0}</a:t>
            </a:r>
            <a:endParaRPr lang="en-US" sz="1800"/>
          </a:p>
          <a:p>
            <a:pPr marL="457200" lvl="1" indent="0">
              <a:buNone/>
            </a:pPr>
            <a:r>
              <a:rPr lang="en-US" sz="1800"/>
              <a:t>O1={&lt;a,b,c&gt;:Equal roots if (b</a:t>
            </a:r>
            <a:r>
              <a:rPr lang="en-US" sz="1800" baseline="30000"/>
              <a:t>2</a:t>
            </a:r>
            <a:r>
              <a:rPr lang="en-US" sz="1800"/>
              <a:t>-4ac)=0}`</a:t>
            </a:r>
            <a:endParaRPr lang="en-US" sz="1800"/>
          </a:p>
          <a:p>
            <a:pPr marL="0" indent="0">
              <a:buNone/>
            </a:pPr>
            <a:r>
              <a:rPr lang="en-US" sz="2400"/>
              <a:t>The number of test cases can be derived form above relations and shown below:</a:t>
            </a:r>
            <a:endParaRPr lang="en-US" sz="2400"/>
          </a:p>
        </p:txBody>
      </p:sp>
      <p:pic>
        <p:nvPicPr>
          <p:cNvPr id="4" name="Picture 3" descr="Screenshot 2024-03-04 at 11.03.13 in the morning"/>
          <p:cNvPicPr>
            <a:picLocks noChangeAspect="1"/>
          </p:cNvPicPr>
          <p:nvPr/>
        </p:nvPicPr>
        <p:blipFill>
          <a:blip r:embed="rId1"/>
          <a:stretch>
            <a:fillRect/>
          </a:stretch>
        </p:blipFill>
        <p:spPr>
          <a:xfrm>
            <a:off x="2667000" y="4343400"/>
            <a:ext cx="5892800" cy="152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5684</Words>
  <Application>WPS Presentation</Application>
  <PresentationFormat>Widescreen</PresentationFormat>
  <Paragraphs>145</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Wingdings</vt:lpstr>
      <vt:lpstr>Calibri Light</vt:lpstr>
      <vt:lpstr>Helvetica Neue</vt:lpstr>
      <vt:lpstr>Calibri</vt:lpstr>
      <vt:lpstr>Microsoft YaHei</vt:lpstr>
      <vt:lpstr>汉仪旗黑</vt:lpstr>
      <vt:lpstr>宋体-简</vt:lpstr>
      <vt:lpstr>Arial Unicode MS</vt:lpstr>
      <vt:lpstr>SimSun</vt:lpstr>
      <vt:lpstr>Office Theme</vt:lpstr>
      <vt:lpstr>Black Box Testing Equivalent Partitioning</vt:lpstr>
      <vt:lpstr>Equivalence Partitioning  等价划分</vt:lpstr>
      <vt:lpstr>Equivalence Partitioning</vt:lpstr>
      <vt:lpstr>Equivalence Partitioning ( Cont...)</vt:lpstr>
      <vt:lpstr>Equivalence Partitions analysis</vt:lpstr>
      <vt:lpstr>Equivalence Partitioning (Cont...)</vt:lpstr>
      <vt:lpstr>Equivalence Partitioning</vt:lpstr>
      <vt:lpstr>Example 3.1</vt:lpstr>
      <vt:lpstr>Solution</vt:lpstr>
      <vt:lpstr>Cont ...</vt:lpstr>
      <vt:lpstr>Cont ...</vt:lpstr>
      <vt:lpstr>Setting up JUnit</vt:lpstr>
      <vt:lpstr>Implementation</vt:lpstr>
      <vt:lpstr>Example 3.2. Class Activity</vt:lpstr>
      <vt:lpstr>Example 3.3: Homework</vt:lpstr>
      <vt:lpstr>Equivalence Partitions Analysis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136******15</cp:lastModifiedBy>
  <cp:revision>68</cp:revision>
  <dcterms:created xsi:type="dcterms:W3CDTF">2024-03-18T00:06:55Z</dcterms:created>
  <dcterms:modified xsi:type="dcterms:W3CDTF">2024-03-18T00:06:55Z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5E227F0F5C7E401BBF941B955D3A68D1_11</vt:lpwstr>
  </property>
  <property fmtid="{D5CDD505-2E9C-101B-9397-08002B2CF9AE}" pid="3" name="KSOProductBuildVer">
    <vt:lpwstr>1033-5.6.0.8082</vt:lpwstr>
  </property>
</Properties>
</file>