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7" r:id="rId4"/>
    <p:sldId id="292" r:id="rId5"/>
    <p:sldId id="293" r:id="rId6"/>
    <p:sldId id="29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2" d="100"/>
          <a:sy n="142" d="100"/>
        </p:scale>
        <p:origin x="12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DFBB-FBE0-840C-E8B3-6AAA14EDB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45EA6A-F6E5-9F07-3119-8E2F77E3AC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34CC40-0629-00BD-629C-83CDC8C5806C}"/>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5" name="Footer Placeholder 4">
            <a:extLst>
              <a:ext uri="{FF2B5EF4-FFF2-40B4-BE49-F238E27FC236}">
                <a16:creationId xmlns:a16="http://schemas.microsoft.com/office/drawing/2014/main" id="{23DDDBC0-2B4B-6E83-4FD7-33629CCA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060BE-1743-BAFE-F4E9-ED961D15942C}"/>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40428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EBB8-20EE-CEF2-7B81-FBF9D21E12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D64C72-3223-093C-5751-57654996F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FE45D-D8B5-2307-0B47-6C5D8A9E8BF6}"/>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5" name="Footer Placeholder 4">
            <a:extLst>
              <a:ext uri="{FF2B5EF4-FFF2-40B4-BE49-F238E27FC236}">
                <a16:creationId xmlns:a16="http://schemas.microsoft.com/office/drawing/2014/main" id="{8358E567-EE7A-3326-F81C-77496F5A9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8DF0E-4D12-E10C-682E-66341F58B87E}"/>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339761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AD418-89DE-249C-1EC2-FF361334DC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D1078-97DD-14DE-81AA-63068BC94F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3E1FE-D11B-3A0D-B11B-27365ECE96B7}"/>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5" name="Footer Placeholder 4">
            <a:extLst>
              <a:ext uri="{FF2B5EF4-FFF2-40B4-BE49-F238E27FC236}">
                <a16:creationId xmlns:a16="http://schemas.microsoft.com/office/drawing/2014/main" id="{23A6E786-91B3-B016-5B3C-9875C9299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8CB56-8E5A-F662-796D-9A3D837AC386}"/>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3978030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812739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462632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612586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891143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611154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579023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4172699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126749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3351-6C10-CB93-85B2-6802D6B78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906EE-8E3B-97D3-9E15-345B3D4353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1DBA8-97D9-796E-43EF-08320752E7AC}"/>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5" name="Footer Placeholder 4">
            <a:extLst>
              <a:ext uri="{FF2B5EF4-FFF2-40B4-BE49-F238E27FC236}">
                <a16:creationId xmlns:a16="http://schemas.microsoft.com/office/drawing/2014/main" id="{CD94A207-986F-47E0-DC3E-1CD4C99D7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630F2-E1D4-992B-C79C-215F4734422F}"/>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2214980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727624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3461548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3447253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261600" cy="1143000"/>
          </a:xfrm>
        </p:spPr>
        <p:txBody>
          <a:bodyPr/>
          <a:lstStyle/>
          <a:p>
            <a:r>
              <a:rPr lang="en-US"/>
              <a:t>Click to edit Master title style</a:t>
            </a:r>
          </a:p>
        </p:txBody>
      </p:sp>
      <p:sp>
        <p:nvSpPr>
          <p:cNvPr id="3" name="Table Placeholder 2"/>
          <p:cNvSpPr>
            <a:spLocks noGrp="1"/>
          </p:cNvSpPr>
          <p:nvPr>
            <p:ph type="tbl" idx="1"/>
          </p:nvPr>
        </p:nvSpPr>
        <p:spPr>
          <a:xfrm>
            <a:off x="1117600" y="1371600"/>
            <a:ext cx="11074400" cy="5105400"/>
          </a:xfrm>
        </p:spPr>
        <p:txBody>
          <a:bodyPr vert="horz" wrap="square" lIns="91440" tIns="45720" rIns="91440" bIns="45720" numCol="1" rtlCol="0"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a:defRPr/>
            </a:pPr>
            <a:fld id="{7C4DD920-A025-458A-B9E0-08028F96DEC1}" type="datetime1">
              <a:rPr lang="en-US" sz="900" smtClean="0"/>
              <a:pPr>
                <a:defRPr/>
              </a:pPr>
              <a:t>3/15/2024</a:t>
            </a:fld>
            <a:endParaRPr lang="en-US" sz="900"/>
          </a:p>
        </p:txBody>
      </p:sp>
      <p:sp>
        <p:nvSpPr>
          <p:cNvPr id="5" name="Footer Placeholder 4"/>
          <p:cNvSpPr>
            <a:spLocks noGrp="1"/>
          </p:cNvSpPr>
          <p:nvPr>
            <p:ph type="ftr" sz="quarter" idx="11"/>
          </p:nvPr>
        </p:nvSpPr>
        <p:spPr/>
        <p:txBody>
          <a:bodyPr/>
          <a:lstStyle/>
          <a:p>
            <a:pPr>
              <a:defRPr/>
            </a:pPr>
            <a:r>
              <a:rPr lang="en-US" sz="900"/>
              <a:t>Black Box Testing</a:t>
            </a:r>
          </a:p>
        </p:txBody>
      </p:sp>
      <p:sp>
        <p:nvSpPr>
          <p:cNvPr id="6" name="Slide Number Placeholder 5"/>
          <p:cNvSpPr>
            <a:spLocks noGrp="1"/>
          </p:cNvSpPr>
          <p:nvPr>
            <p:ph type="sldNum" sz="quarter" idx="12"/>
          </p:nvPr>
        </p:nvSpPr>
        <p:spPr/>
        <p:txBody>
          <a:bodyPr/>
          <a:lstStyle/>
          <a:p>
            <a:pPr>
              <a:defRPr/>
            </a:pPr>
            <a:r>
              <a:rPr lang="en-US" altLang="en-US" sz="900">
                <a:solidFill>
                  <a:schemeClr val="tx1">
                    <a:tint val="75000"/>
                  </a:schemeClr>
                </a:solidFill>
                <a:latin typeface="+mn-lt"/>
              </a:rPr>
              <a:t>Slide : </a:t>
            </a:r>
            <a:fld id="{F18A70CC-1227-4898-8DFF-C0758BE8D705}" type="slidenum">
              <a:rPr lang="en-US" altLang="en-US" sz="900" smtClean="0">
                <a:solidFill>
                  <a:schemeClr val="tx1">
                    <a:tint val="75000"/>
                  </a:schemeClr>
                </a:solidFill>
                <a:latin typeface="+mn-lt"/>
              </a:rPr>
              <a:pPr>
                <a:defRPr/>
              </a:pPr>
              <a:t>‹#›</a:t>
            </a:fld>
            <a:endParaRPr lang="en-US" altLang="en-US" sz="900">
              <a:solidFill>
                <a:schemeClr val="tx1">
                  <a:tint val="75000"/>
                </a:schemeClr>
              </a:solidFill>
              <a:latin typeface="+mn-lt"/>
            </a:endParaRPr>
          </a:p>
        </p:txBody>
      </p:sp>
    </p:spTree>
    <p:extLst>
      <p:ext uri="{BB962C8B-B14F-4D97-AF65-F5344CB8AC3E}">
        <p14:creationId xmlns:p14="http://schemas.microsoft.com/office/powerpoint/2010/main" val="126743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2403-0E8F-A657-031F-1A5022DDB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672535-DE74-F254-031E-D50079850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366CB-672C-32AF-F57C-762454C2A237}"/>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5" name="Footer Placeholder 4">
            <a:extLst>
              <a:ext uri="{FF2B5EF4-FFF2-40B4-BE49-F238E27FC236}">
                <a16:creationId xmlns:a16="http://schemas.microsoft.com/office/drawing/2014/main" id="{DC53FE65-09A9-2EE0-1D07-C3548A340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C9EA2-9D12-211F-27BC-09D6D27EFEE7}"/>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47138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2114-DDF2-A3EA-FA8E-AB19EAF90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BC3667-6EE5-B5BF-9B1D-431EC3825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A7FE9-ECDE-607C-62EC-D8639E862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E33F76-C661-E171-FFB9-D3C200172947}"/>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6" name="Footer Placeholder 5">
            <a:extLst>
              <a:ext uri="{FF2B5EF4-FFF2-40B4-BE49-F238E27FC236}">
                <a16:creationId xmlns:a16="http://schemas.microsoft.com/office/drawing/2014/main" id="{9ADA83AA-3396-7D56-9E86-D92884F87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117B8-F09C-ED1F-FF2C-FF4500AAEB89}"/>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64500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9A9E-4906-027D-A307-5CBF2DE698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DEB056-A66F-98A7-D076-DC91BF042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ED0DC-BC28-AFE9-113A-CE9DABECC1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67B389-014A-4F96-0D85-500E77689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5BCF4-AFFC-27AC-5185-30CFE08889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AF40BA-FB83-1C76-9155-24DAA728A19D}"/>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8" name="Footer Placeholder 7">
            <a:extLst>
              <a:ext uri="{FF2B5EF4-FFF2-40B4-BE49-F238E27FC236}">
                <a16:creationId xmlns:a16="http://schemas.microsoft.com/office/drawing/2014/main" id="{2B67DB43-433F-8F03-2420-67F8444EC9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86472-2211-9266-8DEA-C8839A97EBFE}"/>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98595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CAB9-7CC6-C165-F8D3-A51D91D824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2FD50E-B787-3915-3A78-77D32AB93508}"/>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4" name="Footer Placeholder 3">
            <a:extLst>
              <a:ext uri="{FF2B5EF4-FFF2-40B4-BE49-F238E27FC236}">
                <a16:creationId xmlns:a16="http://schemas.microsoft.com/office/drawing/2014/main" id="{34D30600-06B8-639B-1C6B-E125F6562C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9860E0-4C93-0EF6-0337-EFD4A33258A0}"/>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200533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6067B-CEB4-1605-70A0-68A61A4F2468}"/>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3" name="Footer Placeholder 2">
            <a:extLst>
              <a:ext uri="{FF2B5EF4-FFF2-40B4-BE49-F238E27FC236}">
                <a16:creationId xmlns:a16="http://schemas.microsoft.com/office/drawing/2014/main" id="{E1532FCC-F31D-A712-C093-EDE71988F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9A4D86-8345-5910-A12E-170FACBE26B3}"/>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260208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689B-8578-C633-FF87-1FE2304FC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D4A3BF-8565-0491-EDF8-1118124D3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FEBB0C-BC86-DC2C-E846-F382FC345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2EE4A-E6BE-8E00-80F0-121669F55D2E}"/>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6" name="Footer Placeholder 5">
            <a:extLst>
              <a:ext uri="{FF2B5EF4-FFF2-40B4-BE49-F238E27FC236}">
                <a16:creationId xmlns:a16="http://schemas.microsoft.com/office/drawing/2014/main" id="{753DD4BB-E5C8-08CC-CEAD-6B13CBB27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2D968-3630-1602-1DB9-8908632BDB2C}"/>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259641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C437-515B-064E-C5CA-FC66BC87F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8D1C32-6B0B-42C4-C31C-BD1C3E69E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D7DB69-A423-E42C-0346-99D75EEFF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97964-DDE0-E6D7-3BA0-ABC3487F3039}"/>
              </a:ext>
            </a:extLst>
          </p:cNvPr>
          <p:cNvSpPr>
            <a:spLocks noGrp="1"/>
          </p:cNvSpPr>
          <p:nvPr>
            <p:ph type="dt" sz="half" idx="10"/>
          </p:nvPr>
        </p:nvSpPr>
        <p:spPr/>
        <p:txBody>
          <a:bodyPr/>
          <a:lstStyle/>
          <a:p>
            <a:fld id="{E965B5F8-2D56-4E8E-8AA3-31DB237BD4B3}" type="datetimeFigureOut">
              <a:rPr lang="en-US" smtClean="0"/>
              <a:t>3/15/2024</a:t>
            </a:fld>
            <a:endParaRPr lang="en-US"/>
          </a:p>
        </p:txBody>
      </p:sp>
      <p:sp>
        <p:nvSpPr>
          <p:cNvPr id="6" name="Footer Placeholder 5">
            <a:extLst>
              <a:ext uri="{FF2B5EF4-FFF2-40B4-BE49-F238E27FC236}">
                <a16:creationId xmlns:a16="http://schemas.microsoft.com/office/drawing/2014/main" id="{7AA83A7A-AE33-E97A-2893-2E03850AD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6432B-4747-DEED-0024-A77992304A56}"/>
              </a:ext>
            </a:extLst>
          </p:cNvPr>
          <p:cNvSpPr>
            <a:spLocks noGrp="1"/>
          </p:cNvSpPr>
          <p:nvPr>
            <p:ph type="sldNum" sz="quarter" idx="12"/>
          </p:nvPr>
        </p:nvSpPr>
        <p:spPr/>
        <p:txBody>
          <a:bodyPr/>
          <a:lstStyle/>
          <a:p>
            <a:fld id="{7BDE8A2B-3E39-4986-99F3-7A821D1A3D7B}" type="slidenum">
              <a:rPr lang="en-US" smtClean="0"/>
              <a:t>‹#›</a:t>
            </a:fld>
            <a:endParaRPr lang="en-US"/>
          </a:p>
        </p:txBody>
      </p:sp>
    </p:spTree>
    <p:extLst>
      <p:ext uri="{BB962C8B-B14F-4D97-AF65-F5344CB8AC3E}">
        <p14:creationId xmlns:p14="http://schemas.microsoft.com/office/powerpoint/2010/main" val="332308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74A39-A0C4-B7AE-07CA-9F1E33D64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060B9D-2F95-C6D9-F9A0-15FC232D5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310D6-C2FB-8762-4D0C-59BAB54CC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5B5F8-2D56-4E8E-8AA3-31DB237BD4B3}" type="datetimeFigureOut">
              <a:rPr lang="en-US" smtClean="0"/>
              <a:t>3/15/2024</a:t>
            </a:fld>
            <a:endParaRPr lang="en-US"/>
          </a:p>
        </p:txBody>
      </p:sp>
      <p:sp>
        <p:nvSpPr>
          <p:cNvPr id="5" name="Footer Placeholder 4">
            <a:extLst>
              <a:ext uri="{FF2B5EF4-FFF2-40B4-BE49-F238E27FC236}">
                <a16:creationId xmlns:a16="http://schemas.microsoft.com/office/drawing/2014/main" id="{428FA41A-C9E7-D44B-5690-C764CB826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2EF909-DA50-13A5-5F18-F8599A14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E8A2B-3E39-4986-99F3-7A821D1A3D7B}" type="slidenum">
              <a:rPr lang="en-US" smtClean="0"/>
              <a:t>‹#›</a:t>
            </a:fld>
            <a:endParaRPr lang="en-US"/>
          </a:p>
        </p:txBody>
      </p:sp>
    </p:spTree>
    <p:extLst>
      <p:ext uri="{BB962C8B-B14F-4D97-AF65-F5344CB8AC3E}">
        <p14:creationId xmlns:p14="http://schemas.microsoft.com/office/powerpoint/2010/main" val="3982134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p>
        </p:txBody>
      </p:sp>
      <p:sp>
        <p:nvSpPr>
          <p:cNvPr id="1027" name="Text Placeholder 2"/>
          <p:cNvSpPr>
            <a:spLocks noGrp="1"/>
          </p:cNvSpPr>
          <p:nvPr>
            <p:ph type="body" idx="1"/>
          </p:nvPr>
        </p:nvSpPr>
        <p:spPr>
          <a:xfrm>
            <a:off x="609600" y="1600201"/>
            <a:ext cx="10972800" cy="4525963"/>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42C9122-BF34-435C-A61B-D2201D289E11}" type="datetimeFigureOut">
              <a:rPr lang="en-US" smtClean="0"/>
              <a:pPr>
                <a:defRPr/>
              </a:pPr>
              <a:t>3/15/2024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extLst>
      <p:ext uri="{BB962C8B-B14F-4D97-AF65-F5344CB8AC3E}">
        <p14:creationId xmlns:p14="http://schemas.microsoft.com/office/powerpoint/2010/main" val="2023310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D4B-C43C-424C-2158-E27F9B9646F8}"/>
              </a:ext>
            </a:extLst>
          </p:cNvPr>
          <p:cNvSpPr>
            <a:spLocks noGrp="1"/>
          </p:cNvSpPr>
          <p:nvPr>
            <p:ph type="ctrTitle"/>
          </p:nvPr>
        </p:nvSpPr>
        <p:spPr/>
        <p:txBody>
          <a:bodyPr/>
          <a:lstStyle/>
          <a:p>
            <a:r>
              <a:rPr lang="en-US" dirty="0"/>
              <a:t>Black Box Testing</a:t>
            </a:r>
            <a:br>
              <a:rPr lang="en-US" dirty="0"/>
            </a:br>
            <a:r>
              <a:rPr lang="en-US" dirty="0"/>
              <a:t>State Transition Testing</a:t>
            </a:r>
          </a:p>
        </p:txBody>
      </p:sp>
      <p:sp>
        <p:nvSpPr>
          <p:cNvPr id="3" name="Subtitle 2">
            <a:extLst>
              <a:ext uri="{FF2B5EF4-FFF2-40B4-BE49-F238E27FC236}">
                <a16:creationId xmlns:a16="http://schemas.microsoft.com/office/drawing/2014/main" id="{97CC0785-3815-7419-C959-ECCDA4AF95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714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vert="horz" wrap="square" lIns="91440" tIns="45720" rIns="91440" bIns="45720" anchor="ctr" anchorCtr="0"/>
          <a:lstStyle/>
          <a:p>
            <a:r>
              <a:rPr b="1" dirty="0"/>
              <a:t>State Transition Testing</a:t>
            </a:r>
          </a:p>
        </p:txBody>
      </p:sp>
      <p:sp>
        <p:nvSpPr>
          <p:cNvPr id="20483" name="Content Placeholder 2"/>
          <p:cNvSpPr>
            <a:spLocks noGrp="1"/>
          </p:cNvSpPr>
          <p:nvPr>
            <p:ph idx="1"/>
          </p:nvPr>
        </p:nvSpPr>
        <p:spPr>
          <a:xfrm>
            <a:off x="1981200" y="1600200"/>
            <a:ext cx="8229600" cy="4114800"/>
          </a:xfrm>
        </p:spPr>
        <p:txBody>
          <a:bodyPr vert="horz" wrap="square" lIns="91440" tIns="45720" rIns="91440" bIns="45720" anchor="t" anchorCtr="0"/>
          <a:lstStyle/>
          <a:p>
            <a:pPr algn="just">
              <a:buNone/>
            </a:pPr>
            <a:r>
              <a:rPr sz="2400" dirty="0"/>
              <a:t>		State transition testing is used where some aspect of the system can be described in what is called a 'finite state machine'. This simply means that the system can be in a (finite) number of different states, and the transitions from one state to another are determined by the rules of the 'machine'. This is the model on which the system and the tests are based. Any system where you get a different output for the same input, depending on what has happened before, is a finite state system. A finite state system is often shown as a state diagram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nchorCtr="0"/>
          <a:lstStyle/>
          <a:p>
            <a:r>
              <a:rPr b="1" dirty="0"/>
              <a:t>State Transition Testing</a:t>
            </a:r>
          </a:p>
        </p:txBody>
      </p:sp>
      <p:sp>
        <p:nvSpPr>
          <p:cNvPr id="21507" name="Content Placeholder 2"/>
          <p:cNvSpPr>
            <a:spLocks noGrp="1"/>
          </p:cNvSpPr>
          <p:nvPr>
            <p:ph idx="1"/>
          </p:nvPr>
        </p:nvSpPr>
        <p:spPr>
          <a:xfrm>
            <a:off x="1981200" y="1600200"/>
            <a:ext cx="8229600" cy="4114800"/>
          </a:xfrm>
        </p:spPr>
        <p:txBody>
          <a:bodyPr vert="horz" wrap="square" lIns="91440" tIns="45720" rIns="91440" bIns="45720" anchor="t" anchorCtr="0"/>
          <a:lstStyle/>
          <a:p>
            <a:pPr algn="just">
              <a:buNone/>
            </a:pPr>
            <a:r>
              <a:rPr sz="2400" dirty="0"/>
              <a:t>A state transition model has four basic parts:</a:t>
            </a:r>
          </a:p>
          <a:p>
            <a:pPr algn="just">
              <a:buNone/>
            </a:pPr>
            <a:endParaRPr sz="2400" dirty="0"/>
          </a:p>
          <a:p>
            <a:pPr algn="just">
              <a:buFont typeface="Wingdings" panose="05000000000000000000" pitchFamily="2" charset="2"/>
              <a:buChar char="Ø"/>
            </a:pPr>
            <a:r>
              <a:rPr sz="2400" dirty="0"/>
              <a:t>the states that the software may occupy (open/closed or funded/insufficient funds);</a:t>
            </a:r>
          </a:p>
          <a:p>
            <a:pPr algn="just">
              <a:buFont typeface="Wingdings" panose="05000000000000000000" pitchFamily="2" charset="2"/>
              <a:buChar char="Ø"/>
            </a:pPr>
            <a:r>
              <a:rPr sz="2400" dirty="0"/>
              <a:t>the transitions from one state to another (not all transitions are allowed);</a:t>
            </a:r>
          </a:p>
          <a:p>
            <a:pPr algn="just">
              <a:buFont typeface="Wingdings" panose="05000000000000000000" pitchFamily="2" charset="2"/>
              <a:buChar char="Ø"/>
            </a:pPr>
            <a:r>
              <a:rPr sz="2400" dirty="0"/>
              <a:t>the events that cause a transition (closing a file or withdrawing money);</a:t>
            </a:r>
          </a:p>
          <a:p>
            <a:pPr algn="just">
              <a:buFont typeface="Wingdings" panose="05000000000000000000" pitchFamily="2" charset="2"/>
              <a:buChar char="Ø"/>
            </a:pPr>
            <a:r>
              <a:rPr sz="2400" dirty="0"/>
              <a:t>the actions that result from a transition (an error message or being given your cash).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ctr" anchorCtr="0"/>
          <a:lstStyle/>
          <a:p>
            <a:r>
              <a:rPr b="1" dirty="0"/>
              <a:t>State Transition Testing</a:t>
            </a:r>
          </a:p>
        </p:txBody>
      </p:sp>
      <p:pic>
        <p:nvPicPr>
          <p:cNvPr id="22531" name="Picture 2"/>
          <p:cNvPicPr>
            <a:picLocks noGrp="1" noChangeAspect="1"/>
          </p:cNvPicPr>
          <p:nvPr>
            <p:ph idx="1"/>
          </p:nvPr>
        </p:nvPicPr>
        <p:blipFill>
          <a:blip r:embed="rId2"/>
          <a:srcRect/>
          <a:stretch>
            <a:fillRect/>
          </a:stretch>
        </p:blipFill>
        <p:spPr>
          <a:xfrm>
            <a:off x="2286001" y="1981200"/>
            <a:ext cx="7591425" cy="3562350"/>
          </a:xfrm>
        </p:spPr>
      </p:pic>
      <p:sp>
        <p:nvSpPr>
          <p:cNvPr id="22532" name="TextBox 6"/>
          <p:cNvSpPr txBox="1"/>
          <p:nvPr/>
        </p:nvSpPr>
        <p:spPr>
          <a:xfrm>
            <a:off x="2743200" y="5715000"/>
            <a:ext cx="6553200" cy="381000"/>
          </a:xfrm>
          <a:prstGeom prst="rect">
            <a:avLst/>
          </a:prstGeom>
          <a:noFill/>
          <a:ln w="9525">
            <a:noFill/>
          </a:ln>
        </p:spPr>
        <p:txBody>
          <a:bodyPr>
            <a:spAutoFit/>
          </a:bodyPr>
          <a:lstStyle/>
          <a:p>
            <a:pPr algn="ctr" fontAlgn="base">
              <a:spcBef>
                <a:spcPct val="0"/>
              </a:spcBef>
              <a:spcAft>
                <a:spcPct val="0"/>
              </a:spcAft>
            </a:pPr>
            <a:r>
              <a:rPr b="1" dirty="0">
                <a:solidFill>
                  <a:prstClr val="black"/>
                </a:solidFill>
                <a:latin typeface="Arial" panose="020B0604020202020204" pitchFamily="34" charset="0"/>
              </a:rPr>
              <a:t>State Diagram for PIN Entry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anchor="ctr" anchorCtr="0"/>
          <a:lstStyle/>
          <a:p>
            <a:r>
              <a:rPr b="1" dirty="0"/>
              <a:t>State Transition Testing</a:t>
            </a:r>
          </a:p>
        </p:txBody>
      </p:sp>
      <p:sp>
        <p:nvSpPr>
          <p:cNvPr id="23556" name="TextBox 6"/>
          <p:cNvSpPr txBox="1"/>
          <p:nvPr/>
        </p:nvSpPr>
        <p:spPr>
          <a:xfrm>
            <a:off x="2743200" y="5715000"/>
            <a:ext cx="6553200" cy="381000"/>
          </a:xfrm>
          <a:prstGeom prst="rect">
            <a:avLst/>
          </a:prstGeom>
          <a:noFill/>
          <a:ln w="9525">
            <a:noFill/>
          </a:ln>
        </p:spPr>
        <p:txBody>
          <a:bodyPr>
            <a:spAutoFit/>
          </a:bodyPr>
          <a:lstStyle/>
          <a:p>
            <a:pPr algn="ctr" fontAlgn="base">
              <a:spcBef>
                <a:spcPct val="0"/>
              </a:spcBef>
              <a:spcAft>
                <a:spcPct val="0"/>
              </a:spcAft>
            </a:pPr>
            <a:r>
              <a:rPr b="1" dirty="0">
                <a:solidFill>
                  <a:prstClr val="black"/>
                </a:solidFill>
                <a:latin typeface="Arial" panose="020B0604020202020204" pitchFamily="34" charset="0"/>
              </a:rPr>
              <a:t>State table for the PIN example</a:t>
            </a:r>
          </a:p>
        </p:txBody>
      </p:sp>
      <p:pic>
        <p:nvPicPr>
          <p:cNvPr id="23557" name="Picture 2"/>
          <p:cNvPicPr>
            <a:picLocks noGrp="1" noChangeAspect="1"/>
          </p:cNvPicPr>
          <p:nvPr>
            <p:ph idx="1"/>
          </p:nvPr>
        </p:nvPicPr>
        <p:blipFill>
          <a:blip r:embed="rId2"/>
          <a:srcRect/>
          <a:stretch>
            <a:fillRect/>
          </a:stretch>
        </p:blipFill>
        <p:spPr>
          <a:xfrm>
            <a:off x="2190750" y="1600200"/>
            <a:ext cx="7791450" cy="38862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Wingdings</vt:lpstr>
      <vt:lpstr>Office Theme</vt:lpstr>
      <vt:lpstr>1_Office Theme</vt:lpstr>
      <vt:lpstr>Black Box Testing State Transition Testing</vt:lpstr>
      <vt:lpstr>State Transition Testing</vt:lpstr>
      <vt:lpstr>State Transition Testing</vt:lpstr>
      <vt:lpstr>State Transition Testing</vt:lpstr>
      <vt:lpstr>State Transition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 State Transition Testing</dc:title>
  <dc:creator>Chala Urgessa</dc:creator>
  <cp:lastModifiedBy>Chala Urgessa</cp:lastModifiedBy>
  <cp:revision>1</cp:revision>
  <dcterms:created xsi:type="dcterms:W3CDTF">2024-03-15T10:58:54Z</dcterms:created>
  <dcterms:modified xsi:type="dcterms:W3CDTF">2024-03-15T10:59:16Z</dcterms:modified>
</cp:coreProperties>
</file>