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464" r:id="rId12"/>
    <p:sldId id="379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F9676-2199-4465-A5AC-D069EEB5BB5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60F39-1C35-42C6-A2D1-D36CC844E56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</a:fld>
            <a:r>
              <a:rPr lang="en-US" dirty="0" smtClean="0"/>
              <a:t> of 89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</a:fld>
            <a:r>
              <a:rPr lang="en-US" dirty="0" smtClean="0"/>
              <a:t> of 89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b="1"/>
              <a:t>Maven:</a:t>
            </a:r>
            <a:r>
              <a:rPr lang="en-US"/>
              <a:t> Uses a convention-over-configuration approach. It offers a highly structured and standardized build process, relying on an XML file (pom.xml) for project configuration.</a:t>
            </a:r>
            <a:endParaRPr lang="en-US"/>
          </a:p>
          <a:p>
            <a:r>
              <a:rPr lang="en-US" b="1"/>
              <a:t>Gradle:</a:t>
            </a:r>
            <a:r>
              <a:rPr lang="en-US"/>
              <a:t> Emphasizes flexibility and performance. It uses a Groovy-based DSL (Domain-Specific Language) for configuration, moving away from XML to a more expressive and concise way of describing build scripts. 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</a:fld>
            <a:r>
              <a:rPr lang="en-US" dirty="0" smtClean="0"/>
              <a:t> of 89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  <p:pic>
        <p:nvPicPr>
          <p:cNvPr id="9" name="Picture 8" descr="Neusoft_Logo"/>
          <p:cNvPicPr>
            <a:picLocks noChangeAspect="1"/>
          </p:cNvPicPr>
          <p:nvPr userDrawn="1"/>
        </p:nvPicPr>
        <p:blipFill>
          <a:blip r:embed="rId2"/>
          <a:srcRect r="54750"/>
          <a:stretch>
            <a:fillRect/>
          </a:stretch>
        </p:blipFill>
        <p:spPr>
          <a:xfrm>
            <a:off x="178435" y="111125"/>
            <a:ext cx="2473960" cy="838200"/>
          </a:xfrm>
          <a:prstGeom prst="rect">
            <a:avLst/>
          </a:prstGeom>
        </p:spPr>
      </p:pic>
      <p:pic>
        <p:nvPicPr>
          <p:cNvPr id="10" name="Picture 9" descr="lOGO2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85170" y="0"/>
            <a:ext cx="1306830" cy="131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junit.org/" TargetMode="External"/><Relationship Id="rId1" Type="http://schemas.openxmlformats.org/officeDocument/2006/relationships/hyperlink" Target="http://junit.org/junit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JUnit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Prepared  by  Chala Urgessa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Imported Packages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Your JUnit test classes should have the following import declarations: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19125" y="1933575"/>
          <a:ext cx="1041908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90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import static org.junit.jupiter.api.Assertions.*;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import org.junit.jupiter.api.Test;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28625" y="2690495"/>
            <a:ext cx="106102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 keyword </a:t>
            </a:r>
            <a:r>
              <a:rPr lang="en-US">
                <a:solidFill>
                  <a:srgbClr val="FF0000"/>
                </a:solidFill>
              </a:rPr>
              <a:t>static </a:t>
            </a:r>
            <a:r>
              <a:rPr lang="en-US"/>
              <a:t>makes it so that instead of having to write</a:t>
            </a:r>
            <a:r>
              <a:rPr lang="en-US" i="1"/>
              <a:t> </a:t>
            </a:r>
            <a:r>
              <a:rPr lang="en-US" i="1">
                <a:solidFill>
                  <a:srgbClr val="FF0000"/>
                </a:solidFill>
              </a:rPr>
              <a:t>org.junit.jupiter.Assertions.assertTrue(...)</a:t>
            </a:r>
            <a:r>
              <a:rPr lang="en-US"/>
              <a:t>, you can</a:t>
            </a:r>
            <a:endParaRPr lang="en-US"/>
          </a:p>
          <a:p>
            <a:r>
              <a:rPr lang="en-US"/>
              <a:t>just write </a:t>
            </a:r>
            <a:r>
              <a:rPr lang="en-US" b="1" i="1">
                <a:solidFill>
                  <a:srgbClr val="FF0000"/>
                </a:solidFill>
              </a:rPr>
              <a:t>assertTrue(...)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If you are creating a test suite, the imports that are needed are different (see slides for test suites).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JUnit test class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1002919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panose="02070309020205020404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panose="02070309020205020404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;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endParaRPr lang="en-US" dirty="0" smtClean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panose="020F0502020204030204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{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   ...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charset="0"/>
              </a:rPr>
              <a:t>    @Test</a:t>
            </a:r>
            <a:endParaRPr lang="en-US" b="1" dirty="0">
              <a:solidFill>
                <a:schemeClr val="accent2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		 public void </a:t>
            </a:r>
            <a:r>
              <a:rPr lang="en-US" b="1" dirty="0">
                <a:solidFill>
                  <a:srgbClr val="404040"/>
                </a:solidFill>
                <a:latin typeface="Calibri" panose="020F0502020204030204" charset="0"/>
              </a:rPr>
              <a:t>basicTest</a:t>
            </a: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charset="0"/>
              </a:rPr>
              <a:t>// a test case method</a:t>
            </a:r>
            <a:endParaRPr lang="en-US" b="1" dirty="0">
              <a:solidFill>
                <a:srgbClr val="00800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     assertTrue(true, “true is true”);  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marL="1143000" lvl="2" indent="457200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...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   }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}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panose="020F0502020204030204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panose="02070309020205020404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panose="020F0502020204030204" charset="0"/>
              </a:rPr>
              <a:t> is flagged as a JUnit test case.</a:t>
            </a:r>
            <a:endParaRPr lang="en-US" sz="2600" dirty="0">
              <a:solidFill>
                <a:srgbClr val="404040"/>
              </a:solidFill>
              <a:latin typeface="Calibri" panose="020F0502020204030204" charset="0"/>
            </a:endParaRPr>
          </a:p>
          <a:p>
            <a:pPr lvl="2"/>
            <a:r>
              <a:rPr lang="en-US" sz="2400" dirty="0">
                <a:latin typeface="Calibri" panose="020F0502020204030204" charset="0"/>
              </a:rPr>
              <a:t>All </a:t>
            </a:r>
            <a:r>
              <a:rPr lang="en-US" sz="2400" dirty="0">
                <a:latin typeface="Courier New" panose="02070309020205020404" charset="0"/>
              </a:rPr>
              <a:t>@Test</a:t>
            </a:r>
            <a:r>
              <a:rPr lang="en-US" sz="2400" dirty="0">
                <a:latin typeface="Calibri" panose="020F0502020204030204" charset="0"/>
              </a:rPr>
              <a:t> methods run when JUnit runs your test class.</a:t>
            </a:r>
            <a:endParaRPr lang="en-US" sz="2400" dirty="0">
              <a:latin typeface="Calibri" panose="020F050202020403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  <a:endParaRPr 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>
                <a:solidFill>
                  <a:srgbClr val="FF0000"/>
                </a:solidFill>
              </a:rPr>
              <a:t>doesn</a:t>
            </a:r>
            <a:r>
              <a:rPr lang="en-US" dirty="0" smtClean="0">
                <a:solidFill>
                  <a:srgbClr val="FF0000"/>
                </a:solidFill>
                <a:latin typeface="Arial" panose="020B0604020202020204"/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/>
              <a:t>return a result</a:t>
            </a:r>
            <a:endParaRPr lang="en-US" dirty="0"/>
          </a:p>
          <a:p>
            <a:r>
              <a:rPr lang="en-US" dirty="0"/>
              <a:t>If the tests run correctly, a test method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does nothing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If a test fails, it throws an </a:t>
            </a:r>
            <a:r>
              <a:rPr lang="en-US" dirty="0">
                <a:solidFill>
                  <a:srgbClr val="FF0000"/>
                </a:solidFill>
                <a:latin typeface="Trebuchet MS" panose="020B0603020202020204" charset="0"/>
              </a:rPr>
              <a:t>AssertionFailedError</a:t>
            </a:r>
            <a:endParaRPr lang="en-US" dirty="0">
              <a:latin typeface="Trebuchet MS" panose="020B0603020202020204" charset="0"/>
            </a:endParaRP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 panose="020B0604020202020204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  <a:endParaRPr lang="en-US" dirty="0"/>
          </a:p>
          <a:p>
            <a:pPr>
              <a:buFont typeface="Wingdings" panose="05000000000000000000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  <a:endParaRPr lang="en-US" dirty="0"/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  <a:endParaRPr lang="de-DE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  <a:endParaRPr lang="de-DE" sz="2600" dirty="0"/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  <a:endParaRPr lang="de-DE" sz="2600" dirty="0"/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  <a:endParaRPr lang="de-DE" sz="2600" dirty="0"/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  <a:endParaRPr lang="de-DE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600" dirty="0"/>
              <a:t>Separate production and test code</a:t>
            </a:r>
            <a:endParaRPr lang="en-US" sz="2600" dirty="0"/>
          </a:p>
          <a:p>
            <a:pPr marL="609600" indent="-609600"/>
            <a:r>
              <a:rPr lang="en-US" sz="2600" dirty="0"/>
              <a:t>But typically in the same packages</a:t>
            </a:r>
            <a:endParaRPr lang="en-US" sz="2600" dirty="0"/>
          </a:p>
          <a:p>
            <a:pPr marL="609600" indent="-609600"/>
            <a:r>
              <a:rPr lang="en-US" sz="2600" dirty="0"/>
              <a:t>Compile into separate trees, allowing deployment without tests</a:t>
            </a:r>
            <a:endParaRPr lang="en-US" sz="2600" dirty="0"/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 panose="020B0604020202020204"/>
              </a:rPr>
              <a:t>’</a:t>
            </a:r>
            <a:r>
              <a:rPr lang="en-US" sz="2600" dirty="0"/>
              <a:t>t forget OO techniques, base classing</a:t>
            </a:r>
            <a:endParaRPr lang="en-US" sz="2600" dirty="0"/>
          </a:p>
          <a:p>
            <a:pPr marL="609600" indent="-609600"/>
            <a:r>
              <a:rPr lang="en-US" sz="2600" dirty="0"/>
              <a:t>Test-driven development</a:t>
            </a:r>
            <a:endParaRPr lang="en-US" sz="26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Write failing test first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Write enough code to pass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Refactor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Run tests again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Repeat until software meets goal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Write new code only when test is failing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  <a:endParaRPr lang="en-US" dirty="0" smtClean="0"/>
          </a:p>
          <a:p>
            <a:pPr lvl="1"/>
            <a:r>
              <a:rPr lang="en-US" dirty="0" smtClean="0"/>
              <a:t>Each test should have a clear, long, descriptive name.</a:t>
            </a:r>
            <a:endParaRPr lang="en-US" dirty="0" smtClean="0"/>
          </a:p>
          <a:p>
            <a:pPr lvl="1"/>
            <a:r>
              <a:rPr lang="en-US" dirty="0" smtClean="0"/>
              <a:t>Assertions should always have clear messages to know what failed.</a:t>
            </a:r>
            <a:endParaRPr lang="en-US" dirty="0" smtClean="0"/>
          </a:p>
          <a:p>
            <a:pPr lvl="1"/>
            <a:r>
              <a:rPr lang="en-US" dirty="0" smtClean="0"/>
              <a:t>Write many small tests, not one big test.</a:t>
            </a:r>
            <a:endParaRPr lang="en-US" dirty="0" smtClean="0"/>
          </a:p>
          <a:p>
            <a:pPr lvl="2"/>
            <a:r>
              <a:rPr lang="en-US" dirty="0" smtClean="0"/>
              <a:t>Each test should have roughly just 1 assertion at its end.</a:t>
            </a:r>
            <a:endParaRPr lang="en-US" dirty="0" smtClean="0"/>
          </a:p>
          <a:p>
            <a:r>
              <a:rPr lang="en-US" dirty="0" smtClean="0"/>
              <a:t>Test for expected errors / exceptions.</a:t>
            </a:r>
            <a:endParaRPr lang="en-US" dirty="0" smtClean="0"/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assertTrue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Choose representative test cases from equivalent input classes.</a:t>
            </a:r>
            <a:endParaRPr lang="en-US" dirty="0" smtClean="0"/>
          </a:p>
          <a:p>
            <a:r>
              <a:rPr lang="en-US" dirty="0" smtClean="0"/>
              <a:t>Avoid complex logic in test methods if possible.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  <a:endParaRPr lang="en-US" dirty="0" smtClean="0"/>
          </a:p>
          <a:p>
            <a:pPr lvl="1"/>
            <a:r>
              <a:rPr lang="en-US" dirty="0" smtClean="0"/>
              <a:t>This ignores:</a:t>
            </a:r>
            <a:endParaRPr lang="en-US" dirty="0" smtClean="0"/>
          </a:p>
          <a:p>
            <a:pPr lvl="2"/>
            <a:r>
              <a:rPr lang="en-US" dirty="0" smtClean="0"/>
              <a:t>Programs that do work in response to GUI commands</a:t>
            </a:r>
            <a:endParaRPr lang="en-US" dirty="0" smtClean="0"/>
          </a:p>
          <a:p>
            <a:pPr lvl="2"/>
            <a:r>
              <a:rPr lang="en-US" dirty="0" smtClean="0"/>
              <a:t>Methods that are used primarily to produce output</a:t>
            </a:r>
            <a:endParaRPr lang="en-US" dirty="0" smtClean="0"/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  <a:endParaRPr lang="en-US" dirty="0" smtClean="0"/>
          </a:p>
          <a:p>
            <a:pPr lvl="1"/>
            <a:r>
              <a:rPr lang="en-US" dirty="0" smtClean="0"/>
              <a:t>This can actually be a good thing</a:t>
            </a:r>
            <a:endParaRPr lang="en-US" dirty="0" smtClean="0"/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1552755"/>
            <a:ext cx="10699573" cy="4646433"/>
          </a:xfrm>
        </p:spPr>
        <p:txBody>
          <a:bodyPr/>
          <a:lstStyle/>
          <a:p>
            <a:r>
              <a:rPr lang="en-US" sz="3200" dirty="0"/>
              <a:t>Unit Testing and JUnit</a:t>
            </a:r>
            <a:endParaRPr lang="en-US" sz="3200" dirty="0"/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  <a:endParaRPr lang="en-US" sz="3200" dirty="0" smtClean="0"/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24952" y="3364300"/>
            <a:ext cx="9549440" cy="29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 smtClean="0">
                <a:solidFill>
                  <a:srgbClr val="000000"/>
                </a:solidFill>
              </a:rPr>
              <a:t>JUnit documentation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2"/>
            <a:r>
              <a:rPr lang="en-US" sz="1600" u="sng" dirty="0" smtClean="0">
                <a:hlinkClick r:id="rId1"/>
              </a:rPr>
              <a:t>http://junit.org/junit5</a:t>
            </a:r>
            <a:endParaRPr lang="en-US" sz="1600" u="sng" dirty="0" smtClean="0"/>
          </a:p>
          <a:p>
            <a:pPr lvl="2"/>
            <a:r>
              <a:rPr lang="en-US" sz="1600" u="sng" dirty="0" smtClean="0">
                <a:hlinkClick r:id="rId2"/>
              </a:rPr>
              <a:t>https://junit.org/junit5/docs/snapshot/user-guide/</a:t>
            </a:r>
            <a:endParaRPr lang="en-US" sz="1600" u="sng" dirty="0" smtClean="0"/>
          </a:p>
          <a:p>
            <a:pPr lvl="1">
              <a:buFont typeface="Wingdings" panose="05000000000000000000" charset="0"/>
              <a:buNone/>
            </a:pPr>
            <a:endParaRPr lang="en-US" sz="1600" u="sng" strike="sngStrike" dirty="0" smtClean="0">
              <a:solidFill>
                <a:srgbClr val="FF0000"/>
              </a:solidFill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  <a:endParaRPr lang="en-US" sz="3200" dirty="0"/>
          </a:p>
          <a:p>
            <a:pPr lvl="1"/>
            <a:r>
              <a:rPr lang="en-US" sz="2800" dirty="0"/>
              <a:t>usually a class &amp; its helpers </a:t>
            </a:r>
            <a:endParaRPr lang="en-US" sz="2800" dirty="0"/>
          </a:p>
          <a:p>
            <a:r>
              <a:rPr lang="en-US" sz="3200" dirty="0"/>
              <a:t>Focus on the functions of the unit </a:t>
            </a:r>
            <a:endParaRPr lang="en-US" sz="3200" dirty="0"/>
          </a:p>
          <a:p>
            <a:pPr lvl="1"/>
            <a:r>
              <a:rPr lang="en-US" sz="2800" dirty="0"/>
              <a:t>functionality, correctness, accuracy </a:t>
            </a:r>
            <a:endParaRPr lang="en-US" sz="2800" dirty="0"/>
          </a:p>
          <a:p>
            <a:r>
              <a:rPr lang="en-US" sz="3200" dirty="0"/>
              <a:t>Usually carried out by the developers of the unit</a:t>
            </a:r>
            <a:endParaRPr lang="en-US" sz="3200" dirty="0"/>
          </a:p>
          <a:p>
            <a:pPr lvl="1"/>
            <a:r>
              <a:rPr lang="en-US" sz="2800" dirty="0"/>
              <a:t>can use </a:t>
            </a:r>
            <a:r>
              <a:rPr lang="en-US" sz="2800" b="1" i="1" dirty="0"/>
              <a:t>black-box</a:t>
            </a:r>
            <a:r>
              <a:rPr lang="en-US" sz="2800" dirty="0"/>
              <a:t> and </a:t>
            </a:r>
            <a:r>
              <a:rPr lang="en-US" sz="2800" b="1" i="1" dirty="0"/>
              <a:t>white-box</a:t>
            </a:r>
            <a:r>
              <a:rPr lang="en-US" sz="2800" dirty="0"/>
              <a:t> techniques to </a:t>
            </a:r>
            <a:r>
              <a:rPr lang="en-US" sz="2800" i="1" dirty="0">
                <a:solidFill>
                  <a:srgbClr val="FF0000"/>
                </a:solidFill>
              </a:rPr>
              <a:t>design test cases 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  <a:endParaRPr lang="en-US" dirty="0" smtClean="0"/>
          </a:p>
          <a:p>
            <a:pPr lvl="1"/>
            <a:r>
              <a:rPr lang="en-US" dirty="0" smtClean="0"/>
              <a:t>Generally a "subsystem" means a particular class or object.</a:t>
            </a:r>
            <a:endParaRPr lang="en-US" dirty="0" smtClean="0"/>
          </a:p>
          <a:p>
            <a:pPr lvl="1"/>
            <a:r>
              <a:rPr lang="en-US" dirty="0" smtClean="0"/>
              <a:t>The Java library JUnit helps us to easily perform unit testing.</a:t>
            </a:r>
            <a:endParaRPr lang="en-US" dirty="0" smtClean="0"/>
          </a:p>
          <a:p>
            <a:r>
              <a:rPr lang="en-US" dirty="0" smtClean="0"/>
              <a:t>The basic idea:</a:t>
            </a:r>
            <a:endParaRPr lang="en-US" dirty="0" smtClean="0"/>
          </a:p>
          <a:p>
            <a:pPr lvl="1"/>
            <a:r>
              <a:rPr lang="en-US" dirty="0" smtClean="0"/>
              <a:t>For a given class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Foo</a:t>
            </a:r>
            <a:r>
              <a:rPr lang="en-US" dirty="0" smtClean="0"/>
              <a:t>, create another class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FooTest</a:t>
            </a:r>
            <a:r>
              <a:rPr lang="en-US" dirty="0" smtClean="0"/>
              <a:t> to test it, containing various "test case" methods to run.</a:t>
            </a:r>
            <a:endParaRPr lang="en-US" dirty="0" smtClean="0"/>
          </a:p>
          <a:p>
            <a:pPr lvl="1"/>
            <a:r>
              <a:rPr lang="en-US" dirty="0" smtClean="0"/>
              <a:t>Each method looks for particular results and </a:t>
            </a:r>
            <a:r>
              <a:rPr lang="en-US" i="1" dirty="0" smtClean="0">
                <a:solidFill>
                  <a:srgbClr val="00B050"/>
                </a:solidFill>
              </a:rPr>
              <a:t>passes / fails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JUnit provides "</a:t>
            </a:r>
            <a:r>
              <a:rPr lang="en-US" dirty="0" smtClean="0">
                <a:solidFill>
                  <a:srgbClr val="00B050"/>
                </a:solidFill>
              </a:rPr>
              <a:t>assert</a:t>
            </a:r>
            <a:r>
              <a:rPr lang="en-US" dirty="0" smtClean="0"/>
              <a:t>" commands to help us write tests.</a:t>
            </a:r>
            <a:endParaRPr lang="en-US" dirty="0" smtClean="0"/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Allows you to write code faster while increasing quality</a:t>
            </a:r>
            <a:endParaRPr lang="de-DE" dirty="0" smtClean="0"/>
          </a:p>
          <a:p>
            <a:r>
              <a:rPr lang="de-DE" dirty="0" smtClean="0"/>
              <a:t>Elegantly simple </a:t>
            </a:r>
            <a:endParaRPr lang="de-DE" dirty="0" smtClean="0"/>
          </a:p>
          <a:p>
            <a:r>
              <a:rPr lang="de-DE" dirty="0" smtClean="0"/>
              <a:t>Check their own results and provide immediate feedback </a:t>
            </a:r>
            <a:endParaRPr lang="de-DE" dirty="0" smtClean="0"/>
          </a:p>
          <a:p>
            <a:r>
              <a:rPr lang="de-DE" dirty="0" smtClean="0"/>
              <a:t>Tests are inexpensive </a:t>
            </a:r>
            <a:endParaRPr lang="de-DE" dirty="0" smtClean="0"/>
          </a:p>
          <a:p>
            <a:r>
              <a:rPr lang="de-DE" dirty="0" smtClean="0"/>
              <a:t>Increase the stability of software </a:t>
            </a:r>
            <a:endParaRPr lang="de-DE" dirty="0" smtClean="0"/>
          </a:p>
          <a:p>
            <a:r>
              <a:rPr lang="de-DE" dirty="0" smtClean="0"/>
              <a:t>Developer tests </a:t>
            </a:r>
            <a:endParaRPr lang="de-DE" dirty="0" smtClean="0"/>
          </a:p>
          <a:p>
            <a:r>
              <a:rPr lang="de-DE" dirty="0" smtClean="0"/>
              <a:t>Written in Java </a:t>
            </a:r>
            <a:endParaRPr lang="de-DE" dirty="0" smtClean="0"/>
          </a:p>
          <a:p>
            <a:r>
              <a:rPr lang="de-DE" dirty="0" smtClean="0"/>
              <a:t>Free  </a:t>
            </a:r>
            <a:endParaRPr lang="de-DE" dirty="0" smtClean="0"/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  <a:endParaRPr lang="en-US" sz="3100" dirty="0"/>
          </a:p>
          <a:p>
            <a:pPr lvl="1"/>
            <a:r>
              <a:rPr lang="en-US" dirty="0"/>
              <a:t>Define and execute tests and test suites</a:t>
            </a:r>
            <a:endParaRPr lang="en-US" dirty="0"/>
          </a:p>
          <a:p>
            <a:pPr lvl="1"/>
            <a:r>
              <a:rPr lang="en-US" dirty="0"/>
              <a:t>Formalize requirements and clarify architecture</a:t>
            </a:r>
            <a:endParaRPr lang="en-US" dirty="0"/>
          </a:p>
          <a:p>
            <a:pPr lvl="1"/>
            <a:r>
              <a:rPr lang="en-US" dirty="0"/>
              <a:t>Write and debug code</a:t>
            </a:r>
            <a:endParaRPr lang="en-US" dirty="0"/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/>
              <a:t>What JUnit does</a:t>
            </a:r>
            <a:endParaRPr lang="en-US" dirty="0"/>
          </a:p>
          <a:p>
            <a:pPr lvl="1"/>
            <a:r>
              <a:rPr lang="en-US" dirty="0"/>
              <a:t>JUnit runs a suite of tests and reports results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  <a:endParaRPr lang="en-US" dirty="0" smtClean="0"/>
          </a:p>
          <a:p>
            <a:pPr lvl="1"/>
            <a:r>
              <a:rPr lang="en-US" dirty="0" smtClean="0"/>
              <a:t>A unit test is a test of a single class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test case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single </a:t>
            </a:r>
            <a:r>
              <a:rPr lang="en-US" dirty="0" smtClean="0"/>
              <a:t>test of a single method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test suite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collection </a:t>
            </a:r>
            <a:r>
              <a:rPr lang="en-US" dirty="0" smtClean="0"/>
              <a:t>of test cases</a:t>
            </a:r>
            <a:endParaRPr lang="en-US" dirty="0" smtClean="0"/>
          </a:p>
          <a:p>
            <a:r>
              <a:rPr lang="en-US" dirty="0" smtClean="0"/>
              <a:t>Unit testing is particularly important when software requirements change frequently</a:t>
            </a:r>
            <a:endParaRPr lang="en-US" dirty="0" smtClean="0"/>
          </a:p>
          <a:p>
            <a:pPr lvl="1"/>
            <a:r>
              <a:rPr lang="en-US" dirty="0" smtClean="0"/>
              <a:t>Code often has to be refactored to incorporate the changes</a:t>
            </a:r>
            <a:endParaRPr lang="en-US" dirty="0" smtClean="0"/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Adding JUnit Dependency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/>
              <a:t>Adding JUnit dependency via Maven/Gradle</a:t>
            </a:r>
            <a:endParaRPr lang="en-US" sz="2400"/>
          </a:p>
          <a:p>
            <a:pPr>
              <a:buFont typeface="Wingdings" panose="05000000000000000000" charset="0"/>
              <a:buChar char="ü"/>
            </a:pPr>
            <a:r>
              <a:rPr lang="en-US" sz="2400"/>
              <a:t>For </a:t>
            </a:r>
            <a:r>
              <a:rPr lang="en-US" sz="2400" b="1"/>
              <a:t>Maven</a:t>
            </a:r>
            <a:endParaRPr lang="en-US" sz="2400"/>
          </a:p>
          <a:p>
            <a:pPr marL="457200" lvl="1" indent="0">
              <a:buNone/>
            </a:pPr>
            <a:r>
              <a:rPr lang="en-US" sz="2000"/>
              <a:t>Step 1: Open `pom.xml`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Step 2: Add Junit dependency to `&lt;dependencies&gt;` section:</a:t>
            </a: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r>
              <a:rPr lang="en-US" sz="2000"/>
              <a:t>Step 3: Save and allow Maven to synchronize the project.</a:t>
            </a:r>
            <a:endParaRPr lang="en-US" sz="2000"/>
          </a:p>
          <a:p>
            <a:pPr lvl="0">
              <a:buFont typeface="Wingdings" panose="05000000000000000000" charset="0"/>
              <a:buChar char="ü"/>
            </a:pPr>
            <a:r>
              <a:rPr lang="en-US" sz="2400"/>
              <a:t>For </a:t>
            </a:r>
            <a:r>
              <a:rPr lang="en-US" sz="2400" b="1"/>
              <a:t>Gradle</a:t>
            </a:r>
            <a:endParaRPr lang="en-US" sz="2400"/>
          </a:p>
          <a:p>
            <a:pPr marL="457200" lvl="1" algn="l">
              <a:buClrTx/>
              <a:buSzTx/>
              <a:buFont typeface="Wingdings" panose="05000000000000000000" charset="0"/>
              <a:buNone/>
            </a:pPr>
            <a:r>
              <a:rPr lang="en-US" sz="2000"/>
              <a:t>Step 1: Open build.gradle.</a:t>
            </a:r>
            <a:endParaRPr lang="en-US" sz="2000"/>
          </a:p>
          <a:p>
            <a:pPr marL="0" lvl="1" algn="l">
              <a:buClrTx/>
              <a:buSzTx/>
              <a:buFont typeface="Wingdings" panose="05000000000000000000" charset="0"/>
              <a:buNone/>
            </a:pPr>
            <a:r>
              <a:rPr lang="en-US" sz="2000">
                <a:sym typeface="+mn-ea"/>
              </a:rPr>
              <a:t>    Step 2: Add JUnit dependency to dependencies block:</a:t>
            </a:r>
            <a:endParaRPr lang="en-US" sz="2000"/>
          </a:p>
          <a:p>
            <a:pPr marL="457200" lvl="1" algn="l">
              <a:buClrTx/>
              <a:buSzTx/>
              <a:buFont typeface="Wingdings" panose="05000000000000000000" charset="0"/>
              <a:buNone/>
            </a:pPr>
            <a:endParaRPr lang="en-US" sz="2000"/>
          </a:p>
          <a:p>
            <a:pPr marL="457200" lvl="1" algn="l">
              <a:buClrTx/>
              <a:buSzTx/>
              <a:buFont typeface="Wingdings" panose="05000000000000000000" charset="0"/>
              <a:buNone/>
            </a:pPr>
            <a:r>
              <a:rPr lang="en-US" sz="2000"/>
              <a:t>Step 3: Save and let Gradle sync the project.</a:t>
            </a:r>
            <a:endParaRPr lang="en-US" sz="2000"/>
          </a:p>
          <a:p>
            <a:pPr marL="0" indent="457200">
              <a:buNone/>
            </a:pPr>
            <a:endParaRPr lang="en-US" sz="2400"/>
          </a:p>
        </p:txBody>
      </p:sp>
      <p:graphicFrame>
        <p:nvGraphicFramePr>
          <p:cNvPr id="4" name="Table 3"/>
          <p:cNvGraphicFramePr/>
          <p:nvPr/>
        </p:nvGraphicFramePr>
        <p:xfrm>
          <a:off x="1010285" y="2689225"/>
          <a:ext cx="853376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3765"/>
              </a:tblGrid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&lt;dependency&gt;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    &lt;groupId&gt;org.junit.jupiter&lt;/groupId&gt;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    &lt;artifactId&gt;junit-jupiter-api&lt;/artifactId&gt;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    &lt;version&gt;5.7.0&lt;/version&gt;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    &lt;scope&gt;test&lt;/scope&gt;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&lt;/dependency&gt;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5485" y="5224780"/>
          <a:ext cx="8533765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376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testImplementation 'org.junit.jupiter:junit-jupiter-api:5.7.0'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2975" y="1207135"/>
            <a:ext cx="4899025" cy="4476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5586</Words>
  <Application>WPS Presentation</Application>
  <PresentationFormat>Widescreen</PresentationFormat>
  <Paragraphs>216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2" baseType="lpstr">
      <vt:lpstr>Arial</vt:lpstr>
      <vt:lpstr>SimSun</vt:lpstr>
      <vt:lpstr>Wingdings</vt:lpstr>
      <vt:lpstr>Candara</vt:lpstr>
      <vt:lpstr>Wingdings</vt:lpstr>
      <vt:lpstr>Times New Roman</vt:lpstr>
      <vt:lpstr>MS PGothic</vt:lpstr>
      <vt:lpstr>Courier New</vt:lpstr>
      <vt:lpstr>Calibri</vt:lpstr>
      <vt:lpstr>Microsoft YaHei</vt:lpstr>
      <vt:lpstr>Arial Unicode MS</vt:lpstr>
      <vt:lpstr>Calibri Light</vt:lpstr>
      <vt:lpstr>Arial</vt:lpstr>
      <vt:lpstr>Trebuchet MS</vt:lpstr>
      <vt:lpstr>Courier New</vt:lpstr>
      <vt:lpstr>Garamond</vt:lpstr>
      <vt:lpstr>Menlo Regular</vt:lpstr>
      <vt:lpstr>Segoe Print</vt:lpstr>
      <vt:lpstr>Gill Sans</vt:lpstr>
      <vt:lpstr>Gill Sans MT</vt:lpstr>
      <vt:lpstr>Monaco</vt:lpstr>
      <vt:lpstr>Wingdings 3</vt:lpstr>
      <vt:lpstr>Tahoma</vt:lpstr>
      <vt:lpstr>Yu Gothic</vt:lpstr>
      <vt:lpstr>Office Theme</vt:lpstr>
      <vt:lpstr>Unit Testing and JUnit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PowerPoint 演示文稿</vt:lpstr>
      <vt:lpstr>Imported Packages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SFY</cp:lastModifiedBy>
  <cp:revision>52</cp:revision>
  <dcterms:created xsi:type="dcterms:W3CDTF">2021-10-12T10:09:00Z</dcterms:created>
  <dcterms:modified xsi:type="dcterms:W3CDTF">2024-03-17T08:47:43Z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5CF6D310EE3C4457A2DD4B4A94069784_12</vt:lpwstr>
  </property>
  <property fmtid="{D5CDD505-2E9C-101B-9397-08002B2CF9AE}" pid="3" name="KSOProductBuildVer">
    <vt:lpwstr>1033-12.2.0.13489</vt:lpwstr>
  </property>
</Properties>
</file>