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258" r:id="rId5"/>
    <p:sldId id="259" r:id="rId6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version 4.11 (Jan, 2014)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</a:fld>
            <a:r>
              <a:rPr lang="en-US" dirty="0" smtClean="0"/>
              <a:t> of 89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</a:fld>
            <a:r>
              <a:rPr lang="en-US" dirty="0" smtClean="0"/>
              <a:t> of 89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  <p:pic>
        <p:nvPicPr>
          <p:cNvPr id="9" name="Picture 8" descr="Neusoft_Logo"/>
          <p:cNvPicPr>
            <a:picLocks noChangeAspect="1"/>
          </p:cNvPicPr>
          <p:nvPr userDrawn="1"/>
        </p:nvPicPr>
        <p:blipFill>
          <a:blip r:embed="rId2"/>
          <a:srcRect r="54750"/>
          <a:stretch>
            <a:fillRect/>
          </a:stretch>
        </p:blipFill>
        <p:spPr>
          <a:xfrm>
            <a:off x="178435" y="111125"/>
            <a:ext cx="2473960" cy="838200"/>
          </a:xfrm>
          <a:prstGeom prst="rect">
            <a:avLst/>
          </a:prstGeom>
        </p:spPr>
      </p:pic>
      <p:pic>
        <p:nvPicPr>
          <p:cNvPr id="10" name="Picture 9" descr="lOGO2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85170" y="0"/>
            <a:ext cx="1306830" cy="1312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://junit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tiff"/><Relationship Id="rId1" Type="http://schemas.openxmlformats.org/officeDocument/2006/relationships/image" Target="../media/image8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An Introduction to JUnit</a:t>
            </a:r>
            <a:br>
              <a:rPr lang="en-US" dirty="0">
                <a:sym typeface="+mn-ea"/>
              </a:rPr>
            </a:br>
            <a:r>
              <a:rPr lang="en-US" dirty="0" smtClean="0">
                <a:sym typeface="+mn-ea"/>
              </a:rPr>
              <a:t>Part 1: 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Prepared by Chala Urgessa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0000FF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v1.setName("Y");</a:t>
            </a:r>
            <a:endParaRPr lang="en-CA" sz="24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34390" y="2592296"/>
            <a:ext cx="3733800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 panose="02020404030301010803"/>
                <a:cs typeface="Garamond" panose="02020404030301010803"/>
              </a:rPr>
              <a:t>Confirm that </a:t>
            </a:r>
            <a:r>
              <a:rPr lang="en-CA" sz="2400" dirty="0">
                <a:solidFill>
                  <a:srgbClr val="3333CC"/>
                </a:solidFill>
                <a:cs typeface="Garamond" panose="02020404030301010803"/>
              </a:rPr>
              <a:t>setName</a:t>
            </a:r>
            <a:endParaRPr lang="en-CA" sz="2400" dirty="0">
              <a:solidFill>
                <a:srgbClr val="3333CC"/>
              </a:solidFill>
              <a:cs typeface="Garamond" panose="02020404030301010803"/>
            </a:endParaRPr>
          </a:p>
          <a:p>
            <a:pPr algn="l">
              <a:defRPr/>
            </a:pPr>
            <a:r>
              <a:rPr lang="en-CA" sz="2800" dirty="0">
                <a:latin typeface="Garamond" panose="02020404030301010803"/>
                <a:cs typeface="Garamond" panose="02020404030301010803"/>
              </a:rPr>
              <a:t>saves the specified name in the </a:t>
            </a:r>
            <a:r>
              <a:rPr lang="en-CA" sz="2400" dirty="0">
                <a:solidFill>
                  <a:srgbClr val="3333CC"/>
                </a:solidFill>
                <a:cs typeface="Garamond" panose="02020404030301010803"/>
              </a:rPr>
              <a:t>Value</a:t>
            </a:r>
            <a:r>
              <a:rPr lang="en-CA" sz="2800" dirty="0">
                <a:latin typeface="Garamond" panose="02020404030301010803"/>
                <a:cs typeface="Garamond" panose="02020404030301010803"/>
              </a:rPr>
              <a:t> object</a:t>
            </a:r>
            <a:endParaRPr lang="en-CA" sz="2800" dirty="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234190" y="3278095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0000FF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v1.getName()</a:t>
            </a: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35687" y="1938875"/>
            <a:ext cx="3175945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 panose="02020404030301010803"/>
                <a:cs typeface="Garamond" panose="02020404030301010803"/>
              </a:rPr>
              <a:t>Check to see that the</a:t>
            </a:r>
            <a:endParaRPr lang="en-CA" sz="2800" dirty="0">
              <a:latin typeface="Garamond" panose="02020404030301010803"/>
              <a:cs typeface="Garamond" panose="02020404030301010803"/>
            </a:endParaRPr>
          </a:p>
          <a:p>
            <a:pPr algn="l">
              <a:defRPr/>
            </a:pPr>
            <a:r>
              <a:rPr lang="en-CA" sz="2400" dirty="0">
                <a:solidFill>
                  <a:srgbClr val="3333CC"/>
                </a:solidFill>
                <a:cs typeface="Garamond" panose="02020404030301010803"/>
              </a:rPr>
              <a:t>Value</a:t>
            </a:r>
            <a:r>
              <a:rPr lang="en-CA" sz="2800" dirty="0">
                <a:latin typeface="Garamond" panose="02020404030301010803"/>
                <a:cs typeface="Garamond" panose="02020404030301010803"/>
              </a:rPr>
              <a:t> object really</a:t>
            </a:r>
            <a:endParaRPr lang="en-CA" sz="2800" dirty="0">
              <a:latin typeface="Garamond" panose="02020404030301010803"/>
              <a:cs typeface="Garamond" panose="02020404030301010803"/>
            </a:endParaRPr>
          </a:p>
          <a:p>
            <a:pPr algn="l">
              <a:defRPr/>
            </a:pPr>
            <a:r>
              <a:rPr lang="en-CA" sz="2800" dirty="0">
                <a:latin typeface="Garamond" panose="02020404030301010803"/>
                <a:cs typeface="Garamond" panose="02020404030301010803"/>
              </a:rPr>
              <a:t>did store the name</a:t>
            </a:r>
            <a:endParaRPr lang="en-CA" sz="2800" dirty="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5002286" y="4301074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135886" y="3310474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0000FF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57900" y="2653232"/>
            <a:ext cx="3657600" cy="181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 panose="02020404030301010803"/>
                <a:cs typeface="Garamond" panose="02020404030301010803"/>
              </a:rPr>
              <a:t>Assert that the </a:t>
            </a:r>
            <a:r>
              <a:rPr lang="en-CA" sz="2400" dirty="0">
                <a:solidFill>
                  <a:srgbClr val="3333CC"/>
                </a:solidFill>
                <a:cs typeface="Garamond" panose="02020404030301010803"/>
              </a:rPr>
              <a:t>expected</a:t>
            </a:r>
            <a:r>
              <a:rPr lang="en-CA" sz="2800" dirty="0">
                <a:latin typeface="Garamond" panose="02020404030301010803"/>
                <a:cs typeface="Garamond" panose="02020404030301010803"/>
              </a:rPr>
              <a:t> and </a:t>
            </a:r>
            <a:r>
              <a:rPr lang="en-CA" sz="2400" dirty="0">
                <a:solidFill>
                  <a:srgbClr val="3333CC"/>
                </a:solidFill>
                <a:cs typeface="Garamond" panose="02020404030301010803"/>
              </a:rPr>
              <a:t>actual</a:t>
            </a:r>
            <a:r>
              <a:rPr lang="en-CA" sz="2800" dirty="0">
                <a:latin typeface="Garamond" panose="02020404030301010803"/>
                <a:cs typeface="Garamond" panose="02020404030301010803"/>
              </a:rPr>
              <a:t> should be equal. If not, the test case should fail.</a:t>
            </a:r>
            <a:endParaRPr lang="en-CA" sz="2800" dirty="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5829300" y="4482032"/>
            <a:ext cx="2057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Organization of </a:t>
            </a:r>
            <a:r>
              <a:rPr lang="en-CA" dirty="0" smtClean="0"/>
              <a:t>JUnit Test</a:t>
            </a:r>
            <a:endParaRPr lang="en-CA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xfrm>
            <a:off x="517585" y="1518249"/>
            <a:ext cx="10696755" cy="4718649"/>
          </a:xfrm>
        </p:spPr>
        <p:txBody>
          <a:bodyPr/>
          <a:lstStyle/>
          <a:p>
            <a:r>
              <a:rPr lang="en-CA" dirty="0"/>
              <a:t>Each </a:t>
            </a:r>
            <a:r>
              <a:rPr lang="en-CA" dirty="0" smtClean="0"/>
              <a:t>test method </a:t>
            </a:r>
            <a:r>
              <a:rPr lang="en-CA" dirty="0"/>
              <a:t>represents a single test case</a:t>
            </a:r>
            <a:endParaRPr lang="en-CA" dirty="0"/>
          </a:p>
          <a:p>
            <a:pPr lvl="1"/>
            <a:r>
              <a:rPr lang="en-CA" dirty="0"/>
              <a:t> can independently have a verdict (pass, error, fail).</a:t>
            </a:r>
            <a:endParaRPr lang="en-CA" dirty="0"/>
          </a:p>
          <a:p>
            <a:r>
              <a:rPr lang="en-CA" dirty="0"/>
              <a:t>The </a:t>
            </a:r>
            <a:r>
              <a:rPr lang="en-CA" dirty="0" smtClean="0"/>
              <a:t>test cases </a:t>
            </a:r>
            <a:r>
              <a:rPr lang="en-CA" dirty="0"/>
              <a:t>for a</a:t>
            </a:r>
            <a:r>
              <a:rPr lang="en-CA" dirty="0" smtClean="0"/>
              <a:t> </a:t>
            </a:r>
            <a:r>
              <a:rPr lang="en-CA" i="1" dirty="0" smtClean="0"/>
              <a:t>class under test </a:t>
            </a:r>
            <a:r>
              <a:rPr lang="en-CA" dirty="0" smtClean="0"/>
              <a:t>(CUT) </a:t>
            </a:r>
            <a:r>
              <a:rPr lang="en-CA" dirty="0"/>
              <a:t>are </a:t>
            </a:r>
            <a:r>
              <a:rPr lang="en-CA" dirty="0" smtClean="0"/>
              <a:t>usually grouped </a:t>
            </a:r>
            <a:r>
              <a:rPr lang="en-CA" dirty="0"/>
              <a:t>together into a </a:t>
            </a:r>
            <a:r>
              <a:rPr lang="en-CA" dirty="0" smtClean="0"/>
              <a:t>test class.</a:t>
            </a:r>
            <a:endParaRPr lang="en-CA" dirty="0"/>
          </a:p>
          <a:p>
            <a:r>
              <a:rPr lang="en-CA" dirty="0"/>
              <a:t>Naming convention:</a:t>
            </a:r>
            <a:endParaRPr lang="en-CA" dirty="0"/>
          </a:p>
          <a:p>
            <a:pPr lvl="1"/>
            <a:r>
              <a:rPr lang="en-CA" dirty="0"/>
              <a:t>Class under test:  </a:t>
            </a:r>
            <a:r>
              <a:rPr lang="en-CA" dirty="0">
                <a:solidFill>
                  <a:srgbClr val="3333CC"/>
                </a:solidFill>
              </a:rPr>
              <a:t>Value</a:t>
            </a:r>
            <a:endParaRPr lang="en-CA" dirty="0">
              <a:solidFill>
                <a:srgbClr val="3333CC"/>
              </a:solidFill>
            </a:endParaRPr>
          </a:p>
          <a:p>
            <a:pPr lvl="1"/>
            <a:r>
              <a:rPr lang="en-CA" dirty="0"/>
              <a:t>JUnit test for the class:  </a:t>
            </a:r>
            <a:r>
              <a:rPr lang="en-CA" dirty="0">
                <a:solidFill>
                  <a:srgbClr val="3333CC"/>
                </a:solidFill>
              </a:rPr>
              <a:t>ValueTest</a:t>
            </a:r>
            <a:endParaRPr lang="en-CA" dirty="0">
              <a:solidFill>
                <a:srgbClr val="3333CC"/>
              </a:solidFill>
            </a:endParaRPr>
          </a:p>
          <a:p>
            <a:pPr lvl="1"/>
            <a:r>
              <a:rPr lang="en-CA" dirty="0"/>
              <a:t>Test classes are sometimes placed in a separate package. 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JUnit in </a:t>
            </a:r>
            <a:r>
              <a:rPr lang="en-US" dirty="0"/>
              <a:t>Eclipse/NetBeans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JDK</a:t>
            </a:r>
            <a:endParaRPr lang="en-US" dirty="0" smtClean="0"/>
          </a:p>
          <a:p>
            <a:pPr marL="342900" lvl="1" indent="-342900">
              <a:buSzPct val="114000"/>
              <a:buFont typeface="Wingdings" panose="05000000000000000000" charset="0"/>
              <a:buChar char="§"/>
            </a:pPr>
            <a:r>
              <a:rPr lang="en-US" dirty="0"/>
              <a:t>Download and install Eclipse/NetBeans IDE for Java Developers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JUnit is included in Eclipse/NetBeans  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the </a:t>
            </a:r>
            <a:r>
              <a:rPr lang="en-US" i="1" dirty="0" smtClean="0"/>
              <a:t>Sample Code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JUnit1.rar</a:t>
            </a:r>
            <a:endParaRPr lang="en-US" dirty="0" smtClean="0">
              <a:solidFill>
                <a:srgbClr val="000090"/>
              </a:solidFill>
              <a:latin typeface="+mj-lt"/>
              <a:cs typeface="Gill Sans"/>
            </a:endParaRPr>
          </a:p>
          <a:p>
            <a:pPr lvl="1"/>
            <a:r>
              <a:rPr lang="en-US" dirty="0" smtClean="0"/>
              <a:t>Unzip to the Eclipse</a:t>
            </a:r>
            <a:endParaRPr lang="en-US" dirty="0" smtClean="0"/>
          </a:p>
          <a:p>
            <a:pPr marL="344170" lvl="1" indent="0">
              <a:buNone/>
            </a:pPr>
            <a:r>
              <a:rPr lang="en-US" dirty="0" smtClean="0"/>
              <a:t>    workspace folder</a:t>
            </a:r>
            <a:endParaRPr lang="en-US" dirty="0" smtClean="0"/>
          </a:p>
          <a:p>
            <a:pPr lvl="2"/>
            <a:r>
              <a:rPr lang="en-US" dirty="0" smtClean="0"/>
              <a:t>A subfolder named</a:t>
            </a:r>
            <a:endParaRPr lang="en-US" dirty="0" smtClean="0"/>
          </a:p>
          <a:p>
            <a:pPr marL="693420" lvl="2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0090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  <a:r>
              <a:rPr lang="en-US" dirty="0"/>
              <a:t>	</a:t>
            </a:r>
            <a:endParaRPr lang="en-US" dirty="0"/>
          </a:p>
          <a:p>
            <a:r>
              <a:rPr lang="en-US" dirty="0" smtClean="0"/>
              <a:t>The example contains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BinarySearch.java</a:t>
            </a:r>
            <a:endParaRPr lang="en-US" dirty="0" smtClean="0">
              <a:solidFill>
                <a:srgbClr val="000090"/>
              </a:solidFill>
              <a:latin typeface="+mn-lt"/>
            </a:endParaRP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BinarySearchTest.java</a:t>
            </a:r>
            <a:endParaRPr lang="en-US" dirty="0">
              <a:solidFill>
                <a:srgbClr val="000090"/>
              </a:solidFill>
              <a:latin typeface="+mn-lt"/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marL="57150" indent="0">
              <a:buNone/>
            </a:pPr>
            <a:r>
              <a:rPr lang="en-US" sz="2000" dirty="0"/>
              <a:t>[see </a:t>
            </a:r>
            <a:r>
              <a:rPr lang="en-US" sz="2000" dirty="0" smtClean="0"/>
              <a:t>JUnit1.rar]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8610600" y="1217687"/>
            <a:ext cx="1752600" cy="838200"/>
          </a:xfrm>
          <a:prstGeom prst="wedgeRoundRectCallout">
            <a:avLst>
              <a:gd name="adj1" fmla="val -48192"/>
              <a:gd name="adj2" fmla="val 11903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Garamond" panose="02020404030301010803"/>
                <a:cs typeface="Garamond" panose="02020404030301010803"/>
              </a:rPr>
              <a:t>Contents of </a:t>
            </a:r>
            <a:r>
              <a:rPr lang="en-US" sz="2000" dirty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  <a:endParaRPr lang="en-US" sz="2000" dirty="0">
              <a:solidFill>
                <a:srgbClr val="000090"/>
              </a:solidFill>
              <a:latin typeface="+mj-lt"/>
              <a:cs typeface="Gill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1976" y="2658283"/>
            <a:ext cx="2466975" cy="88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Example Program: The Class Under Test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424" y="1690688"/>
            <a:ext cx="8229600" cy="4452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class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BinarySearch {</a:t>
            </a: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</a:t>
            </a: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  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   </a:t>
            </a: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17192" y="1615441"/>
            <a:ext cx="8229600" cy="45291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BinarySearchTest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{</a:t>
            </a:r>
            <a:endParaRPr lang="en-US" dirty="0" smtClean="0">
              <a:solidFill>
                <a:srgbClr val="000000"/>
              </a:solidFill>
              <a:latin typeface="+mn-lt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777777"/>
                </a:solidFill>
                <a:latin typeface="+mn-lt"/>
                <a:ea typeface="Monaco"/>
                <a:cs typeface="Monaco"/>
              </a:rPr>
              <a:t>@Test</a:t>
            </a:r>
            <a:endParaRPr lang="en-US" dirty="0">
              <a:solidFill>
                <a:srgbClr val="000000"/>
              </a:solidFill>
              <a:latin typeface="+mn-lt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testSearch1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() {</a:t>
            </a:r>
            <a:endParaRPr lang="en-US" dirty="0">
              <a:solidFill>
                <a:srgbClr val="000000"/>
              </a:solidFill>
              <a:latin typeface="+mn-lt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[] a = { 1, 3, 5,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7 }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;</a:t>
            </a:r>
            <a:endParaRPr lang="en-US" dirty="0">
              <a:solidFill>
                <a:srgbClr val="000000"/>
              </a:solidFill>
              <a:latin typeface="+mn-lt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assertTrue(search(a, 3) == 1);</a:t>
            </a:r>
            <a:endParaRPr lang="en-US" dirty="0">
              <a:solidFill>
                <a:srgbClr val="000000"/>
              </a:solidFill>
              <a:latin typeface="+mn-lt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}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872" y="1325653"/>
            <a:ext cx="8686800" cy="50837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 panose="020B0604020202020204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 panose="020B0604020202020204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 panose="020B0604020202020204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 panose="020B0604020202020204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ea typeface="Monaco"/>
              </a:rPr>
              <a:t> testSearch2() {</a:t>
            </a:r>
            <a:endParaRPr lang="en-US" sz="2000" dirty="0">
              <a:solidFill>
                <a:srgbClr val="000000"/>
              </a:solidFill>
              <a:latin typeface="Arial" panose="020B0604020202020204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  <a:ea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Arial" panose="020B0604020202020204"/>
                <a:ea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ea typeface="Monaco"/>
              </a:rPr>
              <a:t>[] a = { 1, 3, 5, 7 };</a:t>
            </a:r>
            <a:endParaRPr lang="en-US" sz="2000" dirty="0">
              <a:solidFill>
                <a:srgbClr val="000000"/>
              </a:solidFill>
              <a:latin typeface="Arial" panose="020B0604020202020204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  <a:ea typeface="Monaco"/>
              </a:rPr>
              <a:t>	assertTrue(search(a, 2) == -1);</a:t>
            </a:r>
            <a:endParaRPr lang="en-US" sz="2000" dirty="0">
              <a:solidFill>
                <a:srgbClr val="000000"/>
              </a:solidFill>
              <a:latin typeface="Arial" panose="020B0604020202020204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  <a:ea typeface="Monaco"/>
              </a:rPr>
              <a:t>  }</a:t>
            </a:r>
            <a:endParaRPr lang="en-US" sz="2000" dirty="0">
              <a:solidFill>
                <a:srgbClr val="000000"/>
              </a:solidFill>
              <a:latin typeface="Arial" panose="020B0604020202020204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 panose="020B0604020202020204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 panose="020B0604020202020204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 panose="020B0604020202020204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 panose="020B0604020202020204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ea typeface="Monaco"/>
              </a:rPr>
              <a:t> testCheckedSearch1() { … } </a:t>
            </a:r>
            <a:endParaRPr lang="en-US" sz="2000" dirty="0">
              <a:solidFill>
                <a:srgbClr val="000000"/>
              </a:solidFill>
              <a:latin typeface="Arial" panose="020B0604020202020204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 panose="020B0604020202020204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 panose="020B0604020202020204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 panose="020B0604020202020204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 panose="020B0604020202020204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ea typeface="Monaco"/>
              </a:rPr>
              <a:t> testCheckedSearch2() { … }</a:t>
            </a:r>
            <a:endParaRPr lang="en-US" sz="2000" dirty="0">
              <a:solidFill>
                <a:srgbClr val="000000"/>
              </a:solidFill>
              <a:latin typeface="Arial" panose="020B0604020202020204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 panose="020B0604020202020204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 panose="020B0604020202020204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 panose="020B0604020202020204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 panose="020B0604020202020204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ea typeface="Monaco"/>
              </a:rPr>
              <a:t> testCheckedSearch3() { … }</a:t>
            </a:r>
            <a:endParaRPr lang="en-US" sz="2000" dirty="0">
              <a:solidFill>
                <a:srgbClr val="000000"/>
              </a:solidFill>
              <a:latin typeface="Arial" panose="020B0604020202020204"/>
              <a:ea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/>
                <a:ea typeface="Monaco"/>
              </a:rPr>
              <a:t>}</a:t>
            </a:r>
            <a:endParaRPr lang="en-US" sz="2000" dirty="0">
              <a:solidFill>
                <a:srgbClr val="000000"/>
              </a:solidFill>
              <a:latin typeface="Arial" panose="020B0604020202020204"/>
              <a:ea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4" y="1604513"/>
            <a:ext cx="4848045" cy="4497837"/>
          </a:xfrm>
        </p:spPr>
        <p:txBody>
          <a:bodyPr/>
          <a:lstStyle/>
          <a:p>
            <a:r>
              <a:rPr lang="en-US" dirty="0" smtClean="0"/>
              <a:t>Start Eclipse IDE</a:t>
            </a:r>
            <a:endParaRPr lang="en-US" dirty="0" smtClean="0"/>
          </a:p>
          <a:p>
            <a:r>
              <a:rPr lang="en-US" dirty="0" smtClean="0"/>
              <a:t>New Java Project</a:t>
            </a:r>
            <a:endParaRPr lang="en-US" dirty="0" smtClean="0"/>
          </a:p>
          <a:p>
            <a:pPr lvl="1"/>
            <a:r>
              <a:rPr lang="en-US" dirty="0" smtClean="0"/>
              <a:t>Project name: </a:t>
            </a:r>
            <a:r>
              <a:rPr lang="en-US" dirty="0" smtClean="0">
                <a:latin typeface="+mj-lt"/>
              </a:rPr>
              <a:t>JUnit1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: The project name matches the </a:t>
            </a:r>
            <a:r>
              <a:rPr lang="en-US" dirty="0"/>
              <a:t>name of </a:t>
            </a:r>
            <a:r>
              <a:rPr lang="en-US" dirty="0" smtClean="0"/>
              <a:t>the folder that contains the sample code   </a:t>
            </a:r>
            <a:endParaRPr lang="en-US" dirty="0"/>
          </a:p>
        </p:txBody>
      </p:sp>
      <p:pic>
        <p:nvPicPr>
          <p:cNvPr id="4" name="Picture 3" descr="Junit1 01.tiff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12" y="1265237"/>
            <a:ext cx="4206257" cy="51441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– Java Unit Testing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81" y="1535502"/>
            <a:ext cx="10213676" cy="4600122"/>
          </a:xfrm>
        </p:spPr>
        <p:txBody>
          <a:bodyPr/>
          <a:lstStyle/>
          <a:p>
            <a:r>
              <a:rPr lang="en-US" sz="3200" dirty="0"/>
              <a:t>A unit testing tool for Java programs  </a:t>
            </a:r>
            <a:endParaRPr lang="en-US" sz="3200" dirty="0"/>
          </a:p>
          <a:p>
            <a:pPr lvl="1"/>
            <a:r>
              <a:rPr lang="en-US" sz="2800" dirty="0"/>
              <a:t>JUnit home page: </a:t>
            </a:r>
            <a:r>
              <a:rPr lang="en-US" sz="2800" dirty="0">
                <a:hlinkClick r:id="rId1"/>
              </a:rPr>
              <a:t>http://junit.org</a:t>
            </a:r>
            <a:endParaRPr lang="en-US" sz="2800" dirty="0"/>
          </a:p>
          <a:p>
            <a:r>
              <a:rPr lang="en-US" sz="3200" dirty="0"/>
              <a:t>A simple framework to write repeatable tests </a:t>
            </a:r>
            <a:endParaRPr lang="en-US" sz="3200" dirty="0"/>
          </a:p>
          <a:p>
            <a:pPr lvl="1"/>
            <a:r>
              <a:rPr lang="en-US" sz="2800" dirty="0"/>
              <a:t>Test cases, test suites, assertions, etc., </a:t>
            </a:r>
            <a:endParaRPr lang="en-US" sz="2800" dirty="0"/>
          </a:p>
          <a:p>
            <a:r>
              <a:rPr lang="en-US" sz="3200" dirty="0"/>
              <a:t>Automated execution of test suites</a:t>
            </a:r>
            <a:endParaRPr lang="en-US" sz="3200" dirty="0"/>
          </a:p>
          <a:p>
            <a:pPr lvl="1"/>
            <a:r>
              <a:rPr lang="en-US" sz="2800" dirty="0"/>
              <a:t>Run all test cases, generate reports </a:t>
            </a:r>
            <a:endParaRPr lang="en-US" sz="2800" dirty="0"/>
          </a:p>
          <a:p>
            <a:r>
              <a:rPr lang="en-US" sz="3200" dirty="0"/>
              <a:t>Development methodology neutral </a:t>
            </a:r>
            <a:endParaRPr lang="en-US" sz="3200" dirty="0"/>
          </a:p>
          <a:p>
            <a:pPr lvl="1"/>
            <a:r>
              <a:rPr lang="en-US" sz="2800" dirty="0"/>
              <a:t>Often used in agile development/test-driven development  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“Next”</a:t>
            </a:r>
            <a:endParaRPr lang="en-US" dirty="0" smtClean="0"/>
          </a:p>
          <a:p>
            <a:r>
              <a:rPr lang="en-US" dirty="0" smtClean="0"/>
              <a:t>Java Settings</a:t>
            </a:r>
            <a:endParaRPr lang="en-US" dirty="0" smtClean="0"/>
          </a:p>
          <a:p>
            <a:pPr lvl="1"/>
            <a:r>
              <a:rPr lang="en-US" dirty="0" smtClean="0"/>
              <a:t>Click “Libraries”</a:t>
            </a:r>
            <a:endParaRPr lang="en-US" dirty="0" smtClean="0"/>
          </a:p>
          <a:p>
            <a:pPr lvl="1"/>
            <a:r>
              <a:rPr lang="en-US" dirty="0" smtClean="0"/>
              <a:t>Click “Add Library …”</a:t>
            </a:r>
            <a:endParaRPr lang="en-US" dirty="0"/>
          </a:p>
        </p:txBody>
      </p:sp>
      <p:pic>
        <p:nvPicPr>
          <p:cNvPr id="4" name="Picture 3" descr="Junit1 02a.tiff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56" y="1440250"/>
            <a:ext cx="4235544" cy="51800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077200" y="1600200"/>
            <a:ext cx="914400" cy="2286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67800" y="2743200"/>
            <a:ext cx="1447800" cy="3048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ldLvl="0" animBg="1"/>
      <p:bldP spid="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Library</a:t>
            </a:r>
            <a:endParaRPr lang="en-US" dirty="0" smtClean="0"/>
          </a:p>
          <a:p>
            <a:pPr lvl="1"/>
            <a:r>
              <a:rPr lang="en-US" dirty="0" smtClean="0"/>
              <a:t>Choose “JUnit”</a:t>
            </a:r>
            <a:endParaRPr lang="en-US" dirty="0" smtClean="0"/>
          </a:p>
          <a:p>
            <a:r>
              <a:rPr lang="en-US" dirty="0" smtClean="0"/>
              <a:t>JUnit Library</a:t>
            </a:r>
            <a:endParaRPr lang="en-US" dirty="0" smtClean="0"/>
          </a:p>
          <a:p>
            <a:pPr lvl="1"/>
            <a:r>
              <a:rPr lang="en-US" dirty="0" smtClean="0"/>
              <a:t>Choose “JUnit 5”</a:t>
            </a:r>
            <a:endParaRPr lang="en-US" dirty="0" smtClean="0"/>
          </a:p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7" name="Picture 6" descr="Junit1 02.tif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84" y="1600201"/>
            <a:ext cx="4724400" cy="36175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  <p:pic>
        <p:nvPicPr>
          <p:cNvPr id="1026" name="Picture 2" descr="Image result for Add Library Junit 5 eclip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71" y="3186493"/>
            <a:ext cx="4127823" cy="31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4648" y="1637987"/>
            <a:ext cx="2286000" cy="4411662"/>
          </a:xfrm>
        </p:spPr>
        <p:txBody>
          <a:bodyPr/>
          <a:lstStyle/>
          <a:p>
            <a:r>
              <a:rPr lang="en-US" dirty="0" smtClean="0"/>
              <a:t>Run as</a:t>
            </a:r>
            <a:endParaRPr lang="en-US" dirty="0" smtClean="0"/>
          </a:p>
          <a:p>
            <a:pPr lvl="1"/>
            <a:r>
              <a:rPr lang="en-US" dirty="0" smtClean="0"/>
              <a:t>JUnit test</a:t>
            </a:r>
            <a:endParaRPr lang="en-US" dirty="0"/>
          </a:p>
        </p:txBody>
      </p:sp>
      <p:pic>
        <p:nvPicPr>
          <p:cNvPr id="4" name="Picture 3" descr="Junit1 08.tiff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48" y="1561787"/>
            <a:ext cx="6045200" cy="4533900"/>
          </a:xfrm>
          <a:prstGeom prst="rect">
            <a:avLst/>
          </a:prstGeom>
        </p:spPr>
      </p:pic>
      <p:pic>
        <p:nvPicPr>
          <p:cNvPr id="6" name="Picture 5" descr="Junit1 06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8" y="2628587"/>
            <a:ext cx="2085426" cy="3429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  <a:endParaRPr lang="en-US" dirty="0"/>
          </a:p>
        </p:txBody>
      </p:sp>
      <p:pic>
        <p:nvPicPr>
          <p:cNvPr id="6" name="Picture 5" descr="Junit1 07.tiff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76400"/>
            <a:ext cx="6019800" cy="45148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5</a:t>
            </a:r>
            <a:endParaRPr lang="en-CA" dirty="0"/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sz="3200" dirty="0"/>
              <a:t>Requires Java 8 (or higher) at runtime</a:t>
            </a:r>
            <a:endParaRPr lang="en-CA" sz="3200" dirty="0"/>
          </a:p>
          <a:p>
            <a:pPr lvl="1">
              <a:lnSpc>
                <a:spcPct val="80000"/>
              </a:lnSpc>
            </a:pPr>
            <a:r>
              <a:rPr lang="en-CA" sz="2600" dirty="0"/>
              <a:t>Can still test code that has been compiled with previous versions of the JDK</a:t>
            </a:r>
            <a:endParaRPr lang="en-CA" sz="2600" dirty="0"/>
          </a:p>
          <a:p>
            <a:pPr>
              <a:lnSpc>
                <a:spcPct val="80000"/>
              </a:lnSpc>
            </a:pPr>
            <a:r>
              <a:rPr lang="en-CA" sz="3200" dirty="0"/>
              <a:t>Supported by popular IDEs </a:t>
            </a:r>
            <a:endParaRPr lang="en-CA" sz="3200" dirty="0"/>
          </a:p>
          <a:p>
            <a:pPr lvl="1">
              <a:lnSpc>
                <a:spcPct val="80000"/>
              </a:lnSpc>
            </a:pPr>
            <a:r>
              <a:rPr lang="en-CA" sz="2600" dirty="0" err="1"/>
              <a:t>IntelliJ</a:t>
            </a:r>
            <a:r>
              <a:rPr lang="en-CA" sz="2600" dirty="0"/>
              <a:t> IDEA</a:t>
            </a:r>
            <a:endParaRPr lang="en-CA" sz="2600" dirty="0"/>
          </a:p>
          <a:p>
            <a:pPr lvl="1">
              <a:lnSpc>
                <a:spcPct val="80000"/>
              </a:lnSpc>
            </a:pPr>
            <a:r>
              <a:rPr lang="en-CA" sz="2600" dirty="0"/>
              <a:t>Eclipse</a:t>
            </a:r>
            <a:endParaRPr lang="en-CA" sz="2600" dirty="0"/>
          </a:p>
          <a:p>
            <a:pPr lvl="1">
              <a:lnSpc>
                <a:spcPct val="80000"/>
              </a:lnSpc>
            </a:pPr>
            <a:r>
              <a:rPr lang="en-CA" sz="2600" dirty="0" err="1"/>
              <a:t>NetBeans</a:t>
            </a:r>
            <a:r>
              <a:rPr lang="en-CA" sz="2600" dirty="0"/>
              <a:t> </a:t>
            </a:r>
            <a:endParaRPr lang="en-CA" sz="2600" dirty="0"/>
          </a:p>
          <a:p>
            <a:pPr lvl="1">
              <a:lnSpc>
                <a:spcPct val="80000"/>
              </a:lnSpc>
            </a:pPr>
            <a:r>
              <a:rPr lang="en-CA" sz="2600" dirty="0"/>
              <a:t>Visual Studio Code</a:t>
            </a:r>
            <a:endParaRPr lang="en-CA" sz="2600" dirty="0"/>
          </a:p>
          <a:p>
            <a:pPr>
              <a:lnSpc>
                <a:spcPct val="80000"/>
              </a:lnSpc>
            </a:pPr>
            <a:r>
              <a:rPr lang="en-CA" sz="3200" dirty="0"/>
              <a:t>Supported by build tools</a:t>
            </a:r>
            <a:endParaRPr lang="en-CA" sz="3200" dirty="0"/>
          </a:p>
          <a:p>
            <a:pPr lvl="1">
              <a:lnSpc>
                <a:spcPct val="80000"/>
              </a:lnSpc>
            </a:pPr>
            <a:r>
              <a:rPr lang="en-CA" sz="2600" dirty="0" err="1"/>
              <a:t>Gradle</a:t>
            </a:r>
            <a:r>
              <a:rPr lang="en-CA" sz="2600" dirty="0"/>
              <a:t> </a:t>
            </a:r>
            <a:endParaRPr lang="en-CA" sz="2600" dirty="0"/>
          </a:p>
          <a:p>
            <a:pPr lvl="1">
              <a:lnSpc>
                <a:spcPct val="80000"/>
              </a:lnSpc>
            </a:pPr>
            <a:r>
              <a:rPr lang="en-CA" sz="2600" dirty="0"/>
              <a:t>Maven</a:t>
            </a:r>
            <a:endParaRPr lang="en-CA" sz="2600" dirty="0"/>
          </a:p>
          <a:p>
            <a:pPr lvl="1">
              <a:lnSpc>
                <a:spcPct val="80000"/>
              </a:lnSpc>
            </a:pPr>
            <a:r>
              <a:rPr lang="en-CA" sz="2600" dirty="0"/>
              <a:t>Ant</a:t>
            </a:r>
            <a:endParaRPr lang="en-CA" sz="26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has been integrated into most IDE’s </a:t>
            </a:r>
            <a:endParaRPr lang="en-US" dirty="0" smtClean="0"/>
          </a:p>
          <a:p>
            <a:pPr lvl="1"/>
            <a:r>
              <a:rPr lang="en-US" dirty="0" smtClean="0"/>
              <a:t>We will use the latest Intellij IDE </a:t>
            </a:r>
            <a:endParaRPr lang="en-US" dirty="0" smtClean="0"/>
          </a:p>
          <a:p>
            <a:pPr lvl="1"/>
            <a:r>
              <a:rPr lang="en-US" dirty="0" smtClean="0"/>
              <a:t>Download and install </a:t>
            </a:r>
            <a:r>
              <a:rPr lang="en-US" dirty="0" smtClean="0">
                <a:sym typeface="+mn-ea"/>
              </a:rPr>
              <a:t>Intellij</a:t>
            </a:r>
            <a:r>
              <a:rPr lang="en-US" dirty="0"/>
              <a:t> </a:t>
            </a:r>
            <a:r>
              <a:rPr lang="en-US" dirty="0" smtClean="0"/>
              <a:t>IDE for Java Developers</a:t>
            </a:r>
            <a:endParaRPr lang="en-US" dirty="0" smtClean="0"/>
          </a:p>
          <a:p>
            <a:r>
              <a:rPr lang="en-US" dirty="0" smtClean="0"/>
              <a:t>JUnit can also be run independently </a:t>
            </a:r>
            <a:endParaRPr lang="en-US" dirty="0" smtClean="0"/>
          </a:p>
          <a:p>
            <a:pPr lvl="1"/>
            <a:r>
              <a:rPr lang="en-US" dirty="0" smtClean="0"/>
              <a:t>Command-line, builder server </a:t>
            </a:r>
            <a:endParaRPr lang="en-US" dirty="0" smtClean="0"/>
          </a:p>
          <a:p>
            <a:pPr lvl="1"/>
            <a:r>
              <a:rPr lang="en-US" dirty="0" smtClean="0"/>
              <a:t>Using a simple build tool </a:t>
            </a:r>
            <a:r>
              <a:rPr lang="en-US" i="1" dirty="0" smtClean="0"/>
              <a:t>Ant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You can </a:t>
            </a:r>
            <a:r>
              <a:rPr lang="en-US" sz="3200" b="1" dirty="0">
                <a:solidFill>
                  <a:srgbClr val="FF0000"/>
                </a:solidFill>
              </a:rPr>
              <a:t>use both methods of running JUnit.   </a:t>
            </a: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Verdicts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  <p:sp>
        <p:nvSpPr>
          <p:cNvPr id="6" name="Rectangle 3"/>
          <p:cNvSpPr>
            <a:spLocks noGrp="1"/>
          </p:cNvSpPr>
          <p:nvPr>
            <p:ph sz="half" idx="1"/>
          </p:nvPr>
        </p:nvSpPr>
        <p:spPr>
          <a:xfrm>
            <a:off x="767751" y="2176272"/>
            <a:ext cx="4584537" cy="2590800"/>
          </a:xfrm>
        </p:spPr>
        <p:txBody>
          <a:bodyPr/>
          <a:lstStyle/>
          <a:p>
            <a:pPr marL="182245" indent="0">
              <a:buNone/>
            </a:pPr>
            <a:r>
              <a:rPr lang="en-CA" b="1" dirty="0" smtClean="0">
                <a:solidFill>
                  <a:srgbClr val="00CC00"/>
                </a:solidFill>
                <a:latin typeface="Candara" panose="020E0502030303020204" pitchFamily="34" charset="0"/>
              </a:rPr>
              <a:t>Pass</a:t>
            </a:r>
            <a:endParaRPr lang="en-CA" b="1" dirty="0">
              <a:latin typeface="Candara" panose="020E0502030303020204" pitchFamily="34" charset="0"/>
            </a:endParaRPr>
          </a:p>
          <a:p>
            <a:pPr marL="868680" lvl="1">
              <a:buClr>
                <a:srgbClr val="00FF00"/>
              </a:buClr>
            </a:pPr>
            <a:r>
              <a:rPr lang="en-CA" dirty="0" smtClean="0">
                <a:latin typeface="Candara" panose="020E0502030303020204" pitchFamily="34" charset="0"/>
              </a:rPr>
              <a:t>The test </a:t>
            </a:r>
            <a:r>
              <a:rPr lang="en-CA" dirty="0">
                <a:latin typeface="Candara" panose="020E0502030303020204" pitchFamily="34" charset="0"/>
              </a:rPr>
              <a:t>case </a:t>
            </a:r>
            <a:r>
              <a:rPr lang="en-CA" dirty="0" smtClean="0">
                <a:latin typeface="Candara" panose="020E0502030303020204" pitchFamily="34" charset="0"/>
              </a:rPr>
              <a:t>execution was completed</a:t>
            </a:r>
            <a:endParaRPr lang="en-CA" dirty="0">
              <a:latin typeface="Candara" panose="020E0502030303020204" pitchFamily="34" charset="0"/>
            </a:endParaRPr>
          </a:p>
          <a:p>
            <a:pPr marL="868680" lvl="1">
              <a:buClr>
                <a:srgbClr val="00FF00"/>
              </a:buClr>
            </a:pPr>
            <a:r>
              <a:rPr lang="en-CA" dirty="0" smtClean="0">
                <a:latin typeface="Candara" panose="020E0502030303020204" pitchFamily="34" charset="0"/>
              </a:rPr>
              <a:t>The function being tested </a:t>
            </a:r>
            <a:r>
              <a:rPr lang="en-CA" dirty="0">
                <a:latin typeface="Candara" panose="020E0502030303020204" pitchFamily="34" charset="0"/>
              </a:rPr>
              <a:t>performed as </a:t>
            </a:r>
            <a:r>
              <a:rPr lang="en-CA" dirty="0" smtClean="0">
                <a:latin typeface="Candara" panose="020E0502030303020204" pitchFamily="34" charset="0"/>
              </a:rPr>
              <a:t>expected</a:t>
            </a:r>
            <a:endParaRPr lang="en-CA" dirty="0">
              <a:latin typeface="Candara" panose="020E0502030303020204" pitchFamily="34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5428487" y="2176272"/>
            <a:ext cx="4698923" cy="2667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245" indent="0">
              <a:buFont typeface="Arial" panose="020B0604020202020204" pitchFamily="34" charset="0"/>
              <a:buNone/>
            </a:pPr>
            <a:r>
              <a:rPr lang="en-CA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Fail</a:t>
            </a:r>
            <a:endParaRPr lang="en-CA" b="1" dirty="0" smtClean="0">
              <a:latin typeface="Candara" panose="020E0502030303020204" pitchFamily="34" charset="0"/>
            </a:endParaRPr>
          </a:p>
          <a:p>
            <a:pPr marL="868680" lvl="1"/>
            <a:r>
              <a:rPr lang="en-CA" dirty="0" smtClean="0">
                <a:latin typeface="Candara" panose="020E0502030303020204" pitchFamily="34" charset="0"/>
              </a:rPr>
              <a:t>The test case execution was completed </a:t>
            </a:r>
            <a:endParaRPr lang="en-CA" dirty="0" smtClean="0">
              <a:latin typeface="Candara" panose="020E0502030303020204" pitchFamily="34" charset="0"/>
            </a:endParaRPr>
          </a:p>
          <a:p>
            <a:pPr marL="868680" lvl="1"/>
            <a:r>
              <a:rPr lang="en-CA" dirty="0" smtClean="0">
                <a:latin typeface="Candara" panose="020E0502030303020204" pitchFamily="34" charset="0"/>
              </a:rPr>
              <a:t>The function being tested did </a:t>
            </a:r>
            <a:r>
              <a:rPr lang="en-CA" i="1" dirty="0" smtClean="0">
                <a:latin typeface="Candara" panose="020E0502030303020204" pitchFamily="34" charset="0"/>
              </a:rPr>
              <a:t>not</a:t>
            </a:r>
            <a:r>
              <a:rPr lang="en-CA" dirty="0" smtClean="0">
                <a:latin typeface="Candara" panose="020E0502030303020204" pitchFamily="34" charset="0"/>
              </a:rPr>
              <a:t> perform as expected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Rectangle 3"/>
          <p:cNvSpPr txBox="1"/>
          <p:nvPr/>
        </p:nvSpPr>
        <p:spPr bwMode="auto">
          <a:xfrm>
            <a:off x="1609862" y="4686619"/>
            <a:ext cx="8001000" cy="182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Garamond" panose="02020404030301010803"/>
                <a:ea typeface="+mn-ea"/>
                <a:cs typeface="Garamond" panose="02020404030301010803"/>
              </a:defRPr>
            </a:lvl1pPr>
            <a:lvl2pPr marL="692150" indent="-3479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aramond" panose="02020404030301010803"/>
                <a:cs typeface="Garamond" panose="02020404030301010803"/>
              </a:defRPr>
            </a:lvl2pPr>
            <a:lvl3pPr marL="987425" indent="-2940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Garamond" panose="02020404030301010803"/>
                <a:cs typeface="Garamond" panose="02020404030301010803"/>
              </a:defRPr>
            </a:lvl3pPr>
            <a:lvl4pPr marL="1281430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Garamond" panose="02020404030301010803"/>
                <a:cs typeface="Garamond" panose="02020404030301010803"/>
              </a:defRPr>
            </a:lvl4pPr>
            <a:lvl5pPr marL="15989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Garamond" panose="02020404030301010803"/>
                <a:cs typeface="Garamond" panose="02020404030301010803"/>
              </a:defRPr>
            </a:lvl5pPr>
            <a:lvl6pPr marL="20561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3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5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7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182245" indent="0">
              <a:lnSpc>
                <a:spcPct val="90000"/>
              </a:lnSpc>
              <a:buNone/>
            </a:pPr>
            <a:r>
              <a:rPr lang="en-CA" b="1" dirty="0">
                <a:solidFill>
                  <a:srgbClr val="3333CC"/>
                </a:solidFill>
                <a:latin typeface="Candara" panose="020E0502030303020204" pitchFamily="34" charset="0"/>
              </a:rPr>
              <a:t>Error</a:t>
            </a:r>
            <a:endParaRPr lang="en-CA" b="1" dirty="0">
              <a:latin typeface="Candara" panose="020E0502030303020204" pitchFamily="34" charset="0"/>
            </a:endParaRPr>
          </a:p>
          <a:p>
            <a:pPr marL="868680" lvl="1">
              <a:lnSpc>
                <a:spcPct val="90000"/>
              </a:lnSpc>
              <a:buClr>
                <a:srgbClr val="0000FF"/>
              </a:buClr>
            </a:pPr>
            <a:r>
              <a:rPr lang="en-CA" dirty="0">
                <a:latin typeface="Candara" panose="020E0502030303020204" pitchFamily="34" charset="0"/>
              </a:rPr>
              <a:t>The test case execution was not completed, due to  </a:t>
            </a:r>
            <a:endParaRPr lang="en-CA" dirty="0">
              <a:latin typeface="Candara" panose="020E0502030303020204" pitchFamily="34" charset="0"/>
            </a:endParaRPr>
          </a:p>
          <a:p>
            <a:pPr marL="1325245" lvl="2">
              <a:lnSpc>
                <a:spcPct val="90000"/>
              </a:lnSpc>
            </a:pPr>
            <a:r>
              <a:rPr lang="en-CA" sz="2400" dirty="0">
                <a:latin typeface="Candara" panose="020E0502030303020204" pitchFamily="34" charset="0"/>
              </a:rPr>
              <a:t>an unexpected event, exceptions, or </a:t>
            </a:r>
            <a:endParaRPr lang="en-CA" sz="2400" dirty="0">
              <a:latin typeface="Candara" panose="020E0502030303020204" pitchFamily="34" charset="0"/>
            </a:endParaRPr>
          </a:p>
          <a:p>
            <a:pPr marL="1325245" lvl="2">
              <a:lnSpc>
                <a:spcPct val="90000"/>
              </a:lnSpc>
            </a:pPr>
            <a:r>
              <a:rPr lang="en-CA" sz="2400" dirty="0">
                <a:latin typeface="Candara" panose="020E0502030303020204" pitchFamily="34" charset="0"/>
              </a:rPr>
              <a:t>improper set up of the test case, etc. </a:t>
            </a:r>
            <a:endParaRPr lang="en-CA" sz="2400" dirty="0">
              <a:latin typeface="Candara" panose="020E0502030303020204" pitchFamily="34" charset="0"/>
            </a:endParaRPr>
          </a:p>
        </p:txBody>
      </p:sp>
      <p:sp>
        <p:nvSpPr>
          <p:cNvPr id="9" name="Rectangle 3"/>
          <p:cNvSpPr txBox="1"/>
          <p:nvPr/>
        </p:nvSpPr>
        <p:spPr bwMode="auto">
          <a:xfrm>
            <a:off x="690113" y="1348886"/>
            <a:ext cx="9609827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Garamond" panose="02020404030301010803"/>
                <a:ea typeface="+mn-ea"/>
                <a:cs typeface="Garamond" panose="02020404030301010803"/>
              </a:defRPr>
            </a:lvl1pPr>
            <a:lvl2pPr marL="692150" indent="-3479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aramond" panose="02020404030301010803"/>
                <a:cs typeface="Garamond" panose="02020404030301010803"/>
              </a:defRPr>
            </a:lvl2pPr>
            <a:lvl3pPr marL="987425" indent="-2940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Garamond" panose="02020404030301010803"/>
                <a:cs typeface="Garamond" panose="02020404030301010803"/>
              </a:defRPr>
            </a:lvl3pPr>
            <a:lvl4pPr marL="1281430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Garamond" panose="02020404030301010803"/>
                <a:cs typeface="Garamond" panose="02020404030301010803"/>
              </a:defRPr>
            </a:lvl4pPr>
            <a:lvl5pPr marL="15989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Garamond" panose="02020404030301010803"/>
                <a:cs typeface="Garamond" panose="02020404030301010803"/>
              </a:defRPr>
            </a:lvl5pPr>
            <a:lvl6pPr marL="20561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3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5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7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CA" sz="3200" dirty="0">
                <a:latin typeface="Candara" panose="020E0502030303020204" pitchFamily="34" charset="0"/>
              </a:rPr>
              <a:t>A </a:t>
            </a:r>
            <a:r>
              <a:rPr lang="en-CA" sz="3200" i="1" dirty="0">
                <a:latin typeface="Candara" panose="020E0502030303020204" pitchFamily="34" charset="0"/>
              </a:rPr>
              <a:t>verdict </a:t>
            </a:r>
            <a:r>
              <a:rPr lang="en-CA" sz="3200" dirty="0">
                <a:latin typeface="Candara" panose="020E0502030303020204" pitchFamily="34" charset="0"/>
              </a:rPr>
              <a:t>is the result of executing a single test case. </a:t>
            </a:r>
            <a:endParaRPr lang="en-CA" sz="32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 </a:t>
            </a:r>
            <a:r>
              <a:rPr lang="en-CA" dirty="0" smtClean="0"/>
              <a:t>Tests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 </a:t>
            </a:r>
            <a:r>
              <a:rPr lang="en-CA" sz="3200" i="1" dirty="0"/>
              <a:t>JUnit test</a:t>
            </a:r>
            <a:r>
              <a:rPr lang="en-CA" sz="3200" dirty="0"/>
              <a:t> is represented as a class (test class).</a:t>
            </a:r>
            <a:endParaRPr lang="en-CA" sz="3200" dirty="0"/>
          </a:p>
          <a:p>
            <a:pPr marL="342900" indent="-342900"/>
            <a:r>
              <a:rPr lang="en-CA" sz="3200" dirty="0"/>
              <a:t>Each </a:t>
            </a:r>
            <a:r>
              <a:rPr lang="en-CA" sz="3200" i="1" dirty="0"/>
              <a:t>test case </a:t>
            </a:r>
            <a:r>
              <a:rPr lang="en-CA" sz="3200" dirty="0"/>
              <a:t>is a method in a test class.</a:t>
            </a:r>
            <a:endParaRPr lang="en-CA" sz="3200" dirty="0"/>
          </a:p>
          <a:p>
            <a:pPr marL="342900" indent="-342900"/>
            <a:r>
              <a:rPr lang="en-CA" sz="3200" dirty="0"/>
              <a:t>A typical test case does the following </a:t>
            </a:r>
            <a:endParaRPr lang="en-CA" sz="3200" dirty="0"/>
          </a:p>
          <a:p>
            <a:pPr marL="742950" lvl="1" indent="-285750"/>
            <a:r>
              <a:rPr lang="en-CA" sz="2800" dirty="0"/>
              <a:t>create some objects/data to test</a:t>
            </a:r>
            <a:endParaRPr lang="en-CA" sz="2800" dirty="0"/>
          </a:p>
          <a:p>
            <a:pPr marL="742950" lvl="1" indent="-285750"/>
            <a:r>
              <a:rPr lang="en-CA" sz="2800" dirty="0"/>
              <a:t>do something interesting with the objects  </a:t>
            </a:r>
            <a:endParaRPr lang="en-CA" sz="2800" dirty="0"/>
          </a:p>
          <a:p>
            <a:pPr marL="742950" lvl="1" indent="-285750"/>
            <a:r>
              <a:rPr lang="en-CA" sz="2800" dirty="0"/>
              <a:t>determine pass or fail based on the results</a:t>
            </a:r>
            <a:endParaRPr lang="en-CA" sz="3200" dirty="0"/>
          </a:p>
          <a:p>
            <a:pPr marL="393700" indent="-285750"/>
            <a:r>
              <a:rPr lang="en-CA" sz="3200" dirty="0"/>
              <a:t>A </a:t>
            </a:r>
            <a:r>
              <a:rPr lang="en-CA" sz="3200" i="1" dirty="0"/>
              <a:t>test suite </a:t>
            </a:r>
            <a:r>
              <a:rPr lang="en-CA" sz="3200" dirty="0"/>
              <a:t>may</a:t>
            </a:r>
            <a:r>
              <a:rPr lang="en-CA" sz="3200" i="1" dirty="0"/>
              <a:t> </a:t>
            </a:r>
            <a:r>
              <a:rPr lang="en-CA" sz="3200" dirty="0"/>
              <a:t>consist of multiple test classes.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Assertions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i="1" dirty="0"/>
              <a:t>Assertions</a:t>
            </a:r>
            <a:r>
              <a:rPr lang="en-CA" sz="3200" dirty="0"/>
              <a:t> are Boolean expressions</a:t>
            </a:r>
            <a:endParaRPr lang="en-CA" sz="3200" dirty="0"/>
          </a:p>
          <a:p>
            <a:pPr marL="742950" lvl="1" indent="-285750"/>
            <a:r>
              <a:rPr lang="en-CA" sz="2800" dirty="0"/>
              <a:t>An </a:t>
            </a:r>
            <a:r>
              <a:rPr lang="en-CA" sz="2800" i="1" dirty="0" err="1"/>
              <a:t>AssertionFailedError</a:t>
            </a:r>
            <a:r>
              <a:rPr lang="en-CA" sz="2800" dirty="0"/>
              <a:t> is thrown if the assertion is false</a:t>
            </a:r>
            <a:endParaRPr lang="en-CA" sz="2800" dirty="0"/>
          </a:p>
          <a:p>
            <a:pPr marL="393700" indent="-285750"/>
            <a:r>
              <a:rPr lang="en-CA" sz="3200" dirty="0"/>
              <a:t>Can check for many conditions, such as  </a:t>
            </a:r>
            <a:endParaRPr lang="en-CA" sz="3200" dirty="0"/>
          </a:p>
          <a:p>
            <a:pPr marL="847725" lvl="1"/>
            <a:r>
              <a:rPr lang="en-CA" sz="2800" dirty="0"/>
              <a:t>equality of objects and values </a:t>
            </a:r>
            <a:endParaRPr lang="en-CA" sz="2800" dirty="0"/>
          </a:p>
          <a:p>
            <a:pPr marL="847725" lvl="1"/>
            <a:r>
              <a:rPr lang="en-CA" sz="2800" dirty="0"/>
              <a:t>identity of references to objects </a:t>
            </a:r>
            <a:endParaRPr lang="en-CA" sz="2800" dirty="0"/>
          </a:p>
          <a:p>
            <a:pPr marL="393700" indent="-285750"/>
            <a:r>
              <a:rPr lang="en-CA" sz="3200" dirty="0"/>
              <a:t>Determine the test case verdict</a:t>
            </a:r>
            <a:endParaRPr lang="en-CA" sz="3200" dirty="0"/>
          </a:p>
          <a:p>
            <a:pPr marL="847725" lvl="1"/>
            <a:r>
              <a:rPr lang="en-CA" sz="2800" b="1" dirty="0">
                <a:solidFill>
                  <a:srgbClr val="008000"/>
                </a:solidFill>
              </a:rPr>
              <a:t>Pass:</a:t>
            </a:r>
            <a:r>
              <a:rPr lang="en-CA" sz="2800" dirty="0"/>
              <a:t> all assertions are true </a:t>
            </a:r>
            <a:endParaRPr lang="en-CA" sz="2800" dirty="0"/>
          </a:p>
          <a:p>
            <a:pPr marL="847725" lvl="1"/>
            <a:r>
              <a:rPr lang="en-CA" sz="2800" b="1" dirty="0">
                <a:solidFill>
                  <a:srgbClr val="FF0000"/>
                </a:solidFill>
              </a:rPr>
              <a:t>Fail:</a:t>
            </a:r>
            <a:r>
              <a:rPr lang="en-CA" sz="2800" dirty="0"/>
              <a:t> one or more assertions are false</a:t>
            </a: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JUnit Test </a:t>
            </a:r>
            <a:r>
              <a:rPr lang="en-CA" dirty="0"/>
              <a:t>Case</a:t>
            </a:r>
            <a:endParaRPr lang="en-CA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	   </a:t>
            </a:r>
            <a:r>
              <a:rPr lang="en-CA" sz="2400" dirty="0" err="1">
                <a:solidFill>
                  <a:srgbClr val="800000"/>
                </a:solidFill>
                <a:latin typeface="+mn-lt"/>
                <a:cs typeface="Menlo Regular"/>
              </a:rPr>
              <a:t>Assert.assertEquals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83202" y="1927313"/>
            <a:ext cx="37338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CA" sz="2800" dirty="0">
                <a:latin typeface="Garamond" panose="02020404030301010803"/>
                <a:cs typeface="Garamond" panose="02020404030301010803"/>
              </a:rPr>
              <a:t>Identify this Java method</a:t>
            </a:r>
            <a:endParaRPr lang="en-CA" sz="2800" dirty="0">
              <a:latin typeface="Garamond" panose="02020404030301010803"/>
              <a:cs typeface="Garamond" panose="02020404030301010803"/>
            </a:endParaRPr>
          </a:p>
          <a:p>
            <a:pPr algn="l">
              <a:defRPr/>
            </a:pPr>
            <a:r>
              <a:rPr lang="en-CA" sz="2800" dirty="0">
                <a:latin typeface="Garamond" panose="02020404030301010803"/>
                <a:cs typeface="Garamond" panose="02020404030301010803"/>
              </a:rPr>
              <a:t>as a test case</a:t>
            </a:r>
            <a:endParaRPr lang="en-CA" dirty="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1654202" y="1927313"/>
            <a:ext cx="3429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5503</Words>
  <Application>WPS Presentation</Application>
  <PresentationFormat>Widescreen</PresentationFormat>
  <Paragraphs>314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Candara</vt:lpstr>
      <vt:lpstr>Garamond</vt:lpstr>
      <vt:lpstr>Menlo Regular</vt:lpstr>
      <vt:lpstr>Segoe Print</vt:lpstr>
      <vt:lpstr>Wingdings</vt:lpstr>
      <vt:lpstr>Gill Sans</vt:lpstr>
      <vt:lpstr>Gill Sans MT</vt:lpstr>
      <vt:lpstr>Monaco</vt:lpstr>
      <vt:lpstr>Arial</vt:lpstr>
      <vt:lpstr>Office Theme</vt:lpstr>
      <vt:lpstr>1_Office Theme</vt:lpstr>
      <vt:lpstr>PowerPoint 演示文稿</vt:lpstr>
      <vt:lpstr>JUnit – Java Unit Testing Tool</vt:lpstr>
      <vt:lpstr>JUnit 5</vt:lpstr>
      <vt:lpstr>Running JUnit</vt:lpstr>
      <vt:lpstr>Test Case Verdicts</vt:lpstr>
      <vt:lpstr>JUnit Tests</vt:lpstr>
      <vt:lpstr>JUnit Assertions</vt:lpstr>
      <vt:lpstr>A Simple JUnit Test Case</vt:lpstr>
      <vt:lpstr>A Simple JUnit Test Case</vt:lpstr>
      <vt:lpstr>A Simple JUnit Test Case</vt:lpstr>
      <vt:lpstr>A Simple JUnit Test Case</vt:lpstr>
      <vt:lpstr>A Simple JUnit Test Case</vt:lpstr>
      <vt:lpstr>Organization of JUnit Test</vt:lpstr>
      <vt:lpstr>Using JUnit in Eclipse/NetBeans </vt:lpstr>
      <vt:lpstr>Run JUnit in Eclipse: An Example  </vt:lpstr>
      <vt:lpstr>The Example Program: The Class Under Test </vt:lpstr>
      <vt:lpstr>The JUnit Test</vt:lpstr>
      <vt:lpstr>The JUnit Test (cont’d)</vt:lpstr>
      <vt:lpstr>Run JUnit in Eclipse: An Example </vt:lpstr>
      <vt:lpstr>Run JUnit in Eclipse: An Example </vt:lpstr>
      <vt:lpstr>Run JUnit in Eclipse: An Example </vt:lpstr>
      <vt:lpstr>Run JUnit in Eclipse: An Example</vt:lpstr>
      <vt:lpstr>Run JUnit in Eclipse: An Example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JUnit Part 1: The Basics</dc:title>
  <dc:creator/>
  <cp:lastModifiedBy>SFY</cp:lastModifiedBy>
  <cp:revision>2</cp:revision>
  <dcterms:created xsi:type="dcterms:W3CDTF">2024-03-17T08:06:43Z</dcterms:created>
  <dcterms:modified xsi:type="dcterms:W3CDTF">2024-03-17T08:06:53Z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21BA4C4EB87F416F863517DBE6B850D9_11</vt:lpwstr>
  </property>
  <property fmtid="{D5CDD505-2E9C-101B-9397-08002B2CF9AE}" pid="3" name="KSOProductBuildVer">
    <vt:lpwstr>1033-12.2.0.13489</vt:lpwstr>
  </property>
</Properties>
</file>