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dirty="0" smtClean="0"/>
              <a:t>April 18,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4</a:t>
            </a:r>
            <a:endParaRPr lang="en-US" dirty="0"/>
          </a:p>
        </p:txBody>
      </p:sp>
      <p:sp>
        <p:nvSpPr>
          <p:cNvPr id="8" name="Slide Number Placeholder 7"/>
          <p:cNvSpPr>
            <a:spLocks noGrp="1"/>
          </p:cNvSpPr>
          <p:nvPr>
            <p:ph type="sldNum" sz="quarter" idx="13"/>
          </p:nvPr>
        </p:nvSpPr>
        <p:spPr/>
        <p:txBody>
          <a:bodyPr/>
          <a:lstStyle/>
          <a:p>
            <a:pPr>
              <a:defRPr/>
            </a:pPr>
            <a:fld id="{F0410F35-0C47-794C-85F9-FC23048F5283}" type="slidenum">
              <a:rPr lang="en-US" smtClean="0"/>
            </a:fld>
            <a:r>
              <a:rPr lang="en-US" dirty="0" smtClean="0"/>
              <a:t> of 101</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235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charset="0"/>
              </a:defRPr>
            </a:lvl1pPr>
            <a:lvl2pPr marL="742950" indent="-285750" eaLnBrk="0" hangingPunct="0">
              <a:defRPr sz="2400">
                <a:solidFill>
                  <a:schemeClr val="tx1"/>
                </a:solidFill>
                <a:latin typeface="Tahoma" panose="020B0604030504040204" charset="0"/>
              </a:defRPr>
            </a:lvl2pPr>
            <a:lvl3pPr marL="1143000" indent="-228600" eaLnBrk="0" hangingPunct="0">
              <a:defRPr sz="2400">
                <a:solidFill>
                  <a:schemeClr val="tx1"/>
                </a:solidFill>
                <a:latin typeface="Tahoma" panose="020B0604030504040204" charset="0"/>
              </a:defRPr>
            </a:lvl3pPr>
            <a:lvl4pPr marL="1600200" indent="-228600" eaLnBrk="0" hangingPunct="0">
              <a:defRPr sz="2400">
                <a:solidFill>
                  <a:schemeClr val="tx1"/>
                </a:solidFill>
                <a:latin typeface="Tahoma" panose="020B0604030504040204" charset="0"/>
              </a:defRPr>
            </a:lvl4pPr>
            <a:lvl5pPr marL="2057400" indent="-228600" eaLnBrk="0" hangingPunct="0">
              <a:defRPr sz="2400">
                <a:solidFill>
                  <a:schemeClr val="tx1"/>
                </a:solidFill>
                <a:latin typeface="Tahoma" panose="020B0604030504040204" charset="0"/>
              </a:defRPr>
            </a:lvl5pPr>
            <a:lvl6pPr marL="2514600" indent="-228600" eaLnBrk="0" fontAlgn="base" hangingPunct="0">
              <a:spcBef>
                <a:spcPct val="0"/>
              </a:spcBef>
              <a:spcAft>
                <a:spcPct val="0"/>
              </a:spcAft>
              <a:defRPr sz="2400">
                <a:solidFill>
                  <a:schemeClr val="tx1"/>
                </a:solidFill>
                <a:latin typeface="Tahoma" panose="020B0604030504040204" charset="0"/>
              </a:defRPr>
            </a:lvl6pPr>
            <a:lvl7pPr marL="2971800" indent="-228600" eaLnBrk="0" fontAlgn="base" hangingPunct="0">
              <a:spcBef>
                <a:spcPct val="0"/>
              </a:spcBef>
              <a:spcAft>
                <a:spcPct val="0"/>
              </a:spcAft>
              <a:defRPr sz="2400">
                <a:solidFill>
                  <a:schemeClr val="tx1"/>
                </a:solidFill>
                <a:latin typeface="Tahoma" panose="020B0604030504040204" charset="0"/>
              </a:defRPr>
            </a:lvl7pPr>
            <a:lvl8pPr marL="3429000" indent="-228600" eaLnBrk="0" fontAlgn="base" hangingPunct="0">
              <a:spcBef>
                <a:spcPct val="0"/>
              </a:spcBef>
              <a:spcAft>
                <a:spcPct val="0"/>
              </a:spcAft>
              <a:defRPr sz="2400">
                <a:solidFill>
                  <a:schemeClr val="tx1"/>
                </a:solidFill>
                <a:latin typeface="Tahoma" panose="020B0604030504040204" charset="0"/>
              </a:defRPr>
            </a:lvl8pPr>
            <a:lvl9pPr marL="3886200" indent="-228600" eaLnBrk="0" fontAlgn="base" hangingPunct="0">
              <a:spcBef>
                <a:spcPct val="0"/>
              </a:spcBef>
              <a:spcAft>
                <a:spcPct val="0"/>
              </a:spcAft>
              <a:defRPr sz="2400">
                <a:solidFill>
                  <a:schemeClr val="tx1"/>
                </a:solidFill>
                <a:latin typeface="Tahoma" panose="020B0604030504040204" charset="0"/>
              </a:defRPr>
            </a:lvl9pPr>
          </a:lstStyle>
          <a:p>
            <a:pPr eaLnBrk="1" hangingPunct="1"/>
            <a:fld id="{E654E663-57AB-4385-86F2-6F3BA292AC98}" type="slidenum">
              <a:rPr lang="en-US" sz="1200" smtClean="0"/>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235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charset="0"/>
              </a:defRPr>
            </a:lvl1pPr>
            <a:lvl2pPr marL="742950" indent="-285750" eaLnBrk="0" hangingPunct="0">
              <a:defRPr sz="2400">
                <a:solidFill>
                  <a:schemeClr val="tx1"/>
                </a:solidFill>
                <a:latin typeface="Tahoma" panose="020B0604030504040204" charset="0"/>
              </a:defRPr>
            </a:lvl2pPr>
            <a:lvl3pPr marL="1143000" indent="-228600" eaLnBrk="0" hangingPunct="0">
              <a:defRPr sz="2400">
                <a:solidFill>
                  <a:schemeClr val="tx1"/>
                </a:solidFill>
                <a:latin typeface="Tahoma" panose="020B0604030504040204" charset="0"/>
              </a:defRPr>
            </a:lvl3pPr>
            <a:lvl4pPr marL="1600200" indent="-228600" eaLnBrk="0" hangingPunct="0">
              <a:defRPr sz="2400">
                <a:solidFill>
                  <a:schemeClr val="tx1"/>
                </a:solidFill>
                <a:latin typeface="Tahoma" panose="020B0604030504040204" charset="0"/>
              </a:defRPr>
            </a:lvl4pPr>
            <a:lvl5pPr marL="2057400" indent="-228600" eaLnBrk="0" hangingPunct="0">
              <a:defRPr sz="2400">
                <a:solidFill>
                  <a:schemeClr val="tx1"/>
                </a:solidFill>
                <a:latin typeface="Tahoma" panose="020B0604030504040204" charset="0"/>
              </a:defRPr>
            </a:lvl5pPr>
            <a:lvl6pPr marL="2514600" indent="-228600" eaLnBrk="0" fontAlgn="base" hangingPunct="0">
              <a:spcBef>
                <a:spcPct val="0"/>
              </a:spcBef>
              <a:spcAft>
                <a:spcPct val="0"/>
              </a:spcAft>
              <a:defRPr sz="2400">
                <a:solidFill>
                  <a:schemeClr val="tx1"/>
                </a:solidFill>
                <a:latin typeface="Tahoma" panose="020B0604030504040204" charset="0"/>
              </a:defRPr>
            </a:lvl6pPr>
            <a:lvl7pPr marL="2971800" indent="-228600" eaLnBrk="0" fontAlgn="base" hangingPunct="0">
              <a:spcBef>
                <a:spcPct val="0"/>
              </a:spcBef>
              <a:spcAft>
                <a:spcPct val="0"/>
              </a:spcAft>
              <a:defRPr sz="2400">
                <a:solidFill>
                  <a:schemeClr val="tx1"/>
                </a:solidFill>
                <a:latin typeface="Tahoma" panose="020B0604030504040204" charset="0"/>
              </a:defRPr>
            </a:lvl7pPr>
            <a:lvl8pPr marL="3429000" indent="-228600" eaLnBrk="0" fontAlgn="base" hangingPunct="0">
              <a:spcBef>
                <a:spcPct val="0"/>
              </a:spcBef>
              <a:spcAft>
                <a:spcPct val="0"/>
              </a:spcAft>
              <a:defRPr sz="2400">
                <a:solidFill>
                  <a:schemeClr val="tx1"/>
                </a:solidFill>
                <a:latin typeface="Tahoma" panose="020B0604030504040204" charset="0"/>
              </a:defRPr>
            </a:lvl8pPr>
            <a:lvl9pPr marL="3886200" indent="-228600" eaLnBrk="0" fontAlgn="base" hangingPunct="0">
              <a:spcBef>
                <a:spcPct val="0"/>
              </a:spcBef>
              <a:spcAft>
                <a:spcPct val="0"/>
              </a:spcAft>
              <a:defRPr sz="2400">
                <a:solidFill>
                  <a:schemeClr val="tx1"/>
                </a:solidFill>
                <a:latin typeface="Tahoma" panose="020B0604030504040204" charset="0"/>
              </a:defRPr>
            </a:lvl9pPr>
          </a:lstStyle>
          <a:p>
            <a:pPr eaLnBrk="1" hangingPunct="1"/>
            <a:fld id="{E654E663-57AB-4385-86F2-6F3BA292AC98}" type="slidenum">
              <a:rPr lang="en-US" sz="1200" smtClean="0"/>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fld>
            <a:endParaRPr lang="en-US"/>
          </a:p>
        </p:txBody>
      </p:sp>
      <p:pic>
        <p:nvPicPr>
          <p:cNvPr id="9" name="Picture 8" descr="Neusoft_Logo"/>
          <p:cNvPicPr>
            <a:picLocks noChangeAspect="1"/>
          </p:cNvPicPr>
          <p:nvPr userDrawn="1"/>
        </p:nvPicPr>
        <p:blipFill>
          <a:blip r:embed="rId2"/>
          <a:srcRect r="54750"/>
          <a:stretch>
            <a:fillRect/>
          </a:stretch>
        </p:blipFill>
        <p:spPr>
          <a:xfrm>
            <a:off x="178435" y="111125"/>
            <a:ext cx="2473960" cy="838200"/>
          </a:xfrm>
          <a:prstGeom prst="rect">
            <a:avLst/>
          </a:prstGeom>
        </p:spPr>
      </p:pic>
      <p:pic>
        <p:nvPicPr>
          <p:cNvPr id="10" name="Picture 9" descr="lOGO2d"/>
          <p:cNvPicPr>
            <a:picLocks noChangeAspect="1"/>
          </p:cNvPicPr>
          <p:nvPr userDrawn="1"/>
        </p:nvPicPr>
        <p:blipFill>
          <a:blip r:embed="rId3"/>
          <a:stretch>
            <a:fillRect/>
          </a:stretch>
        </p:blipFill>
        <p:spPr>
          <a:xfrm>
            <a:off x="10885170" y="0"/>
            <a:ext cx="1306830" cy="131254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2F5E2FA-C428-4CE7-95B0-168D3259A5B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2F5E2FA-C428-4CE7-95B0-168D3259A5B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2F5E2FA-C428-4CE7-95B0-168D3259A5B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junit.org/junit5/"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055"/>
            <a:ext cx="10515600" cy="1866265"/>
          </a:xfrm>
        </p:spPr>
        <p:txBody>
          <a:bodyPr/>
          <a:lstStyle/>
          <a:p>
            <a:pPr algn="ctr"/>
            <a:r>
              <a:rPr lang="en-US" sz="4400" dirty="0"/>
              <a:t>Assertion Methods </a:t>
            </a:r>
            <a:endParaRPr lang="en-US" sz="4400" dirty="0"/>
          </a:p>
        </p:txBody>
      </p:sp>
      <p:sp>
        <p:nvSpPr>
          <p:cNvPr id="4" name="Slide Number Placeholder 3"/>
          <p:cNvSpPr>
            <a:spLocks noGrp="1"/>
          </p:cNvSpPr>
          <p:nvPr>
            <p:ph type="sldNum" sz="quarter" idx="12"/>
          </p:nvPr>
        </p:nvSpPr>
        <p:spPr/>
        <p:txBody>
          <a:bodyPr/>
          <a:lstStyle/>
          <a:p>
            <a:fld id="{B543A0FD-1CA6-4228-86A2-78061B4844C8}" type="slidenum">
              <a:rPr lang="en-US" smtClean="0"/>
            </a:fld>
            <a:endParaRPr lang="en-US"/>
          </a:p>
        </p:txBody>
      </p:sp>
      <p:sp>
        <p:nvSpPr>
          <p:cNvPr id="3" name="Text Box 2"/>
          <p:cNvSpPr txBox="1"/>
          <p:nvPr/>
        </p:nvSpPr>
        <p:spPr>
          <a:xfrm>
            <a:off x="4492625" y="3809365"/>
            <a:ext cx="4064000" cy="368300"/>
          </a:xfrm>
          <a:prstGeom prst="rect">
            <a:avLst/>
          </a:prstGeom>
          <a:noFill/>
        </p:spPr>
        <p:txBody>
          <a:bodyPr wrap="square" rtlCol="0">
            <a:spAutoFit/>
          </a:bodyPr>
          <a:p>
            <a:r>
              <a:rPr lang="en-US"/>
              <a:t>Prepared by Chala Urgessa</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p:cNvSpPr>
          <p:nvPr>
            <p:ph type="title"/>
          </p:nvPr>
        </p:nvSpPr>
        <p:spPr/>
        <p:txBody>
          <a:bodyPr/>
          <a:lstStyle/>
          <a:p>
            <a:r>
              <a:rPr lang="en-CA" sz="4000" dirty="0"/>
              <a:t>Assertion Methods</a:t>
            </a:r>
            <a:r>
              <a:rPr lang="en-CA" sz="4000" b="1" dirty="0"/>
              <a:t>: </a:t>
            </a:r>
            <a:r>
              <a:rPr lang="en-CA" sz="4000" dirty="0"/>
              <a:t>Equality of Arrays </a:t>
            </a:r>
            <a:endParaRPr lang="en-CA" sz="4000" b="1" dirty="0"/>
          </a:p>
        </p:txBody>
      </p:sp>
      <p:sp>
        <p:nvSpPr>
          <p:cNvPr id="33797" name="Rectangle 3"/>
          <p:cNvSpPr>
            <a:spLocks noGrp="1"/>
          </p:cNvSpPr>
          <p:nvPr>
            <p:ph idx="1"/>
          </p:nvPr>
        </p:nvSpPr>
        <p:spPr/>
        <p:txBody>
          <a:bodyPr/>
          <a:lstStyle/>
          <a:p>
            <a:pPr marL="612775" indent="-457200"/>
            <a:r>
              <a:rPr lang="en-CA" dirty="0" smtClean="0"/>
              <a:t>Examples </a:t>
            </a:r>
            <a:endParaRPr lang="en-CA" dirty="0" smtClean="0"/>
          </a:p>
          <a:p>
            <a:pPr marL="644525" lvl="2" indent="0">
              <a:buNone/>
            </a:pPr>
            <a:r>
              <a:rPr lang="en-US" sz="2400" dirty="0">
                <a:solidFill>
                  <a:srgbClr val="000090"/>
                </a:solidFill>
                <a:latin typeface="+mn-lt"/>
              </a:rPr>
              <a:t>int[] a1 = { 2, 3, 5, 7 };   </a:t>
            </a:r>
            <a:endParaRPr lang="en-US" sz="2400" dirty="0">
              <a:solidFill>
                <a:srgbClr val="000090"/>
              </a:solidFill>
              <a:latin typeface="+mn-lt"/>
            </a:endParaRPr>
          </a:p>
          <a:p>
            <a:pPr marL="644525" lvl="2" indent="0">
              <a:buNone/>
            </a:pPr>
            <a:r>
              <a:rPr lang="en-US" sz="2400" dirty="0">
                <a:solidFill>
                  <a:srgbClr val="000090"/>
                </a:solidFill>
                <a:latin typeface="+mn-lt"/>
              </a:rPr>
              <a:t>int[] a2 = { 2, 3, 5, 7 };   </a:t>
            </a:r>
            <a:endParaRPr lang="en-US" sz="2400" dirty="0">
              <a:solidFill>
                <a:srgbClr val="000090"/>
              </a:solidFill>
              <a:latin typeface="+mn-lt"/>
            </a:endParaRPr>
          </a:p>
          <a:p>
            <a:pPr marL="644525" lvl="2" indent="0">
              <a:buNone/>
            </a:pPr>
            <a:r>
              <a:rPr lang="en-US" sz="2400" dirty="0">
                <a:solidFill>
                  <a:srgbClr val="000090"/>
                </a:solidFill>
                <a:latin typeface="+mn-lt"/>
              </a:rPr>
              <a:t>assertArrayEquals(</a:t>
            </a:r>
            <a:r>
              <a:rPr lang="en-US" sz="2400" dirty="0">
                <a:solidFill>
                  <a:srgbClr val="FF0D45"/>
                </a:solidFill>
                <a:latin typeface="+mn-lt"/>
              </a:rPr>
              <a:t>"Should be equal"</a:t>
            </a:r>
            <a:r>
              <a:rPr lang="en-US" sz="2400" dirty="0">
                <a:solidFill>
                  <a:srgbClr val="000090"/>
                </a:solidFill>
                <a:latin typeface="+mn-lt"/>
              </a:rPr>
              <a:t>, a1, a2);</a:t>
            </a:r>
            <a:endParaRPr lang="en-US" sz="2400" dirty="0">
              <a:solidFill>
                <a:srgbClr val="000090"/>
              </a:solidFill>
              <a:latin typeface="+mn-lt"/>
            </a:endParaRPr>
          </a:p>
          <a:p>
            <a:pPr marL="644525" lvl="2" indent="0">
              <a:buNone/>
            </a:pPr>
            <a:r>
              <a:rPr lang="en-US" sz="2400" dirty="0">
                <a:solidFill>
                  <a:srgbClr val="000090"/>
                </a:solidFill>
                <a:latin typeface="+mn-lt"/>
              </a:rPr>
              <a:t>			</a:t>
            </a:r>
            <a:endParaRPr lang="en-US" sz="2400" dirty="0">
              <a:solidFill>
                <a:srgbClr val="000090"/>
              </a:solidFill>
              <a:latin typeface="+mn-lt"/>
            </a:endParaRPr>
          </a:p>
          <a:p>
            <a:pPr marL="644525" lvl="2" indent="0">
              <a:buNone/>
            </a:pPr>
            <a:r>
              <a:rPr lang="en-US" sz="2400" dirty="0">
                <a:solidFill>
                  <a:srgbClr val="000090"/>
                </a:solidFill>
                <a:latin typeface="+mn-lt"/>
              </a:rPr>
              <a:t>int[][] a11 = { { 2, 3 }, { 5, 7 }, { 11, 13 } };   </a:t>
            </a:r>
            <a:endParaRPr lang="en-US" sz="2400" dirty="0">
              <a:solidFill>
                <a:srgbClr val="000090"/>
              </a:solidFill>
              <a:latin typeface="+mn-lt"/>
            </a:endParaRPr>
          </a:p>
          <a:p>
            <a:pPr marL="644525" lvl="2" indent="0">
              <a:buNone/>
            </a:pPr>
            <a:r>
              <a:rPr lang="en-US" sz="2400" dirty="0">
                <a:solidFill>
                  <a:srgbClr val="000090"/>
                </a:solidFill>
                <a:latin typeface="+mn-lt"/>
              </a:rPr>
              <a:t>int[][] a12 = { { 2, 3 }, { 5, 7 }, { 11, 13 } };    </a:t>
            </a:r>
            <a:endParaRPr lang="en-US" sz="2400" dirty="0">
              <a:solidFill>
                <a:srgbClr val="000090"/>
              </a:solidFill>
              <a:latin typeface="+mn-lt"/>
            </a:endParaRPr>
          </a:p>
          <a:p>
            <a:pPr marL="644525" lvl="2" indent="0">
              <a:buNone/>
            </a:pPr>
            <a:r>
              <a:rPr lang="en-US" sz="2400" dirty="0">
                <a:solidFill>
                  <a:srgbClr val="000090"/>
                </a:solidFill>
                <a:latin typeface="+mn-lt"/>
              </a:rPr>
              <a:t>assertArrayEquals(</a:t>
            </a:r>
            <a:r>
              <a:rPr lang="en-US" sz="2400" dirty="0">
                <a:solidFill>
                  <a:srgbClr val="FF0D45"/>
                </a:solidFill>
                <a:latin typeface="+mn-lt"/>
              </a:rPr>
              <a:t>"Should be equal"</a:t>
            </a:r>
            <a:r>
              <a:rPr lang="en-US" sz="2400" dirty="0">
                <a:solidFill>
                  <a:srgbClr val="000090"/>
                </a:solidFill>
                <a:latin typeface="+mn-lt"/>
              </a:rPr>
              <a:t>, a11, a12);</a:t>
            </a:r>
            <a:endParaRPr lang="en-CA" sz="2400" dirty="0">
              <a:solidFill>
                <a:srgbClr val="000090"/>
              </a:solidFill>
              <a:latin typeface="+mn-lt"/>
            </a:endParaRPr>
          </a:p>
          <a:p>
            <a:pPr lvl="2">
              <a:buNone/>
            </a:pPr>
            <a:endParaRPr lang="en-CA" dirty="0">
              <a:solidFill>
                <a:srgbClr val="3333CC"/>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p:txBody>
          <a:bodyPr/>
          <a:lstStyle/>
          <a:p>
            <a:r>
              <a:rPr lang="en-CA" sz="3600" dirty="0"/>
              <a:t>Assertion Methods: Floating Point Values</a:t>
            </a:r>
            <a:endParaRPr lang="en-CA" sz="3600" dirty="0"/>
          </a:p>
        </p:txBody>
      </p:sp>
      <p:sp>
        <p:nvSpPr>
          <p:cNvPr id="36869" name="Rectangle 3"/>
          <p:cNvSpPr>
            <a:spLocks noGrp="1"/>
          </p:cNvSpPr>
          <p:nvPr>
            <p:ph idx="1"/>
          </p:nvPr>
        </p:nvSpPr>
        <p:spPr>
          <a:xfrm>
            <a:off x="347527" y="1414732"/>
            <a:ext cx="10383733" cy="4867196"/>
          </a:xfrm>
        </p:spPr>
        <p:txBody>
          <a:bodyPr/>
          <a:lstStyle/>
          <a:p>
            <a:pPr marL="342900" indent="-342900"/>
            <a:r>
              <a:rPr lang="en-CA" dirty="0"/>
              <a:t>For comparing floating point values (</a:t>
            </a:r>
            <a:r>
              <a:rPr lang="en-CA" dirty="0">
                <a:solidFill>
                  <a:srgbClr val="3333CC"/>
                </a:solidFill>
              </a:rPr>
              <a:t>double </a:t>
            </a:r>
            <a:r>
              <a:rPr lang="en-CA" dirty="0"/>
              <a:t>or</a:t>
            </a:r>
            <a:r>
              <a:rPr lang="en-CA" dirty="0">
                <a:solidFill>
                  <a:srgbClr val="3333CC"/>
                </a:solidFill>
              </a:rPr>
              <a:t> float</a:t>
            </a:r>
            <a:r>
              <a:rPr lang="en-CA" dirty="0"/>
              <a:t>)</a:t>
            </a:r>
            <a:endParaRPr lang="en-CA" dirty="0"/>
          </a:p>
          <a:p>
            <a:pPr marL="742950" lvl="1" indent="-285750"/>
            <a:r>
              <a:rPr lang="en-CA" dirty="0">
                <a:solidFill>
                  <a:srgbClr val="000090"/>
                </a:solidFill>
                <a:latin typeface="+mn-lt"/>
              </a:rPr>
              <a:t>assertEquals</a:t>
            </a:r>
            <a:r>
              <a:rPr lang="en-CA" sz="2500" dirty="0"/>
              <a:t> </a:t>
            </a:r>
            <a:r>
              <a:rPr lang="en-CA" sz="2800" dirty="0"/>
              <a:t>requires an additional parameter </a:t>
            </a:r>
            <a:r>
              <a:rPr lang="en-CA" sz="2800" b="1" u="sng" dirty="0">
                <a:solidFill>
                  <a:srgbClr val="3333CC"/>
                </a:solidFill>
              </a:rPr>
              <a:t>delta</a:t>
            </a:r>
            <a:r>
              <a:rPr lang="en-CA" sz="2800" dirty="0"/>
              <a:t>.</a:t>
            </a:r>
            <a:endParaRPr lang="en-CA" sz="2800" dirty="0"/>
          </a:p>
          <a:p>
            <a:pPr marL="457200" lvl="1" indent="0">
              <a:buNone/>
            </a:pPr>
            <a:r>
              <a:rPr lang="en-CA" dirty="0">
                <a:solidFill>
                  <a:srgbClr val="000090"/>
                </a:solidFill>
                <a:latin typeface="Arial" panose="020B0604020202020204"/>
              </a:rPr>
              <a:t>assertEquals(</a:t>
            </a:r>
            <a:r>
              <a:rPr lang="en-CA" i="1" dirty="0">
                <a:solidFill>
                  <a:srgbClr val="000090"/>
                </a:solidFill>
                <a:latin typeface="Arial" panose="020B0604020202020204"/>
              </a:rPr>
              <a:t>expected, actual, delta</a:t>
            </a:r>
            <a:r>
              <a:rPr lang="en-CA" dirty="0">
                <a:solidFill>
                  <a:srgbClr val="000090"/>
                </a:solidFill>
                <a:latin typeface="Arial" panose="020B0604020202020204"/>
              </a:rPr>
              <a:t>)</a:t>
            </a:r>
            <a:endParaRPr lang="en-CA" dirty="0">
              <a:solidFill>
                <a:srgbClr val="000090"/>
              </a:solidFill>
              <a:latin typeface="Arial" panose="020B0604020202020204"/>
            </a:endParaRPr>
          </a:p>
          <a:p>
            <a:pPr marL="457200" lvl="1" indent="0">
              <a:buNone/>
            </a:pPr>
            <a:r>
              <a:rPr lang="en-CA" dirty="0">
                <a:solidFill>
                  <a:srgbClr val="000090"/>
                </a:solidFill>
                <a:latin typeface="Arial" panose="020B0604020202020204"/>
              </a:rPr>
              <a:t>assertEquals(</a:t>
            </a:r>
            <a:r>
              <a:rPr lang="en-CA" i="1" dirty="0">
                <a:solidFill>
                  <a:srgbClr val="FF0D45"/>
                </a:solidFill>
                <a:latin typeface="Arial" panose="020B0604020202020204"/>
              </a:rPr>
              <a:t>message</a:t>
            </a:r>
            <a:r>
              <a:rPr lang="en-CA" dirty="0">
                <a:solidFill>
                  <a:srgbClr val="000090"/>
                </a:solidFill>
                <a:latin typeface="Arial" panose="020B0604020202020204"/>
              </a:rPr>
              <a:t>, </a:t>
            </a:r>
            <a:r>
              <a:rPr lang="en-CA" i="1" dirty="0">
                <a:solidFill>
                  <a:srgbClr val="000090"/>
                </a:solidFill>
                <a:latin typeface="Arial" panose="020B0604020202020204"/>
              </a:rPr>
              <a:t>expected, actual, delta</a:t>
            </a:r>
            <a:r>
              <a:rPr lang="en-CA" dirty="0">
                <a:solidFill>
                  <a:srgbClr val="000090"/>
                </a:solidFill>
                <a:latin typeface="Arial" panose="020B0604020202020204"/>
              </a:rPr>
              <a:t>)</a:t>
            </a:r>
            <a:endParaRPr lang="en-CA" dirty="0"/>
          </a:p>
          <a:p>
            <a:pPr marL="342900" indent="-342900"/>
            <a:r>
              <a:rPr lang="en-CA" dirty="0"/>
              <a:t>The assertion evaluates to true if </a:t>
            </a:r>
            <a:endParaRPr lang="en-CA" dirty="0"/>
          </a:p>
          <a:p>
            <a:pPr marL="0" indent="0">
              <a:buNone/>
            </a:pPr>
            <a:r>
              <a:rPr lang="en-CA" sz="2400" dirty="0">
                <a:solidFill>
                  <a:srgbClr val="3333CC"/>
                </a:solidFill>
              </a:rPr>
              <a:t>	</a:t>
            </a:r>
            <a:r>
              <a:rPr lang="en-CA" sz="2400" dirty="0">
                <a:solidFill>
                  <a:srgbClr val="3333CC"/>
                </a:solidFill>
                <a:latin typeface="+mn-lt"/>
              </a:rPr>
              <a:t>Math.abs( expected – actual ) &lt;= delta</a:t>
            </a:r>
            <a:endParaRPr lang="en-CA" sz="2400" dirty="0">
              <a:latin typeface="+mn-lt"/>
            </a:endParaRPr>
          </a:p>
          <a:p>
            <a:pPr marL="342900" indent="-342900"/>
            <a:r>
              <a:rPr lang="en-CA" dirty="0"/>
              <a:t>Example:</a:t>
            </a:r>
            <a:endParaRPr lang="en-CA" dirty="0"/>
          </a:p>
          <a:p>
            <a:pPr marL="0" indent="0">
              <a:buNone/>
            </a:pPr>
            <a:r>
              <a:rPr lang="en-CA" sz="2400" dirty="0">
                <a:solidFill>
                  <a:srgbClr val="000090"/>
                </a:solidFill>
                <a:latin typeface="+mn-lt"/>
              </a:rPr>
              <a:t>   double d1 = 100.0, d2 = 99.99995;</a:t>
            </a:r>
            <a:r>
              <a:rPr lang="en-CA" sz="3200" dirty="0">
                <a:solidFill>
                  <a:srgbClr val="000090"/>
                </a:solidFill>
                <a:latin typeface="+mn-lt"/>
              </a:rPr>
              <a:t>  </a:t>
            </a:r>
            <a:endParaRPr lang="en-CA" sz="3200" dirty="0">
              <a:solidFill>
                <a:srgbClr val="000090"/>
              </a:solidFill>
              <a:latin typeface="+mn-lt"/>
            </a:endParaRPr>
          </a:p>
          <a:p>
            <a:pPr marL="0" indent="0">
              <a:buNone/>
            </a:pPr>
            <a:r>
              <a:rPr lang="en-CA" sz="2400" dirty="0">
                <a:solidFill>
                  <a:srgbClr val="000090"/>
                </a:solidFill>
                <a:latin typeface="+mn-lt"/>
              </a:rPr>
              <a:t>   assertEquals(</a:t>
            </a:r>
            <a:r>
              <a:rPr lang="en-CA" sz="2400" dirty="0">
                <a:solidFill>
                  <a:srgbClr val="FF0D45"/>
                </a:solidFill>
                <a:latin typeface="+mn-lt"/>
              </a:rPr>
              <a:t>“Should be equal within delta.”</a:t>
            </a:r>
            <a:r>
              <a:rPr lang="en-CA" sz="2400" dirty="0">
                <a:solidFill>
                  <a:srgbClr val="000090"/>
                </a:solidFill>
                <a:latin typeface="+mn-lt"/>
              </a:rPr>
              <a:t>, d1, d2, 0.0001);</a:t>
            </a:r>
            <a:endParaRPr lang="en-CA" sz="2400" dirty="0">
              <a:solidFill>
                <a:srgbClr val="000090"/>
              </a:solidFill>
              <a:latin typeface="+mn-lt"/>
            </a:endParaRPr>
          </a:p>
          <a:p>
            <a:pPr marL="742950" lvl="1" indent="-285750">
              <a:buNone/>
            </a:pPr>
            <a:r>
              <a:rPr lang="en-CA" sz="1900" dirty="0"/>
              <a:t>  </a:t>
            </a:r>
            <a:endParaRPr lang="en-CA" sz="1900" dirty="0"/>
          </a:p>
          <a:p>
            <a:pPr lvl="2"/>
            <a:endParaRPr lang="en-CA" sz="1600" dirty="0">
              <a:latin typeface="Gill Sans MT" panose="020B0502020104020203" charset="0"/>
            </a:endParaRPr>
          </a:p>
          <a:p>
            <a:pPr marL="342900" indent="-342900"/>
            <a:endParaRPr lang="en-CA" sz="2000" dirty="0">
              <a:latin typeface="Gill Sans MT" panose="020B0502020104020203"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Exception Testing</a:t>
            </a:r>
            <a:endParaRPr lang="en-US" dirty="0"/>
          </a:p>
        </p:txBody>
      </p:sp>
      <p:sp>
        <p:nvSpPr>
          <p:cNvPr id="3" name="Content Placeholder 2"/>
          <p:cNvSpPr>
            <a:spLocks noGrp="1"/>
          </p:cNvSpPr>
          <p:nvPr>
            <p:ph idx="1"/>
          </p:nvPr>
        </p:nvSpPr>
        <p:spPr/>
        <p:txBody>
          <a:bodyPr/>
          <a:lstStyle/>
          <a:p>
            <a:r>
              <a:rPr lang="en-US" sz="3200" dirty="0"/>
              <a:t>A.k.a., robustness testing</a:t>
            </a:r>
            <a:endParaRPr lang="en-US" sz="3200" dirty="0"/>
          </a:p>
          <a:p>
            <a:r>
              <a:rPr lang="en-CA" sz="3200" dirty="0"/>
              <a:t>The expected outcome of a test is an exception.</a:t>
            </a:r>
            <a:endParaRPr lang="en-CA" sz="3200" dirty="0"/>
          </a:p>
          <a:p>
            <a:pPr marL="349250" lvl="1" indent="0">
              <a:buNone/>
            </a:pPr>
            <a:endParaRPr lang="en-US" dirty="0">
              <a:latin typeface="+mn-lt"/>
            </a:endParaRPr>
          </a:p>
          <a:p>
            <a:pPr marL="349250" lvl="1" indent="0">
              <a:buNone/>
            </a:pPr>
            <a:endParaRPr lang="en-US" dirty="0">
              <a:solidFill>
                <a:srgbClr val="000090"/>
              </a:solidFill>
              <a:latin typeface="+mn-lt"/>
              <a:ea typeface="Monaco"/>
              <a:cs typeface="Monaco"/>
            </a:endParaRPr>
          </a:p>
          <a:p>
            <a:pPr marL="349250" lvl="1" indent="0">
              <a:buNone/>
            </a:pPr>
            <a:endParaRPr lang="en-US" dirty="0">
              <a:solidFill>
                <a:srgbClr val="000090"/>
              </a:solidFill>
              <a:ea typeface="Monaco"/>
              <a:cs typeface="Monaco"/>
            </a:endParaRPr>
          </a:p>
          <a:p>
            <a:pPr marL="349250" lvl="1" indent="0">
              <a:buNone/>
            </a:pPr>
            <a:endParaRPr lang="en-US" dirty="0">
              <a:solidFill>
                <a:srgbClr val="000090"/>
              </a:solidFill>
              <a:latin typeface="+mn-lt"/>
              <a:ea typeface="Monaco"/>
              <a:cs typeface="Monaco"/>
            </a:endParaRPr>
          </a:p>
          <a:p>
            <a:pPr marL="349250" lvl="1" indent="0">
              <a:buNone/>
            </a:pPr>
            <a:endParaRPr lang="en-US" dirty="0">
              <a:solidFill>
                <a:srgbClr val="000090"/>
              </a:solidFill>
              <a:ea typeface="Monaco"/>
              <a:cs typeface="Monaco"/>
            </a:endParaRPr>
          </a:p>
          <a:p>
            <a:pPr marL="349250" lvl="1" indent="0">
              <a:buNone/>
            </a:pPr>
            <a:endParaRPr lang="en-US" dirty="0">
              <a:solidFill>
                <a:srgbClr val="000090"/>
              </a:solidFill>
              <a:latin typeface="+mn-lt"/>
              <a:ea typeface="Monaco"/>
              <a:cs typeface="Monaco"/>
            </a:endParaRPr>
          </a:p>
          <a:p>
            <a:pPr marL="349250" lvl="1" indent="0">
              <a:buNone/>
            </a:pPr>
            <a:endParaRPr lang="en-US" dirty="0">
              <a:solidFill>
                <a:srgbClr val="000090"/>
              </a:solidFill>
              <a:latin typeface="+mn-lt"/>
              <a:ea typeface="Monaco"/>
              <a:cs typeface="Monaco"/>
            </a:endParaRPr>
          </a:p>
          <a:p>
            <a:pPr marL="349250" lvl="1" indent="0">
              <a:buNone/>
            </a:pPr>
            <a:r>
              <a:rPr lang="en-US" dirty="0">
                <a:solidFill>
                  <a:srgbClr val="000090"/>
                </a:solidFill>
                <a:latin typeface="+mn-lt"/>
                <a:ea typeface="Monaco"/>
                <a:cs typeface="Monaco"/>
              </a:rPr>
              <a:t>checkedSearch(null, 1);</a:t>
            </a:r>
            <a:endParaRPr lang="en-US" dirty="0">
              <a:solidFill>
                <a:srgbClr val="000090"/>
              </a:solidFill>
              <a:latin typeface="+mn-lt"/>
            </a:endParaRPr>
          </a:p>
        </p:txBody>
      </p:sp>
      <p:sp>
        <p:nvSpPr>
          <p:cNvPr id="6" name="Content Placeholder 5"/>
          <p:cNvSpPr txBox="1"/>
          <p:nvPr/>
        </p:nvSpPr>
        <p:spPr bwMode="auto">
          <a:xfrm>
            <a:off x="1270786" y="2484240"/>
            <a:ext cx="7848600" cy="2743199"/>
          </a:xfrm>
          <a:prstGeom prst="rect">
            <a:avLst/>
          </a:prstGeom>
          <a:ln w="9525" cap="flat" cmpd="sng" algn="ctr">
            <a:solidFill>
              <a:schemeClr val="accent1">
                <a:shade val="95000"/>
                <a:satMod val="105000"/>
              </a:schemeClr>
            </a:solidFill>
            <a:prstDash val="solid"/>
            <a:miter lim="800000"/>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dk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dk1"/>
                </a:solidFill>
                <a:latin typeface="+mn-lt"/>
                <a:ea typeface="+mn-ea"/>
                <a:cs typeface="+mn-cs"/>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dk1"/>
                </a:solidFill>
                <a:latin typeface="+mn-lt"/>
                <a:ea typeface="+mn-ea"/>
                <a:cs typeface="+mn-cs"/>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dk1"/>
                </a:solidFill>
                <a:latin typeface="+mn-lt"/>
                <a:ea typeface="+mn-ea"/>
                <a:cs typeface="+mn-cs"/>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9pPr>
          </a:lstStyle>
          <a:p>
            <a:pPr marL="0" indent="0">
              <a:buNone/>
            </a:pPr>
            <a:r>
              <a:rPr lang="en-US" sz="2400" dirty="0">
                <a:solidFill>
                  <a:srgbClr val="931968"/>
                </a:solidFill>
                <a:ea typeface="Monaco"/>
                <a:cs typeface="Monaco"/>
              </a:rPr>
              <a:t>public</a:t>
            </a:r>
            <a:r>
              <a:rPr lang="en-US" sz="2400" dirty="0">
                <a:solidFill>
                  <a:srgbClr val="000000"/>
                </a:solidFill>
                <a:ea typeface="Monaco"/>
                <a:cs typeface="Monaco"/>
              </a:rPr>
              <a:t> </a:t>
            </a:r>
            <a:r>
              <a:rPr lang="en-US" sz="2400" dirty="0">
                <a:solidFill>
                  <a:srgbClr val="931968"/>
                </a:solidFill>
                <a:ea typeface="Monaco"/>
                <a:cs typeface="Monaco"/>
              </a:rPr>
              <a:t>static</a:t>
            </a:r>
            <a:r>
              <a:rPr lang="en-US" sz="2400" dirty="0">
                <a:solidFill>
                  <a:srgbClr val="000000"/>
                </a:solidFill>
                <a:ea typeface="Monaco"/>
                <a:cs typeface="Monaco"/>
              </a:rPr>
              <a:t> </a:t>
            </a:r>
            <a:r>
              <a:rPr lang="en-US" sz="2400" dirty="0">
                <a:solidFill>
                  <a:srgbClr val="931968"/>
                </a:solidFill>
                <a:ea typeface="Monaco"/>
                <a:cs typeface="Monaco"/>
              </a:rPr>
              <a:t>int</a:t>
            </a:r>
            <a:r>
              <a:rPr lang="en-US" sz="2400" dirty="0">
                <a:solidFill>
                  <a:srgbClr val="000000"/>
                </a:solidFill>
                <a:ea typeface="Monaco"/>
                <a:cs typeface="Monaco"/>
              </a:rPr>
              <a:t> checkedSearch(</a:t>
            </a:r>
            <a:r>
              <a:rPr lang="en-US" sz="2400" dirty="0">
                <a:solidFill>
                  <a:srgbClr val="931968"/>
                </a:solidFill>
                <a:ea typeface="Monaco"/>
                <a:cs typeface="Monaco"/>
              </a:rPr>
              <a:t>int</a:t>
            </a:r>
            <a:r>
              <a:rPr lang="en-US" sz="2400" dirty="0">
                <a:solidFill>
                  <a:srgbClr val="000000"/>
                </a:solidFill>
                <a:ea typeface="Monaco"/>
                <a:cs typeface="Monaco"/>
              </a:rPr>
              <a:t>[] a, </a:t>
            </a:r>
            <a:r>
              <a:rPr lang="en-US" sz="2400" dirty="0">
                <a:solidFill>
                  <a:srgbClr val="931968"/>
                </a:solidFill>
                <a:ea typeface="Monaco"/>
                <a:cs typeface="Monaco"/>
              </a:rPr>
              <a:t>int</a:t>
            </a:r>
            <a:r>
              <a:rPr lang="en-US" sz="2400" dirty="0">
                <a:solidFill>
                  <a:srgbClr val="000000"/>
                </a:solidFill>
                <a:ea typeface="Monaco"/>
                <a:cs typeface="Monaco"/>
              </a:rPr>
              <a:t> x) {</a:t>
            </a:r>
            <a:endParaRPr lang="en-US" sz="2400" dirty="0">
              <a:solidFill>
                <a:srgbClr val="000000"/>
              </a:solidFill>
              <a:ea typeface="Monaco"/>
              <a:cs typeface="Monaco"/>
            </a:endParaRPr>
          </a:p>
          <a:p>
            <a:pPr marL="0" indent="0">
              <a:buNone/>
            </a:pPr>
            <a:r>
              <a:rPr lang="en-US" sz="2400" dirty="0">
                <a:solidFill>
                  <a:srgbClr val="000000"/>
                </a:solidFill>
                <a:ea typeface="Monaco"/>
                <a:cs typeface="Monaco"/>
              </a:rPr>
              <a:t>  </a:t>
            </a:r>
            <a:r>
              <a:rPr lang="en-US" sz="2400" dirty="0">
                <a:solidFill>
                  <a:srgbClr val="931968"/>
                </a:solidFill>
                <a:ea typeface="Monaco"/>
                <a:cs typeface="Monaco"/>
              </a:rPr>
              <a:t>if</a:t>
            </a:r>
            <a:r>
              <a:rPr lang="en-US" sz="2400" dirty="0">
                <a:solidFill>
                  <a:srgbClr val="000000"/>
                </a:solidFill>
                <a:ea typeface="Monaco"/>
                <a:cs typeface="Monaco"/>
              </a:rPr>
              <a:t> (a == </a:t>
            </a:r>
            <a:r>
              <a:rPr lang="en-US" sz="2400" dirty="0">
                <a:solidFill>
                  <a:srgbClr val="931968"/>
                </a:solidFill>
                <a:ea typeface="Monaco"/>
                <a:cs typeface="Monaco"/>
              </a:rPr>
              <a:t>null</a:t>
            </a:r>
            <a:r>
              <a:rPr lang="en-US" sz="2400" dirty="0">
                <a:solidFill>
                  <a:srgbClr val="000000"/>
                </a:solidFill>
                <a:ea typeface="Monaco"/>
                <a:cs typeface="Monaco"/>
              </a:rPr>
              <a:t> || a.</a:t>
            </a:r>
            <a:r>
              <a:rPr lang="en-US" sz="2400" dirty="0">
                <a:solidFill>
                  <a:srgbClr val="0226CC"/>
                </a:solidFill>
                <a:ea typeface="Monaco"/>
                <a:cs typeface="Monaco"/>
              </a:rPr>
              <a:t>length</a:t>
            </a:r>
            <a:r>
              <a:rPr lang="en-US" sz="2400" dirty="0">
                <a:solidFill>
                  <a:srgbClr val="000000"/>
                </a:solidFill>
                <a:ea typeface="Monaco"/>
                <a:cs typeface="Monaco"/>
              </a:rPr>
              <a:t> == 0)</a:t>
            </a:r>
            <a:endParaRPr lang="en-US" sz="2400" dirty="0">
              <a:solidFill>
                <a:srgbClr val="000000"/>
              </a:solidFill>
              <a:ea typeface="Monaco"/>
              <a:cs typeface="Monaco"/>
            </a:endParaRPr>
          </a:p>
          <a:p>
            <a:pPr marL="0" indent="0">
              <a:buNone/>
            </a:pPr>
            <a:r>
              <a:rPr lang="en-US" sz="2400" dirty="0">
                <a:solidFill>
                  <a:srgbClr val="000000"/>
                </a:solidFill>
                <a:ea typeface="Monaco"/>
                <a:cs typeface="Monaco"/>
              </a:rPr>
              <a:t>    </a:t>
            </a:r>
            <a:r>
              <a:rPr lang="en-US" sz="2400" dirty="0">
                <a:solidFill>
                  <a:srgbClr val="931968"/>
                </a:solidFill>
                <a:ea typeface="Monaco"/>
                <a:cs typeface="Monaco"/>
              </a:rPr>
              <a:t>throw</a:t>
            </a:r>
            <a:r>
              <a:rPr lang="en-US" sz="2400" dirty="0">
                <a:solidFill>
                  <a:srgbClr val="000000"/>
                </a:solidFill>
                <a:ea typeface="Monaco"/>
                <a:cs typeface="Monaco"/>
              </a:rPr>
              <a:t> </a:t>
            </a:r>
            <a:endParaRPr lang="en-US" sz="2400" dirty="0">
              <a:solidFill>
                <a:srgbClr val="000000"/>
              </a:solidFill>
              <a:ea typeface="Monaco"/>
              <a:cs typeface="Monaco"/>
            </a:endParaRPr>
          </a:p>
          <a:p>
            <a:pPr marL="0" indent="0">
              <a:buNone/>
            </a:pPr>
            <a:r>
              <a:rPr lang="en-US" sz="2400" dirty="0">
                <a:solidFill>
                  <a:srgbClr val="000000"/>
                </a:solidFill>
                <a:ea typeface="Monaco"/>
                <a:cs typeface="Monaco"/>
              </a:rPr>
              <a:t>    </a:t>
            </a:r>
            <a:r>
              <a:rPr lang="en-US" sz="2400" dirty="0">
                <a:solidFill>
                  <a:srgbClr val="931968"/>
                </a:solidFill>
                <a:ea typeface="Monaco"/>
                <a:cs typeface="Monaco"/>
              </a:rPr>
              <a:t>new</a:t>
            </a:r>
            <a:r>
              <a:rPr lang="en-US" sz="2400" dirty="0">
                <a:solidFill>
                  <a:srgbClr val="000000"/>
                </a:solidFill>
                <a:ea typeface="Monaco"/>
                <a:cs typeface="Monaco"/>
              </a:rPr>
              <a:t> IllegalArgumentException(</a:t>
            </a:r>
            <a:r>
              <a:rPr lang="en-US" sz="2400" dirty="0">
                <a:solidFill>
                  <a:srgbClr val="0000FF"/>
                </a:solidFill>
              </a:rPr>
              <a:t>"Null or empty array."</a:t>
            </a:r>
            <a:r>
              <a:rPr lang="en-US" sz="2400" dirty="0">
                <a:solidFill>
                  <a:srgbClr val="000000"/>
                </a:solidFill>
                <a:ea typeface="Monaco"/>
                <a:cs typeface="Monaco"/>
              </a:rPr>
              <a:t>);</a:t>
            </a:r>
            <a:endParaRPr lang="en-US" sz="2400" dirty="0">
              <a:solidFill>
                <a:srgbClr val="000000"/>
              </a:solidFill>
              <a:ea typeface="Monaco"/>
              <a:cs typeface="Monaco"/>
            </a:endParaRPr>
          </a:p>
          <a:p>
            <a:pPr marL="0" indent="0">
              <a:buNone/>
            </a:pPr>
            <a:r>
              <a:rPr lang="en-US" sz="2400" dirty="0"/>
              <a:t>  …</a:t>
            </a:r>
            <a:endParaRPr lang="en-US" sz="2400" dirty="0"/>
          </a:p>
          <a:p>
            <a:pPr marL="0" indent="0">
              <a:buNone/>
            </a:pPr>
            <a:r>
              <a:rPr lang="en-US" sz="2400" dirty="0"/>
              <a:t>}</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p:cNvSpPr>
          <p:nvPr>
            <p:ph type="title"/>
          </p:nvPr>
        </p:nvSpPr>
        <p:spPr/>
        <p:txBody>
          <a:bodyPr>
            <a:normAutofit/>
          </a:bodyPr>
          <a:lstStyle/>
          <a:p>
            <a:r>
              <a:rPr lang="en-CA" sz="3600" dirty="0"/>
              <a:t>Exception Testing: Specify the Excepted Exception </a:t>
            </a:r>
            <a:endParaRPr lang="en-CA" sz="3600" dirty="0"/>
          </a:p>
        </p:txBody>
      </p:sp>
      <p:sp>
        <p:nvSpPr>
          <p:cNvPr id="48133" name="Rectangle 3"/>
          <p:cNvSpPr>
            <a:spLocks noGrp="1"/>
          </p:cNvSpPr>
          <p:nvPr>
            <p:ph idx="1"/>
          </p:nvPr>
        </p:nvSpPr>
        <p:spPr>
          <a:xfrm>
            <a:off x="1011936" y="1475232"/>
            <a:ext cx="8229600" cy="5486400"/>
          </a:xfrm>
        </p:spPr>
        <p:txBody>
          <a:bodyPr/>
          <a:lstStyle/>
          <a:p>
            <a:pPr>
              <a:lnSpc>
                <a:spcPct val="80000"/>
              </a:lnSpc>
            </a:pPr>
            <a:r>
              <a:rPr lang="en-CA" dirty="0" smtClean="0"/>
              <a:t>Specify </a:t>
            </a:r>
            <a:r>
              <a:rPr lang="en-CA" dirty="0"/>
              <a:t>an expected exception in a test case </a:t>
            </a:r>
            <a:endParaRPr lang="en-CA" dirty="0"/>
          </a:p>
          <a:p>
            <a:pPr lvl="1">
              <a:lnSpc>
                <a:spcPct val="80000"/>
              </a:lnSpc>
            </a:pPr>
            <a:r>
              <a:rPr lang="en-CA" dirty="0"/>
              <a:t>A particular class of exception is expected to occur</a:t>
            </a:r>
            <a:r>
              <a:rPr lang="en-US" dirty="0">
                <a:solidFill>
                  <a:srgbClr val="777777"/>
                </a:solidFill>
                <a:ea typeface="Arial" panose="020B0604020202020204"/>
                <a:cs typeface="Arial" panose="020B0604020202020204"/>
              </a:rPr>
              <a:t> </a:t>
            </a:r>
            <a:endParaRPr lang="en-US" dirty="0">
              <a:solidFill>
                <a:srgbClr val="777777"/>
              </a:solidFill>
              <a:ea typeface="Arial" panose="020B0604020202020204"/>
              <a:cs typeface="Arial" panose="020B0604020202020204"/>
            </a:endParaRPr>
          </a:p>
          <a:p>
            <a:pPr marL="644525" lvl="2" indent="0">
              <a:buNone/>
            </a:pPr>
            <a:endParaRPr lang="en-CA" dirty="0">
              <a:latin typeface="+mn-lt"/>
            </a:endParaRPr>
          </a:p>
          <a:p>
            <a:pPr>
              <a:lnSpc>
                <a:spcPct val="80000"/>
              </a:lnSpc>
            </a:pPr>
            <a:endParaRPr lang="en-CA" sz="3200" dirty="0"/>
          </a:p>
          <a:p>
            <a:pPr>
              <a:lnSpc>
                <a:spcPct val="80000"/>
              </a:lnSpc>
            </a:pPr>
            <a:endParaRPr lang="en-CA" sz="3200" dirty="0"/>
          </a:p>
          <a:p>
            <a:pPr>
              <a:lnSpc>
                <a:spcPct val="80000"/>
              </a:lnSpc>
            </a:pPr>
            <a:endParaRPr lang="en-CA" sz="3200" dirty="0"/>
          </a:p>
          <a:p>
            <a:pPr>
              <a:lnSpc>
                <a:spcPct val="80000"/>
              </a:lnSpc>
            </a:pPr>
            <a:endParaRPr lang="en-CA" sz="3200" dirty="0"/>
          </a:p>
          <a:p>
            <a:pPr marL="0" indent="0">
              <a:lnSpc>
                <a:spcPct val="80000"/>
              </a:lnSpc>
              <a:buNone/>
            </a:pPr>
            <a:endParaRPr lang="en-CA" dirty="0" smtClean="0"/>
          </a:p>
          <a:p>
            <a:pPr>
              <a:lnSpc>
                <a:spcPct val="80000"/>
              </a:lnSpc>
            </a:pPr>
            <a:r>
              <a:rPr lang="en-CA" dirty="0" smtClean="0"/>
              <a:t>The verdict</a:t>
            </a:r>
            <a:endParaRPr lang="en-CA" dirty="0" smtClean="0"/>
          </a:p>
          <a:p>
            <a:pPr lvl="1">
              <a:lnSpc>
                <a:spcPct val="80000"/>
              </a:lnSpc>
            </a:pPr>
            <a:r>
              <a:rPr lang="en-CA" dirty="0"/>
              <a:t>Pass: if the expected exception is thrown</a:t>
            </a:r>
            <a:endParaRPr lang="en-CA" dirty="0"/>
          </a:p>
          <a:p>
            <a:pPr lvl="1">
              <a:lnSpc>
                <a:spcPct val="80000"/>
              </a:lnSpc>
            </a:pPr>
            <a:r>
              <a:rPr lang="en-CA" dirty="0"/>
              <a:t>Fail: if no exception, or an unexpected exception</a:t>
            </a:r>
            <a:endParaRPr lang="en-CA" dirty="0"/>
          </a:p>
        </p:txBody>
      </p:sp>
      <p:sp>
        <p:nvSpPr>
          <p:cNvPr id="5" name="Content Placeholder 5"/>
          <p:cNvSpPr txBox="1"/>
          <p:nvPr/>
        </p:nvSpPr>
        <p:spPr bwMode="auto">
          <a:xfrm>
            <a:off x="1075944" y="2389632"/>
            <a:ext cx="9144000" cy="2438400"/>
          </a:xfrm>
          <a:prstGeom prst="rect">
            <a:avLst/>
          </a:prstGeom>
          <a:ln w="9525" cap="flat" cmpd="sng" algn="ctr">
            <a:solidFill>
              <a:schemeClr val="accent1">
                <a:shade val="95000"/>
                <a:satMod val="105000"/>
              </a:schemeClr>
            </a:solidFill>
            <a:prstDash val="solid"/>
            <a:miter lim="800000"/>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dk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dk1"/>
                </a:solidFill>
                <a:latin typeface="+mn-lt"/>
                <a:ea typeface="+mn-ea"/>
                <a:cs typeface="+mn-cs"/>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dk1"/>
                </a:solidFill>
                <a:latin typeface="+mn-lt"/>
                <a:ea typeface="+mn-ea"/>
                <a:cs typeface="+mn-cs"/>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dk1"/>
                </a:solidFill>
                <a:latin typeface="+mn-lt"/>
                <a:ea typeface="+mn-ea"/>
                <a:cs typeface="+mn-cs"/>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9pPr>
          </a:lstStyle>
          <a:p>
            <a:pPr marL="0" indent="0">
              <a:buNone/>
            </a:pPr>
            <a:r>
              <a:rPr lang="en-US" sz="2000" dirty="0"/>
              <a:t>@Test</a:t>
            </a:r>
            <a:endParaRPr lang="en-US" sz="2000" dirty="0"/>
          </a:p>
          <a:p>
            <a:pPr marL="0" indent="0">
              <a:buNone/>
            </a:pPr>
            <a:r>
              <a:rPr lang="en-US" sz="2000" dirty="0"/>
              <a:t>    void </a:t>
            </a:r>
            <a:r>
              <a:rPr lang="en-US" sz="2000" dirty="0" err="1"/>
              <a:t>exceptionTesting</a:t>
            </a:r>
            <a:r>
              <a:rPr lang="en-US" sz="2000" dirty="0"/>
              <a:t>() {</a:t>
            </a:r>
            <a:endParaRPr lang="en-US" sz="2000" dirty="0"/>
          </a:p>
          <a:p>
            <a:pPr marL="0" indent="0">
              <a:buNone/>
            </a:pPr>
            <a:r>
              <a:rPr lang="en-US" sz="2000" dirty="0"/>
              <a:t>        Exception exception = </a:t>
            </a:r>
            <a:r>
              <a:rPr lang="en-US" sz="2000" dirty="0" err="1"/>
              <a:t>assertThrows</a:t>
            </a:r>
            <a:r>
              <a:rPr lang="en-US" sz="2000" dirty="0"/>
              <a:t>(</a:t>
            </a:r>
            <a:r>
              <a:rPr lang="en-US" sz="2000" dirty="0" err="1"/>
              <a:t>ArithmeticException.class</a:t>
            </a:r>
            <a:r>
              <a:rPr lang="en-US" sz="2000" dirty="0"/>
              <a:t>, () -&gt;           </a:t>
            </a:r>
            <a:endParaRPr lang="en-US" sz="2000" dirty="0"/>
          </a:p>
          <a:p>
            <a:pPr marL="0" indent="0">
              <a:buNone/>
            </a:pPr>
            <a:r>
              <a:rPr lang="en-US" sz="2000" dirty="0"/>
              <a:t>	</a:t>
            </a:r>
            <a:r>
              <a:rPr lang="en-US" sz="2000" dirty="0" err="1"/>
              <a:t>calculator.divide</a:t>
            </a:r>
            <a:r>
              <a:rPr lang="en-US" sz="2000" dirty="0"/>
              <a:t>(1, 0));</a:t>
            </a:r>
            <a:endParaRPr lang="en-US" sz="2000" dirty="0"/>
          </a:p>
          <a:p>
            <a:pPr marL="0" indent="0">
              <a:buNone/>
            </a:pPr>
            <a:r>
              <a:rPr lang="en-US" sz="2000" dirty="0"/>
              <a:t>        </a:t>
            </a:r>
            <a:r>
              <a:rPr lang="en-US" sz="2000" dirty="0" err="1"/>
              <a:t>assertEquals</a:t>
            </a:r>
            <a:r>
              <a:rPr lang="en-US" sz="2000" dirty="0"/>
              <a:t>("/ by zero", </a:t>
            </a:r>
            <a:r>
              <a:rPr lang="en-US" sz="2000" dirty="0" err="1"/>
              <a:t>exception.getMessage</a:t>
            </a:r>
            <a:r>
              <a:rPr lang="en-US" sz="2000" dirty="0"/>
              <a:t>());</a:t>
            </a:r>
            <a:endParaRPr lang="en-US" sz="2000" dirty="0"/>
          </a:p>
          <a:p>
            <a:pPr marL="0" indent="0">
              <a:buNone/>
            </a:pPr>
            <a:r>
              <a:rPr lang="en-US" sz="2000" dirty="0"/>
              <a:t>    }</a:t>
            </a:r>
            <a:endParaRPr lang="en-US" sz="2000" dirty="0"/>
          </a:p>
          <a:p>
            <a:pPr marL="0" indent="0">
              <a:buNone/>
            </a:pPr>
            <a:endParaRPr lang="en-CA"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600" dirty="0"/>
              <a:t>Exception Testing: The fail() Assertion </a:t>
            </a:r>
            <a:endParaRPr lang="en-US" sz="3600" dirty="0"/>
          </a:p>
        </p:txBody>
      </p:sp>
      <p:sp>
        <p:nvSpPr>
          <p:cNvPr id="3" name="Content Placeholder 2"/>
          <p:cNvSpPr>
            <a:spLocks noGrp="1"/>
          </p:cNvSpPr>
          <p:nvPr>
            <p:ph idx="1"/>
          </p:nvPr>
        </p:nvSpPr>
        <p:spPr/>
        <p:txBody>
          <a:bodyPr/>
          <a:lstStyle/>
          <a:p>
            <a:r>
              <a:rPr lang="en-US" dirty="0" smtClean="0"/>
              <a:t>Assertion methods</a:t>
            </a:r>
            <a:endParaRPr lang="en-US" dirty="0" smtClean="0"/>
          </a:p>
          <a:p>
            <a:pPr lvl="1"/>
            <a:r>
              <a:rPr lang="en-US" dirty="0">
                <a:solidFill>
                  <a:srgbClr val="000090"/>
                </a:solidFill>
              </a:rPr>
              <a:t>f</a:t>
            </a:r>
            <a:r>
              <a:rPr lang="en-CA" dirty="0">
                <a:solidFill>
                  <a:srgbClr val="000090"/>
                </a:solidFill>
              </a:rPr>
              <a:t>ail()</a:t>
            </a:r>
            <a:endParaRPr lang="en-CA" dirty="0">
              <a:solidFill>
                <a:srgbClr val="000090"/>
              </a:solidFill>
            </a:endParaRPr>
          </a:p>
          <a:p>
            <a:pPr lvl="1"/>
            <a:r>
              <a:rPr lang="en-CA" dirty="0">
                <a:solidFill>
                  <a:srgbClr val="000090"/>
                </a:solidFill>
              </a:rPr>
              <a:t>fail(</a:t>
            </a:r>
            <a:r>
              <a:rPr lang="en-CA" i="1" dirty="0">
                <a:solidFill>
                  <a:srgbClr val="FF0D45"/>
                </a:solidFill>
              </a:rPr>
              <a:t>message</a:t>
            </a:r>
            <a:r>
              <a:rPr lang="en-CA" dirty="0">
                <a:solidFill>
                  <a:srgbClr val="000090"/>
                </a:solidFill>
              </a:rPr>
              <a:t>)</a:t>
            </a:r>
            <a:endParaRPr lang="en-CA" dirty="0">
              <a:solidFill>
                <a:srgbClr val="000090"/>
              </a:solidFill>
            </a:endParaRPr>
          </a:p>
          <a:p>
            <a:r>
              <a:rPr lang="en-CA" dirty="0"/>
              <a:t>Unconditional </a:t>
            </a:r>
            <a:r>
              <a:rPr lang="en-CA" dirty="0" smtClean="0"/>
              <a:t>failure</a:t>
            </a:r>
            <a:endParaRPr lang="en-CA" dirty="0" smtClean="0"/>
          </a:p>
          <a:p>
            <a:pPr lvl="1"/>
            <a:r>
              <a:rPr lang="en-CA" dirty="0"/>
              <a:t>i.e., it always fails if it is executed</a:t>
            </a:r>
            <a:endParaRPr lang="en-CA" dirty="0"/>
          </a:p>
          <a:p>
            <a:r>
              <a:rPr lang="en-CA" dirty="0" smtClean="0"/>
              <a:t>Used in where it should not be reached</a:t>
            </a:r>
            <a:endParaRPr lang="en-CA" dirty="0" smtClean="0"/>
          </a:p>
          <a:p>
            <a:pPr lvl="1"/>
            <a:r>
              <a:rPr lang="en-CA" dirty="0"/>
              <a:t>e.g., after a statement, in which an exception should have been thrown.    </a:t>
            </a:r>
            <a:endParaRPr lang="en-CA" dirty="0"/>
          </a:p>
          <a:p>
            <a:endParaRPr lang="en-CA" dirty="0">
              <a:solidFill>
                <a:srgbClr val="000090"/>
              </a:solidFill>
              <a:latin typeface="+mn-lt"/>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p:cNvSpPr>
          <p:nvPr>
            <p:ph type="title"/>
          </p:nvPr>
        </p:nvSpPr>
        <p:spPr/>
        <p:txBody>
          <a:bodyPr/>
          <a:lstStyle/>
          <a:p>
            <a:r>
              <a:rPr lang="en-CA" sz="4000" dirty="0"/>
              <a:t>Exception Testing</a:t>
            </a:r>
            <a:r>
              <a:rPr lang="en-CA" sz="4000" b="1" dirty="0"/>
              <a:t>: </a:t>
            </a:r>
            <a:r>
              <a:rPr lang="en-CA" sz="4000" dirty="0"/>
              <a:t>Use fail() Assertion </a:t>
            </a:r>
            <a:endParaRPr lang="en-CA" sz="4000" b="1" dirty="0"/>
          </a:p>
        </p:txBody>
      </p:sp>
      <p:sp>
        <p:nvSpPr>
          <p:cNvPr id="49157" name="Rectangle 3"/>
          <p:cNvSpPr>
            <a:spLocks noGrp="1"/>
          </p:cNvSpPr>
          <p:nvPr>
            <p:ph idx="1"/>
          </p:nvPr>
        </p:nvSpPr>
        <p:spPr>
          <a:xfrm>
            <a:off x="664234" y="1337095"/>
            <a:ext cx="8924774" cy="5223600"/>
          </a:xfrm>
        </p:spPr>
        <p:txBody>
          <a:bodyPr>
            <a:normAutofit fontScale="92500" lnSpcReduction="10000"/>
          </a:bodyPr>
          <a:lstStyle/>
          <a:p>
            <a:pPr>
              <a:lnSpc>
                <a:spcPct val="80000"/>
              </a:lnSpc>
            </a:pPr>
            <a:r>
              <a:rPr lang="en-CA" sz="2400" dirty="0"/>
              <a:t>Catch exceptions, and use </a:t>
            </a:r>
            <a:r>
              <a:rPr lang="en-CA" sz="2000" dirty="0">
                <a:solidFill>
                  <a:srgbClr val="3333CC"/>
                </a:solidFill>
                <a:latin typeface="+mn-lt"/>
              </a:rPr>
              <a:t>fail()</a:t>
            </a:r>
            <a:r>
              <a:rPr lang="en-CA" sz="2400" dirty="0"/>
              <a:t> if not thrown</a:t>
            </a:r>
            <a:endParaRPr lang="en-CA" sz="2400" b="1" dirty="0">
              <a:solidFill>
                <a:srgbClr val="3333CC"/>
              </a:solidFill>
              <a:latin typeface="Courier New" panose="02070309020205020404" charset="0"/>
            </a:endParaRPr>
          </a:p>
          <a:p>
            <a:pPr>
              <a:lnSpc>
                <a:spcPct val="80000"/>
              </a:lnSpc>
            </a:pPr>
            <a:endParaRPr lang="en-CA" sz="2400" dirty="0"/>
          </a:p>
          <a:p>
            <a:pPr>
              <a:lnSpc>
                <a:spcPct val="80000"/>
              </a:lnSpc>
            </a:pPr>
            <a:endParaRPr lang="en-CA" dirty="0"/>
          </a:p>
          <a:p>
            <a:pPr>
              <a:lnSpc>
                <a:spcPct val="80000"/>
              </a:lnSpc>
            </a:pPr>
            <a:endParaRPr lang="en-CA" sz="2400" dirty="0"/>
          </a:p>
          <a:p>
            <a:pPr>
              <a:lnSpc>
                <a:spcPct val="80000"/>
              </a:lnSpc>
            </a:pPr>
            <a:endParaRPr lang="en-CA" dirty="0"/>
          </a:p>
          <a:p>
            <a:pPr>
              <a:lnSpc>
                <a:spcPct val="80000"/>
              </a:lnSpc>
            </a:pPr>
            <a:endParaRPr lang="en-CA" sz="2400" dirty="0"/>
          </a:p>
          <a:p>
            <a:pPr>
              <a:lnSpc>
                <a:spcPct val="80000"/>
              </a:lnSpc>
            </a:pPr>
            <a:endParaRPr lang="en-CA" dirty="0"/>
          </a:p>
          <a:p>
            <a:pPr>
              <a:lnSpc>
                <a:spcPct val="80000"/>
              </a:lnSpc>
            </a:pPr>
            <a:endParaRPr lang="en-CA" sz="2400" dirty="0"/>
          </a:p>
          <a:p>
            <a:pPr>
              <a:lnSpc>
                <a:spcPct val="80000"/>
              </a:lnSpc>
            </a:pPr>
            <a:endParaRPr lang="en-CA" dirty="0"/>
          </a:p>
          <a:p>
            <a:pPr>
              <a:lnSpc>
                <a:spcPct val="80000"/>
              </a:lnSpc>
            </a:pPr>
            <a:endParaRPr lang="en-CA" sz="2400" dirty="0"/>
          </a:p>
          <a:p>
            <a:pPr>
              <a:lnSpc>
                <a:spcPct val="80000"/>
              </a:lnSpc>
            </a:pPr>
            <a:endParaRPr lang="en-CA" sz="1100" dirty="0"/>
          </a:p>
          <a:p>
            <a:pPr>
              <a:lnSpc>
                <a:spcPct val="80000"/>
              </a:lnSpc>
            </a:pPr>
            <a:r>
              <a:rPr lang="en-CA" sz="2400" dirty="0"/>
              <a:t>Allows </a:t>
            </a:r>
            <a:endParaRPr lang="en-CA" sz="2400" dirty="0"/>
          </a:p>
          <a:p>
            <a:pPr lvl="1">
              <a:lnSpc>
                <a:spcPct val="80000"/>
              </a:lnSpc>
            </a:pPr>
            <a:r>
              <a:rPr lang="en-CA" dirty="0"/>
              <a:t>inspecting specific messages/details of the exception</a:t>
            </a:r>
            <a:endParaRPr lang="en-CA" dirty="0"/>
          </a:p>
          <a:p>
            <a:pPr lvl="1">
              <a:lnSpc>
                <a:spcPct val="80000"/>
              </a:lnSpc>
            </a:pPr>
            <a:r>
              <a:rPr lang="en-CA" dirty="0"/>
              <a:t>distinguishing different types of exceptions</a:t>
            </a:r>
            <a:endParaRPr lang="en-CA" sz="1400" b="1" dirty="0">
              <a:solidFill>
                <a:srgbClr val="3333CC"/>
              </a:solidFill>
            </a:endParaRPr>
          </a:p>
        </p:txBody>
      </p:sp>
      <p:sp>
        <p:nvSpPr>
          <p:cNvPr id="5" name="Content Placeholder 5"/>
          <p:cNvSpPr txBox="1"/>
          <p:nvPr/>
        </p:nvSpPr>
        <p:spPr bwMode="auto">
          <a:xfrm>
            <a:off x="1103491" y="1772613"/>
            <a:ext cx="7696200" cy="3276600"/>
          </a:xfrm>
          <a:prstGeom prst="rect">
            <a:avLst/>
          </a:prstGeom>
          <a:ln w="9525" cap="flat" cmpd="sng" algn="ctr">
            <a:solidFill>
              <a:schemeClr val="accent1">
                <a:shade val="95000"/>
                <a:satMod val="105000"/>
              </a:schemeClr>
            </a:solidFill>
            <a:prstDash val="solid"/>
            <a:miter lim="800000"/>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dk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dk1"/>
                </a:solidFill>
                <a:latin typeface="+mn-lt"/>
                <a:ea typeface="+mn-ea"/>
                <a:cs typeface="+mn-cs"/>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dk1"/>
                </a:solidFill>
                <a:latin typeface="+mn-lt"/>
                <a:ea typeface="+mn-ea"/>
                <a:cs typeface="+mn-cs"/>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dk1"/>
                </a:solidFill>
                <a:latin typeface="+mn-lt"/>
                <a:ea typeface="+mn-ea"/>
                <a:cs typeface="+mn-cs"/>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9pPr>
          </a:lstStyle>
          <a:p>
            <a:pPr marL="0" indent="0">
              <a:buNone/>
            </a:pPr>
            <a:r>
              <a:rPr lang="en-US" sz="2000" dirty="0">
                <a:solidFill>
                  <a:srgbClr val="777777"/>
                </a:solidFill>
                <a:ea typeface="Monaco"/>
                <a:cs typeface="Monaco"/>
              </a:rPr>
              <a:t>@Test</a:t>
            </a:r>
            <a:endParaRPr lang="en-US" sz="2000" dirty="0">
              <a:solidFill>
                <a:srgbClr val="000000"/>
              </a:solidFill>
              <a:ea typeface="Monaco"/>
              <a:cs typeface="Monaco"/>
            </a:endParaRPr>
          </a:p>
          <a:p>
            <a:pPr marL="0" indent="0">
              <a:buNone/>
            </a:pPr>
            <a:r>
              <a:rPr lang="en-US" sz="2000" dirty="0">
                <a:solidFill>
                  <a:srgbClr val="931968"/>
                </a:solidFill>
                <a:ea typeface="Monaco"/>
                <a:cs typeface="Monaco"/>
              </a:rPr>
              <a:t>public</a:t>
            </a:r>
            <a:r>
              <a:rPr lang="en-US" sz="2000" dirty="0">
                <a:solidFill>
                  <a:srgbClr val="000000"/>
                </a:solidFill>
                <a:ea typeface="Monaco"/>
                <a:cs typeface="Monaco"/>
              </a:rPr>
              <a:t> </a:t>
            </a:r>
            <a:r>
              <a:rPr lang="en-US" sz="2000" dirty="0">
                <a:solidFill>
                  <a:srgbClr val="931968"/>
                </a:solidFill>
                <a:ea typeface="Monaco"/>
                <a:cs typeface="Monaco"/>
              </a:rPr>
              <a:t>void</a:t>
            </a:r>
            <a:r>
              <a:rPr lang="en-US" sz="2000" dirty="0">
                <a:solidFill>
                  <a:srgbClr val="000000"/>
                </a:solidFill>
                <a:ea typeface="Monaco"/>
                <a:cs typeface="Monaco"/>
              </a:rPr>
              <a:t> testCheckedSearch3() {</a:t>
            </a:r>
            <a:endParaRPr lang="en-US" sz="2000" dirty="0">
              <a:solidFill>
                <a:srgbClr val="000000"/>
              </a:solidFill>
              <a:ea typeface="Monaco"/>
              <a:cs typeface="Monaco"/>
            </a:endParaRPr>
          </a:p>
          <a:p>
            <a:pPr marL="0" indent="0">
              <a:buNone/>
            </a:pPr>
            <a:r>
              <a:rPr lang="en-US" sz="2000" dirty="0">
                <a:solidFill>
                  <a:srgbClr val="000000"/>
                </a:solidFill>
                <a:ea typeface="Monaco"/>
                <a:cs typeface="Monaco"/>
              </a:rPr>
              <a:t>  </a:t>
            </a:r>
            <a:r>
              <a:rPr lang="en-US" sz="2000" dirty="0">
                <a:solidFill>
                  <a:srgbClr val="931968"/>
                </a:solidFill>
                <a:ea typeface="Monaco"/>
                <a:cs typeface="Monaco"/>
              </a:rPr>
              <a:t>try</a:t>
            </a:r>
            <a:r>
              <a:rPr lang="en-US" sz="2000" dirty="0">
                <a:solidFill>
                  <a:srgbClr val="000000"/>
                </a:solidFill>
                <a:ea typeface="Monaco"/>
                <a:cs typeface="Monaco"/>
              </a:rPr>
              <a:t> {</a:t>
            </a:r>
            <a:endParaRPr lang="en-US" sz="2000" dirty="0">
              <a:solidFill>
                <a:srgbClr val="000000"/>
              </a:solidFill>
              <a:ea typeface="Monaco"/>
              <a:cs typeface="Monaco"/>
            </a:endParaRPr>
          </a:p>
          <a:p>
            <a:pPr marL="0" indent="0">
              <a:buNone/>
            </a:pPr>
            <a:r>
              <a:rPr lang="en-US" sz="2000" dirty="0">
                <a:solidFill>
                  <a:srgbClr val="000000"/>
                </a:solidFill>
                <a:ea typeface="Monaco"/>
                <a:cs typeface="Monaco"/>
              </a:rPr>
              <a:t>	checkedSearch(</a:t>
            </a:r>
            <a:r>
              <a:rPr lang="en-US" sz="2000" dirty="0">
                <a:solidFill>
                  <a:srgbClr val="931968"/>
                </a:solidFill>
                <a:ea typeface="Monaco"/>
                <a:cs typeface="Monaco"/>
              </a:rPr>
              <a:t>null</a:t>
            </a:r>
            <a:r>
              <a:rPr lang="en-US" sz="2000" dirty="0">
                <a:solidFill>
                  <a:srgbClr val="000000"/>
                </a:solidFill>
                <a:ea typeface="Monaco"/>
                <a:cs typeface="Monaco"/>
              </a:rPr>
              <a:t>, 1);</a:t>
            </a:r>
            <a:endParaRPr lang="en-US" sz="2000" dirty="0">
              <a:solidFill>
                <a:srgbClr val="000000"/>
              </a:solidFill>
              <a:ea typeface="Monaco"/>
              <a:cs typeface="Monaco"/>
            </a:endParaRPr>
          </a:p>
          <a:p>
            <a:pPr marL="0" indent="0">
              <a:buNone/>
            </a:pPr>
            <a:r>
              <a:rPr lang="en-US" sz="2000" dirty="0">
                <a:solidFill>
                  <a:srgbClr val="000000"/>
                </a:solidFill>
                <a:ea typeface="Monaco"/>
                <a:cs typeface="Monaco"/>
              </a:rPr>
              <a:t>	fail(</a:t>
            </a:r>
            <a:r>
              <a:rPr lang="en-US" sz="2000" dirty="0">
                <a:solidFill>
                  <a:srgbClr val="3933FF"/>
                </a:solidFill>
                <a:ea typeface="Monaco"/>
                <a:cs typeface="Monaco"/>
              </a:rPr>
              <a:t>"Exception should have occurred"</a:t>
            </a:r>
            <a:r>
              <a:rPr lang="en-US" sz="2000" dirty="0">
                <a:solidFill>
                  <a:srgbClr val="000000"/>
                </a:solidFill>
                <a:ea typeface="Monaco"/>
                <a:cs typeface="Monaco"/>
              </a:rPr>
              <a:t>);</a:t>
            </a:r>
            <a:endParaRPr lang="en-US" sz="2000" dirty="0">
              <a:solidFill>
                <a:srgbClr val="000000"/>
              </a:solidFill>
              <a:ea typeface="Monaco"/>
              <a:cs typeface="Monaco"/>
            </a:endParaRPr>
          </a:p>
          <a:p>
            <a:pPr marL="0" indent="0">
              <a:buNone/>
            </a:pPr>
            <a:r>
              <a:rPr lang="en-US" sz="2000" dirty="0">
                <a:solidFill>
                  <a:srgbClr val="000000"/>
                </a:solidFill>
                <a:ea typeface="Monaco"/>
                <a:cs typeface="Monaco"/>
              </a:rPr>
              <a:t>  } </a:t>
            </a:r>
            <a:r>
              <a:rPr lang="en-US" sz="2000" dirty="0">
                <a:solidFill>
                  <a:srgbClr val="931968"/>
                </a:solidFill>
                <a:ea typeface="Monaco"/>
                <a:cs typeface="Monaco"/>
              </a:rPr>
              <a:t>catch</a:t>
            </a:r>
            <a:r>
              <a:rPr lang="en-US" sz="2000" dirty="0">
                <a:solidFill>
                  <a:srgbClr val="000000"/>
                </a:solidFill>
                <a:ea typeface="Monaco"/>
                <a:cs typeface="Monaco"/>
              </a:rPr>
              <a:t> (IllegalArgumentException e) {</a:t>
            </a:r>
            <a:endParaRPr lang="en-US" sz="2000" dirty="0">
              <a:solidFill>
                <a:srgbClr val="000000"/>
              </a:solidFill>
              <a:ea typeface="Monaco"/>
              <a:cs typeface="Monaco"/>
            </a:endParaRPr>
          </a:p>
          <a:p>
            <a:pPr marL="0" indent="0">
              <a:buNone/>
            </a:pPr>
            <a:r>
              <a:rPr lang="en-US" sz="2000" dirty="0">
                <a:solidFill>
                  <a:srgbClr val="000000"/>
                </a:solidFill>
                <a:ea typeface="Monaco"/>
                <a:cs typeface="Monaco"/>
              </a:rPr>
              <a:t>	assertEquals(e.getMessage(), </a:t>
            </a:r>
            <a:r>
              <a:rPr lang="en-US" sz="2000" dirty="0">
                <a:solidFill>
                  <a:srgbClr val="3933FF"/>
                </a:solidFill>
                <a:ea typeface="Monaco"/>
                <a:cs typeface="Monaco"/>
              </a:rPr>
              <a:t>"Null or empty array."</a:t>
            </a:r>
            <a:r>
              <a:rPr lang="en-US" sz="2000" dirty="0">
                <a:solidFill>
                  <a:srgbClr val="000000"/>
                </a:solidFill>
                <a:ea typeface="Monaco"/>
                <a:cs typeface="Monaco"/>
              </a:rPr>
              <a:t>);</a:t>
            </a:r>
            <a:endParaRPr lang="en-US" sz="2000" dirty="0">
              <a:solidFill>
                <a:srgbClr val="000000"/>
              </a:solidFill>
              <a:ea typeface="Monaco"/>
              <a:cs typeface="Monaco"/>
            </a:endParaRPr>
          </a:p>
          <a:p>
            <a:pPr marL="0" indent="0">
              <a:buNone/>
            </a:pPr>
            <a:r>
              <a:rPr lang="en-US" sz="2000" dirty="0">
                <a:solidFill>
                  <a:srgbClr val="000000"/>
                </a:solidFill>
                <a:ea typeface="Monaco"/>
                <a:cs typeface="Monaco"/>
              </a:rPr>
              <a:t>  }</a:t>
            </a:r>
            <a:endParaRPr lang="en-US" sz="2000" dirty="0">
              <a:solidFill>
                <a:srgbClr val="000000"/>
              </a:solidFill>
              <a:ea typeface="Monaco"/>
              <a:cs typeface="Monaco"/>
            </a:endParaRPr>
          </a:p>
          <a:p>
            <a:pPr marL="0" indent="0">
              <a:buNone/>
            </a:pPr>
            <a:r>
              <a:rPr lang="en-US" sz="2000" dirty="0">
                <a:solidFill>
                  <a:srgbClr val="000000"/>
                </a:solidFill>
                <a:ea typeface="Monaco"/>
                <a:cs typeface="Monaco"/>
              </a:rPr>
              <a:t>}</a:t>
            </a:r>
            <a:endParaRPr lang="en-CA" sz="2000" b="1" dirty="0">
              <a:solidFill>
                <a:srgbClr val="3333CC"/>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Ignoring Tests</a:t>
            </a:r>
            <a:endParaRPr lang="en-US"/>
          </a:p>
        </p:txBody>
      </p:sp>
      <p:sp>
        <p:nvSpPr>
          <p:cNvPr id="3" name="Content Placeholder 2"/>
          <p:cNvSpPr>
            <a:spLocks noGrp="1"/>
          </p:cNvSpPr>
          <p:nvPr>
            <p:ph idx="1"/>
          </p:nvPr>
        </p:nvSpPr>
        <p:spPr/>
        <p:txBody>
          <a:bodyPr/>
          <a:p>
            <a:pPr marL="0" indent="0">
              <a:buNone/>
            </a:pPr>
            <a:r>
              <a:rPr lang="en-US"/>
              <a:t>If you want to temporarily disable a test case (this might come up if you have test cases for parts of your program that aren’t fully implemented yet, for instance), you can do so by putting </a:t>
            </a:r>
            <a:r>
              <a:rPr lang="en-US" b="1" i="1"/>
              <a:t>@Disabled</a:t>
            </a:r>
            <a:r>
              <a:rPr lang="en-US"/>
              <a:t> above </a:t>
            </a:r>
            <a:r>
              <a:rPr lang="en-US" b="1" i="1"/>
              <a:t>@Test</a:t>
            </a:r>
            <a:r>
              <a:rPr lang="en-US"/>
              <a:t>. </a:t>
            </a:r>
            <a:endParaRPr lang="en-US"/>
          </a:p>
          <a:p>
            <a:pPr marL="457200" indent="-457200">
              <a:buFont typeface="Wingdings" panose="05000000000000000000" charset="0"/>
              <a:buChar char="ü"/>
            </a:pPr>
            <a:r>
              <a:rPr lang="en-US"/>
              <a:t>When running tests, JUnit will distinguish between tests that pass, tests that fail due to an assertion, tests that fail due to an unexpected and uncaught exception, and tests that were ignored.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4" name="Content Placeholder 3"/>
          <p:cNvGraphicFramePr/>
          <p:nvPr>
            <p:ph idx="1"/>
          </p:nvPr>
        </p:nvGraphicFramePr>
        <p:xfrm>
          <a:off x="347526" y="1406880"/>
          <a:ext cx="11650345" cy="381000"/>
        </p:xfrm>
        <a:graphic>
          <a:graphicData uri="http://schemas.openxmlformats.org/drawingml/2006/table">
            <a:tbl>
              <a:tblPr firstRow="1" bandRow="1">
                <a:tableStyleId>{5940675A-B579-460E-94D1-54222C63F5DA}</a:tableStyleId>
              </a:tblPr>
              <a:tblGrid>
                <a:gridCol w="11650345"/>
              </a:tblGrid>
              <a:tr h="381000">
                <a:tc>
                  <a:txBody>
                    <a:bodyPr/>
                    <a:p>
                      <a:pPr>
                        <a:buNone/>
                      </a:pPr>
                      <a:r>
                        <a:rPr lang="en-US"/>
                        <a:t>import static org . junit . jupiter . api . Assertions .*;</a:t>
                      </a:r>
                      <a:endParaRPr lang="en-US"/>
                    </a:p>
                    <a:p>
                      <a:pPr>
                        <a:buNone/>
                      </a:pPr>
                      <a:endParaRPr lang="en-US"/>
                    </a:p>
                    <a:p>
                      <a:pPr>
                        <a:buNone/>
                      </a:pPr>
                      <a:r>
                        <a:rPr lang="en-US"/>
                        <a:t>import org . junit . jupiter . api . Disabled ;</a:t>
                      </a:r>
                      <a:endParaRPr lang="en-US"/>
                    </a:p>
                    <a:p>
                      <a:pPr>
                        <a:buNone/>
                      </a:pPr>
                      <a:r>
                        <a:rPr lang="en-US"/>
                        <a:t>import org . junit . jupiter . api . Test ;</a:t>
                      </a:r>
                      <a:endParaRPr lang="en-US"/>
                    </a:p>
                    <a:p>
                      <a:pPr>
                        <a:buNone/>
                      </a:pPr>
                      <a:endParaRPr lang="en-US"/>
                    </a:p>
                    <a:p>
                      <a:pPr>
                        <a:buNone/>
                      </a:pPr>
                      <a:r>
                        <a:rPr lang="en-US"/>
                        <a:t>public class IgnoredTestClass {</a:t>
                      </a:r>
                      <a:endParaRPr lang="en-US"/>
                    </a:p>
                    <a:p>
                      <a:pPr>
                        <a:buNone/>
                      </a:pPr>
                      <a:r>
                        <a:rPr lang="en-US"/>
                        <a:t>      @Test</a:t>
                      </a:r>
                      <a:endParaRPr lang="en-US"/>
                    </a:p>
                    <a:p>
                      <a:pPr>
                        <a:buNone/>
                      </a:pPr>
                      <a:r>
                        <a:rPr lang="en-US"/>
                        <a:t>       public void basicTest () {</a:t>
                      </a:r>
                      <a:endParaRPr lang="en-US"/>
                    </a:p>
                    <a:p>
                      <a:pPr>
                        <a:buNone/>
                      </a:pPr>
                      <a:r>
                        <a:rPr lang="en-US"/>
                        <a:t>            assertFalse (false , " false is false ");</a:t>
                      </a:r>
                      <a:endParaRPr lang="en-US"/>
                    </a:p>
                    <a:p>
                      <a:pPr>
                        <a:buNone/>
                      </a:pPr>
                      <a:r>
                        <a:rPr lang="en-US"/>
                        <a:t>       }</a:t>
                      </a:r>
                      <a:endParaRPr lang="en-US"/>
                    </a:p>
                    <a:p>
                      <a:pPr>
                        <a:buNone/>
                      </a:pPr>
                      <a:r>
                        <a:rPr lang="en-US"/>
                        <a:t>    </a:t>
                      </a:r>
                      <a:endParaRPr lang="en-US"/>
                    </a:p>
                    <a:p>
                      <a:pPr>
                        <a:buNone/>
                      </a:pPr>
                      <a:r>
                        <a:rPr lang="en-US"/>
                        <a:t>       @Disabled</a:t>
                      </a:r>
                      <a:endParaRPr lang="en-US"/>
                    </a:p>
                    <a:p>
                      <a:pPr>
                        <a:buNone/>
                      </a:pPr>
                      <a:r>
                        <a:rPr lang="en-US"/>
                        <a:t>       @Test</a:t>
                      </a:r>
                      <a:endParaRPr lang="en-US"/>
                    </a:p>
                    <a:p>
                      <a:pPr>
                        <a:buNone/>
                      </a:pPr>
                      <a:r>
                        <a:rPr lang="en-US"/>
                        <a:t>        public void ignoredTest () {</a:t>
                      </a:r>
                      <a:endParaRPr lang="en-US"/>
                    </a:p>
                    <a:p>
                      <a:pPr>
                        <a:buNone/>
                      </a:pPr>
                      <a:r>
                        <a:rPr lang="en-US"/>
                        <a:t>               fail (" ignore me");</a:t>
                      </a:r>
                      <a:endParaRPr lang="en-US"/>
                    </a:p>
                    <a:p>
                      <a:pPr>
                        <a:buNone/>
                      </a:pPr>
                      <a:r>
                        <a:rPr lang="en-US"/>
                        <a:t>        }</a:t>
                      </a:r>
                      <a:endParaRPr lang="en-US"/>
                    </a:p>
                    <a:p>
                      <a:pPr>
                        <a:buNone/>
                      </a:pPr>
                      <a:r>
                        <a:rPr lang="en-US"/>
                        <a:t>}</a:t>
                      </a:r>
                      <a:endParaRPr lang="en-US"/>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Key Concepts </a:t>
            </a:r>
            <a:endParaRPr lang="en-US" dirty="0"/>
          </a:p>
        </p:txBody>
      </p:sp>
      <p:sp>
        <p:nvSpPr>
          <p:cNvPr id="3" name="Content Placeholder 2"/>
          <p:cNvSpPr>
            <a:spLocks noGrp="1"/>
          </p:cNvSpPr>
          <p:nvPr>
            <p:ph idx="1"/>
          </p:nvPr>
        </p:nvSpPr>
        <p:spPr/>
        <p:txBody>
          <a:bodyPr/>
          <a:lstStyle/>
          <a:p>
            <a:r>
              <a:rPr lang="en-US" dirty="0" smtClean="0"/>
              <a:t>Unit </a:t>
            </a:r>
            <a:r>
              <a:rPr lang="en-US" dirty="0"/>
              <a:t>testing refers to the practice of testing certain functions and areas – or units – of our code. This gives us the ability to verify that our functions work as expected</a:t>
            </a:r>
            <a:r>
              <a:rPr lang="en-US" dirty="0" smtClean="0"/>
              <a:t>.</a:t>
            </a:r>
            <a:endParaRPr lang="en-US" dirty="0" smtClean="0"/>
          </a:p>
          <a:p>
            <a:r>
              <a:rPr lang="en-US" dirty="0" smtClean="0"/>
              <a:t>Testing needs to be thorough</a:t>
            </a:r>
            <a:endParaRPr lang="en-US" dirty="0" smtClean="0"/>
          </a:p>
          <a:p>
            <a:r>
              <a:rPr lang="en-US" dirty="0"/>
              <a:t>Eclipse/NetBeans </a:t>
            </a:r>
            <a:r>
              <a:rPr lang="en-US" dirty="0" smtClean="0"/>
              <a:t>provides a platform for doing unit tests using JUnit as a built-in feature.</a:t>
            </a:r>
            <a:endParaRPr lang="en-US" dirty="0" smtClean="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pPr algn="ctr"/>
            <a:r>
              <a:rPr lang="en-CA" sz="4400" dirty="0"/>
              <a:t>JUnit Best Practices</a:t>
            </a:r>
            <a:endParaRPr lang="en-US" b="1"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p:cNvSpPr>
          <p:nvPr>
            <p:ph type="title"/>
          </p:nvPr>
        </p:nvSpPr>
        <p:spPr/>
        <p:txBody>
          <a:bodyPr/>
          <a:lstStyle/>
          <a:p>
            <a:r>
              <a:rPr lang="en-CA" dirty="0" smtClean="0"/>
              <a:t>Assertions in Test Cases</a:t>
            </a:r>
            <a:endParaRPr lang="en-CA" dirty="0"/>
          </a:p>
        </p:txBody>
      </p:sp>
      <p:sp>
        <p:nvSpPr>
          <p:cNvPr id="31749" name="Rectangle 3"/>
          <p:cNvSpPr>
            <a:spLocks noGrp="1"/>
          </p:cNvSpPr>
          <p:nvPr>
            <p:ph idx="1"/>
          </p:nvPr>
        </p:nvSpPr>
        <p:spPr/>
        <p:txBody>
          <a:bodyPr>
            <a:normAutofit/>
          </a:bodyPr>
          <a:lstStyle/>
          <a:p>
            <a:pPr marL="0" indent="0">
              <a:lnSpc>
                <a:spcPct val="80000"/>
              </a:lnSpc>
              <a:buNone/>
            </a:pPr>
            <a:r>
              <a:rPr lang="en-CA" sz="3200" dirty="0"/>
              <a:t>During execution of a test case:</a:t>
            </a:r>
            <a:endParaRPr lang="en-CA" b="1" dirty="0">
              <a:solidFill>
                <a:srgbClr val="3333CC"/>
              </a:solidFill>
            </a:endParaRPr>
          </a:p>
          <a:p>
            <a:pPr>
              <a:lnSpc>
                <a:spcPct val="80000"/>
              </a:lnSpc>
            </a:pPr>
            <a:r>
              <a:rPr lang="en-CA" sz="3200" dirty="0"/>
              <a:t>If an assertion is </a:t>
            </a:r>
            <a:r>
              <a:rPr lang="en-CA" sz="3200" b="1" u="sng" dirty="0"/>
              <a:t>true</a:t>
            </a:r>
            <a:r>
              <a:rPr lang="en-CA" sz="3200" dirty="0"/>
              <a:t>, </a:t>
            </a:r>
            <a:endParaRPr lang="en-CA" sz="3200" dirty="0"/>
          </a:p>
          <a:p>
            <a:pPr lvl="1">
              <a:lnSpc>
                <a:spcPct val="80000"/>
              </a:lnSpc>
            </a:pPr>
            <a:r>
              <a:rPr lang="en-CA" sz="2700" dirty="0"/>
              <a:t>Execution continues</a:t>
            </a:r>
            <a:endParaRPr lang="en-CA" sz="2700" dirty="0"/>
          </a:p>
          <a:p>
            <a:pPr>
              <a:lnSpc>
                <a:spcPct val="80000"/>
              </a:lnSpc>
            </a:pPr>
            <a:r>
              <a:rPr lang="en-CA" sz="3200" dirty="0"/>
              <a:t>If any assertion is </a:t>
            </a:r>
            <a:r>
              <a:rPr lang="en-CA" sz="3200" b="1" u="sng" dirty="0"/>
              <a:t>false</a:t>
            </a:r>
            <a:r>
              <a:rPr lang="en-CA" sz="3200" dirty="0"/>
              <a:t>, </a:t>
            </a:r>
            <a:endParaRPr lang="en-CA" sz="3200" dirty="0"/>
          </a:p>
          <a:p>
            <a:pPr lvl="1">
              <a:lnSpc>
                <a:spcPct val="80000"/>
              </a:lnSpc>
            </a:pPr>
            <a:r>
              <a:rPr lang="en-CA" sz="2700" dirty="0"/>
              <a:t>Execution of the test case stops</a:t>
            </a:r>
            <a:endParaRPr lang="en-CA" sz="2700" dirty="0"/>
          </a:p>
          <a:p>
            <a:pPr lvl="1">
              <a:lnSpc>
                <a:spcPct val="80000"/>
              </a:lnSpc>
            </a:pPr>
            <a:r>
              <a:rPr lang="en-CA" sz="2700" dirty="0"/>
              <a:t>The test case </a:t>
            </a:r>
            <a:r>
              <a:rPr lang="en-CA" sz="2700" u="sng" dirty="0">
                <a:solidFill>
                  <a:srgbClr val="FF0000"/>
                </a:solidFill>
              </a:rPr>
              <a:t>fails</a:t>
            </a:r>
            <a:endParaRPr lang="en-CA" sz="2700" u="sng" dirty="0"/>
          </a:p>
          <a:p>
            <a:pPr>
              <a:lnSpc>
                <a:spcPct val="80000"/>
              </a:lnSpc>
            </a:pPr>
            <a:r>
              <a:rPr lang="en-CA" sz="3200" dirty="0"/>
              <a:t>If an </a:t>
            </a:r>
            <a:r>
              <a:rPr lang="en-CA" sz="3200" i="1" u="sng" dirty="0"/>
              <a:t>unexpected</a:t>
            </a:r>
            <a:r>
              <a:rPr lang="en-CA" sz="3200" dirty="0"/>
              <a:t> exception is encountered, </a:t>
            </a:r>
            <a:endParaRPr lang="en-CA" sz="3200" dirty="0"/>
          </a:p>
          <a:p>
            <a:pPr lvl="1">
              <a:lnSpc>
                <a:spcPct val="80000"/>
              </a:lnSpc>
            </a:pPr>
            <a:r>
              <a:rPr lang="en-CA" sz="2700" dirty="0"/>
              <a:t>The verdict of the test case is an </a:t>
            </a:r>
            <a:r>
              <a:rPr lang="en-CA" sz="2700" u="sng" dirty="0">
                <a:solidFill>
                  <a:srgbClr val="3333CC"/>
                </a:solidFill>
              </a:rPr>
              <a:t>error</a:t>
            </a:r>
            <a:r>
              <a:rPr lang="en-CA" sz="2700" dirty="0"/>
              <a:t>.</a:t>
            </a:r>
            <a:endParaRPr lang="en-CA" sz="2700" dirty="0"/>
          </a:p>
          <a:p>
            <a:pPr>
              <a:lnSpc>
                <a:spcPct val="80000"/>
              </a:lnSpc>
            </a:pPr>
            <a:r>
              <a:rPr lang="en-CA" sz="3200" dirty="0"/>
              <a:t>If all assertions were true, </a:t>
            </a:r>
            <a:endParaRPr lang="en-CA" sz="3200" dirty="0"/>
          </a:p>
          <a:p>
            <a:pPr lvl="1">
              <a:lnSpc>
                <a:spcPct val="80000"/>
              </a:lnSpc>
            </a:pPr>
            <a:r>
              <a:rPr lang="en-CA" sz="2700" dirty="0"/>
              <a:t>The test case </a:t>
            </a:r>
            <a:r>
              <a:rPr lang="en-CA" sz="2700" i="1" dirty="0">
                <a:solidFill>
                  <a:srgbClr val="00CC00"/>
                </a:solidFill>
              </a:rPr>
              <a:t>passes</a:t>
            </a:r>
            <a:r>
              <a:rPr lang="en-CA" sz="2700" dirty="0"/>
              <a:t>.</a:t>
            </a:r>
            <a:endParaRPr lang="en-CA" sz="2700" dirty="0"/>
          </a:p>
          <a:p>
            <a:pPr>
              <a:lnSpc>
                <a:spcPct val="80000"/>
              </a:lnSpc>
            </a:pPr>
            <a:endParaRPr lang="en-CA" sz="2200" dirty="0">
              <a:latin typeface="Gill Sans MT" panose="020B0502020104020203"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p:cNvSpPr>
          <p:nvPr>
            <p:ph type="title"/>
          </p:nvPr>
        </p:nvSpPr>
        <p:spPr/>
        <p:txBody>
          <a:bodyPr/>
          <a:lstStyle/>
          <a:p>
            <a:r>
              <a:rPr lang="en-CA" dirty="0"/>
              <a:t>JUnit Best Practices</a:t>
            </a:r>
            <a:endParaRPr lang="en-CA" dirty="0"/>
          </a:p>
        </p:txBody>
      </p:sp>
      <p:sp>
        <p:nvSpPr>
          <p:cNvPr id="39941" name="Rectangle 3"/>
          <p:cNvSpPr>
            <a:spLocks noGrp="1"/>
          </p:cNvSpPr>
          <p:nvPr>
            <p:ph idx="1"/>
          </p:nvPr>
        </p:nvSpPr>
        <p:spPr/>
        <p:txBody>
          <a:bodyPr/>
          <a:lstStyle/>
          <a:p>
            <a:pPr marL="393700" indent="-285750"/>
            <a:r>
              <a:rPr lang="en-CA" sz="3200" dirty="0"/>
              <a:t>Each test case should be independent.</a:t>
            </a:r>
            <a:endParaRPr lang="en-CA" sz="3200" dirty="0"/>
          </a:p>
          <a:p>
            <a:pPr marL="393700" indent="-285750"/>
            <a:r>
              <a:rPr lang="en-CA" sz="3200" dirty="0"/>
              <a:t>Test cases should be independent of execution order.</a:t>
            </a:r>
            <a:endParaRPr lang="en-CA" sz="3200" dirty="0"/>
          </a:p>
          <a:p>
            <a:pPr marL="393700" indent="-285750"/>
            <a:r>
              <a:rPr lang="en-CA" sz="3200" dirty="0"/>
              <a:t>No dependencies on the state of previous tests.</a:t>
            </a:r>
            <a:endParaRPr lang="en-CA"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CA" dirty="0" smtClean="0"/>
              <a:t>JUnit Test </a:t>
            </a:r>
            <a:r>
              <a:rPr lang="en-CA" dirty="0"/>
              <a:t>Fixtures</a:t>
            </a:r>
            <a:endParaRPr lang="en-CA" dirty="0"/>
          </a:p>
        </p:txBody>
      </p:sp>
      <p:sp>
        <p:nvSpPr>
          <p:cNvPr id="40965" name="Rectangle 3"/>
          <p:cNvSpPr>
            <a:spLocks noGrp="1"/>
          </p:cNvSpPr>
          <p:nvPr>
            <p:ph idx="1"/>
          </p:nvPr>
        </p:nvSpPr>
        <p:spPr/>
        <p:txBody>
          <a:bodyPr/>
          <a:lstStyle/>
          <a:p>
            <a:r>
              <a:rPr lang="en-CA" sz="3200" dirty="0"/>
              <a:t>The context in which a test case is executed.</a:t>
            </a:r>
            <a:endParaRPr lang="en-CA" sz="3200" dirty="0"/>
          </a:p>
          <a:p>
            <a:r>
              <a:rPr lang="en-CA" sz="3200" dirty="0"/>
              <a:t>Typically include:</a:t>
            </a:r>
            <a:endParaRPr lang="en-CA" sz="3200" dirty="0"/>
          </a:p>
          <a:p>
            <a:pPr lvl="1"/>
            <a:r>
              <a:rPr lang="en-CA" sz="2800" dirty="0"/>
              <a:t>Common objects or resources that are available for use by any test case.</a:t>
            </a:r>
            <a:endParaRPr lang="en-CA" sz="2800" dirty="0"/>
          </a:p>
          <a:p>
            <a:r>
              <a:rPr lang="en-CA" sz="3200" dirty="0"/>
              <a:t>Activities to manage these objects </a:t>
            </a:r>
            <a:endParaRPr lang="en-CA" sz="3200" dirty="0"/>
          </a:p>
          <a:p>
            <a:pPr lvl="1"/>
            <a:r>
              <a:rPr lang="en-CA" sz="2700" dirty="0"/>
              <a:t>Set-up: object and resource allocation</a:t>
            </a:r>
            <a:endParaRPr lang="en-CA" sz="2700" dirty="0"/>
          </a:p>
          <a:p>
            <a:pPr lvl="1"/>
            <a:r>
              <a:rPr lang="en-CA" sz="2700" dirty="0"/>
              <a:t>Tear-down: object and resource de-allocation</a:t>
            </a:r>
            <a:endParaRPr lang="en-CA"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p:cNvSpPr>
          <p:nvPr>
            <p:ph type="title"/>
          </p:nvPr>
        </p:nvSpPr>
        <p:spPr/>
        <p:txBody>
          <a:bodyPr/>
          <a:lstStyle/>
          <a:p>
            <a:r>
              <a:rPr lang="en-CA" dirty="0" smtClean="0"/>
              <a:t>Set-Up</a:t>
            </a:r>
            <a:endParaRPr lang="en-CA" dirty="0"/>
          </a:p>
        </p:txBody>
      </p:sp>
      <p:sp>
        <p:nvSpPr>
          <p:cNvPr id="41989" name="Rectangle 3"/>
          <p:cNvSpPr>
            <a:spLocks noGrp="1"/>
          </p:cNvSpPr>
          <p:nvPr>
            <p:ph idx="1"/>
          </p:nvPr>
        </p:nvSpPr>
        <p:spPr/>
        <p:txBody>
          <a:bodyPr/>
          <a:lstStyle/>
          <a:p>
            <a:pPr marL="393700" indent="-285750"/>
            <a:r>
              <a:rPr lang="en-CA" sz="3200" dirty="0"/>
              <a:t>Tasks that must be done prior to each test case</a:t>
            </a:r>
            <a:endParaRPr lang="en-CA" sz="3200" dirty="0"/>
          </a:p>
          <a:p>
            <a:pPr marL="393700" indent="-285750"/>
            <a:r>
              <a:rPr lang="en-CA" sz="3200" dirty="0"/>
              <a:t>Examples:  </a:t>
            </a:r>
            <a:endParaRPr lang="en-CA" sz="3200" dirty="0"/>
          </a:p>
          <a:p>
            <a:pPr marL="847725" lvl="1"/>
            <a:r>
              <a:rPr lang="en-CA" sz="2800" dirty="0"/>
              <a:t>Create some objects to work with</a:t>
            </a:r>
            <a:endParaRPr lang="en-CA" sz="2800" dirty="0"/>
          </a:p>
          <a:p>
            <a:pPr marL="847725" lvl="1"/>
            <a:r>
              <a:rPr lang="en-CA" sz="2800" dirty="0"/>
              <a:t>Open a network connection</a:t>
            </a:r>
            <a:endParaRPr lang="en-CA" sz="2800" dirty="0"/>
          </a:p>
          <a:p>
            <a:pPr marL="847725" lvl="1"/>
            <a:r>
              <a:rPr lang="en-CA" sz="2800" dirty="0"/>
              <a:t>Open a file to read/write </a:t>
            </a:r>
            <a:endParaRPr lang="en-CA" sz="2800"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p:cNvSpPr>
          <p:nvPr>
            <p:ph type="title"/>
          </p:nvPr>
        </p:nvSpPr>
        <p:spPr/>
        <p:txBody>
          <a:bodyPr/>
          <a:lstStyle/>
          <a:p>
            <a:r>
              <a:rPr lang="en-CA" dirty="0" smtClean="0"/>
              <a:t>Tear-Down</a:t>
            </a:r>
            <a:endParaRPr lang="en-CA" dirty="0"/>
          </a:p>
        </p:txBody>
      </p:sp>
      <p:sp>
        <p:nvSpPr>
          <p:cNvPr id="41989" name="Rectangle 3"/>
          <p:cNvSpPr>
            <a:spLocks noGrp="1"/>
          </p:cNvSpPr>
          <p:nvPr>
            <p:ph idx="1"/>
          </p:nvPr>
        </p:nvSpPr>
        <p:spPr/>
        <p:txBody>
          <a:bodyPr/>
          <a:lstStyle/>
          <a:p>
            <a:pPr marL="393700" indent="-285750"/>
            <a:r>
              <a:rPr lang="en-CA" sz="3200" dirty="0"/>
              <a:t>Tasks to clean up after execution of each test case. </a:t>
            </a:r>
            <a:endParaRPr lang="en-CA" sz="3200" dirty="0"/>
          </a:p>
          <a:p>
            <a:pPr marL="393700" indent="-285750"/>
            <a:r>
              <a:rPr lang="en-CA" sz="3200" dirty="0"/>
              <a:t>Ensures </a:t>
            </a:r>
            <a:endParaRPr lang="en-CA" sz="3200" dirty="0"/>
          </a:p>
          <a:p>
            <a:pPr marL="847725" lvl="1"/>
            <a:r>
              <a:rPr lang="en-CA" sz="2800" dirty="0"/>
              <a:t>Resources are released</a:t>
            </a:r>
            <a:endParaRPr lang="en-CA" sz="2800" dirty="0"/>
          </a:p>
          <a:p>
            <a:pPr marL="847725" lvl="1"/>
            <a:r>
              <a:rPr lang="en-CA" sz="2800" dirty="0"/>
              <a:t>the system is in a known state for the next test case</a:t>
            </a:r>
            <a:endParaRPr lang="en-CA" sz="2800" dirty="0"/>
          </a:p>
          <a:p>
            <a:pPr marL="393700" indent="-285750"/>
            <a:r>
              <a:rPr lang="en-CA" sz="3200" dirty="0"/>
              <a:t>Clean up should not be done at the end of a test case,</a:t>
            </a:r>
            <a:endParaRPr lang="en-CA" sz="3200" dirty="0"/>
          </a:p>
          <a:p>
            <a:pPr marL="847725" lvl="1"/>
            <a:r>
              <a:rPr lang="en-CA" sz="2800" dirty="0"/>
              <a:t>since a failure ends execution of a test case at that point</a:t>
            </a:r>
            <a:endParaRPr lang="en-CA" sz="2800"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p:cNvSpPr>
          <p:nvPr>
            <p:ph type="title"/>
          </p:nvPr>
        </p:nvSpPr>
        <p:spPr/>
        <p:txBody>
          <a:bodyPr/>
          <a:lstStyle/>
          <a:p>
            <a:r>
              <a:rPr lang="en-CA" sz="3200" dirty="0"/>
              <a:t>Method Annotations for Set-Up and Tear-Down</a:t>
            </a:r>
            <a:endParaRPr lang="en-CA" sz="3200" dirty="0"/>
          </a:p>
        </p:txBody>
      </p:sp>
      <p:sp>
        <p:nvSpPr>
          <p:cNvPr id="43013" name="Rectangle 3"/>
          <p:cNvSpPr>
            <a:spLocks noGrp="1"/>
          </p:cNvSpPr>
          <p:nvPr>
            <p:ph idx="1"/>
          </p:nvPr>
        </p:nvSpPr>
        <p:spPr/>
        <p:txBody>
          <a:bodyPr/>
          <a:lstStyle/>
          <a:p>
            <a:pPr marL="393700" indent="-285750"/>
            <a:r>
              <a:rPr lang="en-CA" sz="2400" dirty="0">
                <a:solidFill>
                  <a:srgbClr val="FF0000"/>
                </a:solidFill>
                <a:latin typeface="+mn-lt"/>
              </a:rPr>
              <a:t>@</a:t>
            </a:r>
            <a:r>
              <a:rPr lang="en-CA" sz="2400" dirty="0" err="1">
                <a:solidFill>
                  <a:srgbClr val="FF0000"/>
                </a:solidFill>
                <a:latin typeface="+mn-lt"/>
              </a:rPr>
              <a:t>BeforeEach</a:t>
            </a:r>
            <a:r>
              <a:rPr lang="en-CA" sz="2400" dirty="0">
                <a:latin typeface="+mn-lt"/>
              </a:rPr>
              <a:t> </a:t>
            </a:r>
            <a:r>
              <a:rPr lang="en-CA" dirty="0"/>
              <a:t>annotation: set-up</a:t>
            </a:r>
            <a:endParaRPr lang="en-CA" dirty="0"/>
          </a:p>
          <a:p>
            <a:pPr marL="742950" lvl="1" indent="-285750"/>
            <a:r>
              <a:rPr lang="en-CA" dirty="0"/>
              <a:t>code to run before </a:t>
            </a:r>
            <a:r>
              <a:rPr lang="en-CA" u="sng" dirty="0"/>
              <a:t>each</a:t>
            </a:r>
            <a:r>
              <a:rPr lang="en-CA" dirty="0"/>
              <a:t> test case.</a:t>
            </a:r>
            <a:endParaRPr lang="en-CA" dirty="0"/>
          </a:p>
          <a:p>
            <a:pPr marL="393700" indent="-285750"/>
            <a:r>
              <a:rPr lang="en-CA" sz="2400" dirty="0">
                <a:solidFill>
                  <a:srgbClr val="FF0000"/>
                </a:solidFill>
                <a:latin typeface="+mn-lt"/>
              </a:rPr>
              <a:t>@</a:t>
            </a:r>
            <a:r>
              <a:rPr lang="en-CA" sz="2400" dirty="0" err="1">
                <a:solidFill>
                  <a:srgbClr val="FF0000"/>
                </a:solidFill>
                <a:latin typeface="+mn-lt"/>
              </a:rPr>
              <a:t>AfterEach</a:t>
            </a:r>
            <a:r>
              <a:rPr lang="en-CA" sz="2400" dirty="0">
                <a:latin typeface="+mn-lt"/>
              </a:rPr>
              <a:t> </a:t>
            </a:r>
            <a:r>
              <a:rPr lang="en-CA" dirty="0"/>
              <a:t>annotation: Teardown </a:t>
            </a:r>
            <a:endParaRPr lang="en-CA" dirty="0"/>
          </a:p>
          <a:p>
            <a:pPr marL="742950" lvl="1" indent="-285750"/>
            <a:r>
              <a:rPr lang="en-CA" dirty="0"/>
              <a:t>code to run after </a:t>
            </a:r>
            <a:r>
              <a:rPr lang="en-CA" i="1" dirty="0"/>
              <a:t>each</a:t>
            </a:r>
            <a:r>
              <a:rPr lang="en-CA" dirty="0"/>
              <a:t> test case. </a:t>
            </a:r>
            <a:endParaRPr lang="en-CA" dirty="0"/>
          </a:p>
          <a:p>
            <a:pPr marL="742950" lvl="1" indent="-285750"/>
            <a:r>
              <a:rPr lang="en-CA" dirty="0"/>
              <a:t>will run regardless of the verdict, even if exceptions are thrown in the test case or an assertion fails.</a:t>
            </a:r>
            <a:endParaRPr lang="en-CA" dirty="0"/>
          </a:p>
          <a:p>
            <a:pPr marL="342900" indent="-342900"/>
            <a:r>
              <a:rPr lang="en-CA" dirty="0"/>
              <a:t>Multiple annotations are allowed</a:t>
            </a:r>
            <a:endParaRPr lang="en-CA" dirty="0"/>
          </a:p>
          <a:p>
            <a:pPr marL="742950" lvl="1" indent="-285750"/>
            <a:r>
              <a:rPr lang="en-CA" dirty="0"/>
              <a:t>all methods annotated with </a:t>
            </a:r>
            <a:r>
              <a:rPr lang="en-CA" dirty="0">
                <a:solidFill>
                  <a:srgbClr val="FF0000"/>
                </a:solidFill>
                <a:latin typeface="+mn-lt"/>
              </a:rPr>
              <a:t>@</a:t>
            </a:r>
            <a:r>
              <a:rPr lang="en-CA" dirty="0" err="1">
                <a:solidFill>
                  <a:srgbClr val="FF0000"/>
                </a:solidFill>
                <a:latin typeface="+mn-lt"/>
              </a:rPr>
              <a:t>BeforeEach</a:t>
            </a:r>
            <a:r>
              <a:rPr lang="en-CA" dirty="0">
                <a:latin typeface="+mn-lt"/>
              </a:rPr>
              <a:t> </a:t>
            </a:r>
            <a:r>
              <a:rPr lang="en-CA" dirty="0"/>
              <a:t>will be run before </a:t>
            </a:r>
            <a:r>
              <a:rPr lang="en-CA" i="1" u="sng" dirty="0">
                <a:solidFill>
                  <a:srgbClr val="800000"/>
                </a:solidFill>
              </a:rPr>
              <a:t>each</a:t>
            </a:r>
            <a:r>
              <a:rPr lang="en-CA" dirty="0"/>
              <a:t> test case</a:t>
            </a:r>
            <a:endParaRPr lang="en-CA" dirty="0"/>
          </a:p>
          <a:p>
            <a:pPr marL="742950" lvl="1" indent="-285750"/>
            <a:r>
              <a:rPr lang="en-CA" dirty="0"/>
              <a:t>but no guarantee of execution order</a:t>
            </a:r>
            <a:endParaRPr lang="en-CA"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1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01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01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p:cNvSpPr>
          <p:nvPr>
            <p:ph type="title"/>
          </p:nvPr>
        </p:nvSpPr>
        <p:spPr/>
        <p:txBody>
          <a:bodyPr/>
          <a:lstStyle/>
          <a:p>
            <a:r>
              <a:rPr lang="en-US" sz="3200" dirty="0"/>
              <a:t>Example:  Using a File as a Test Fixture</a:t>
            </a:r>
            <a:endParaRPr lang="en-CA"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
        <p:nvSpPr>
          <p:cNvPr id="6" name="Rectangle 3"/>
          <p:cNvSpPr>
            <a:spLocks noGrp="1"/>
          </p:cNvSpPr>
          <p:nvPr>
            <p:ph sz="half" idx="1"/>
          </p:nvPr>
        </p:nvSpPr>
        <p:spPr>
          <a:xfrm>
            <a:off x="1158240" y="1386840"/>
            <a:ext cx="4038600" cy="5097462"/>
          </a:xfrm>
        </p:spPr>
        <p:txBody>
          <a:bodyPr/>
          <a:lstStyle/>
          <a:p>
            <a:pPr marL="342900" indent="-342900">
              <a:spcBef>
                <a:spcPct val="0"/>
              </a:spcBef>
              <a:buNone/>
            </a:pPr>
            <a:r>
              <a:rPr lang="en-CA" sz="2000" dirty="0">
                <a:solidFill>
                  <a:srgbClr val="3333CC"/>
                </a:solidFill>
                <a:latin typeface="+mn-lt"/>
                <a:cs typeface="Menlo Regular"/>
              </a:rPr>
              <a:t>public class OutputTest {</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private File output; </a:t>
            </a:r>
            <a:endParaRPr lang="en-CA" sz="2000" dirty="0">
              <a:solidFill>
                <a:srgbClr val="3333CC"/>
              </a:solidFill>
              <a:latin typeface="+mn-lt"/>
              <a:cs typeface="Menlo Regular"/>
            </a:endParaRPr>
          </a:p>
          <a:p>
            <a:pPr marL="342900" indent="-342900">
              <a:spcBef>
                <a:spcPct val="0"/>
              </a:spcBef>
              <a:buNone/>
            </a:pP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a:t>
            </a:r>
            <a:r>
              <a:rPr lang="en-CA" sz="2000" dirty="0">
                <a:solidFill>
                  <a:srgbClr val="FF0000"/>
                </a:solidFill>
                <a:latin typeface="+mn-lt"/>
                <a:cs typeface="Menlo Regular"/>
              </a:rPr>
              <a:t>@</a:t>
            </a:r>
            <a:r>
              <a:rPr lang="en-CA" sz="2000" dirty="0" err="1">
                <a:solidFill>
                  <a:srgbClr val="FF0000"/>
                </a:solidFill>
                <a:latin typeface="+mn-lt"/>
                <a:cs typeface="Menlo Regular"/>
              </a:rPr>
              <a:t>BeforeEach</a:t>
            </a:r>
            <a:endParaRPr lang="en-CA" sz="2000" dirty="0">
              <a:solidFill>
                <a:srgbClr val="FF0000"/>
              </a:solidFill>
              <a:latin typeface="+mn-lt"/>
              <a:cs typeface="Menlo Regular"/>
            </a:endParaRPr>
          </a:p>
          <a:p>
            <a:pPr marL="342900" indent="-342900">
              <a:spcBef>
                <a:spcPct val="0"/>
              </a:spcBef>
              <a:buNone/>
            </a:pPr>
            <a:r>
              <a:rPr lang="en-CA" sz="2000" dirty="0">
                <a:solidFill>
                  <a:srgbClr val="FF0000"/>
                </a:solidFill>
                <a:latin typeface="+mn-lt"/>
                <a:cs typeface="Menlo Regular"/>
              </a:rPr>
              <a:t>    </a:t>
            </a:r>
            <a:r>
              <a:rPr lang="en-CA" sz="2000" dirty="0">
                <a:solidFill>
                  <a:srgbClr val="3333CC"/>
                </a:solidFill>
                <a:latin typeface="+mn-lt"/>
                <a:cs typeface="Menlo Regular"/>
              </a:rPr>
              <a:t>public void createOutputFile() { </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output = new File(...);</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a:t>
            </a:r>
            <a:r>
              <a:rPr lang="en-CA" sz="2000" dirty="0">
                <a:solidFill>
                  <a:srgbClr val="FF0000"/>
                </a:solidFill>
                <a:latin typeface="+mn-lt"/>
                <a:cs typeface="Menlo Regular"/>
              </a:rPr>
              <a:t>@</a:t>
            </a:r>
            <a:r>
              <a:rPr lang="en-CA" sz="2000" dirty="0" err="1">
                <a:solidFill>
                  <a:srgbClr val="FF0000"/>
                </a:solidFill>
                <a:latin typeface="+mn-lt"/>
                <a:cs typeface="Menlo Regular"/>
              </a:rPr>
              <a:t>AfterEach</a:t>
            </a:r>
            <a:endParaRPr lang="en-CA" sz="2000" dirty="0">
              <a:solidFill>
                <a:srgbClr val="FF0000"/>
              </a:solidFill>
              <a:latin typeface="+mn-lt"/>
              <a:cs typeface="Menlo Regular"/>
            </a:endParaRPr>
          </a:p>
          <a:p>
            <a:pPr marL="342900" indent="-342900">
              <a:spcBef>
                <a:spcPct val="0"/>
              </a:spcBef>
              <a:buNone/>
            </a:pPr>
            <a:r>
              <a:rPr lang="en-CA" sz="2000" dirty="0">
                <a:solidFill>
                  <a:srgbClr val="FF0000"/>
                </a:solidFill>
                <a:latin typeface="+mn-lt"/>
                <a:cs typeface="Menlo Regular"/>
              </a:rPr>
              <a:t>    </a:t>
            </a:r>
            <a:r>
              <a:rPr lang="en-CA" sz="2000" dirty="0">
                <a:solidFill>
                  <a:srgbClr val="3333CC"/>
                </a:solidFill>
                <a:latin typeface="+mn-lt"/>
                <a:cs typeface="Menlo Regular"/>
              </a:rPr>
              <a:t>public void deleteOutputFile() {</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output.close(); </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output.delete();		</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 </a:t>
            </a:r>
            <a:endParaRPr lang="en-CA" sz="2000" dirty="0">
              <a:solidFill>
                <a:srgbClr val="3333CC"/>
              </a:solidFill>
              <a:latin typeface="+mn-lt"/>
              <a:cs typeface="Menlo Regular"/>
            </a:endParaRPr>
          </a:p>
        </p:txBody>
      </p:sp>
      <p:sp>
        <p:nvSpPr>
          <p:cNvPr id="7" name="Content Placeholder 2"/>
          <p:cNvSpPr txBox="1"/>
          <p:nvPr/>
        </p:nvSpPr>
        <p:spPr>
          <a:xfrm>
            <a:off x="5730240" y="1394778"/>
            <a:ext cx="4038600" cy="5097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000" smtClean="0">
                <a:solidFill>
                  <a:srgbClr val="FF0000"/>
                </a:solidFill>
                <a:latin typeface="Arial" panose="020B0604020202020204"/>
              </a:rPr>
              <a:t>    @Test</a:t>
            </a:r>
            <a:r>
              <a:rPr lang="en-CA" sz="2000" smtClean="0">
                <a:solidFill>
                  <a:srgbClr val="3333CC"/>
                </a:solidFill>
                <a:latin typeface="Arial" panose="020B0604020202020204"/>
              </a:rPr>
              <a:t> </a:t>
            </a:r>
            <a:endParaRPr lang="en-CA" sz="2000" smtClean="0">
              <a:solidFill>
                <a:srgbClr val="3333CC"/>
              </a:solidFill>
              <a:latin typeface="Arial" panose="020B0604020202020204"/>
            </a:endParaRPr>
          </a:p>
          <a:p>
            <a:pPr marL="0" indent="0">
              <a:buFont typeface="Arial" panose="020B0604020202020204" pitchFamily="34" charset="0"/>
              <a:buNone/>
            </a:pPr>
            <a:r>
              <a:rPr lang="en-CA" sz="2000" smtClean="0">
                <a:solidFill>
                  <a:srgbClr val="3333CC"/>
                </a:solidFill>
                <a:latin typeface="Arial" panose="020B0604020202020204"/>
              </a:rPr>
              <a:t>    public void test1WithFile() {</a:t>
            </a:r>
            <a:endParaRPr lang="en-CA" sz="2000" smtClean="0">
              <a:solidFill>
                <a:srgbClr val="3333CC"/>
              </a:solidFill>
              <a:latin typeface="Arial" panose="020B0604020202020204"/>
            </a:endParaRPr>
          </a:p>
          <a:p>
            <a:pPr marL="0" indent="0">
              <a:buFont typeface="Arial" panose="020B0604020202020204" pitchFamily="34" charset="0"/>
              <a:buNone/>
            </a:pPr>
            <a:r>
              <a:rPr lang="en-US" sz="2000" smtClean="0">
                <a:solidFill>
                  <a:srgbClr val="3333CC"/>
                </a:solidFill>
                <a:latin typeface="Arial" panose="020B0604020202020204"/>
              </a:rPr>
              <a:t>       </a:t>
            </a:r>
            <a:r>
              <a:rPr lang="en-US" sz="2000" smtClean="0">
                <a:solidFill>
                  <a:srgbClr val="008000"/>
                </a:solidFill>
                <a:latin typeface="Arial" panose="020B0604020202020204"/>
              </a:rPr>
              <a:t>// code for test case </a:t>
            </a:r>
            <a:endParaRPr lang="en-US" sz="2000" smtClean="0">
              <a:solidFill>
                <a:srgbClr val="008000"/>
              </a:solidFill>
              <a:latin typeface="Arial" panose="020B0604020202020204"/>
            </a:endParaRPr>
          </a:p>
          <a:p>
            <a:pPr marL="0" indent="0">
              <a:buFont typeface="Arial" panose="020B0604020202020204" pitchFamily="34" charset="0"/>
              <a:buNone/>
            </a:pPr>
            <a:r>
              <a:rPr lang="en-US" sz="2000" smtClean="0">
                <a:solidFill>
                  <a:srgbClr val="008000"/>
                </a:solidFill>
                <a:latin typeface="Arial" panose="020B0604020202020204"/>
              </a:rPr>
              <a:t>       …</a:t>
            </a:r>
            <a:endParaRPr lang="en-US" sz="2000" smtClean="0">
              <a:solidFill>
                <a:srgbClr val="008000"/>
              </a:solidFill>
              <a:latin typeface="Arial" panose="020B0604020202020204"/>
            </a:endParaRPr>
          </a:p>
          <a:p>
            <a:pPr marL="0" indent="0">
              <a:buFont typeface="Arial" panose="020B0604020202020204" pitchFamily="34" charset="0"/>
              <a:buNone/>
            </a:pPr>
            <a:r>
              <a:rPr lang="en-US" sz="2000" smtClean="0">
                <a:solidFill>
                  <a:srgbClr val="3333CC"/>
                </a:solidFill>
                <a:latin typeface="Arial" panose="020B0604020202020204"/>
              </a:rPr>
              <a:t>    } </a:t>
            </a:r>
            <a:endParaRPr lang="en-US" sz="2000" smtClean="0">
              <a:solidFill>
                <a:srgbClr val="3333CC"/>
              </a:solidFill>
              <a:latin typeface="Arial" panose="020B0604020202020204"/>
            </a:endParaRPr>
          </a:p>
          <a:p>
            <a:pPr marL="0" indent="0">
              <a:buFont typeface="Arial" panose="020B0604020202020204" pitchFamily="34" charset="0"/>
              <a:buNone/>
            </a:pPr>
            <a:endParaRPr lang="en-US" sz="2000" smtClean="0">
              <a:solidFill>
                <a:srgbClr val="3333CC"/>
              </a:solidFill>
              <a:latin typeface="Arial" panose="020B0604020202020204"/>
            </a:endParaRPr>
          </a:p>
          <a:p>
            <a:pPr marL="0" indent="0">
              <a:buFont typeface="Arial" panose="020B0604020202020204" pitchFamily="34" charset="0"/>
              <a:buNone/>
            </a:pPr>
            <a:r>
              <a:rPr lang="en-US" sz="2000" smtClean="0">
                <a:solidFill>
                  <a:srgbClr val="FF0000"/>
                </a:solidFill>
                <a:latin typeface="Arial" panose="020B0604020202020204"/>
              </a:rPr>
              <a:t>    @Test</a:t>
            </a:r>
            <a:r>
              <a:rPr lang="en-US" sz="2000" smtClean="0">
                <a:solidFill>
                  <a:srgbClr val="3333CC"/>
                </a:solidFill>
                <a:latin typeface="Arial" panose="020B0604020202020204"/>
              </a:rPr>
              <a:t> </a:t>
            </a:r>
            <a:endParaRPr lang="en-US" sz="2000" smtClean="0">
              <a:solidFill>
                <a:srgbClr val="3333CC"/>
              </a:solidFill>
              <a:latin typeface="Arial" panose="020B0604020202020204"/>
            </a:endParaRPr>
          </a:p>
          <a:p>
            <a:pPr marL="0" indent="0">
              <a:buFont typeface="Arial" panose="020B0604020202020204" pitchFamily="34" charset="0"/>
              <a:buNone/>
            </a:pPr>
            <a:r>
              <a:rPr lang="en-US" sz="2000" smtClean="0">
                <a:solidFill>
                  <a:srgbClr val="3333CC"/>
                </a:solidFill>
                <a:latin typeface="Arial" panose="020B0604020202020204"/>
              </a:rPr>
              <a:t>    public void test2WithFile() {</a:t>
            </a:r>
            <a:endParaRPr lang="en-US" sz="2000" smtClean="0">
              <a:solidFill>
                <a:srgbClr val="3333CC"/>
              </a:solidFill>
              <a:latin typeface="Arial" panose="020B0604020202020204"/>
            </a:endParaRPr>
          </a:p>
          <a:p>
            <a:pPr marL="0" indent="0">
              <a:buFont typeface="Arial" panose="020B0604020202020204" pitchFamily="34" charset="0"/>
              <a:buNone/>
            </a:pPr>
            <a:r>
              <a:rPr lang="en-US" sz="2000" smtClean="0">
                <a:solidFill>
                  <a:srgbClr val="3333CC"/>
                </a:solidFill>
                <a:latin typeface="Arial" panose="020B0604020202020204"/>
              </a:rPr>
              <a:t>      </a:t>
            </a:r>
            <a:r>
              <a:rPr lang="en-US" sz="2000" smtClean="0">
                <a:solidFill>
                  <a:srgbClr val="008000"/>
                </a:solidFill>
                <a:latin typeface="Arial" panose="020B0604020202020204"/>
              </a:rPr>
              <a:t> // code for test case </a:t>
            </a:r>
            <a:endParaRPr lang="en-US" sz="2000" smtClean="0">
              <a:solidFill>
                <a:srgbClr val="008000"/>
              </a:solidFill>
              <a:latin typeface="Arial" panose="020B0604020202020204"/>
            </a:endParaRPr>
          </a:p>
          <a:p>
            <a:pPr marL="0" indent="0">
              <a:buFont typeface="Arial" panose="020B0604020202020204" pitchFamily="34" charset="0"/>
              <a:buNone/>
            </a:pPr>
            <a:r>
              <a:rPr lang="en-US" sz="2000" smtClean="0">
                <a:solidFill>
                  <a:srgbClr val="008000"/>
                </a:solidFill>
                <a:latin typeface="Arial" panose="020B0604020202020204"/>
              </a:rPr>
              <a:t>       …</a:t>
            </a:r>
            <a:endParaRPr lang="en-US" sz="2000" smtClean="0">
              <a:solidFill>
                <a:srgbClr val="008000"/>
              </a:solidFill>
              <a:latin typeface="Arial" panose="020B0604020202020204"/>
            </a:endParaRPr>
          </a:p>
          <a:p>
            <a:pPr marL="0" indent="0">
              <a:buFont typeface="Arial" panose="020B0604020202020204" pitchFamily="34" charset="0"/>
              <a:buNone/>
            </a:pPr>
            <a:r>
              <a:rPr lang="en-US" sz="2000" smtClean="0">
                <a:solidFill>
                  <a:srgbClr val="3333CC"/>
                </a:solidFill>
                <a:latin typeface="Arial" panose="020B0604020202020204"/>
              </a:rPr>
              <a:t>    }</a:t>
            </a:r>
            <a:endParaRPr lang="en-US" sz="2000" smtClean="0">
              <a:solidFill>
                <a:srgbClr val="3333CC"/>
              </a:solidFill>
              <a:latin typeface="Arial" panose="020B0604020202020204"/>
            </a:endParaRPr>
          </a:p>
          <a:p>
            <a:pPr marL="0" indent="0">
              <a:buFont typeface="Arial" panose="020B0604020202020204" pitchFamily="34" charset="0"/>
              <a:buNone/>
            </a:pPr>
            <a:r>
              <a:rPr lang="en-US" sz="2000" smtClean="0">
                <a:solidFill>
                  <a:srgbClr val="3333CC"/>
                </a:solidFill>
                <a:latin typeface="Arial" panose="020B0604020202020204"/>
              </a:rPr>
              <a:t>}</a:t>
            </a:r>
            <a:r>
              <a:rPr lang="en-US" sz="2000" smtClean="0">
                <a:solidFill>
                  <a:srgbClr val="000000"/>
                </a:solidFill>
                <a:latin typeface="Arial" panose="020B0604020202020204"/>
              </a:rPr>
              <a:t> </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p:cNvSpPr>
          <p:nvPr>
            <p:ph type="title"/>
          </p:nvPr>
        </p:nvSpPr>
        <p:spPr/>
        <p:txBody>
          <a:bodyPr/>
          <a:lstStyle/>
          <a:p>
            <a:r>
              <a:rPr lang="en-CA" dirty="0"/>
              <a:t>Method Execution Order</a:t>
            </a:r>
            <a:endParaRPr lang="en-CA" dirty="0"/>
          </a:p>
        </p:txBody>
      </p:sp>
      <p:sp>
        <p:nvSpPr>
          <p:cNvPr id="45061" name="Rectangle 3"/>
          <p:cNvSpPr>
            <a:spLocks noGrp="1"/>
          </p:cNvSpPr>
          <p:nvPr>
            <p:ph idx="1"/>
          </p:nvPr>
        </p:nvSpPr>
        <p:spPr/>
        <p:txBody>
          <a:bodyPr/>
          <a:lstStyle/>
          <a:p>
            <a:pPr marL="457200" indent="-457200">
              <a:buFontTx/>
              <a:buAutoNum type="arabicPeriod"/>
            </a:pPr>
            <a:r>
              <a:rPr lang="en-CA" dirty="0">
                <a:solidFill>
                  <a:srgbClr val="3333CC"/>
                </a:solidFill>
                <a:latin typeface="+mn-lt"/>
              </a:rPr>
              <a:t>createOutputFile()</a:t>
            </a:r>
            <a:endParaRPr lang="en-CA" dirty="0">
              <a:solidFill>
                <a:srgbClr val="3333CC"/>
              </a:solidFill>
              <a:latin typeface="+mn-lt"/>
            </a:endParaRPr>
          </a:p>
          <a:p>
            <a:pPr marL="457200" indent="-457200">
              <a:buFontTx/>
              <a:buAutoNum type="arabicPeriod"/>
            </a:pPr>
            <a:r>
              <a:rPr lang="en-CA" dirty="0">
                <a:solidFill>
                  <a:srgbClr val="3333CC"/>
                </a:solidFill>
                <a:latin typeface="+mn-lt"/>
              </a:rPr>
              <a:t>test</a:t>
            </a:r>
            <a:r>
              <a:rPr lang="en-CA" dirty="0">
                <a:solidFill>
                  <a:srgbClr val="FF0000"/>
                </a:solidFill>
                <a:latin typeface="+mn-lt"/>
              </a:rPr>
              <a:t>1</a:t>
            </a:r>
            <a:r>
              <a:rPr lang="en-CA" dirty="0">
                <a:solidFill>
                  <a:srgbClr val="3333CC"/>
                </a:solidFill>
                <a:latin typeface="+mn-lt"/>
              </a:rPr>
              <a:t>WithFile()		</a:t>
            </a:r>
            <a:endParaRPr lang="en-CA" dirty="0">
              <a:solidFill>
                <a:srgbClr val="3333CC"/>
              </a:solidFill>
              <a:latin typeface="+mn-lt"/>
            </a:endParaRPr>
          </a:p>
          <a:p>
            <a:pPr marL="457200" indent="-457200">
              <a:buFontTx/>
              <a:buAutoNum type="arabicPeriod"/>
            </a:pPr>
            <a:r>
              <a:rPr lang="en-CA" dirty="0">
                <a:solidFill>
                  <a:srgbClr val="3333CC"/>
                </a:solidFill>
                <a:latin typeface="+mn-lt"/>
              </a:rPr>
              <a:t>deleteOutputFile()</a:t>
            </a:r>
            <a:endParaRPr lang="en-CA" dirty="0">
              <a:solidFill>
                <a:srgbClr val="3333CC"/>
              </a:solidFill>
              <a:latin typeface="+mn-lt"/>
            </a:endParaRPr>
          </a:p>
          <a:p>
            <a:pPr marL="457200" indent="-457200">
              <a:buFontTx/>
              <a:buAutoNum type="arabicPeriod"/>
            </a:pPr>
            <a:r>
              <a:rPr lang="en-CA" dirty="0">
                <a:solidFill>
                  <a:srgbClr val="3333CC"/>
                </a:solidFill>
                <a:latin typeface="+mn-lt"/>
              </a:rPr>
              <a:t>createOutputFile()</a:t>
            </a:r>
            <a:endParaRPr lang="en-CA" dirty="0">
              <a:solidFill>
                <a:srgbClr val="3333CC"/>
              </a:solidFill>
              <a:latin typeface="+mn-lt"/>
            </a:endParaRPr>
          </a:p>
          <a:p>
            <a:pPr marL="457200" indent="-457200">
              <a:buFontTx/>
              <a:buAutoNum type="arabicPeriod"/>
            </a:pPr>
            <a:r>
              <a:rPr lang="en-CA" dirty="0">
                <a:solidFill>
                  <a:srgbClr val="3333CC"/>
                </a:solidFill>
                <a:latin typeface="+mn-lt"/>
              </a:rPr>
              <a:t>test</a:t>
            </a:r>
            <a:r>
              <a:rPr lang="en-CA" dirty="0">
                <a:solidFill>
                  <a:srgbClr val="FF0000"/>
                </a:solidFill>
                <a:latin typeface="+mn-lt"/>
              </a:rPr>
              <a:t>2</a:t>
            </a:r>
            <a:r>
              <a:rPr lang="en-CA" dirty="0">
                <a:solidFill>
                  <a:srgbClr val="3333CC"/>
                </a:solidFill>
                <a:latin typeface="+mn-lt"/>
              </a:rPr>
              <a:t>WithFile()</a:t>
            </a:r>
            <a:endParaRPr lang="en-CA" dirty="0">
              <a:solidFill>
                <a:srgbClr val="3333CC"/>
              </a:solidFill>
              <a:latin typeface="+mn-lt"/>
            </a:endParaRPr>
          </a:p>
          <a:p>
            <a:pPr marL="457200" indent="-457200">
              <a:buFontTx/>
              <a:buAutoNum type="arabicPeriod"/>
            </a:pPr>
            <a:r>
              <a:rPr lang="en-CA" dirty="0">
                <a:solidFill>
                  <a:srgbClr val="3333CC"/>
                </a:solidFill>
                <a:latin typeface="+mn-lt"/>
              </a:rPr>
              <a:t>deleteOutputFile()</a:t>
            </a:r>
            <a:endParaRPr lang="en-CA" dirty="0">
              <a:solidFill>
                <a:srgbClr val="3333CC"/>
              </a:solidFill>
              <a:latin typeface="+mn-lt"/>
            </a:endParaRPr>
          </a:p>
          <a:p>
            <a:pPr marL="107950" indent="0">
              <a:buNone/>
            </a:pPr>
            <a:endParaRPr lang="en-CA" sz="1600" dirty="0"/>
          </a:p>
          <a:p>
            <a:pPr marL="107950" indent="0">
              <a:buNone/>
            </a:pPr>
            <a:r>
              <a:rPr lang="en-CA" dirty="0" smtClean="0"/>
              <a:t>Not </a:t>
            </a:r>
            <a:r>
              <a:rPr lang="en-CA" dirty="0"/>
              <a:t>guaranteed: </a:t>
            </a:r>
            <a:endParaRPr lang="en-CA" dirty="0" smtClean="0"/>
          </a:p>
          <a:p>
            <a:pPr marL="107950" indent="0">
              <a:buNone/>
            </a:pPr>
            <a:r>
              <a:rPr lang="en-CA" sz="2400" dirty="0">
                <a:solidFill>
                  <a:srgbClr val="3333CC"/>
                </a:solidFill>
                <a:latin typeface="+mn-lt"/>
              </a:rPr>
              <a:t>                test</a:t>
            </a:r>
            <a:r>
              <a:rPr lang="en-CA" sz="2400" dirty="0">
                <a:solidFill>
                  <a:srgbClr val="FF0000"/>
                </a:solidFill>
                <a:latin typeface="+mn-lt"/>
              </a:rPr>
              <a:t>1</a:t>
            </a:r>
            <a:r>
              <a:rPr lang="en-CA" sz="2400" dirty="0">
                <a:solidFill>
                  <a:srgbClr val="3333CC"/>
                </a:solidFill>
                <a:latin typeface="+mn-lt"/>
              </a:rPr>
              <a:t>WithFile</a:t>
            </a:r>
            <a:r>
              <a:rPr lang="en-CA" dirty="0" smtClean="0"/>
              <a:t> </a:t>
            </a:r>
            <a:r>
              <a:rPr lang="en-CA" dirty="0"/>
              <a:t>runs before </a:t>
            </a:r>
            <a:r>
              <a:rPr lang="en-CA" sz="2400" dirty="0">
                <a:solidFill>
                  <a:srgbClr val="3333CC"/>
                </a:solidFill>
                <a:latin typeface="+mn-lt"/>
              </a:rPr>
              <a:t>test</a:t>
            </a:r>
            <a:r>
              <a:rPr lang="en-CA" sz="2400" dirty="0">
                <a:solidFill>
                  <a:srgbClr val="FF0000"/>
                </a:solidFill>
                <a:latin typeface="+mn-lt"/>
              </a:rPr>
              <a:t>2</a:t>
            </a:r>
            <a:r>
              <a:rPr lang="en-CA" sz="2400" dirty="0">
                <a:solidFill>
                  <a:srgbClr val="3333CC"/>
                </a:solidFill>
                <a:latin typeface="+mn-lt"/>
              </a:rPr>
              <a:t>WithFile</a:t>
            </a:r>
            <a:r>
              <a:rPr lang="en-CA" dirty="0">
                <a:solidFill>
                  <a:srgbClr val="3333CC"/>
                </a:solidFill>
              </a:rPr>
              <a:t> </a:t>
            </a:r>
            <a:endParaRPr lang="en-CA"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6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0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p:txBody>
          <a:bodyPr/>
          <a:lstStyle/>
          <a:p>
            <a:r>
              <a:rPr lang="en-CA" dirty="0"/>
              <a:t>Once-Only </a:t>
            </a:r>
            <a:r>
              <a:rPr lang="en-CA" dirty="0" smtClean="0"/>
              <a:t>Set-Up</a:t>
            </a:r>
            <a:endParaRPr lang="en-CA" dirty="0"/>
          </a:p>
        </p:txBody>
      </p:sp>
      <p:sp>
        <p:nvSpPr>
          <p:cNvPr id="46085" name="Rectangle 3"/>
          <p:cNvSpPr>
            <a:spLocks noGrp="1"/>
          </p:cNvSpPr>
          <p:nvPr>
            <p:ph idx="1"/>
          </p:nvPr>
        </p:nvSpPr>
        <p:spPr/>
        <p:txBody>
          <a:bodyPr/>
          <a:lstStyle/>
          <a:p>
            <a:pPr marL="342900" indent="-342900"/>
            <a:r>
              <a:rPr lang="en-CA" dirty="0">
                <a:solidFill>
                  <a:srgbClr val="3333CC"/>
                </a:solidFill>
                <a:latin typeface="+mn-lt"/>
              </a:rPr>
              <a:t> </a:t>
            </a:r>
            <a:r>
              <a:rPr lang="en-CA" sz="2400" dirty="0">
                <a:solidFill>
                  <a:srgbClr val="3333CC"/>
                </a:solidFill>
                <a:latin typeface="+mn-lt"/>
              </a:rPr>
              <a:t>@</a:t>
            </a:r>
            <a:r>
              <a:rPr lang="en-CA" sz="2400" dirty="0" err="1">
                <a:solidFill>
                  <a:srgbClr val="3333CC"/>
                </a:solidFill>
                <a:latin typeface="+mn-lt"/>
              </a:rPr>
              <a:t>BeforeAll</a:t>
            </a:r>
            <a:r>
              <a:rPr lang="en-CA" sz="2400" dirty="0"/>
              <a:t> </a:t>
            </a:r>
            <a:r>
              <a:rPr lang="en-CA" dirty="0"/>
              <a:t>annotation on a </a:t>
            </a:r>
            <a:r>
              <a:rPr lang="en-CA" i="1" dirty="0"/>
              <a:t>static</a:t>
            </a:r>
            <a:r>
              <a:rPr lang="en-CA" dirty="0"/>
              <a:t> method</a:t>
            </a:r>
            <a:endParaRPr lang="en-CA" dirty="0"/>
          </a:p>
          <a:p>
            <a:pPr marL="742950" lvl="1" indent="-285750"/>
            <a:r>
              <a:rPr lang="en-CA" dirty="0"/>
              <a:t>one method only</a:t>
            </a:r>
            <a:endParaRPr lang="en-CA" dirty="0"/>
          </a:p>
          <a:p>
            <a:pPr marL="342900" indent="-342900"/>
            <a:r>
              <a:rPr lang="en-CA" dirty="0"/>
              <a:t>Run the method </a:t>
            </a:r>
            <a:r>
              <a:rPr lang="en-CA" sz="2400" i="1" dirty="0"/>
              <a:t>once only</a:t>
            </a:r>
            <a:r>
              <a:rPr lang="en-CA" sz="2400" dirty="0"/>
              <a:t> for the entire test class</a:t>
            </a:r>
            <a:endParaRPr lang="en-CA" sz="2400" dirty="0"/>
          </a:p>
          <a:p>
            <a:pPr marL="742950" lvl="1" indent="-285750"/>
            <a:r>
              <a:rPr lang="en-CA" i="1" dirty="0">
                <a:solidFill>
                  <a:srgbClr val="000000"/>
                </a:solidFill>
              </a:rPr>
              <a:t>before</a:t>
            </a:r>
            <a:r>
              <a:rPr lang="en-CA" dirty="0"/>
              <a:t> any of the tests, and </a:t>
            </a:r>
            <a:endParaRPr lang="en-CA" dirty="0"/>
          </a:p>
          <a:p>
            <a:pPr marL="742950" lvl="1" indent="-285750"/>
            <a:r>
              <a:rPr lang="en-CA" i="1" dirty="0">
                <a:solidFill>
                  <a:srgbClr val="000000"/>
                </a:solidFill>
              </a:rPr>
              <a:t>before</a:t>
            </a:r>
            <a:r>
              <a:rPr lang="en-CA" dirty="0"/>
              <a:t> any </a:t>
            </a:r>
            <a:r>
              <a:rPr lang="en-CA" sz="2000" dirty="0">
                <a:solidFill>
                  <a:srgbClr val="3333CC"/>
                </a:solidFill>
                <a:latin typeface="+mn-lt"/>
              </a:rPr>
              <a:t>@</a:t>
            </a:r>
            <a:r>
              <a:rPr lang="en-CA" sz="2000" dirty="0" err="1">
                <a:solidFill>
                  <a:srgbClr val="3333CC"/>
                </a:solidFill>
                <a:latin typeface="+mn-lt"/>
              </a:rPr>
              <a:t>BeforeEach</a:t>
            </a:r>
            <a:r>
              <a:rPr lang="en-CA" sz="2000" dirty="0">
                <a:latin typeface="+mn-lt"/>
              </a:rPr>
              <a:t> </a:t>
            </a:r>
            <a:r>
              <a:rPr lang="en-CA" dirty="0"/>
              <a:t>method(s)</a:t>
            </a:r>
            <a:endParaRPr lang="en-CA" dirty="0"/>
          </a:p>
          <a:p>
            <a:pPr marL="342900" indent="-342900"/>
            <a:r>
              <a:rPr lang="en-CA" dirty="0"/>
              <a:t>Useful for starting servers, opening connections, etc. </a:t>
            </a:r>
            <a:endParaRPr lang="en-CA" dirty="0"/>
          </a:p>
          <a:p>
            <a:pPr marL="742950" lvl="1" indent="-285750"/>
            <a:r>
              <a:rPr lang="en-CA" dirty="0"/>
              <a:t>No need to reset/restart for each test case</a:t>
            </a:r>
            <a:endParaRPr lang="en-CA" dirty="0"/>
          </a:p>
          <a:p>
            <a:pPr marL="742950" lvl="1" indent="-285750"/>
            <a:r>
              <a:rPr lang="en-CA" dirty="0"/>
              <a:t>Shared, non-destructive</a:t>
            </a:r>
            <a:endParaRPr lang="en-CA" sz="2000" dirty="0">
              <a:latin typeface="Gill Sans MT" panose="020B0502020104020203"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
        <p:nvSpPr>
          <p:cNvPr id="3" name="TextBox 2"/>
          <p:cNvSpPr txBox="1"/>
          <p:nvPr/>
        </p:nvSpPr>
        <p:spPr>
          <a:xfrm>
            <a:off x="4609151" y="4894840"/>
            <a:ext cx="5791200" cy="1428083"/>
          </a:xfrm>
          <a:prstGeom prst="rect">
            <a:avLst/>
          </a:prstGeom>
          <a:solidFill>
            <a:srgbClr val="FFFFC2"/>
          </a:solidFill>
        </p:spPr>
        <p:txBody>
          <a:bodyPr wrap="square" rtlCol="0">
            <a:spAutoFit/>
          </a:bodyPr>
          <a:lstStyle/>
          <a:p>
            <a:pPr marL="285750" indent="-285750">
              <a:lnSpc>
                <a:spcPct val="90000"/>
              </a:lnSpc>
            </a:pPr>
            <a:r>
              <a:rPr lang="en-CA" sz="2400" dirty="0">
                <a:solidFill>
                  <a:srgbClr val="FF0000"/>
                </a:solidFill>
                <a:cs typeface="Menlo Regular"/>
              </a:rPr>
              <a:t>@</a:t>
            </a:r>
            <a:r>
              <a:rPr lang="en-CA" sz="2400" dirty="0" err="1">
                <a:solidFill>
                  <a:srgbClr val="FF0000"/>
                </a:solidFill>
                <a:cs typeface="Menlo Regular"/>
              </a:rPr>
              <a:t>BeforeAll</a:t>
            </a:r>
            <a:r>
              <a:rPr lang="en-CA" sz="2400" dirty="0">
                <a:cs typeface="Menlo Regular"/>
              </a:rPr>
              <a:t> </a:t>
            </a:r>
            <a:endParaRPr lang="en-CA" sz="2400" dirty="0">
              <a:cs typeface="Menlo Regular"/>
            </a:endParaRPr>
          </a:p>
          <a:p>
            <a:pPr marL="285750" indent="-285750">
              <a:lnSpc>
                <a:spcPct val="90000"/>
              </a:lnSpc>
            </a:pPr>
            <a:r>
              <a:rPr lang="en-CA" sz="2400" dirty="0">
                <a:solidFill>
                  <a:srgbClr val="3333CC"/>
                </a:solidFill>
                <a:cs typeface="Menlo Regular"/>
              </a:rPr>
              <a:t>public </a:t>
            </a:r>
            <a:r>
              <a:rPr lang="en-CA" sz="2400" dirty="0">
                <a:solidFill>
                  <a:srgbClr val="FF0000"/>
                </a:solidFill>
                <a:cs typeface="Menlo Regular"/>
              </a:rPr>
              <a:t>static</a:t>
            </a:r>
            <a:r>
              <a:rPr lang="en-CA" sz="2400" dirty="0">
                <a:solidFill>
                  <a:srgbClr val="3333CC"/>
                </a:solidFill>
                <a:cs typeface="Menlo Regular"/>
              </a:rPr>
              <a:t> void </a:t>
            </a:r>
            <a:r>
              <a:rPr lang="en-CA" sz="2400" dirty="0">
                <a:solidFill>
                  <a:srgbClr val="FF0000"/>
                </a:solidFill>
                <a:cs typeface="Menlo Regular"/>
              </a:rPr>
              <a:t>anyName</a:t>
            </a:r>
            <a:r>
              <a:rPr lang="en-CA" sz="2400" dirty="0">
                <a:solidFill>
                  <a:srgbClr val="3333CC"/>
                </a:solidFill>
                <a:cs typeface="Menlo Regular"/>
              </a:rPr>
              <a:t>() {</a:t>
            </a:r>
            <a:endParaRPr lang="en-CA" sz="2400" dirty="0">
              <a:solidFill>
                <a:srgbClr val="3333CC"/>
              </a:solidFill>
              <a:cs typeface="Menlo Regular"/>
            </a:endParaRPr>
          </a:p>
          <a:p>
            <a:pPr marL="285750" indent="-285750">
              <a:lnSpc>
                <a:spcPct val="90000"/>
              </a:lnSpc>
            </a:pPr>
            <a:r>
              <a:rPr lang="en-CA" sz="2400" dirty="0">
                <a:solidFill>
                  <a:srgbClr val="3333CC"/>
                </a:solidFill>
                <a:cs typeface="Menlo Regular"/>
              </a:rPr>
              <a:t>    </a:t>
            </a:r>
            <a:r>
              <a:rPr lang="en-CA" sz="2400" dirty="0">
                <a:solidFill>
                  <a:srgbClr val="008000"/>
                </a:solidFill>
                <a:cs typeface="Menlo Regular"/>
              </a:rPr>
              <a:t>// class setup code here</a:t>
            </a:r>
            <a:endParaRPr lang="en-CA" sz="2400" dirty="0">
              <a:solidFill>
                <a:srgbClr val="008000"/>
              </a:solidFill>
              <a:cs typeface="Menlo Regular"/>
            </a:endParaRPr>
          </a:p>
          <a:p>
            <a:pPr marL="285750" indent="-285750">
              <a:lnSpc>
                <a:spcPct val="90000"/>
              </a:lnSpc>
            </a:pPr>
            <a:r>
              <a:rPr lang="en-CA" sz="2400" dirty="0">
                <a:solidFill>
                  <a:srgbClr val="3333CC"/>
                </a:solidFill>
                <a:cs typeface="Menlo Regular"/>
              </a:rPr>
              <a:t>}</a:t>
            </a:r>
            <a:endParaRPr lang="en-CA" sz="2400" dirty="0">
              <a:solidFill>
                <a:srgbClr val="3333CC"/>
              </a:solidFill>
              <a:cs typeface="Menlo Regul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08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08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build="p"/>
      <p:bldP spid="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p:cNvSpPr>
          <p:nvPr>
            <p:ph type="title"/>
          </p:nvPr>
        </p:nvSpPr>
        <p:spPr/>
        <p:txBody>
          <a:bodyPr/>
          <a:lstStyle/>
          <a:p>
            <a:r>
              <a:rPr lang="en-CA" dirty="0"/>
              <a:t>Once-Only </a:t>
            </a:r>
            <a:r>
              <a:rPr lang="en-CA" dirty="0" smtClean="0"/>
              <a:t>Tear-Down</a:t>
            </a:r>
            <a:endParaRPr lang="en-CA" dirty="0"/>
          </a:p>
        </p:txBody>
      </p:sp>
      <p:sp>
        <p:nvSpPr>
          <p:cNvPr id="47109" name="Rectangle 3"/>
          <p:cNvSpPr>
            <a:spLocks noGrp="1"/>
          </p:cNvSpPr>
          <p:nvPr>
            <p:ph idx="1"/>
          </p:nvPr>
        </p:nvSpPr>
        <p:spPr/>
        <p:txBody>
          <a:bodyPr/>
          <a:lstStyle/>
          <a:p>
            <a:pPr marL="342900" indent="-342900"/>
            <a:r>
              <a:rPr lang="en-CA" dirty="0">
                <a:solidFill>
                  <a:srgbClr val="3333CC"/>
                </a:solidFill>
                <a:latin typeface="+mn-lt"/>
              </a:rPr>
              <a:t> </a:t>
            </a:r>
            <a:r>
              <a:rPr lang="en-CA" sz="2200" dirty="0">
                <a:solidFill>
                  <a:srgbClr val="3333CC"/>
                </a:solidFill>
                <a:latin typeface="+mn-lt"/>
              </a:rPr>
              <a:t>@</a:t>
            </a:r>
            <a:r>
              <a:rPr lang="en-CA" sz="2400" dirty="0" err="1">
                <a:solidFill>
                  <a:srgbClr val="3333CC"/>
                </a:solidFill>
                <a:latin typeface="+mn-lt"/>
              </a:rPr>
              <a:t>After</a:t>
            </a:r>
            <a:r>
              <a:rPr lang="en-CA" sz="2200" dirty="0" err="1">
                <a:solidFill>
                  <a:srgbClr val="3333CC"/>
                </a:solidFill>
              </a:rPr>
              <a:t>All</a:t>
            </a:r>
            <a:r>
              <a:rPr lang="en-CA" sz="2200" dirty="0">
                <a:latin typeface="+mn-lt"/>
              </a:rPr>
              <a:t> </a:t>
            </a:r>
            <a:r>
              <a:rPr lang="en-CA" dirty="0"/>
              <a:t>annotation on a </a:t>
            </a:r>
            <a:r>
              <a:rPr lang="en-CA" i="1" dirty="0"/>
              <a:t>static </a:t>
            </a:r>
            <a:r>
              <a:rPr lang="en-CA" dirty="0"/>
              <a:t>method</a:t>
            </a:r>
            <a:endParaRPr lang="en-CA" sz="2200" dirty="0"/>
          </a:p>
          <a:p>
            <a:pPr marL="742950" lvl="1" indent="-285750"/>
            <a:r>
              <a:rPr lang="en-CA" dirty="0"/>
              <a:t>one method only</a:t>
            </a:r>
            <a:endParaRPr lang="en-CA" dirty="0"/>
          </a:p>
          <a:p>
            <a:pPr marL="342900" indent="-342900"/>
            <a:r>
              <a:rPr lang="en-CA" dirty="0"/>
              <a:t>Run the method </a:t>
            </a:r>
            <a:r>
              <a:rPr lang="en-CA" i="1" dirty="0">
                <a:solidFill>
                  <a:srgbClr val="000000"/>
                </a:solidFill>
              </a:rPr>
              <a:t>once only </a:t>
            </a:r>
            <a:r>
              <a:rPr lang="en-CA" dirty="0"/>
              <a:t>for the entire test class</a:t>
            </a:r>
            <a:endParaRPr lang="en-CA" dirty="0"/>
          </a:p>
          <a:p>
            <a:pPr marL="742950" lvl="1" indent="-285750"/>
            <a:r>
              <a:rPr lang="en-CA" i="1" dirty="0">
                <a:solidFill>
                  <a:srgbClr val="000000"/>
                </a:solidFill>
              </a:rPr>
              <a:t>after </a:t>
            </a:r>
            <a:r>
              <a:rPr lang="en-CA" dirty="0"/>
              <a:t>any of the tests</a:t>
            </a:r>
            <a:endParaRPr lang="en-CA" dirty="0"/>
          </a:p>
          <a:p>
            <a:pPr marL="742950" lvl="1" indent="-285750"/>
            <a:r>
              <a:rPr lang="en-CA" i="1" dirty="0">
                <a:solidFill>
                  <a:srgbClr val="000000"/>
                </a:solidFill>
              </a:rPr>
              <a:t>after</a:t>
            </a:r>
            <a:r>
              <a:rPr lang="en-CA" dirty="0"/>
              <a:t> any </a:t>
            </a:r>
            <a:r>
              <a:rPr lang="en-CA" sz="2000" dirty="0">
                <a:solidFill>
                  <a:srgbClr val="3333CC"/>
                </a:solidFill>
                <a:latin typeface="+mn-lt"/>
              </a:rPr>
              <a:t>@</a:t>
            </a:r>
            <a:r>
              <a:rPr lang="en-CA" sz="2000" dirty="0" err="1">
                <a:solidFill>
                  <a:srgbClr val="3333CC"/>
                </a:solidFill>
                <a:latin typeface="+mn-lt"/>
              </a:rPr>
              <a:t>AfterEach</a:t>
            </a:r>
            <a:r>
              <a:rPr lang="en-CA" sz="2000" dirty="0">
                <a:latin typeface="+mn-lt"/>
              </a:rPr>
              <a:t> </a:t>
            </a:r>
            <a:r>
              <a:rPr lang="en-CA" dirty="0"/>
              <a:t>method(s)</a:t>
            </a:r>
            <a:endParaRPr lang="en-CA" dirty="0"/>
          </a:p>
          <a:p>
            <a:pPr marL="342900" indent="-342900"/>
            <a:r>
              <a:rPr lang="en-CA" dirty="0"/>
              <a:t>Useful for stopping servers, closing connections, etc.</a:t>
            </a:r>
            <a:endParaRPr lang="en-CA" sz="2200" dirty="0">
              <a:latin typeface="Gill Sans MT" panose="020B0502020104020203" charset="0"/>
            </a:endParaRPr>
          </a:p>
          <a:p>
            <a:pPr marL="742950" lvl="1" indent="-285750">
              <a:buNone/>
            </a:pPr>
            <a:r>
              <a:rPr lang="en-CA" sz="2000" dirty="0">
                <a:latin typeface="+mn-lt"/>
                <a:cs typeface="Menlo Regular"/>
              </a:rPr>
              <a:t> </a:t>
            </a:r>
            <a:endParaRPr lang="en-CA" sz="2000" dirty="0">
              <a:solidFill>
                <a:srgbClr val="3333CC"/>
              </a:solidFill>
              <a:latin typeface="+mn-lt"/>
              <a:cs typeface="Menlo Regular"/>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
        <p:nvSpPr>
          <p:cNvPr id="3" name="TextBox 2"/>
          <p:cNvSpPr txBox="1"/>
          <p:nvPr/>
        </p:nvSpPr>
        <p:spPr>
          <a:xfrm>
            <a:off x="2651185" y="4681268"/>
            <a:ext cx="5105400" cy="1569660"/>
          </a:xfrm>
          <a:prstGeom prst="rect">
            <a:avLst/>
          </a:prstGeom>
          <a:solidFill>
            <a:srgbClr val="FFFFC2"/>
          </a:solidFill>
        </p:spPr>
        <p:txBody>
          <a:bodyPr wrap="square" rtlCol="0">
            <a:spAutoFit/>
          </a:bodyPr>
          <a:lstStyle/>
          <a:p>
            <a:pPr marL="285750" indent="-285750"/>
            <a:r>
              <a:rPr lang="en-CA" sz="2400" dirty="0">
                <a:solidFill>
                  <a:srgbClr val="FF0000"/>
                </a:solidFill>
                <a:cs typeface="Menlo Regular"/>
              </a:rPr>
              <a:t>@</a:t>
            </a:r>
            <a:r>
              <a:rPr lang="en-CA" sz="2400" dirty="0" err="1">
                <a:solidFill>
                  <a:srgbClr val="FF0000"/>
                </a:solidFill>
                <a:cs typeface="Menlo Regular"/>
              </a:rPr>
              <a:t>AfterAll</a:t>
            </a:r>
            <a:r>
              <a:rPr lang="en-CA" sz="2400" dirty="0">
                <a:cs typeface="Menlo Regular"/>
              </a:rPr>
              <a:t> </a:t>
            </a:r>
            <a:endParaRPr lang="en-CA" sz="2400" dirty="0">
              <a:cs typeface="Menlo Regular"/>
            </a:endParaRPr>
          </a:p>
          <a:p>
            <a:pPr marL="285750" indent="-285750"/>
            <a:r>
              <a:rPr lang="en-CA" sz="2400" dirty="0">
                <a:solidFill>
                  <a:srgbClr val="3333CC"/>
                </a:solidFill>
                <a:cs typeface="Menlo Regular"/>
              </a:rPr>
              <a:t> public </a:t>
            </a:r>
            <a:r>
              <a:rPr lang="en-CA" sz="2400" dirty="0">
                <a:solidFill>
                  <a:srgbClr val="FF0000"/>
                </a:solidFill>
                <a:cs typeface="Menlo Regular"/>
              </a:rPr>
              <a:t>static</a:t>
            </a:r>
            <a:r>
              <a:rPr lang="en-CA" sz="2400" dirty="0">
                <a:solidFill>
                  <a:srgbClr val="3333CC"/>
                </a:solidFill>
                <a:cs typeface="Menlo Regular"/>
              </a:rPr>
              <a:t> void </a:t>
            </a:r>
            <a:r>
              <a:rPr lang="en-CA" sz="2400" dirty="0">
                <a:solidFill>
                  <a:srgbClr val="FF0000"/>
                </a:solidFill>
                <a:cs typeface="Menlo Regular"/>
              </a:rPr>
              <a:t>anyName</a:t>
            </a:r>
            <a:r>
              <a:rPr lang="en-CA" sz="2400" dirty="0">
                <a:solidFill>
                  <a:srgbClr val="3333CC"/>
                </a:solidFill>
                <a:cs typeface="Menlo Regular"/>
              </a:rPr>
              <a:t>() {</a:t>
            </a:r>
            <a:endParaRPr lang="en-CA" sz="2400" dirty="0">
              <a:solidFill>
                <a:srgbClr val="3333CC"/>
              </a:solidFill>
              <a:cs typeface="Menlo Regular"/>
            </a:endParaRPr>
          </a:p>
          <a:p>
            <a:pPr marL="285750" indent="-285750"/>
            <a:r>
              <a:rPr lang="en-CA" sz="2400" dirty="0">
                <a:solidFill>
                  <a:srgbClr val="3333CC"/>
                </a:solidFill>
                <a:cs typeface="Menlo Regular"/>
              </a:rPr>
              <a:t>    </a:t>
            </a:r>
            <a:r>
              <a:rPr lang="en-CA" sz="2400" dirty="0">
                <a:solidFill>
                  <a:srgbClr val="008000"/>
                </a:solidFill>
                <a:cs typeface="Menlo Regular"/>
              </a:rPr>
              <a:t>// class clean up code here</a:t>
            </a:r>
            <a:endParaRPr lang="en-CA" sz="2400" dirty="0">
              <a:solidFill>
                <a:srgbClr val="008000"/>
              </a:solidFill>
              <a:cs typeface="Menlo Regular"/>
            </a:endParaRPr>
          </a:p>
          <a:p>
            <a:pPr marL="285750" indent="-285750"/>
            <a:r>
              <a:rPr lang="en-CA" sz="2400" dirty="0">
                <a:solidFill>
                  <a:srgbClr val="3333CC"/>
                </a:solidFill>
                <a:cs typeface="Menlo Regular"/>
              </a:rPr>
              <a:t> }</a:t>
            </a:r>
            <a:endParaRPr lang="en-CA" sz="2400" dirty="0">
              <a:solidFill>
                <a:srgbClr val="3333CC"/>
              </a:solidFill>
              <a:cs typeface="Menlo Regul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10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10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p:bldP spid="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p:cNvSpPr>
          <p:nvPr>
            <p:ph type="title"/>
          </p:nvPr>
        </p:nvSpPr>
        <p:spPr/>
        <p:txBody>
          <a:bodyPr/>
          <a:lstStyle/>
          <a:p>
            <a:r>
              <a:rPr lang="en-US" dirty="0"/>
              <a:t>Timed Tests</a:t>
            </a:r>
            <a:endParaRPr lang="en-US" dirty="0"/>
          </a:p>
        </p:txBody>
      </p:sp>
      <p:sp>
        <p:nvSpPr>
          <p:cNvPr id="50181" name="Rectangle 3"/>
          <p:cNvSpPr>
            <a:spLocks noGrp="1"/>
          </p:cNvSpPr>
          <p:nvPr>
            <p:ph idx="1"/>
          </p:nvPr>
        </p:nvSpPr>
        <p:spPr/>
        <p:txBody>
          <a:bodyPr>
            <a:normAutofit lnSpcReduction="10000"/>
          </a:bodyPr>
          <a:lstStyle/>
          <a:p>
            <a:r>
              <a:rPr lang="en-US" dirty="0"/>
              <a:t>Useful for simple performance test</a:t>
            </a:r>
            <a:endParaRPr lang="en-US" dirty="0"/>
          </a:p>
          <a:p>
            <a:pPr lvl="1"/>
            <a:r>
              <a:rPr lang="en-US" dirty="0"/>
              <a:t>Network communication</a:t>
            </a:r>
            <a:endParaRPr lang="en-US" dirty="0"/>
          </a:p>
          <a:p>
            <a:pPr lvl="1"/>
            <a:r>
              <a:rPr lang="en-US" dirty="0"/>
              <a:t>Complex computation</a:t>
            </a:r>
            <a:endParaRPr lang="en-US" dirty="0"/>
          </a:p>
          <a:p>
            <a:r>
              <a:rPr lang="en-US" dirty="0"/>
              <a:t>The </a:t>
            </a:r>
            <a:r>
              <a:rPr lang="en-US" dirty="0">
                <a:solidFill>
                  <a:srgbClr val="0000FF"/>
                </a:solidFill>
              </a:rPr>
              <a:t>@Timeout</a:t>
            </a:r>
            <a:r>
              <a:rPr lang="en-US" dirty="0"/>
              <a:t> annotation</a:t>
            </a:r>
            <a:endParaRPr lang="en-US" dirty="0"/>
          </a:p>
          <a:p>
            <a:pPr lvl="1"/>
            <a:r>
              <a:rPr lang="en-US" dirty="0"/>
              <a:t>Time unit defaults to seconds but is configurable</a:t>
            </a:r>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t>The test fails</a:t>
            </a:r>
            <a:endParaRPr lang="en-US" dirty="0"/>
          </a:p>
          <a:p>
            <a:pPr lvl="1"/>
            <a:r>
              <a:rPr lang="en-US" dirty="0"/>
              <a:t>if timeout occurs before the test method completes </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
        <p:nvSpPr>
          <p:cNvPr id="3" name="TextBox 2"/>
          <p:cNvSpPr txBox="1"/>
          <p:nvPr/>
        </p:nvSpPr>
        <p:spPr>
          <a:xfrm>
            <a:off x="1884182" y="3468337"/>
            <a:ext cx="5181600" cy="1631216"/>
          </a:xfrm>
          <a:prstGeom prst="rect">
            <a:avLst/>
          </a:prstGeom>
          <a:solidFill>
            <a:srgbClr val="FFFFC2"/>
          </a:solidFill>
        </p:spPr>
        <p:txBody>
          <a:bodyPr wrap="square" rtlCol="0">
            <a:spAutoFit/>
          </a:bodyPr>
          <a:lstStyle/>
          <a:p>
            <a:pPr algn="l">
              <a:buFont typeface="Wingdings 3" panose="05040102010807070707" charset="0"/>
              <a:buNone/>
            </a:pPr>
            <a:r>
              <a:rPr lang="en-US" sz="2000" dirty="0">
                <a:solidFill>
                  <a:srgbClr val="000090"/>
                </a:solidFill>
              </a:rPr>
              <a:t>@Test</a:t>
            </a:r>
            <a:endParaRPr lang="en-US" sz="2000" dirty="0">
              <a:solidFill>
                <a:srgbClr val="000090"/>
              </a:solidFill>
            </a:endParaRPr>
          </a:p>
          <a:p>
            <a:pPr algn="l">
              <a:buFont typeface="Wingdings 3" panose="05040102010807070707" charset="0"/>
              <a:buNone/>
            </a:pPr>
            <a:r>
              <a:rPr lang="en-US" sz="2000" dirty="0">
                <a:solidFill>
                  <a:srgbClr val="FF0000"/>
                </a:solidFill>
              </a:rPr>
              <a:t>@Timeout</a:t>
            </a:r>
            <a:r>
              <a:rPr lang="en-US" sz="1600" dirty="0">
                <a:solidFill>
                  <a:srgbClr val="FF0000"/>
                </a:solidFill>
              </a:rPr>
              <a:t>(</a:t>
            </a:r>
            <a:r>
              <a:rPr lang="en-US" sz="2000" dirty="0">
                <a:solidFill>
                  <a:srgbClr val="FF0000"/>
                </a:solidFill>
              </a:rPr>
              <a:t>5)</a:t>
            </a:r>
            <a:endParaRPr lang="en-US" sz="2000" dirty="0">
              <a:solidFill>
                <a:srgbClr val="000090"/>
              </a:solidFill>
            </a:endParaRPr>
          </a:p>
          <a:p>
            <a:pPr algn="l">
              <a:buFont typeface="Wingdings 3" panose="05040102010807070707" charset="0"/>
              <a:buNone/>
            </a:pPr>
            <a:r>
              <a:rPr lang="en-US" sz="2000" dirty="0">
                <a:solidFill>
                  <a:srgbClr val="000090"/>
                </a:solidFill>
              </a:rPr>
              <a:t>public void testLengthyOperation() {</a:t>
            </a:r>
            <a:endParaRPr lang="en-US" sz="2000" dirty="0">
              <a:solidFill>
                <a:srgbClr val="000090"/>
              </a:solidFill>
            </a:endParaRPr>
          </a:p>
          <a:p>
            <a:pPr algn="l">
              <a:buFont typeface="Wingdings 3" panose="05040102010807070707" charset="0"/>
              <a:buNone/>
            </a:pPr>
            <a:r>
              <a:rPr lang="en-US" sz="2000" dirty="0">
                <a:solidFill>
                  <a:srgbClr val="000090"/>
                </a:solidFill>
              </a:rPr>
              <a:t>        ...</a:t>
            </a:r>
            <a:endParaRPr lang="en-US" sz="2000" dirty="0">
              <a:solidFill>
                <a:srgbClr val="000090"/>
              </a:solidFill>
            </a:endParaRPr>
          </a:p>
          <a:p>
            <a:pPr algn="l">
              <a:buFont typeface="Wingdings 3" panose="05040102010807070707" charset="0"/>
              <a:buNone/>
            </a:pPr>
            <a:r>
              <a:rPr lang="en-US" sz="2000" dirty="0">
                <a:solidFill>
                  <a:srgbClr val="000090"/>
                </a:solidFill>
              </a:rPr>
              <a:t>} </a:t>
            </a:r>
            <a:endParaRPr lang="en-US" sz="2000" dirty="0">
              <a:solidFill>
                <a:srgbClr val="00009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8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8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8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8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18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18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p:bldP spid="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Assertion Methods: Boolean Conditions</a:t>
            </a:r>
            <a:endParaRPr lang="en-US" sz="3600" dirty="0"/>
          </a:p>
        </p:txBody>
      </p:sp>
      <p:sp>
        <p:nvSpPr>
          <p:cNvPr id="3" name="Content Placeholder 2"/>
          <p:cNvSpPr>
            <a:spLocks noGrp="1"/>
          </p:cNvSpPr>
          <p:nvPr>
            <p:ph idx="1"/>
          </p:nvPr>
        </p:nvSpPr>
        <p:spPr>
          <a:xfrm>
            <a:off x="526211" y="1354347"/>
            <a:ext cx="9445925" cy="5211045"/>
          </a:xfrm>
        </p:spPr>
        <p:txBody>
          <a:bodyPr/>
          <a:lstStyle/>
          <a:p>
            <a:r>
              <a:rPr lang="en-CA" sz="3200" dirty="0"/>
              <a:t>Static methods defined in </a:t>
            </a:r>
            <a:r>
              <a:rPr lang="en-CA" dirty="0">
                <a:solidFill>
                  <a:srgbClr val="000090"/>
                </a:solidFill>
              </a:rPr>
              <a:t>org.junit.Assert</a:t>
            </a:r>
            <a:endParaRPr lang="en-CA" dirty="0">
              <a:solidFill>
                <a:srgbClr val="000090"/>
              </a:solidFill>
            </a:endParaRPr>
          </a:p>
          <a:p>
            <a:pPr>
              <a:lnSpc>
                <a:spcPct val="90000"/>
              </a:lnSpc>
            </a:pPr>
            <a:r>
              <a:rPr lang="en-CA" sz="3200" dirty="0"/>
              <a:t>Assert a Boolean condition is true or false</a:t>
            </a:r>
            <a:endParaRPr lang="en-CA" sz="3200" dirty="0"/>
          </a:p>
          <a:p>
            <a:pPr marL="742950" lvl="1" indent="-285750">
              <a:buNone/>
            </a:pPr>
            <a:r>
              <a:rPr lang="en-CA" sz="2600" dirty="0">
                <a:solidFill>
                  <a:srgbClr val="000090"/>
                </a:solidFill>
                <a:latin typeface="+mn-lt"/>
              </a:rPr>
              <a:t>assertTrue(</a:t>
            </a:r>
            <a:r>
              <a:rPr lang="en-CA" sz="2600" i="1" dirty="0">
                <a:solidFill>
                  <a:srgbClr val="000090"/>
                </a:solidFill>
                <a:latin typeface="+mn-lt"/>
              </a:rPr>
              <a:t>condition</a:t>
            </a:r>
            <a:r>
              <a:rPr lang="en-CA" sz="2600" dirty="0">
                <a:solidFill>
                  <a:srgbClr val="000090"/>
                </a:solidFill>
                <a:latin typeface="+mn-lt"/>
              </a:rPr>
              <a:t>)</a:t>
            </a:r>
            <a:endParaRPr lang="en-CA" sz="2600" dirty="0">
              <a:solidFill>
                <a:srgbClr val="000090"/>
              </a:solidFill>
              <a:latin typeface="+mn-lt"/>
            </a:endParaRPr>
          </a:p>
          <a:p>
            <a:pPr marL="742950" lvl="1" indent="-285750">
              <a:buNone/>
            </a:pPr>
            <a:r>
              <a:rPr lang="en-CA" sz="2600" dirty="0">
                <a:solidFill>
                  <a:srgbClr val="000090"/>
                </a:solidFill>
                <a:latin typeface="+mn-lt"/>
              </a:rPr>
              <a:t>assertFalse(</a:t>
            </a:r>
            <a:r>
              <a:rPr lang="en-CA" sz="2600" i="1" dirty="0">
                <a:solidFill>
                  <a:srgbClr val="000090"/>
                </a:solidFill>
                <a:latin typeface="+mn-lt"/>
              </a:rPr>
              <a:t>condition</a:t>
            </a:r>
            <a:r>
              <a:rPr lang="en-CA" sz="2600" dirty="0">
                <a:solidFill>
                  <a:srgbClr val="000090"/>
                </a:solidFill>
                <a:latin typeface="+mn-lt"/>
              </a:rPr>
              <a:t>)</a:t>
            </a:r>
            <a:endParaRPr lang="en-CA" sz="2600" dirty="0">
              <a:solidFill>
                <a:srgbClr val="000090"/>
              </a:solidFill>
              <a:latin typeface="+mn-lt"/>
            </a:endParaRPr>
          </a:p>
          <a:p>
            <a:pPr>
              <a:lnSpc>
                <a:spcPct val="90000"/>
              </a:lnSpc>
            </a:pPr>
            <a:r>
              <a:rPr lang="en-CA" sz="3200" dirty="0"/>
              <a:t>Optionally, include a failure message </a:t>
            </a:r>
            <a:r>
              <a:rPr lang="en-CA" sz="3200" dirty="0" smtClean="0"/>
              <a:t>  </a:t>
            </a:r>
            <a:endParaRPr lang="en-CA" sz="3200" dirty="0" smtClean="0"/>
          </a:p>
          <a:p>
            <a:pPr marL="0" indent="0">
              <a:lnSpc>
                <a:spcPct val="90000"/>
              </a:lnSpc>
              <a:buNone/>
            </a:pPr>
            <a:r>
              <a:rPr lang="en-CA" sz="3200" dirty="0">
                <a:solidFill>
                  <a:srgbClr val="000090"/>
                </a:solidFill>
                <a:latin typeface="Arial" panose="020B0604020202020204"/>
              </a:rPr>
              <a:t> </a:t>
            </a:r>
            <a:r>
              <a:rPr lang="en-CA" sz="3200" dirty="0" smtClean="0">
                <a:solidFill>
                  <a:srgbClr val="000090"/>
                </a:solidFill>
                <a:latin typeface="Arial" panose="020B0604020202020204"/>
              </a:rPr>
              <a:t>  </a:t>
            </a:r>
            <a:r>
              <a:rPr lang="en-CA" sz="2600" dirty="0" err="1" smtClean="0">
                <a:solidFill>
                  <a:srgbClr val="000090"/>
                </a:solidFill>
                <a:latin typeface="Arial" panose="020B0604020202020204"/>
              </a:rPr>
              <a:t>assertTrue</a:t>
            </a:r>
            <a:r>
              <a:rPr lang="en-CA" sz="2600" dirty="0" smtClean="0">
                <a:solidFill>
                  <a:srgbClr val="000090"/>
                </a:solidFill>
                <a:latin typeface="Arial" panose="020B0604020202020204"/>
              </a:rPr>
              <a:t>(</a:t>
            </a:r>
            <a:r>
              <a:rPr lang="en-CA" sz="2600" i="1" dirty="0" smtClean="0">
                <a:solidFill>
                  <a:srgbClr val="FF0D45"/>
                </a:solidFill>
                <a:latin typeface="Arial" panose="020B0604020202020204"/>
              </a:rPr>
              <a:t>message</a:t>
            </a:r>
            <a:r>
              <a:rPr lang="en-CA" sz="2600" i="1" dirty="0">
                <a:solidFill>
                  <a:srgbClr val="000090"/>
                </a:solidFill>
                <a:latin typeface="Arial" panose="020B0604020202020204"/>
              </a:rPr>
              <a:t>, condition</a:t>
            </a:r>
            <a:r>
              <a:rPr lang="en-CA" sz="2600" dirty="0">
                <a:solidFill>
                  <a:srgbClr val="000090"/>
                </a:solidFill>
                <a:latin typeface="Arial" panose="020B0604020202020204"/>
              </a:rPr>
              <a:t>)</a:t>
            </a:r>
            <a:endParaRPr lang="en-CA" sz="2600" dirty="0">
              <a:solidFill>
                <a:srgbClr val="000090"/>
              </a:solidFill>
              <a:latin typeface="Arial" panose="020B0604020202020204"/>
            </a:endParaRPr>
          </a:p>
          <a:p>
            <a:pPr marL="349250" lvl="1" indent="0">
              <a:buNone/>
            </a:pPr>
            <a:r>
              <a:rPr lang="en-CA" sz="2600" dirty="0">
                <a:solidFill>
                  <a:srgbClr val="000090"/>
                </a:solidFill>
                <a:latin typeface="Arial" panose="020B0604020202020204"/>
              </a:rPr>
              <a:t>assertFalse(</a:t>
            </a:r>
            <a:r>
              <a:rPr lang="en-CA" sz="2600" i="1" dirty="0">
                <a:solidFill>
                  <a:srgbClr val="FF0D45"/>
                </a:solidFill>
                <a:latin typeface="Arial" panose="020B0604020202020204"/>
              </a:rPr>
              <a:t>message</a:t>
            </a:r>
            <a:r>
              <a:rPr lang="en-CA" sz="2600" i="1" dirty="0">
                <a:solidFill>
                  <a:srgbClr val="000090"/>
                </a:solidFill>
                <a:latin typeface="Arial" panose="020B0604020202020204"/>
              </a:rPr>
              <a:t>, condition</a:t>
            </a:r>
            <a:r>
              <a:rPr lang="en-CA" sz="2600" dirty="0">
                <a:solidFill>
                  <a:srgbClr val="000090"/>
                </a:solidFill>
                <a:latin typeface="Arial" panose="020B0604020202020204"/>
              </a:rPr>
              <a:t>)</a:t>
            </a:r>
            <a:endParaRPr lang="en-CA" sz="2600" dirty="0">
              <a:solidFill>
                <a:srgbClr val="000090"/>
              </a:solidFill>
              <a:latin typeface="Arial" panose="020B0604020202020204"/>
            </a:endParaRPr>
          </a:p>
          <a:p>
            <a:pPr>
              <a:lnSpc>
                <a:spcPct val="90000"/>
              </a:lnSpc>
            </a:pPr>
            <a:r>
              <a:rPr lang="en-CA" sz="3200" dirty="0"/>
              <a:t>Examples</a:t>
            </a:r>
            <a:endParaRPr lang="en-CA" sz="3200" dirty="0"/>
          </a:p>
          <a:p>
            <a:pPr marL="349250" lvl="1" indent="0">
              <a:buNone/>
            </a:pPr>
            <a:r>
              <a:rPr lang="en-US" sz="2600" dirty="0">
                <a:solidFill>
                  <a:srgbClr val="000090"/>
                </a:solidFill>
                <a:latin typeface="+mn-lt"/>
                <a:ea typeface="Monaco"/>
                <a:cs typeface="Monaco"/>
              </a:rPr>
              <a:t>assertTrue(search(a, 3) == 1);</a:t>
            </a:r>
            <a:endParaRPr lang="en-US" sz="2600" dirty="0">
              <a:solidFill>
                <a:srgbClr val="000090"/>
              </a:solidFill>
              <a:latin typeface="+mn-lt"/>
              <a:ea typeface="Monaco"/>
              <a:cs typeface="Monaco"/>
            </a:endParaRPr>
          </a:p>
          <a:p>
            <a:pPr marL="349250" lvl="1" indent="0">
              <a:buNone/>
            </a:pPr>
            <a:r>
              <a:rPr lang="en-US" sz="2600" dirty="0">
                <a:solidFill>
                  <a:srgbClr val="000090"/>
                </a:solidFill>
                <a:latin typeface="+mn-lt"/>
                <a:ea typeface="Monaco"/>
                <a:cs typeface="Monaco"/>
              </a:rPr>
              <a:t>assertFalse(</a:t>
            </a:r>
            <a:r>
              <a:rPr lang="en-US" sz="2600" dirty="0">
                <a:solidFill>
                  <a:srgbClr val="FF0D45"/>
                </a:solidFill>
                <a:latin typeface="+mn-lt"/>
                <a:ea typeface="Monaco"/>
                <a:cs typeface="Monaco"/>
              </a:rPr>
              <a:t>“Failure: 2 is not in array.”</a:t>
            </a:r>
            <a:r>
              <a:rPr lang="en-US" sz="2600" dirty="0">
                <a:solidFill>
                  <a:srgbClr val="000090"/>
                </a:solidFill>
                <a:latin typeface="+mn-lt"/>
                <a:ea typeface="Monaco"/>
                <a:cs typeface="Monaco"/>
              </a:rPr>
              <a:t>, search(a, 2) &gt;= 0);</a:t>
            </a:r>
            <a:endParaRPr lang="en-CA" sz="2600" dirty="0">
              <a:solidFill>
                <a:srgbClr val="000090"/>
              </a:solidFill>
              <a:latin typeface="+mn-lt"/>
            </a:endParaRPr>
          </a:p>
          <a:p>
            <a:pPr marL="107950" indent="0">
              <a:buNone/>
            </a:pPr>
            <a:endParaRPr lang="en-CA" dirty="0">
              <a:solidFill>
                <a:srgbClr val="3333CC"/>
              </a:solidFill>
            </a:endParaRPr>
          </a:p>
          <a:p>
            <a:endParaRPr lang="en-CA" dirty="0">
              <a:solidFill>
                <a:srgbClr val="000090"/>
              </a:solidFill>
            </a:endParaRPr>
          </a:p>
          <a:p>
            <a:endParaRPr lang="en-CA" dirty="0">
              <a:solidFill>
                <a:srgbClr val="000090"/>
              </a:solidFill>
            </a:endParaRP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JUnit 5 Unit Testing Framework</a:t>
            </a:r>
            <a:endParaRPr lang="en-US" dirty="0"/>
          </a:p>
        </p:txBody>
      </p:sp>
      <p:sp>
        <p:nvSpPr>
          <p:cNvPr id="10243" name="Rectangle 3"/>
          <p:cNvSpPr>
            <a:spLocks noGrp="1" noChangeArrowheads="1"/>
          </p:cNvSpPr>
          <p:nvPr>
            <p:ph idx="1"/>
          </p:nvPr>
        </p:nvSpPr>
        <p:spPr/>
        <p:txBody>
          <a:bodyPr>
            <a:normAutofit/>
          </a:bodyPr>
          <a:lstStyle/>
          <a:p>
            <a:r>
              <a:rPr lang="en-US" sz="2000" dirty="0">
                <a:hlinkClick r:id="rId1"/>
              </a:rPr>
              <a:t>JUnit 5 Documentation</a:t>
            </a:r>
            <a:endParaRPr lang="en-US" sz="2000" dirty="0"/>
          </a:p>
          <a:p>
            <a:pPr eaLnBrk="1" hangingPunct="1"/>
            <a:r>
              <a:rPr lang="en-US" sz="2000" dirty="0"/>
              <a:t>Use JUnit 5 annotations to mark test methods</a:t>
            </a:r>
            <a:endParaRPr lang="en-US" sz="2000" dirty="0"/>
          </a:p>
          <a:p>
            <a:pPr eaLnBrk="1" hangingPunct="1"/>
            <a:endParaRPr lang="en-US" sz="2000" dirty="0"/>
          </a:p>
        </p:txBody>
      </p:sp>
      <p:graphicFrame>
        <p:nvGraphicFramePr>
          <p:cNvPr id="3" name="Table 2"/>
          <p:cNvGraphicFramePr>
            <a:graphicFrameLocks noGrp="1"/>
          </p:cNvGraphicFramePr>
          <p:nvPr/>
        </p:nvGraphicFramePr>
        <p:xfrm>
          <a:off x="978408" y="2913888"/>
          <a:ext cx="10195560" cy="2834640"/>
        </p:xfrm>
        <a:graphic>
          <a:graphicData uri="http://schemas.openxmlformats.org/drawingml/2006/table">
            <a:tbl>
              <a:tblPr/>
              <a:tblGrid>
                <a:gridCol w="5097780"/>
                <a:gridCol w="5097780"/>
              </a:tblGrid>
              <a:tr h="0">
                <a:tc>
                  <a:txBody>
                    <a:bodyPr/>
                    <a:lstStyle/>
                    <a:p>
                      <a:pPr algn="l"/>
                      <a:r>
                        <a:rPr lang="en-US" b="1" dirty="0">
                          <a:latin typeface="Candara" panose="020E0502030303020204" pitchFamily="34" charset="0"/>
                        </a:rPr>
                        <a:t>Annotation</a:t>
                      </a:r>
                      <a:endParaRPr lang="en-US" b="1" dirty="0">
                        <a:latin typeface="Candara" panose="020E0502030303020204" pitchFamily="34" charset="0"/>
                      </a:endParaRPr>
                    </a:p>
                  </a:txBody>
                  <a:tcPr anchor="ctr">
                    <a:lnL>
                      <a:noFill/>
                    </a:lnL>
                    <a:lnR>
                      <a:noFill/>
                    </a:lnR>
                    <a:lnT>
                      <a:noFill/>
                    </a:lnT>
                    <a:lnB>
                      <a:noFill/>
                    </a:lnB>
                    <a:solidFill>
                      <a:srgbClr val="FFFFFF"/>
                    </a:solidFill>
                  </a:tcPr>
                </a:tc>
                <a:tc>
                  <a:txBody>
                    <a:bodyPr/>
                    <a:lstStyle/>
                    <a:p>
                      <a:pPr algn="l"/>
                      <a:r>
                        <a:rPr lang="en-US" b="1" dirty="0">
                          <a:latin typeface="Candara" panose="020E0502030303020204" pitchFamily="34" charset="0"/>
                        </a:rPr>
                        <a:t>Description</a:t>
                      </a:r>
                      <a:endParaRPr lang="en-US" b="1" dirty="0">
                        <a:latin typeface="Candara" panose="020E0502030303020204" pitchFamily="34" charset="0"/>
                      </a:endParaRPr>
                    </a:p>
                  </a:txBody>
                  <a:tcPr anchor="ctr">
                    <a:lnL>
                      <a:noFill/>
                    </a:lnL>
                    <a:lnR>
                      <a:noFill/>
                    </a:lnR>
                    <a:lnT>
                      <a:noFill/>
                    </a:lnT>
                    <a:lnB>
                      <a:noFill/>
                    </a:lnB>
                    <a:solidFill>
                      <a:srgbClr val="FFFFFF"/>
                    </a:solidFill>
                  </a:tcPr>
                </a:tc>
              </a:tr>
              <a:tr h="0">
                <a:tc>
                  <a:txBody>
                    <a:bodyPr/>
                    <a:lstStyle/>
                    <a:p>
                      <a:pPr algn="l"/>
                      <a:r>
                        <a:rPr lang="en-US" dirty="0">
                          <a:latin typeface="Candara" panose="020E0502030303020204" pitchFamily="34" charset="0"/>
                        </a:rPr>
                        <a:t>@Test public void method()</a:t>
                      </a:r>
                      <a:endParaRPr lang="en-US" dirty="0">
                        <a:latin typeface="Candara" panose="020E0502030303020204" pitchFamily="34" charset="0"/>
                      </a:endParaRPr>
                    </a:p>
                  </a:txBody>
                  <a:tcPr anchor="ctr">
                    <a:lnL>
                      <a:noFill/>
                    </a:lnL>
                    <a:lnR>
                      <a:noFill/>
                    </a:lnR>
                    <a:lnT>
                      <a:noFill/>
                    </a:lnT>
                    <a:lnB>
                      <a:noFill/>
                    </a:lnB>
                    <a:solidFill>
                      <a:srgbClr val="FFFFFF"/>
                    </a:solidFill>
                  </a:tcPr>
                </a:tc>
                <a:tc>
                  <a:txBody>
                    <a:bodyPr/>
                    <a:lstStyle/>
                    <a:p>
                      <a:pPr algn="l"/>
                      <a:r>
                        <a:rPr lang="en-US">
                          <a:latin typeface="Candara" panose="020E0502030303020204" pitchFamily="34" charset="0"/>
                        </a:rPr>
                        <a:t>The annotation @Test identifies that a method is a test method. </a:t>
                      </a:r>
                      <a:endParaRPr lang="en-US">
                        <a:latin typeface="Candara" panose="020E0502030303020204" pitchFamily="34" charset="0"/>
                      </a:endParaRPr>
                    </a:p>
                  </a:txBody>
                  <a:tcPr anchor="ctr">
                    <a:lnL>
                      <a:noFill/>
                    </a:lnL>
                    <a:lnR>
                      <a:noFill/>
                    </a:lnR>
                    <a:lnT>
                      <a:noFill/>
                    </a:lnT>
                    <a:lnB>
                      <a:noFill/>
                    </a:lnB>
                    <a:solidFill>
                      <a:srgbClr val="FFFFFF"/>
                    </a:solidFill>
                  </a:tcPr>
                </a:tc>
              </a:tr>
              <a:tr h="0">
                <a:tc>
                  <a:txBody>
                    <a:bodyPr/>
                    <a:lstStyle/>
                    <a:p>
                      <a:pPr algn="l"/>
                      <a:r>
                        <a:rPr lang="en-US" dirty="0">
                          <a:latin typeface="Candara" panose="020E0502030303020204" pitchFamily="34" charset="0"/>
                        </a:rPr>
                        <a:t>@</a:t>
                      </a:r>
                      <a:r>
                        <a:rPr lang="en-US" dirty="0" err="1">
                          <a:latin typeface="Candara" panose="020E0502030303020204" pitchFamily="34" charset="0"/>
                        </a:rPr>
                        <a:t>BeforeEach</a:t>
                      </a:r>
                      <a:r>
                        <a:rPr lang="en-US" dirty="0">
                          <a:latin typeface="Candara" panose="020E0502030303020204" pitchFamily="34" charset="0"/>
                        </a:rPr>
                        <a:t> public void method()</a:t>
                      </a:r>
                      <a:endParaRPr lang="en-US" dirty="0">
                        <a:latin typeface="Candara" panose="020E0502030303020204" pitchFamily="34" charset="0"/>
                      </a:endParaRPr>
                    </a:p>
                  </a:txBody>
                  <a:tcPr anchor="ctr">
                    <a:lnL>
                      <a:noFill/>
                    </a:lnL>
                    <a:lnR>
                      <a:noFill/>
                    </a:lnR>
                    <a:lnT>
                      <a:noFill/>
                    </a:lnT>
                    <a:lnB>
                      <a:noFill/>
                    </a:lnB>
                    <a:solidFill>
                      <a:srgbClr val="FFFFFF"/>
                    </a:solidFill>
                  </a:tcPr>
                </a:tc>
                <a:tc>
                  <a:txBody>
                    <a:bodyPr/>
                    <a:lstStyle/>
                    <a:p>
                      <a:pPr algn="l"/>
                      <a:r>
                        <a:rPr lang="en-US" dirty="0">
                          <a:latin typeface="Candara" panose="020E0502030303020204" pitchFamily="34" charset="0"/>
                        </a:rPr>
                        <a:t>Will execute the method before each test. Can prepare the test environment (e.g. read input data, initialize the class). </a:t>
                      </a:r>
                      <a:endParaRPr lang="en-US" dirty="0">
                        <a:latin typeface="Candara" panose="020E0502030303020204" pitchFamily="34" charset="0"/>
                      </a:endParaRPr>
                    </a:p>
                  </a:txBody>
                  <a:tcPr anchor="ctr">
                    <a:lnL>
                      <a:noFill/>
                    </a:lnL>
                    <a:lnR>
                      <a:noFill/>
                    </a:lnR>
                    <a:lnT>
                      <a:noFill/>
                    </a:lnT>
                    <a:lnB>
                      <a:noFill/>
                    </a:lnB>
                    <a:solidFill>
                      <a:srgbClr val="FFFFFF"/>
                    </a:solidFill>
                  </a:tcPr>
                </a:tc>
              </a:tr>
              <a:tr h="0">
                <a:tc>
                  <a:txBody>
                    <a:bodyPr/>
                    <a:lstStyle/>
                    <a:p>
                      <a:pPr algn="l"/>
                      <a:r>
                        <a:rPr lang="en-US" dirty="0">
                          <a:latin typeface="Candara" panose="020E0502030303020204" pitchFamily="34" charset="0"/>
                        </a:rPr>
                        <a:t>@</a:t>
                      </a:r>
                      <a:r>
                        <a:rPr lang="en-US" dirty="0" err="1">
                          <a:latin typeface="Candara" panose="020E0502030303020204" pitchFamily="34" charset="0"/>
                        </a:rPr>
                        <a:t>AfterEach</a:t>
                      </a:r>
                      <a:r>
                        <a:rPr lang="en-US" dirty="0">
                          <a:latin typeface="Candara" panose="020E0502030303020204" pitchFamily="34" charset="0"/>
                        </a:rPr>
                        <a:t> public void method()</a:t>
                      </a:r>
                      <a:endParaRPr lang="en-US" dirty="0">
                        <a:latin typeface="Candara" panose="020E0502030303020204" pitchFamily="34" charset="0"/>
                      </a:endParaRPr>
                    </a:p>
                  </a:txBody>
                  <a:tcPr anchor="ctr">
                    <a:lnL>
                      <a:noFill/>
                    </a:lnL>
                    <a:lnR>
                      <a:noFill/>
                    </a:lnR>
                    <a:lnT>
                      <a:noFill/>
                    </a:lnT>
                    <a:lnB>
                      <a:noFill/>
                    </a:lnB>
                    <a:solidFill>
                      <a:srgbClr val="FFFFFF"/>
                    </a:solidFill>
                  </a:tcPr>
                </a:tc>
                <a:tc>
                  <a:txBody>
                    <a:bodyPr/>
                    <a:lstStyle/>
                    <a:p>
                      <a:pPr algn="l"/>
                      <a:r>
                        <a:rPr lang="en-US" dirty="0">
                          <a:latin typeface="Candara" panose="020E0502030303020204" pitchFamily="34" charset="0"/>
                        </a:rPr>
                        <a:t>Will execute the method after each test. Can cleanup the test environment (e.g. delete temporary data, restore defaults). </a:t>
                      </a:r>
                      <a:endParaRPr lang="en-US" dirty="0">
                        <a:latin typeface="Candara" panose="020E0502030303020204" pitchFamily="34" charset="0"/>
                      </a:endParaRPr>
                    </a:p>
                  </a:txBody>
                  <a:tcPr anchor="ctr">
                    <a:lnL>
                      <a:noFill/>
                    </a:lnL>
                    <a:lnR>
                      <a:noFill/>
                    </a:lnR>
                    <a:lnT>
                      <a:noFill/>
                    </a:lnT>
                    <a:lnB>
                      <a:noFill/>
                    </a:lnB>
                    <a:solidFill>
                      <a:srgbClr val="FFFFFF"/>
                    </a:solidFill>
                  </a:tcPr>
                </a:tc>
              </a:tr>
            </a:tbl>
          </a:graphicData>
        </a:graphic>
      </p:graphicFrame>
      <p:sp>
        <p:nvSpPr>
          <p:cNvPr id="2" name="Slide Number Placeholder 1"/>
          <p:cNvSpPr>
            <a:spLocks noGrp="1"/>
          </p:cNvSpPr>
          <p:nvPr>
            <p:ph type="sldNum" sz="quarter" idx="12"/>
          </p:nvPr>
        </p:nvSpPr>
        <p:spPr/>
        <p:txBody>
          <a:bodyPr/>
          <a:lstStyle/>
          <a:p>
            <a:pPr>
              <a:defRPr/>
            </a:pPr>
            <a:fld id="{345379D2-9974-407D-B80B-45DD4834A3C8}"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JUnit 5 Unit Testing Framework</a:t>
            </a:r>
            <a:endParaRPr lang="en-US" dirty="0"/>
          </a:p>
        </p:txBody>
      </p:sp>
      <p:graphicFrame>
        <p:nvGraphicFramePr>
          <p:cNvPr id="2" name="Table 1"/>
          <p:cNvGraphicFramePr>
            <a:graphicFrameLocks noGrp="1"/>
          </p:cNvGraphicFramePr>
          <p:nvPr/>
        </p:nvGraphicFramePr>
        <p:xfrm>
          <a:off x="932688" y="1690688"/>
          <a:ext cx="10341864" cy="4303362"/>
        </p:xfrm>
        <a:graphic>
          <a:graphicData uri="http://schemas.openxmlformats.org/drawingml/2006/table">
            <a:tbl>
              <a:tblPr/>
              <a:tblGrid>
                <a:gridCol w="5170932"/>
                <a:gridCol w="5170932"/>
              </a:tblGrid>
              <a:tr h="346944">
                <a:tc>
                  <a:txBody>
                    <a:bodyPr/>
                    <a:lstStyle/>
                    <a:p>
                      <a:pPr algn="l"/>
                      <a:r>
                        <a:rPr lang="en-US" sz="1800" b="1" dirty="0">
                          <a:latin typeface="Candara" panose="020E0502030303020204" pitchFamily="34" charset="0"/>
                        </a:rPr>
                        <a:t>Annotation</a:t>
                      </a:r>
                      <a:endParaRPr lang="en-US" sz="1800" b="1"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c>
                  <a:txBody>
                    <a:bodyPr/>
                    <a:lstStyle/>
                    <a:p>
                      <a:pPr algn="l"/>
                      <a:r>
                        <a:rPr lang="en-US" sz="1800" b="1" dirty="0">
                          <a:latin typeface="Candara" panose="020E0502030303020204" pitchFamily="34" charset="0"/>
                        </a:rPr>
                        <a:t>Description</a:t>
                      </a:r>
                      <a:endParaRPr lang="en-US" sz="1800" b="1"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r>
              <a:tr h="1135850">
                <a:tc>
                  <a:txBody>
                    <a:bodyPr/>
                    <a:lstStyle/>
                    <a:p>
                      <a:pPr algn="l"/>
                      <a:r>
                        <a:rPr lang="en-US" sz="1800" dirty="0">
                          <a:latin typeface="Candara" panose="020E0502030303020204" pitchFamily="34" charset="0"/>
                        </a:rPr>
                        <a:t>@</a:t>
                      </a:r>
                      <a:r>
                        <a:rPr lang="en-US" sz="1800" dirty="0" err="1">
                          <a:latin typeface="Candara" panose="020E0502030303020204" pitchFamily="34" charset="0"/>
                        </a:rPr>
                        <a:t>BeforeAll</a:t>
                      </a:r>
                      <a:r>
                        <a:rPr lang="en-US" sz="1800" dirty="0">
                          <a:latin typeface="Candara" panose="020E0502030303020204" pitchFamily="34" charset="0"/>
                        </a:rPr>
                        <a:t> public void method()</a:t>
                      </a:r>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c>
                  <a:txBody>
                    <a:bodyPr/>
                    <a:lstStyle/>
                    <a:p>
                      <a:pPr algn="l"/>
                      <a:r>
                        <a:rPr lang="en-US" sz="1800" dirty="0">
                          <a:latin typeface="Candara" panose="020E0502030303020204" pitchFamily="34" charset="0"/>
                        </a:rPr>
                        <a:t>Will execute the method once, before the start of all tests. Can be used to perform time intensive activities, for example to connect to a database. </a:t>
                      </a:r>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r>
              <a:tr h="1135850">
                <a:tc>
                  <a:txBody>
                    <a:bodyPr/>
                    <a:lstStyle/>
                    <a:p>
                      <a:pPr algn="l"/>
                      <a:r>
                        <a:rPr lang="en-US" sz="1800" dirty="0">
                          <a:latin typeface="Candara" panose="020E0502030303020204" pitchFamily="34" charset="0"/>
                        </a:rPr>
                        <a:t>@</a:t>
                      </a:r>
                      <a:r>
                        <a:rPr lang="en-US" sz="1800" dirty="0" err="1">
                          <a:latin typeface="Candara" panose="020E0502030303020204" pitchFamily="34" charset="0"/>
                        </a:rPr>
                        <a:t>AfterAll</a:t>
                      </a:r>
                      <a:r>
                        <a:rPr lang="en-US" sz="1800" dirty="0">
                          <a:latin typeface="Candara" panose="020E0502030303020204" pitchFamily="34" charset="0"/>
                        </a:rPr>
                        <a:t> public void method()</a:t>
                      </a:r>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c>
                  <a:txBody>
                    <a:bodyPr/>
                    <a:lstStyle/>
                    <a:p>
                      <a:pPr algn="l"/>
                      <a:r>
                        <a:rPr lang="en-US" sz="1800" dirty="0">
                          <a:latin typeface="Candara" panose="020E0502030303020204" pitchFamily="34" charset="0"/>
                        </a:rPr>
                        <a:t>Will execute the method once, after all tests have finished. Can be used to perform clean-up activities, for example to disconnect from a database. </a:t>
                      </a:r>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r>
              <a:tr h="813092">
                <a:tc>
                  <a:txBody>
                    <a:bodyPr/>
                    <a:lstStyle/>
                    <a:p>
                      <a:pPr algn="l"/>
                      <a:r>
                        <a:rPr lang="en-US" sz="1800" dirty="0">
                          <a:latin typeface="Candara" panose="020E0502030303020204" pitchFamily="34" charset="0"/>
                        </a:rPr>
                        <a:t>@Timeout(5)</a:t>
                      </a:r>
                      <a:endParaRPr lang="en-US" sz="1800" dirty="0">
                        <a:latin typeface="Candara" panose="020E0502030303020204" pitchFamily="34" charset="0"/>
                      </a:endParaRPr>
                    </a:p>
                    <a:p>
                      <a:pPr algn="l"/>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c>
                  <a:txBody>
                    <a:bodyPr/>
                    <a:lstStyle/>
                    <a:p>
                      <a:pPr algn="l"/>
                      <a:r>
                        <a:rPr lang="en-US" sz="1800" dirty="0">
                          <a:latin typeface="Candara" panose="020E0502030303020204" pitchFamily="34" charset="0"/>
                        </a:rPr>
                        <a:t>Fails if the method takes longer than 5 seconds. </a:t>
                      </a:r>
                      <a:endParaRPr lang="en-US" sz="1800" dirty="0">
                        <a:latin typeface="Candara" panose="020E0502030303020204" pitchFamily="34" charset="0"/>
                      </a:endParaRPr>
                    </a:p>
                    <a:p>
                      <a:pPr algn="l"/>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r>
              <a:tr h="81309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Candara" panose="020E0502030303020204" pitchFamily="34" charset="0"/>
                        </a:rPr>
                        <a:t>@Timeout(value = 100, unit = </a:t>
                      </a:r>
                      <a:r>
                        <a:rPr lang="en-US" sz="1800" dirty="0" err="1">
                          <a:latin typeface="Candara" panose="020E0502030303020204" pitchFamily="34" charset="0"/>
                        </a:rPr>
                        <a:t>TimeUnit.MILLISECONDS</a:t>
                      </a:r>
                      <a:r>
                        <a:rPr lang="en-US" sz="1800" dirty="0">
                          <a:latin typeface="Candara" panose="020E0502030303020204" pitchFamily="34" charset="0"/>
                        </a:rPr>
                        <a:t>)</a:t>
                      </a:r>
                      <a:endParaRPr lang="en-US" sz="1800" dirty="0">
                        <a:latin typeface="Candara" panose="020E0502030303020204" pitchFamily="34" charset="0"/>
                      </a:endParaRPr>
                    </a:p>
                    <a:p>
                      <a:pPr algn="l"/>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Candara" panose="020E0502030303020204" pitchFamily="34" charset="0"/>
                        </a:rPr>
                        <a:t>Fails if the method takes longer than 100 milliseconds</a:t>
                      </a:r>
                      <a:endParaRPr lang="en-US" sz="1800" dirty="0">
                        <a:latin typeface="Candara" panose="020E0502030303020204" pitchFamily="34" charset="0"/>
                      </a:endParaRPr>
                    </a:p>
                    <a:p>
                      <a:pPr algn="l"/>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r>
            </a:tbl>
          </a:graphicData>
        </a:graphic>
      </p:graphicFrame>
      <p:sp>
        <p:nvSpPr>
          <p:cNvPr id="3" name="Slide Number Placeholder 2"/>
          <p:cNvSpPr>
            <a:spLocks noGrp="1"/>
          </p:cNvSpPr>
          <p:nvPr>
            <p:ph type="sldNum" sz="quarter" idx="12"/>
          </p:nvPr>
        </p:nvSpPr>
        <p:spPr/>
        <p:txBody>
          <a:bodyPr/>
          <a:lstStyle/>
          <a:p>
            <a:pPr>
              <a:defRPr/>
            </a:pPr>
            <a:fld id="{345379D2-9974-407D-B80B-45DD4834A3C8}"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p:cNvSpPr>
          <p:nvPr>
            <p:ph type="title"/>
          </p:nvPr>
        </p:nvSpPr>
        <p:spPr/>
        <p:txBody>
          <a:bodyPr/>
          <a:lstStyle/>
          <a:p>
            <a:r>
              <a:rPr lang="en-US" dirty="0"/>
              <a:t>Parameterized Tests</a:t>
            </a:r>
            <a:endParaRPr lang="en-US" dirty="0"/>
          </a:p>
        </p:txBody>
      </p:sp>
      <p:sp>
        <p:nvSpPr>
          <p:cNvPr id="51205" name="Rectangle 3"/>
          <p:cNvSpPr>
            <a:spLocks noGrp="1"/>
          </p:cNvSpPr>
          <p:nvPr>
            <p:ph idx="1"/>
          </p:nvPr>
        </p:nvSpPr>
        <p:spPr>
          <a:xfrm>
            <a:off x="414067" y="1509623"/>
            <a:ext cx="10860657" cy="4846727"/>
          </a:xfrm>
        </p:spPr>
        <p:txBody>
          <a:bodyPr/>
          <a:lstStyle/>
          <a:p>
            <a:r>
              <a:rPr lang="en-US" dirty="0" smtClean="0"/>
              <a:t>Repeat </a:t>
            </a:r>
            <a:r>
              <a:rPr lang="en-US" dirty="0"/>
              <a:t>a test </a:t>
            </a:r>
            <a:r>
              <a:rPr lang="en-US" dirty="0" smtClean="0"/>
              <a:t>case </a:t>
            </a:r>
            <a:r>
              <a:rPr lang="en-US" dirty="0"/>
              <a:t>multiple times with different data </a:t>
            </a:r>
            <a:endParaRPr lang="en-US" dirty="0"/>
          </a:p>
          <a:p>
            <a:r>
              <a:rPr lang="en-US" dirty="0" smtClean="0"/>
              <a:t>Define a parameterized test</a:t>
            </a:r>
            <a:endParaRPr lang="en-US" dirty="0" smtClean="0"/>
          </a:p>
          <a:p>
            <a:pPr lvl="1"/>
            <a:r>
              <a:rPr lang="en-US" dirty="0" smtClean="0"/>
              <a:t>Declared </a:t>
            </a:r>
            <a:r>
              <a:rPr lang="en-US" dirty="0"/>
              <a:t>just like regular @Test methods but use the </a:t>
            </a:r>
            <a:r>
              <a:rPr lang="en-US" dirty="0">
                <a:solidFill>
                  <a:srgbClr val="FF0000"/>
                </a:solidFill>
              </a:rPr>
              <a:t>@</a:t>
            </a:r>
            <a:r>
              <a:rPr lang="en-US" dirty="0" err="1">
                <a:solidFill>
                  <a:srgbClr val="FF0000"/>
                </a:solidFill>
              </a:rPr>
              <a:t>ParameterizedTest</a:t>
            </a:r>
            <a:r>
              <a:rPr lang="en-US" dirty="0"/>
              <a:t> annotation </a:t>
            </a:r>
            <a:r>
              <a:rPr lang="en-US" dirty="0" smtClean="0"/>
              <a:t>instead</a:t>
            </a:r>
            <a:endParaRPr lang="en-US" dirty="0" smtClean="0"/>
          </a:p>
          <a:p>
            <a:pPr lvl="1"/>
            <a:r>
              <a:rPr lang="en-US" dirty="0" smtClean="0"/>
              <a:t>Must </a:t>
            </a:r>
            <a:r>
              <a:rPr lang="en-US" dirty="0"/>
              <a:t>declare at least one </a:t>
            </a:r>
            <a:r>
              <a:rPr lang="en-US" dirty="0">
                <a:solidFill>
                  <a:srgbClr val="FF0000"/>
                </a:solidFill>
              </a:rPr>
              <a:t>source</a:t>
            </a:r>
            <a:r>
              <a:rPr lang="en-US" dirty="0"/>
              <a:t> that will provide the arguments for each invocation </a:t>
            </a:r>
            <a:endParaRPr lang="en-US" dirty="0" smtClean="0"/>
          </a:p>
          <a:p>
            <a:pPr lvl="1"/>
            <a:r>
              <a:rPr lang="en-US" dirty="0" smtClean="0"/>
              <a:t>Consume </a:t>
            </a:r>
            <a:r>
              <a:rPr lang="en-US" dirty="0"/>
              <a:t>the arguments in the test </a:t>
            </a:r>
            <a:r>
              <a:rPr lang="en-US" dirty="0" smtClean="0"/>
              <a:t>method</a:t>
            </a: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bldLvl="2"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p:cNvSpPr>
          <p:nvPr>
            <p:ph type="title" idx="4294967295"/>
          </p:nvPr>
        </p:nvSpPr>
        <p:spPr>
          <a:xfrm>
            <a:off x="329243" y="0"/>
            <a:ext cx="10515600" cy="1325563"/>
          </a:xfrm>
        </p:spPr>
        <p:txBody>
          <a:bodyPr>
            <a:normAutofit/>
          </a:bodyPr>
          <a:lstStyle/>
          <a:p>
            <a:r>
              <a:rPr lang="en-US" b="1" dirty="0">
                <a:solidFill>
                  <a:schemeClr val="bg1"/>
                </a:solidFill>
                <a:latin typeface="Candara" panose="020E0502030303020204" pitchFamily="34" charset="0"/>
              </a:rPr>
              <a:t>Parameterized Test Example</a:t>
            </a:r>
            <a:endParaRPr lang="en-US" b="1" dirty="0">
              <a:solidFill>
                <a:schemeClr val="bg1"/>
              </a:solidFill>
              <a:latin typeface="Candara" panose="020E0502030303020204" pitchFamily="34" charset="0"/>
            </a:endParaRPr>
          </a:p>
        </p:txBody>
      </p:sp>
      <p:sp>
        <p:nvSpPr>
          <p:cNvPr id="52229" name="Rectangle 3"/>
          <p:cNvSpPr>
            <a:spLocks noGrp="1"/>
          </p:cNvSpPr>
          <p:nvPr>
            <p:ph type="body" idx="4294967295"/>
          </p:nvPr>
        </p:nvSpPr>
        <p:spPr>
          <a:xfrm>
            <a:off x="940279" y="2199737"/>
            <a:ext cx="9635706" cy="2296064"/>
          </a:xfr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US" sz="2400" dirty="0">
                <a:solidFill>
                  <a:schemeClr val="accent4">
                    <a:lumMod val="50000"/>
                    <a:lumOff val="50000"/>
                  </a:schemeClr>
                </a:solidFill>
                <a:cs typeface="Menlo Regular"/>
              </a:rPr>
              <a:t>@</a:t>
            </a:r>
            <a:r>
              <a:rPr lang="en-US" sz="2400" dirty="0" err="1">
                <a:solidFill>
                  <a:schemeClr val="accent4">
                    <a:lumMod val="50000"/>
                    <a:lumOff val="50000"/>
                  </a:schemeClr>
                </a:solidFill>
                <a:cs typeface="Menlo Regular"/>
              </a:rPr>
              <a:t>ParameterizedTest</a:t>
            </a:r>
            <a:endParaRPr lang="en-US" sz="2400" dirty="0">
              <a:solidFill>
                <a:schemeClr val="accent4">
                  <a:lumMod val="50000"/>
                  <a:lumOff val="50000"/>
                </a:schemeClr>
              </a:solidFill>
              <a:cs typeface="Menlo Regular"/>
            </a:endParaRPr>
          </a:p>
          <a:p>
            <a:pPr marL="0" indent="0">
              <a:buNone/>
            </a:pPr>
            <a:r>
              <a:rPr lang="en-US" sz="2400" dirty="0">
                <a:solidFill>
                  <a:srgbClr val="7F7F7F"/>
                </a:solidFill>
                <a:cs typeface="Menlo Regular"/>
              </a:rPr>
              <a:t>@</a:t>
            </a:r>
            <a:r>
              <a:rPr lang="en-US" sz="2400" dirty="0" err="1">
                <a:solidFill>
                  <a:srgbClr val="7F7F7F"/>
                </a:solidFill>
                <a:cs typeface="Menlo Regular"/>
              </a:rPr>
              <a:t>ValueSource</a:t>
            </a:r>
            <a:r>
              <a:rPr lang="en-US" sz="2400" dirty="0">
                <a:cs typeface="Menlo Regular"/>
              </a:rPr>
              <a:t>(strings = { </a:t>
            </a:r>
            <a:r>
              <a:rPr lang="en-US" sz="2400" dirty="0">
                <a:solidFill>
                  <a:srgbClr val="FF0000"/>
                </a:solidFill>
                <a:cs typeface="Menlo Regular"/>
              </a:rPr>
              <a:t>"racecar"</a:t>
            </a:r>
            <a:r>
              <a:rPr lang="en-US" sz="2400" dirty="0">
                <a:cs typeface="Menlo Regular"/>
              </a:rPr>
              <a:t>, </a:t>
            </a:r>
            <a:r>
              <a:rPr lang="en-US" sz="2400" dirty="0">
                <a:solidFill>
                  <a:srgbClr val="FF0000"/>
                </a:solidFill>
                <a:cs typeface="Menlo Regular"/>
              </a:rPr>
              <a:t>"radar"</a:t>
            </a:r>
            <a:r>
              <a:rPr lang="en-US" sz="2400" dirty="0">
                <a:cs typeface="Menlo Regular"/>
              </a:rPr>
              <a:t>, </a:t>
            </a:r>
            <a:r>
              <a:rPr lang="en-US" sz="2400" dirty="0">
                <a:solidFill>
                  <a:srgbClr val="FF0000"/>
                </a:solidFill>
                <a:cs typeface="Menlo Regular"/>
              </a:rPr>
              <a:t>"able was I ere I saw </a:t>
            </a:r>
            <a:r>
              <a:rPr lang="en-US" sz="2400" dirty="0" err="1">
                <a:solidFill>
                  <a:srgbClr val="FF0000"/>
                </a:solidFill>
                <a:cs typeface="Menlo Regular"/>
              </a:rPr>
              <a:t>elba</a:t>
            </a:r>
            <a:r>
              <a:rPr lang="en-US" sz="2400" dirty="0">
                <a:solidFill>
                  <a:srgbClr val="FF0000"/>
                </a:solidFill>
                <a:cs typeface="Menlo Regular"/>
              </a:rPr>
              <a:t>"</a:t>
            </a:r>
            <a:r>
              <a:rPr lang="en-US" sz="2400" dirty="0">
                <a:cs typeface="Menlo Regular"/>
              </a:rPr>
              <a:t> })</a:t>
            </a:r>
            <a:endParaRPr lang="en-US" sz="2400" dirty="0">
              <a:cs typeface="Menlo Regular"/>
            </a:endParaRPr>
          </a:p>
          <a:p>
            <a:pPr marL="0" indent="0">
              <a:buNone/>
            </a:pPr>
            <a:r>
              <a:rPr lang="en-US" sz="2400" dirty="0">
                <a:cs typeface="Menlo Regular"/>
              </a:rPr>
              <a:t>void palindromes(String candidate) {</a:t>
            </a:r>
            <a:endParaRPr lang="en-US" sz="2400" dirty="0">
              <a:cs typeface="Menlo Regular"/>
            </a:endParaRPr>
          </a:p>
          <a:p>
            <a:pPr marL="0" indent="0">
              <a:buNone/>
            </a:pPr>
            <a:r>
              <a:rPr lang="en-US" sz="2400" dirty="0">
                <a:cs typeface="Menlo Regular"/>
              </a:rPr>
              <a:t>    </a:t>
            </a:r>
            <a:r>
              <a:rPr lang="en-US" sz="2400" dirty="0" err="1">
                <a:cs typeface="Menlo Regular"/>
              </a:rPr>
              <a:t>assertTrue</a:t>
            </a:r>
            <a:r>
              <a:rPr lang="en-US" sz="2400" dirty="0">
                <a:cs typeface="Menlo Regular"/>
              </a:rPr>
              <a:t>(</a:t>
            </a:r>
            <a:r>
              <a:rPr lang="en-US" sz="2400" dirty="0" err="1">
                <a:cs typeface="Menlo Regular"/>
              </a:rPr>
              <a:t>StringUtils.isPalindrome</a:t>
            </a:r>
            <a:r>
              <a:rPr lang="en-US" sz="2400" dirty="0">
                <a:cs typeface="Menlo Regular"/>
              </a:rPr>
              <a:t>(candidate));</a:t>
            </a:r>
            <a:endParaRPr lang="en-US" sz="2400" dirty="0">
              <a:cs typeface="Menlo Regular"/>
            </a:endParaRPr>
          </a:p>
          <a:p>
            <a:pPr marL="0" indent="0">
              <a:buNone/>
            </a:pPr>
            <a:r>
              <a:rPr lang="en-US" sz="2400" dirty="0">
                <a:cs typeface="Menlo Regular"/>
              </a:rPr>
              <a:t>}</a:t>
            </a:r>
            <a:endParaRPr lang="en-US" sz="2400" dirty="0">
              <a:cs typeface="Menlo Regular"/>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Test Suites</a:t>
            </a:r>
            <a:endParaRPr lang="en-US"/>
          </a:p>
        </p:txBody>
      </p:sp>
      <p:sp>
        <p:nvSpPr>
          <p:cNvPr id="3" name="Content Placeholder 2"/>
          <p:cNvSpPr>
            <a:spLocks noGrp="1"/>
          </p:cNvSpPr>
          <p:nvPr>
            <p:ph idx="1"/>
          </p:nvPr>
        </p:nvSpPr>
        <p:spPr/>
        <p:txBody>
          <a:bodyPr/>
          <a:p>
            <a:pPr marL="0" indent="0">
              <a:buNone/>
            </a:pPr>
            <a:r>
              <a:rPr lang="en-US"/>
              <a:t>Suppose you have a lot of separate test classes for each piece of your program. How do you run all of them at the same time?</a:t>
            </a:r>
            <a:endParaRPr lang="en-US"/>
          </a:p>
          <a:p>
            <a:pPr>
              <a:buFont typeface="Wingdings" panose="05000000000000000000" charset="0"/>
              <a:buChar char="§"/>
            </a:pPr>
            <a:r>
              <a:rPr lang="en-US"/>
              <a:t>A test suite is just a list of test classes which all get run together. Test suites require different imports from test classes and test fixtures. To write a test suite, start with an empty Java class, and put the following above the class definition:</a:t>
            </a:r>
            <a:endParaRPr lang="en-US"/>
          </a:p>
        </p:txBody>
      </p:sp>
      <p:graphicFrame>
        <p:nvGraphicFramePr>
          <p:cNvPr id="4" name="Table 3"/>
          <p:cNvGraphicFramePr/>
          <p:nvPr/>
        </p:nvGraphicFramePr>
        <p:xfrm>
          <a:off x="713105" y="3916680"/>
          <a:ext cx="8533765" cy="381000"/>
        </p:xfrm>
        <a:graphic>
          <a:graphicData uri="http://schemas.openxmlformats.org/drawingml/2006/table">
            <a:tbl>
              <a:tblPr firstRow="1" bandRow="1">
                <a:tableStyleId>{5940675A-B579-460E-94D1-54222C63F5DA}</a:tableStyleId>
              </a:tblPr>
              <a:tblGrid>
                <a:gridCol w="8533765"/>
              </a:tblGrid>
              <a:tr h="381000">
                <a:tc>
                  <a:txBody>
                    <a:bodyPr/>
                    <a:p>
                      <a:pPr>
                        <a:buNone/>
                      </a:pPr>
                      <a:r>
                        <a:rPr lang="en-US"/>
                        <a:t>@RunWith ( Suite . class )</a:t>
                      </a:r>
                      <a:endParaRPr lang="en-US"/>
                    </a:p>
                    <a:p>
                      <a:pPr>
                        <a:buNone/>
                      </a:pPr>
                      <a:r>
                        <a:rPr lang="en-US"/>
                        <a:t>@Suite . SuiteClasses ({</a:t>
                      </a:r>
                      <a:endParaRPr lang="en-US"/>
                    </a:p>
                    <a:p>
                      <a:pPr>
                        <a:buNone/>
                      </a:pPr>
                      <a:r>
                        <a:rPr lang="en-US"/>
                        <a:t>      TestClass1 .class ,</a:t>
                      </a:r>
                      <a:endParaRPr lang="en-US"/>
                    </a:p>
                    <a:p>
                      <a:pPr>
                        <a:buNone/>
                      </a:pPr>
                      <a:r>
                        <a:rPr lang="en-US"/>
                        <a:t>      TestClass2 .class ,</a:t>
                      </a:r>
                      <a:endParaRPr lang="en-US"/>
                    </a:p>
                    <a:p>
                      <a:pPr>
                        <a:buNone/>
                      </a:pPr>
                      <a:r>
                        <a:rPr lang="en-US"/>
                        <a:t>       ...</a:t>
                      </a:r>
                      <a:endParaRPr lang="en-US"/>
                    </a:p>
                    <a:p>
                      <a:pPr>
                        <a:buNone/>
                      </a:pPr>
                      <a:r>
                        <a:rPr lang="en-US"/>
                        <a:t>})</a:t>
                      </a:r>
                      <a:endParaRPr lang="en-US"/>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Basic TestSuite</a:t>
            </a:r>
            <a:endParaRPr lang="en-US"/>
          </a:p>
        </p:txBody>
      </p:sp>
      <p:graphicFrame>
        <p:nvGraphicFramePr>
          <p:cNvPr id="4" name="Content Placeholder 3"/>
          <p:cNvGraphicFramePr/>
          <p:nvPr>
            <p:ph idx="1"/>
          </p:nvPr>
        </p:nvGraphicFramePr>
        <p:xfrm>
          <a:off x="347526" y="1406880"/>
          <a:ext cx="11650345" cy="381000"/>
        </p:xfrm>
        <a:graphic>
          <a:graphicData uri="http://schemas.openxmlformats.org/drawingml/2006/table">
            <a:tbl>
              <a:tblPr firstRow="1" bandRow="1">
                <a:tableStyleId>{5940675A-B579-460E-94D1-54222C63F5DA}</a:tableStyleId>
              </a:tblPr>
              <a:tblGrid>
                <a:gridCol w="11650345"/>
              </a:tblGrid>
              <a:tr h="381000">
                <a:tc>
                  <a:txBody>
                    <a:bodyPr/>
                    <a:p>
                      <a:pPr>
                        <a:buNone/>
                      </a:pPr>
                      <a:r>
                        <a:rPr lang="en-US"/>
                        <a:t>import org . junit . runner . RunWith ;</a:t>
                      </a:r>
                      <a:endParaRPr lang="en-US"/>
                    </a:p>
                    <a:p>
                      <a:pPr>
                        <a:buNone/>
                      </a:pPr>
                      <a:r>
                        <a:rPr lang="en-US"/>
                        <a:t>import org . junit . runners . Suite ;</a:t>
                      </a:r>
                      <a:endParaRPr lang="en-US"/>
                    </a:p>
                    <a:p>
                      <a:pPr>
                        <a:buNone/>
                      </a:pPr>
                      <a:endParaRPr lang="en-US"/>
                    </a:p>
                    <a:p>
                      <a:pPr>
                        <a:buNone/>
                      </a:pPr>
                      <a:r>
                        <a:rPr lang="en-US"/>
                        <a:t>@RunWith ( Suite . class )</a:t>
                      </a:r>
                      <a:endParaRPr lang="en-US"/>
                    </a:p>
                    <a:p>
                      <a:pPr>
                        <a:buNone/>
                      </a:pPr>
                      <a:r>
                        <a:rPr lang="en-US"/>
                        <a:t>@Suite . SuiteClasses ({</a:t>
                      </a:r>
                      <a:endParaRPr lang="en-US"/>
                    </a:p>
                    <a:p>
                      <a:pPr>
                        <a:buNone/>
                      </a:pPr>
                      <a:r>
                        <a:rPr lang="en-US"/>
                        <a:t>    BasicTestClass .class ,</a:t>
                      </a:r>
                      <a:endParaRPr lang="en-US"/>
                    </a:p>
                    <a:p>
                      <a:pPr>
                        <a:buNone/>
                      </a:pPr>
                      <a:r>
                        <a:rPr lang="en-US"/>
                        <a:t>    IgnoredTestClass .class ,</a:t>
                      </a:r>
                      <a:endParaRPr lang="en-US"/>
                    </a:p>
                    <a:p>
                      <a:pPr>
                        <a:buNone/>
                      </a:pPr>
                      <a:r>
                        <a:rPr lang="en-US"/>
                        <a:t>    BasicTestFixture . class</a:t>
                      </a:r>
                      <a:endParaRPr lang="en-US"/>
                    </a:p>
                    <a:p>
                      <a:pPr>
                        <a:buNone/>
                      </a:pPr>
                      <a:r>
                        <a:rPr lang="en-US"/>
                        <a:t>})</a:t>
                      </a:r>
                      <a:endParaRPr lang="en-US"/>
                    </a:p>
                    <a:p>
                      <a:pPr>
                        <a:buNone/>
                      </a:pPr>
                      <a:endParaRPr lang="en-US"/>
                    </a:p>
                    <a:p>
                      <a:pPr>
                        <a:buNone/>
                      </a:pPr>
                      <a:r>
                        <a:rPr lang="en-US"/>
                        <a:t>public class BasicTestSuite {}</a:t>
                      </a:r>
                      <a:endParaRPr lang="en-US"/>
                    </a:p>
                  </a:txBody>
                  <a:tcPr/>
                </a:tc>
              </a:tr>
            </a:tbl>
          </a:graphicData>
        </a:graphic>
      </p:graphicFrame>
      <p:sp>
        <p:nvSpPr>
          <p:cNvPr id="5" name="Text Box 4"/>
          <p:cNvSpPr txBox="1"/>
          <p:nvPr/>
        </p:nvSpPr>
        <p:spPr>
          <a:xfrm>
            <a:off x="347345" y="4876800"/>
            <a:ext cx="10299065" cy="368300"/>
          </a:xfrm>
          <a:prstGeom prst="rect">
            <a:avLst/>
          </a:prstGeom>
          <a:noFill/>
        </p:spPr>
        <p:txBody>
          <a:bodyPr wrap="square" rtlCol="0" anchor="t">
            <a:spAutoFit/>
          </a:bodyPr>
          <a:p>
            <a:r>
              <a:rPr lang="en-US"/>
              <a:t>In addition to running test classes and test fixtures, test suites can also run other test suites.</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Debug View</a:t>
            </a:r>
            <a:endParaRPr lang="en-US"/>
          </a:p>
        </p:txBody>
      </p:sp>
      <p:sp>
        <p:nvSpPr>
          <p:cNvPr id="3" name="Content Placeholder 2"/>
          <p:cNvSpPr>
            <a:spLocks noGrp="1"/>
          </p:cNvSpPr>
          <p:nvPr>
            <p:ph idx="1"/>
          </p:nvPr>
        </p:nvSpPr>
        <p:spPr/>
        <p:txBody>
          <a:bodyPr/>
          <a:p>
            <a:pPr marL="0" indent="0">
              <a:buNone/>
            </a:pPr>
            <a:r>
              <a:rPr lang="en-US"/>
              <a:t>You can enter debug view by clicking the bug icon next to Run. Debug view allows you to add breakpoints, step through individual lines of code, inspect variable contents, and test expressions to see their results.</a:t>
            </a:r>
            <a:endParaRPr lang="en-US"/>
          </a:p>
          <a:p>
            <a:pPr marL="0" indent="0">
              <a:buNone/>
            </a:pPr>
            <a:r>
              <a:rPr lang="en-US"/>
              <a:t>To exit debug view, choose Window:</a:t>
            </a:r>
            <a:endParaRPr lang="en-US"/>
          </a:p>
          <a:p>
            <a:pPr marL="0" indent="0">
              <a:buNone/>
            </a:pPr>
            <a:r>
              <a:rPr lang="en-US"/>
              <a:t>→ Perspective → Open Perspective → Java</a:t>
            </a:r>
            <a:endParaRPr lang="en-US"/>
          </a:p>
        </p:txBody>
      </p:sp>
      <p:pic>
        <p:nvPicPr>
          <p:cNvPr id="4" name="Picture 3"/>
          <p:cNvPicPr>
            <a:picLocks noChangeAspect="1"/>
          </p:cNvPicPr>
          <p:nvPr/>
        </p:nvPicPr>
        <p:blipFill>
          <a:blip r:embed="rId1"/>
          <a:stretch>
            <a:fillRect/>
          </a:stretch>
        </p:blipFill>
        <p:spPr>
          <a:xfrm>
            <a:off x="567690" y="3600450"/>
            <a:ext cx="7729220" cy="288734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Debug Exercise</a:t>
            </a:r>
            <a:endParaRPr lang="en-US"/>
          </a:p>
        </p:txBody>
      </p:sp>
      <p:sp>
        <p:nvSpPr>
          <p:cNvPr id="3" name="Content Placeholder 2"/>
          <p:cNvSpPr>
            <a:spLocks noGrp="1"/>
          </p:cNvSpPr>
          <p:nvPr>
            <p:ph idx="1"/>
          </p:nvPr>
        </p:nvSpPr>
        <p:spPr/>
        <p:txBody>
          <a:bodyPr/>
          <a:p>
            <a:pPr marL="0" indent="0">
              <a:buNone/>
            </a:pPr>
            <a:r>
              <a:rPr lang="en-US"/>
              <a:t>Write JUnit test to ensure your solution maintains the class invariants in Lab03.java. Then use debugger to fix any bugs you discover</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3694430" y="2626360"/>
            <a:ext cx="4352290" cy="544195"/>
          </a:xfrm>
        </p:spPr>
        <p:txBody>
          <a:bodyPr>
            <a:noAutofit/>
          </a:bodyPr>
          <a:p>
            <a:pPr marL="0" indent="0">
              <a:buNone/>
            </a:pPr>
            <a:r>
              <a:rPr lang="en-US" sz="4000" b="1"/>
              <a:t>End of Chapter 3</a:t>
            </a:r>
            <a:endParaRPr lang="en-US" sz="4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p:cNvSpPr>
          <p:nvPr>
            <p:ph type="title"/>
          </p:nvPr>
        </p:nvSpPr>
        <p:spPr/>
        <p:txBody>
          <a:bodyPr/>
          <a:lstStyle/>
          <a:p>
            <a:r>
              <a:rPr lang="en-CA" dirty="0"/>
              <a:t>Assertion </a:t>
            </a:r>
            <a:r>
              <a:rPr lang="en-CA" dirty="0" smtClean="0"/>
              <a:t>Methods: Null Objects </a:t>
            </a:r>
            <a:endParaRPr lang="en-CA" b="1" dirty="0"/>
          </a:p>
        </p:txBody>
      </p:sp>
      <p:sp>
        <p:nvSpPr>
          <p:cNvPr id="32773" name="Rectangle 3"/>
          <p:cNvSpPr>
            <a:spLocks noGrp="1"/>
          </p:cNvSpPr>
          <p:nvPr>
            <p:ph idx="1"/>
          </p:nvPr>
        </p:nvSpPr>
        <p:spPr>
          <a:xfrm>
            <a:off x="457200" y="1397479"/>
            <a:ext cx="9939528" cy="4847873"/>
          </a:xfrm>
        </p:spPr>
        <p:txBody>
          <a:bodyPr/>
          <a:lstStyle/>
          <a:p>
            <a:pPr>
              <a:lnSpc>
                <a:spcPct val="90000"/>
              </a:lnSpc>
            </a:pPr>
            <a:r>
              <a:rPr lang="en-CA" sz="3200" dirty="0"/>
              <a:t>Assert an object references is null or non-null</a:t>
            </a:r>
            <a:endParaRPr lang="en-CA" sz="3200" dirty="0"/>
          </a:p>
          <a:p>
            <a:pPr marL="742950" lvl="1" indent="-285750">
              <a:buNone/>
            </a:pPr>
            <a:r>
              <a:rPr lang="en-CA" dirty="0">
                <a:solidFill>
                  <a:srgbClr val="000090"/>
                </a:solidFill>
                <a:latin typeface="+mn-lt"/>
              </a:rPr>
              <a:t>assertNull(</a:t>
            </a:r>
            <a:r>
              <a:rPr lang="en-CA" i="1" dirty="0">
                <a:solidFill>
                  <a:srgbClr val="000090"/>
                </a:solidFill>
                <a:latin typeface="+mn-lt"/>
              </a:rPr>
              <a:t>object</a:t>
            </a:r>
            <a:r>
              <a:rPr lang="en-CA" dirty="0">
                <a:solidFill>
                  <a:srgbClr val="000090"/>
                </a:solidFill>
                <a:latin typeface="+mn-lt"/>
              </a:rPr>
              <a:t>)</a:t>
            </a:r>
            <a:endParaRPr lang="en-CA" dirty="0">
              <a:solidFill>
                <a:srgbClr val="000090"/>
              </a:solidFill>
              <a:latin typeface="+mn-lt"/>
            </a:endParaRPr>
          </a:p>
          <a:p>
            <a:pPr marL="742950" lvl="1" indent="-285750">
              <a:buNone/>
            </a:pPr>
            <a:r>
              <a:rPr lang="en-CA" dirty="0">
                <a:solidFill>
                  <a:srgbClr val="000090"/>
                </a:solidFill>
                <a:latin typeface="+mn-lt"/>
              </a:rPr>
              <a:t>assertNotNull(</a:t>
            </a:r>
            <a:r>
              <a:rPr lang="en-CA" i="1" dirty="0">
                <a:solidFill>
                  <a:srgbClr val="000090"/>
                </a:solidFill>
                <a:latin typeface="+mn-lt"/>
              </a:rPr>
              <a:t>object</a:t>
            </a:r>
            <a:r>
              <a:rPr lang="en-CA" dirty="0">
                <a:solidFill>
                  <a:srgbClr val="000090"/>
                </a:solidFill>
                <a:latin typeface="+mn-lt"/>
              </a:rPr>
              <a:t>)</a:t>
            </a:r>
            <a:endParaRPr lang="en-CA" dirty="0">
              <a:solidFill>
                <a:srgbClr val="000090"/>
              </a:solidFill>
              <a:latin typeface="+mn-lt"/>
            </a:endParaRPr>
          </a:p>
          <a:p>
            <a:pPr>
              <a:lnSpc>
                <a:spcPct val="90000"/>
              </a:lnSpc>
            </a:pPr>
            <a:r>
              <a:rPr lang="en-CA" sz="3200" dirty="0"/>
              <a:t>With a failure message  </a:t>
            </a:r>
            <a:endParaRPr lang="en-CA" sz="3200" dirty="0"/>
          </a:p>
          <a:p>
            <a:pPr marL="742950" lvl="1" indent="-285750">
              <a:buNone/>
            </a:pPr>
            <a:r>
              <a:rPr lang="en-CA" dirty="0">
                <a:solidFill>
                  <a:srgbClr val="000090"/>
                </a:solidFill>
                <a:latin typeface="+mn-lt"/>
              </a:rPr>
              <a:t>assertNull(</a:t>
            </a:r>
            <a:r>
              <a:rPr lang="en-CA" i="1" dirty="0">
                <a:solidFill>
                  <a:srgbClr val="FF0D45"/>
                </a:solidFill>
                <a:latin typeface="+mn-lt"/>
              </a:rPr>
              <a:t>message</a:t>
            </a:r>
            <a:r>
              <a:rPr lang="en-CA" i="1" dirty="0">
                <a:solidFill>
                  <a:srgbClr val="000090"/>
                </a:solidFill>
                <a:latin typeface="+mn-lt"/>
              </a:rPr>
              <a:t>, object</a:t>
            </a:r>
            <a:r>
              <a:rPr lang="en-CA" dirty="0">
                <a:solidFill>
                  <a:srgbClr val="000090"/>
                </a:solidFill>
                <a:latin typeface="+mn-lt"/>
              </a:rPr>
              <a:t>)</a:t>
            </a:r>
            <a:endParaRPr lang="en-CA" dirty="0">
              <a:solidFill>
                <a:srgbClr val="000090"/>
              </a:solidFill>
              <a:latin typeface="+mn-lt"/>
            </a:endParaRPr>
          </a:p>
          <a:p>
            <a:pPr marL="742950" lvl="1" indent="-285750">
              <a:buNone/>
            </a:pPr>
            <a:r>
              <a:rPr lang="en-CA" dirty="0">
                <a:solidFill>
                  <a:srgbClr val="000090"/>
                </a:solidFill>
                <a:latin typeface="+mn-lt"/>
              </a:rPr>
              <a:t>assertNotNull(</a:t>
            </a:r>
            <a:r>
              <a:rPr lang="en-CA" i="1" dirty="0">
                <a:solidFill>
                  <a:srgbClr val="FF0D45"/>
                </a:solidFill>
                <a:latin typeface="+mn-lt"/>
              </a:rPr>
              <a:t>message</a:t>
            </a:r>
            <a:r>
              <a:rPr lang="en-CA" i="1" dirty="0">
                <a:solidFill>
                  <a:srgbClr val="000090"/>
                </a:solidFill>
                <a:latin typeface="+mn-lt"/>
              </a:rPr>
              <a:t>, object</a:t>
            </a:r>
            <a:r>
              <a:rPr lang="en-CA" dirty="0">
                <a:solidFill>
                  <a:srgbClr val="000090"/>
                </a:solidFill>
                <a:latin typeface="+mn-lt"/>
              </a:rPr>
              <a:t>)</a:t>
            </a:r>
            <a:endParaRPr lang="en-CA" sz="3200" dirty="0">
              <a:latin typeface="+mn-lt"/>
            </a:endParaRPr>
          </a:p>
          <a:p>
            <a:pPr marL="342900" indent="-342900"/>
            <a:r>
              <a:rPr lang="en-CA" sz="3200" dirty="0"/>
              <a:t>Examples </a:t>
            </a:r>
            <a:endParaRPr lang="en-CA" sz="3200" dirty="0"/>
          </a:p>
          <a:p>
            <a:pPr marL="349250" lvl="1" indent="0">
              <a:buNone/>
            </a:pPr>
            <a:r>
              <a:rPr lang="en-US" dirty="0">
                <a:solidFill>
                  <a:srgbClr val="000090"/>
                </a:solidFill>
                <a:latin typeface="+mn-lt"/>
              </a:rPr>
              <a:t>assertNotNull(</a:t>
            </a:r>
            <a:r>
              <a:rPr lang="en-US" dirty="0">
                <a:solidFill>
                  <a:srgbClr val="FF0D45"/>
                </a:solidFill>
                <a:latin typeface="+mn-lt"/>
              </a:rPr>
              <a:t>”Should not be null."</a:t>
            </a:r>
            <a:r>
              <a:rPr lang="en-US" dirty="0">
                <a:solidFill>
                  <a:srgbClr val="000090"/>
                </a:solidFill>
                <a:latin typeface="+mn-lt"/>
              </a:rPr>
              <a:t>, new Object());</a:t>
            </a:r>
            <a:endParaRPr lang="en-US" dirty="0">
              <a:solidFill>
                <a:srgbClr val="000090"/>
              </a:solidFill>
              <a:latin typeface="+mn-lt"/>
            </a:endParaRPr>
          </a:p>
          <a:p>
            <a:pPr marL="349250" lvl="1" indent="0">
              <a:buNone/>
            </a:pPr>
            <a:r>
              <a:rPr lang="en-US" dirty="0">
                <a:solidFill>
                  <a:srgbClr val="000090"/>
                </a:solidFill>
                <a:latin typeface="+mn-lt"/>
              </a:rPr>
              <a:t>assertNull(</a:t>
            </a:r>
            <a:r>
              <a:rPr lang="en-US" dirty="0">
                <a:solidFill>
                  <a:srgbClr val="FF0D45"/>
                </a:solidFill>
                <a:latin typeface="+mn-lt"/>
              </a:rPr>
              <a:t>”Should be null."</a:t>
            </a:r>
            <a:r>
              <a:rPr lang="en-US" dirty="0">
                <a:solidFill>
                  <a:srgbClr val="000090"/>
                </a:solidFill>
                <a:latin typeface="+mn-lt"/>
              </a:rPr>
              <a:t>, null);</a:t>
            </a:r>
            <a:endParaRPr lang="en-CA" dirty="0">
              <a:solidFill>
                <a:srgbClr val="000090"/>
              </a:solidFill>
              <a:latin typeface="+mn-lt"/>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p:cNvSpPr>
          <p:nvPr>
            <p:ph type="title"/>
          </p:nvPr>
        </p:nvSpPr>
        <p:spPr/>
        <p:txBody>
          <a:bodyPr/>
          <a:lstStyle/>
          <a:p>
            <a:r>
              <a:rPr lang="en-CA" dirty="0"/>
              <a:t>Assertion </a:t>
            </a:r>
            <a:r>
              <a:rPr lang="en-CA" dirty="0" smtClean="0"/>
              <a:t>Methods: Object Identity </a:t>
            </a:r>
            <a:endParaRPr lang="en-CA" b="1" dirty="0"/>
          </a:p>
        </p:txBody>
      </p:sp>
      <p:sp>
        <p:nvSpPr>
          <p:cNvPr id="32773" name="Rectangle 3"/>
          <p:cNvSpPr>
            <a:spLocks noGrp="1"/>
          </p:cNvSpPr>
          <p:nvPr>
            <p:ph idx="1"/>
          </p:nvPr>
        </p:nvSpPr>
        <p:spPr>
          <a:xfrm>
            <a:off x="474453" y="1431985"/>
            <a:ext cx="9693675" cy="4996247"/>
          </a:xfrm>
        </p:spPr>
        <p:txBody>
          <a:bodyPr/>
          <a:lstStyle/>
          <a:p>
            <a:pPr>
              <a:lnSpc>
                <a:spcPct val="90000"/>
              </a:lnSpc>
            </a:pPr>
            <a:r>
              <a:rPr lang="en-CA" sz="3200" dirty="0"/>
              <a:t>Assert two object references are identical</a:t>
            </a:r>
            <a:endParaRPr lang="en-CA" sz="3200" dirty="0"/>
          </a:p>
          <a:p>
            <a:pPr marL="742950" lvl="1" indent="-285750">
              <a:buNone/>
            </a:pPr>
            <a:r>
              <a:rPr lang="en-CA" dirty="0">
                <a:solidFill>
                  <a:srgbClr val="000090"/>
                </a:solidFill>
                <a:latin typeface="+mn-lt"/>
              </a:rPr>
              <a:t>assertSame(</a:t>
            </a:r>
            <a:r>
              <a:rPr lang="en-CA" i="1" dirty="0">
                <a:solidFill>
                  <a:srgbClr val="000090"/>
                </a:solidFill>
                <a:latin typeface="+mn-lt"/>
              </a:rPr>
              <a:t>expected, actual</a:t>
            </a:r>
            <a:r>
              <a:rPr lang="en-CA" dirty="0">
                <a:solidFill>
                  <a:srgbClr val="000090"/>
                </a:solidFill>
                <a:latin typeface="+mn-lt"/>
              </a:rPr>
              <a:t>)</a:t>
            </a:r>
            <a:endParaRPr lang="en-CA" dirty="0">
              <a:solidFill>
                <a:srgbClr val="000090"/>
              </a:solidFill>
              <a:latin typeface="+mn-lt"/>
            </a:endParaRPr>
          </a:p>
          <a:p>
            <a:pPr marL="742950" lvl="1" indent="-285750"/>
            <a:r>
              <a:rPr lang="en-CA" sz="2800" dirty="0"/>
              <a:t>True if:</a:t>
            </a:r>
            <a:r>
              <a:rPr lang="en-CA" sz="2800" dirty="0">
                <a:solidFill>
                  <a:srgbClr val="3333CC"/>
                </a:solidFill>
              </a:rPr>
              <a:t> expected == actual</a:t>
            </a:r>
            <a:endParaRPr lang="en-CA" sz="2800" dirty="0"/>
          </a:p>
          <a:p>
            <a:pPr marL="742950" lvl="1" indent="-285750">
              <a:buNone/>
            </a:pPr>
            <a:r>
              <a:rPr lang="en-CA" dirty="0">
                <a:solidFill>
                  <a:srgbClr val="000090"/>
                </a:solidFill>
                <a:latin typeface="+mn-lt"/>
              </a:rPr>
              <a:t>assertNotSame(</a:t>
            </a:r>
            <a:r>
              <a:rPr lang="en-CA" i="1" dirty="0">
                <a:solidFill>
                  <a:srgbClr val="000090"/>
                </a:solidFill>
                <a:latin typeface="+mn-lt"/>
              </a:rPr>
              <a:t>expected, actual</a:t>
            </a:r>
            <a:r>
              <a:rPr lang="en-CA" dirty="0">
                <a:solidFill>
                  <a:srgbClr val="000090"/>
                </a:solidFill>
                <a:latin typeface="+mn-lt"/>
              </a:rPr>
              <a:t>)</a:t>
            </a:r>
            <a:endParaRPr lang="en-CA" sz="2800" dirty="0">
              <a:solidFill>
                <a:srgbClr val="000090"/>
              </a:solidFill>
              <a:latin typeface="+mn-lt"/>
            </a:endParaRPr>
          </a:p>
          <a:p>
            <a:pPr marL="742950" lvl="1" indent="-285750"/>
            <a:r>
              <a:rPr lang="en-CA" sz="2800" dirty="0"/>
              <a:t>True if:</a:t>
            </a:r>
            <a:r>
              <a:rPr lang="en-CA" sz="2800" dirty="0">
                <a:solidFill>
                  <a:srgbClr val="3333CC"/>
                </a:solidFill>
              </a:rPr>
              <a:t> expected != actual</a:t>
            </a:r>
            <a:endParaRPr lang="en-CA" sz="2800" dirty="0">
              <a:solidFill>
                <a:srgbClr val="3333CC"/>
              </a:solidFill>
            </a:endParaRPr>
          </a:p>
          <a:p>
            <a:r>
              <a:rPr lang="en-CA" sz="3200" dirty="0"/>
              <a:t>The order does not affect the comparison, </a:t>
            </a:r>
            <a:endParaRPr lang="en-CA" sz="3200" dirty="0"/>
          </a:p>
          <a:p>
            <a:pPr marL="742950" lvl="1" indent="-285750"/>
            <a:r>
              <a:rPr lang="en-CA" dirty="0"/>
              <a:t>But, affects the message when it fails  </a:t>
            </a:r>
            <a:endParaRPr lang="en-CA" sz="3600" dirty="0"/>
          </a:p>
          <a:p>
            <a:pPr marL="393700" indent="-285750"/>
            <a:r>
              <a:rPr lang="en-CA" sz="3200" dirty="0"/>
              <a:t>With a failure message  </a:t>
            </a:r>
            <a:endParaRPr lang="en-CA" sz="3200" dirty="0"/>
          </a:p>
          <a:p>
            <a:pPr marL="344170" lvl="1" indent="0">
              <a:buNone/>
            </a:pPr>
            <a:r>
              <a:rPr lang="en-CA" dirty="0">
                <a:solidFill>
                  <a:srgbClr val="000090"/>
                </a:solidFill>
                <a:latin typeface="Arial" panose="020B0604020202020204"/>
              </a:rPr>
              <a:t>assertSame(</a:t>
            </a:r>
            <a:r>
              <a:rPr lang="en-CA" i="1" dirty="0">
                <a:solidFill>
                  <a:srgbClr val="FF0D45"/>
                </a:solidFill>
                <a:latin typeface="Arial" panose="020B0604020202020204"/>
              </a:rPr>
              <a:t>message</a:t>
            </a:r>
            <a:r>
              <a:rPr lang="en-CA" dirty="0">
                <a:solidFill>
                  <a:srgbClr val="000090"/>
                </a:solidFill>
                <a:latin typeface="Arial" panose="020B0604020202020204"/>
              </a:rPr>
              <a:t>, </a:t>
            </a:r>
            <a:r>
              <a:rPr lang="en-CA" i="1" dirty="0">
                <a:solidFill>
                  <a:srgbClr val="000090"/>
                </a:solidFill>
                <a:latin typeface="Arial" panose="020B0604020202020204"/>
              </a:rPr>
              <a:t>expected, actual</a:t>
            </a:r>
            <a:r>
              <a:rPr lang="en-CA" dirty="0">
                <a:solidFill>
                  <a:srgbClr val="000090"/>
                </a:solidFill>
                <a:latin typeface="Arial" panose="020B0604020202020204"/>
              </a:rPr>
              <a:t>)</a:t>
            </a:r>
            <a:endParaRPr lang="en-CA" dirty="0">
              <a:solidFill>
                <a:srgbClr val="000090"/>
              </a:solidFill>
              <a:latin typeface="Arial" panose="020B0604020202020204"/>
            </a:endParaRPr>
          </a:p>
          <a:p>
            <a:pPr marL="344170" lvl="1" indent="0">
              <a:buNone/>
            </a:pPr>
            <a:r>
              <a:rPr lang="en-CA" dirty="0">
                <a:solidFill>
                  <a:srgbClr val="000090"/>
                </a:solidFill>
                <a:latin typeface="Arial" panose="020B0604020202020204"/>
              </a:rPr>
              <a:t>assertNotSame(</a:t>
            </a:r>
            <a:r>
              <a:rPr lang="en-CA" i="1" dirty="0">
                <a:solidFill>
                  <a:srgbClr val="FF0D45"/>
                </a:solidFill>
                <a:latin typeface="Arial" panose="020B0604020202020204"/>
              </a:rPr>
              <a:t>message</a:t>
            </a:r>
            <a:r>
              <a:rPr lang="en-CA" dirty="0">
                <a:solidFill>
                  <a:srgbClr val="000090"/>
                </a:solidFill>
                <a:latin typeface="Arial" panose="020B0604020202020204"/>
              </a:rPr>
              <a:t>, </a:t>
            </a:r>
            <a:r>
              <a:rPr lang="en-CA" i="1" dirty="0">
                <a:solidFill>
                  <a:srgbClr val="000090"/>
                </a:solidFill>
                <a:latin typeface="Arial" panose="020B0604020202020204"/>
              </a:rPr>
              <a:t>expected, actual</a:t>
            </a:r>
            <a:r>
              <a:rPr lang="en-CA" dirty="0">
                <a:solidFill>
                  <a:srgbClr val="000090"/>
                </a:solidFill>
                <a:latin typeface="Arial" panose="020B0604020202020204"/>
              </a:rPr>
              <a:t>)</a:t>
            </a:r>
            <a:endParaRPr lang="en-CA" sz="3200" dirty="0"/>
          </a:p>
          <a:p>
            <a:pPr marL="393700" indent="-285750"/>
            <a:endParaRPr lang="en-CA" sz="3200" dirty="0">
              <a:solidFill>
                <a:srgbClr val="3333CC"/>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Assertion </a:t>
            </a:r>
            <a:r>
              <a:rPr lang="en-CA" dirty="0" smtClean="0"/>
              <a:t>Methods: Object </a:t>
            </a:r>
            <a:r>
              <a:rPr lang="en-CA" dirty="0"/>
              <a:t>Identity</a:t>
            </a:r>
            <a:endParaRPr lang="en-US" dirty="0"/>
          </a:p>
        </p:txBody>
      </p:sp>
      <p:sp>
        <p:nvSpPr>
          <p:cNvPr id="3" name="Content Placeholder 2"/>
          <p:cNvSpPr>
            <a:spLocks noGrp="1"/>
          </p:cNvSpPr>
          <p:nvPr>
            <p:ph idx="1"/>
          </p:nvPr>
        </p:nvSpPr>
        <p:spPr/>
        <p:txBody>
          <a:bodyPr/>
          <a:lstStyle/>
          <a:p>
            <a:r>
              <a:rPr lang="en-US" sz="3200" dirty="0"/>
              <a:t>Examples</a:t>
            </a:r>
            <a:endParaRPr lang="en-US" sz="3200" dirty="0"/>
          </a:p>
          <a:p>
            <a:pPr marL="344170" lvl="1" indent="0">
              <a:buNone/>
            </a:pPr>
            <a:r>
              <a:rPr lang="en-US" dirty="0">
                <a:solidFill>
                  <a:srgbClr val="000090"/>
                </a:solidFill>
                <a:latin typeface="+mn-lt"/>
              </a:rPr>
              <a:t>assertNotSame(</a:t>
            </a:r>
            <a:r>
              <a:rPr lang="en-US" dirty="0">
                <a:solidFill>
                  <a:srgbClr val="FF0D45"/>
                </a:solidFill>
                <a:latin typeface="+mn-lt"/>
              </a:rPr>
              <a:t>"Should not be same."</a:t>
            </a:r>
            <a:r>
              <a:rPr lang="en-US" dirty="0">
                <a:solidFill>
                  <a:srgbClr val="000090"/>
                </a:solidFill>
                <a:latin typeface="+mn-lt"/>
              </a:rPr>
              <a:t>, </a:t>
            </a:r>
            <a:endParaRPr lang="en-US" dirty="0">
              <a:solidFill>
                <a:srgbClr val="000090"/>
              </a:solidFill>
              <a:latin typeface="+mn-lt"/>
            </a:endParaRPr>
          </a:p>
          <a:p>
            <a:pPr marL="344170" lvl="1" indent="0">
              <a:buNone/>
            </a:pPr>
            <a:r>
              <a:rPr lang="en-US" dirty="0">
                <a:solidFill>
                  <a:srgbClr val="000090"/>
                </a:solidFill>
                <a:latin typeface="+mn-lt"/>
              </a:rPr>
              <a:t>		         new Object(), new Object());</a:t>
            </a:r>
            <a:endParaRPr lang="en-US" dirty="0">
              <a:solidFill>
                <a:srgbClr val="000090"/>
              </a:solidFill>
              <a:latin typeface="+mn-lt"/>
            </a:endParaRPr>
          </a:p>
          <a:p>
            <a:pPr marL="344170" lvl="1" indent="0">
              <a:buNone/>
            </a:pPr>
            <a:endParaRPr lang="en-US" sz="1000" dirty="0">
              <a:solidFill>
                <a:srgbClr val="000090"/>
              </a:solidFill>
              <a:latin typeface="+mn-lt"/>
            </a:endParaRPr>
          </a:p>
          <a:p>
            <a:pPr marL="344170" lvl="1" indent="0">
              <a:buNone/>
            </a:pPr>
            <a:r>
              <a:rPr lang="en-US" dirty="0">
                <a:solidFill>
                  <a:srgbClr val="000090"/>
                </a:solidFill>
                <a:latin typeface="+mn-lt"/>
              </a:rPr>
              <a:t>Integer num1 = Integer.valueOf(2013);</a:t>
            </a:r>
            <a:endParaRPr lang="en-US" dirty="0">
              <a:solidFill>
                <a:srgbClr val="000090"/>
              </a:solidFill>
              <a:latin typeface="+mn-lt"/>
            </a:endParaRPr>
          </a:p>
          <a:p>
            <a:pPr marL="344170" lvl="1" indent="0">
              <a:buNone/>
            </a:pPr>
            <a:r>
              <a:rPr lang="en-US" dirty="0">
                <a:solidFill>
                  <a:srgbClr val="000090"/>
                </a:solidFill>
                <a:latin typeface="+mn-lt"/>
              </a:rPr>
              <a:t>assertSame(</a:t>
            </a:r>
            <a:r>
              <a:rPr lang="en-US" dirty="0">
                <a:solidFill>
                  <a:srgbClr val="FF0D45"/>
                </a:solidFill>
                <a:latin typeface="+mn-lt"/>
              </a:rPr>
              <a:t>"Should be same."</a:t>
            </a:r>
            <a:r>
              <a:rPr lang="en-US" dirty="0">
                <a:solidFill>
                  <a:srgbClr val="000090"/>
                </a:solidFill>
                <a:latin typeface="+mn-lt"/>
              </a:rPr>
              <a:t>, num1, num1);</a:t>
            </a:r>
            <a:endParaRPr lang="en-US" dirty="0">
              <a:solidFill>
                <a:srgbClr val="000090"/>
              </a:solidFill>
              <a:latin typeface="+mn-lt"/>
            </a:endParaRPr>
          </a:p>
          <a:p>
            <a:pPr marL="344170" lvl="1" indent="0">
              <a:buNone/>
            </a:pPr>
            <a:endParaRPr lang="en-US" sz="1000" dirty="0">
              <a:solidFill>
                <a:srgbClr val="000090"/>
              </a:solidFill>
              <a:latin typeface="+mn-lt"/>
            </a:endParaRPr>
          </a:p>
          <a:p>
            <a:pPr marL="349250" lvl="1" indent="0">
              <a:buNone/>
            </a:pPr>
            <a:r>
              <a:rPr lang="en-US" dirty="0">
                <a:solidFill>
                  <a:srgbClr val="000090"/>
                </a:solidFill>
                <a:latin typeface="+mn-lt"/>
              </a:rPr>
              <a:t>Integer num2 = Integer.valueOf(2014);</a:t>
            </a:r>
            <a:endParaRPr lang="en-US" dirty="0">
              <a:solidFill>
                <a:srgbClr val="000090"/>
              </a:solidFill>
              <a:latin typeface="+mn-lt"/>
            </a:endParaRPr>
          </a:p>
          <a:p>
            <a:pPr marL="349250" lvl="1" indent="0">
              <a:buNone/>
            </a:pPr>
            <a:r>
              <a:rPr lang="en-US" dirty="0">
                <a:solidFill>
                  <a:srgbClr val="000090"/>
                </a:solidFill>
                <a:latin typeface="+mn-lt"/>
              </a:rPr>
              <a:t>assertSame(</a:t>
            </a:r>
            <a:r>
              <a:rPr lang="en-US" dirty="0">
                <a:solidFill>
                  <a:srgbClr val="FF0D45"/>
                </a:solidFill>
                <a:latin typeface="+mn-lt"/>
              </a:rPr>
              <a:t>"Should be same."</a:t>
            </a:r>
            <a:r>
              <a:rPr lang="en-US" dirty="0">
                <a:solidFill>
                  <a:srgbClr val="000090"/>
                </a:solidFill>
                <a:latin typeface="+mn-lt"/>
              </a:rPr>
              <a:t>, num1, num2);</a:t>
            </a:r>
            <a:endParaRPr lang="en-US" sz="5400" dirty="0">
              <a:solidFill>
                <a:srgbClr val="000090"/>
              </a:solidFill>
              <a:latin typeface="+mn-lt"/>
            </a:endParaRPr>
          </a:p>
        </p:txBody>
      </p:sp>
      <p:sp>
        <p:nvSpPr>
          <p:cNvPr id="6" name="TextBox 5"/>
          <p:cNvSpPr txBox="1"/>
          <p:nvPr/>
        </p:nvSpPr>
        <p:spPr>
          <a:xfrm>
            <a:off x="2286000" y="5410201"/>
            <a:ext cx="7260064" cy="830997"/>
          </a:xfrm>
          <a:prstGeom prst="rect">
            <a:avLst/>
          </a:prstGeom>
          <a:solidFill>
            <a:srgbClr val="FF6600"/>
          </a:solidFill>
        </p:spPr>
        <p:txBody>
          <a:bodyPr wrap="none" rtlCol="0">
            <a:spAutoFit/>
          </a:bodyPr>
          <a:lstStyle/>
          <a:p>
            <a:pPr algn="l"/>
            <a:r>
              <a:rPr lang="en-US" sz="2400" dirty="0"/>
              <a:t>java.lang.AssertionError:</a:t>
            </a:r>
            <a:endParaRPr lang="en-US" sz="2400" dirty="0"/>
          </a:p>
          <a:p>
            <a:pPr algn="l"/>
            <a:r>
              <a:rPr lang="en-US" sz="2400" dirty="0"/>
              <a:t>Should be same. expected same:&lt;2013&gt; was not:&lt;2014&gt;</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p:cNvSpPr>
          <p:nvPr>
            <p:ph type="title"/>
          </p:nvPr>
        </p:nvSpPr>
        <p:spPr/>
        <p:txBody>
          <a:bodyPr/>
          <a:lstStyle/>
          <a:p>
            <a:r>
              <a:rPr lang="en-CA" dirty="0"/>
              <a:t>Assertion </a:t>
            </a:r>
            <a:r>
              <a:rPr lang="en-CA" dirty="0" smtClean="0"/>
              <a:t>Methods: Object Equality</a:t>
            </a:r>
            <a:endParaRPr lang="en-CA" b="1" dirty="0"/>
          </a:p>
        </p:txBody>
      </p:sp>
      <p:sp>
        <p:nvSpPr>
          <p:cNvPr id="33797" name="Rectangle 3"/>
          <p:cNvSpPr>
            <a:spLocks noGrp="1"/>
          </p:cNvSpPr>
          <p:nvPr>
            <p:ph idx="1"/>
          </p:nvPr>
        </p:nvSpPr>
        <p:spPr/>
        <p:txBody>
          <a:bodyPr/>
          <a:lstStyle/>
          <a:p>
            <a:pPr marL="342900" indent="-342900"/>
            <a:r>
              <a:rPr lang="en-CA" sz="3200" dirty="0"/>
              <a:t>Assert two objects are equal:</a:t>
            </a:r>
            <a:endParaRPr lang="en-CA" sz="3200" dirty="0"/>
          </a:p>
          <a:p>
            <a:pPr marL="742950" lvl="1" indent="-285750">
              <a:buNone/>
            </a:pPr>
            <a:r>
              <a:rPr lang="en-CA" dirty="0">
                <a:solidFill>
                  <a:srgbClr val="000090"/>
                </a:solidFill>
                <a:latin typeface="+mn-lt"/>
              </a:rPr>
              <a:t>assertEquals(expected, actual)</a:t>
            </a:r>
            <a:endParaRPr lang="en-CA" dirty="0">
              <a:solidFill>
                <a:srgbClr val="000090"/>
              </a:solidFill>
              <a:latin typeface="+mn-lt"/>
            </a:endParaRPr>
          </a:p>
          <a:p>
            <a:pPr marL="742950" lvl="1" indent="-285750"/>
            <a:r>
              <a:rPr lang="en-CA" sz="2800" dirty="0"/>
              <a:t>True if:</a:t>
            </a:r>
            <a:r>
              <a:rPr lang="en-CA" sz="2800" dirty="0">
                <a:solidFill>
                  <a:srgbClr val="3333CC"/>
                </a:solidFill>
              </a:rPr>
              <a:t> expected.equals( actual )</a:t>
            </a:r>
            <a:endParaRPr lang="en-CA" sz="2800" dirty="0">
              <a:solidFill>
                <a:srgbClr val="3333CC"/>
              </a:solidFill>
            </a:endParaRPr>
          </a:p>
          <a:p>
            <a:pPr marL="742950" lvl="1" indent="-285750"/>
            <a:r>
              <a:rPr lang="en-CA" sz="2800" dirty="0"/>
              <a:t>Relies on the</a:t>
            </a:r>
            <a:r>
              <a:rPr lang="en-CA" sz="2800" dirty="0">
                <a:solidFill>
                  <a:srgbClr val="3333CC"/>
                </a:solidFill>
              </a:rPr>
              <a:t> equals()</a:t>
            </a:r>
            <a:r>
              <a:rPr lang="en-CA" sz="2800" dirty="0"/>
              <a:t> method</a:t>
            </a:r>
            <a:endParaRPr lang="en-CA" sz="2800" dirty="0"/>
          </a:p>
          <a:p>
            <a:pPr marL="742950" lvl="1" indent="-285750"/>
            <a:r>
              <a:rPr lang="en-CA" sz="2800" dirty="0"/>
              <a:t>Up to the class under test to define a suitable </a:t>
            </a:r>
            <a:r>
              <a:rPr lang="en-CA" dirty="0">
                <a:solidFill>
                  <a:srgbClr val="3333CC"/>
                </a:solidFill>
              </a:rPr>
              <a:t>equals()</a:t>
            </a:r>
            <a:r>
              <a:rPr lang="en-CA" sz="2000" dirty="0"/>
              <a:t> </a:t>
            </a:r>
            <a:r>
              <a:rPr lang="en-CA" sz="2800" dirty="0"/>
              <a:t>method.</a:t>
            </a:r>
            <a:endParaRPr lang="en-CA" sz="2800" dirty="0"/>
          </a:p>
          <a:p>
            <a:pPr marL="393700" indent="-285750"/>
            <a:r>
              <a:rPr lang="en-CA" sz="3200" dirty="0"/>
              <a:t>With a failure message  </a:t>
            </a:r>
            <a:endParaRPr lang="en-CA" sz="3200" dirty="0"/>
          </a:p>
          <a:p>
            <a:pPr marL="344170" lvl="1" indent="0">
              <a:buNone/>
            </a:pPr>
            <a:r>
              <a:rPr lang="en-CA" dirty="0">
                <a:solidFill>
                  <a:srgbClr val="000090"/>
                </a:solidFill>
                <a:latin typeface="Arial" panose="020B0604020202020204"/>
              </a:rPr>
              <a:t>assertEquals(</a:t>
            </a:r>
            <a:r>
              <a:rPr lang="en-CA" i="1" dirty="0">
                <a:solidFill>
                  <a:srgbClr val="FF0D45"/>
                </a:solidFill>
                <a:latin typeface="Arial" panose="020B0604020202020204"/>
              </a:rPr>
              <a:t>message</a:t>
            </a:r>
            <a:r>
              <a:rPr lang="en-CA" dirty="0">
                <a:solidFill>
                  <a:srgbClr val="000090"/>
                </a:solidFill>
                <a:latin typeface="Arial" panose="020B0604020202020204"/>
              </a:rPr>
              <a:t>, </a:t>
            </a:r>
            <a:r>
              <a:rPr lang="en-CA" i="1" dirty="0">
                <a:solidFill>
                  <a:srgbClr val="000090"/>
                </a:solidFill>
                <a:latin typeface="Arial" panose="020B0604020202020204"/>
              </a:rPr>
              <a:t>expected, actual</a:t>
            </a:r>
            <a:r>
              <a:rPr lang="en-CA" dirty="0">
                <a:solidFill>
                  <a:srgbClr val="000090"/>
                </a:solidFill>
                <a:latin typeface="Arial" panose="020B0604020202020204"/>
              </a:rPr>
              <a:t>)</a:t>
            </a:r>
            <a:endParaRPr lang="en-CA" sz="3200" dirty="0"/>
          </a:p>
          <a:p>
            <a:pPr marL="393700" indent="-285750"/>
            <a:endParaRPr lang="en-CA" sz="2400" dirty="0">
              <a:solidFill>
                <a:srgbClr val="3333CC"/>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Assertion </a:t>
            </a:r>
            <a:r>
              <a:rPr lang="en-CA" dirty="0" smtClean="0"/>
              <a:t>Methods: Object Equality</a:t>
            </a:r>
            <a:endParaRPr lang="en-US" dirty="0"/>
          </a:p>
        </p:txBody>
      </p:sp>
      <p:sp>
        <p:nvSpPr>
          <p:cNvPr id="3" name="Content Placeholder 2"/>
          <p:cNvSpPr>
            <a:spLocks noGrp="1"/>
          </p:cNvSpPr>
          <p:nvPr>
            <p:ph idx="1"/>
          </p:nvPr>
        </p:nvSpPr>
        <p:spPr/>
        <p:txBody>
          <a:bodyPr/>
          <a:lstStyle/>
          <a:p>
            <a:r>
              <a:rPr lang="en-US" sz="3200" dirty="0"/>
              <a:t>Examples</a:t>
            </a:r>
            <a:endParaRPr lang="en-US" sz="3200" dirty="0"/>
          </a:p>
          <a:p>
            <a:pPr marL="349250" lvl="1" indent="0">
              <a:buNone/>
            </a:pPr>
            <a:r>
              <a:rPr lang="en-US" dirty="0">
                <a:solidFill>
                  <a:srgbClr val="000090"/>
                </a:solidFill>
                <a:latin typeface="+mn-lt"/>
              </a:rPr>
              <a:t>assertEquals(</a:t>
            </a:r>
            <a:r>
              <a:rPr lang="en-US" dirty="0">
                <a:solidFill>
                  <a:srgbClr val="FF0D45"/>
                </a:solidFill>
                <a:latin typeface="+mn-lt"/>
              </a:rPr>
              <a:t>"Should be equal."</a:t>
            </a:r>
            <a:r>
              <a:rPr lang="en-US" dirty="0">
                <a:solidFill>
                  <a:srgbClr val="000090"/>
                </a:solidFill>
                <a:latin typeface="+mn-lt"/>
              </a:rPr>
              <a:t>, "JUnit", "JUnit");</a:t>
            </a:r>
            <a:endParaRPr lang="en-US" dirty="0">
              <a:solidFill>
                <a:srgbClr val="000090"/>
              </a:solidFill>
              <a:latin typeface="+mn-lt"/>
            </a:endParaRPr>
          </a:p>
          <a:p>
            <a:pPr marL="349250" lvl="1" indent="0">
              <a:buNone/>
            </a:pPr>
            <a:endParaRPr lang="en-US" dirty="0">
              <a:solidFill>
                <a:srgbClr val="000090"/>
              </a:solidFill>
              <a:latin typeface="+mn-lt"/>
            </a:endParaRPr>
          </a:p>
          <a:p>
            <a:pPr marL="349250" lvl="1" indent="0">
              <a:buNone/>
            </a:pPr>
            <a:r>
              <a:rPr lang="en-US" dirty="0">
                <a:solidFill>
                  <a:srgbClr val="000090"/>
                </a:solidFill>
                <a:latin typeface="+mn-lt"/>
              </a:rPr>
              <a:t>assertEquals(</a:t>
            </a:r>
            <a:r>
              <a:rPr lang="en-US" dirty="0">
                <a:solidFill>
                  <a:srgbClr val="FF0D45"/>
                </a:solidFill>
                <a:latin typeface="+mn-lt"/>
              </a:rPr>
              <a:t>"Should be equal."</a:t>
            </a:r>
            <a:r>
              <a:rPr lang="en-US" dirty="0">
                <a:solidFill>
                  <a:srgbClr val="000090"/>
                </a:solidFill>
                <a:latin typeface="+mn-lt"/>
              </a:rPr>
              <a:t>, "JUnit", "Java");</a:t>
            </a:r>
            <a:endParaRPr lang="en-US" dirty="0">
              <a:solidFill>
                <a:srgbClr val="000090"/>
              </a:solidFill>
              <a:latin typeface="+mn-lt"/>
            </a:endParaRPr>
          </a:p>
        </p:txBody>
      </p:sp>
      <p:sp>
        <p:nvSpPr>
          <p:cNvPr id="6" name="TextBox 5"/>
          <p:cNvSpPr txBox="1"/>
          <p:nvPr/>
        </p:nvSpPr>
        <p:spPr>
          <a:xfrm>
            <a:off x="2438400" y="3962401"/>
            <a:ext cx="6840078" cy="830997"/>
          </a:xfrm>
          <a:prstGeom prst="rect">
            <a:avLst/>
          </a:prstGeom>
          <a:solidFill>
            <a:srgbClr val="FF6600"/>
          </a:solidFill>
        </p:spPr>
        <p:txBody>
          <a:bodyPr wrap="none" rtlCol="0">
            <a:spAutoFit/>
          </a:bodyPr>
          <a:lstStyle/>
          <a:p>
            <a:pPr algn="l"/>
            <a:r>
              <a:rPr lang="en-US" sz="2400" dirty="0" err="1"/>
              <a:t>org.junit.ComparisonFailure</a:t>
            </a:r>
            <a:r>
              <a:rPr lang="en-US" sz="2400" dirty="0"/>
              <a:t>: </a:t>
            </a:r>
            <a:endParaRPr lang="en-US" sz="2400" dirty="0"/>
          </a:p>
          <a:p>
            <a:pPr algn="l"/>
            <a:r>
              <a:rPr lang="en-US" sz="2400" dirty="0"/>
              <a:t>Should be equal. expected:&lt;J[Unit]&gt; but was:&lt;J[ava]&gt;</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p:cNvSpPr>
          <p:nvPr>
            <p:ph type="title"/>
          </p:nvPr>
        </p:nvSpPr>
        <p:spPr/>
        <p:txBody>
          <a:bodyPr/>
          <a:lstStyle/>
          <a:p>
            <a:r>
              <a:rPr lang="en-CA" sz="4000" dirty="0"/>
              <a:t>Assertion Methods</a:t>
            </a:r>
            <a:r>
              <a:rPr lang="en-CA" sz="4000" b="1" dirty="0"/>
              <a:t>: </a:t>
            </a:r>
            <a:r>
              <a:rPr lang="en-CA" sz="4000" dirty="0"/>
              <a:t>Equality of Arrays </a:t>
            </a:r>
            <a:endParaRPr lang="en-CA" sz="4000" b="1" dirty="0"/>
          </a:p>
        </p:txBody>
      </p:sp>
      <p:sp>
        <p:nvSpPr>
          <p:cNvPr id="33797" name="Rectangle 3"/>
          <p:cNvSpPr>
            <a:spLocks noGrp="1"/>
          </p:cNvSpPr>
          <p:nvPr>
            <p:ph idx="1"/>
          </p:nvPr>
        </p:nvSpPr>
        <p:spPr/>
        <p:txBody>
          <a:bodyPr/>
          <a:lstStyle/>
          <a:p>
            <a:pPr marL="342900" indent="-342900"/>
            <a:r>
              <a:rPr lang="en-CA" sz="3200" dirty="0"/>
              <a:t>Assert two arrays are equal:</a:t>
            </a:r>
            <a:endParaRPr lang="en-CA" sz="3200" dirty="0"/>
          </a:p>
          <a:p>
            <a:pPr marL="742950" lvl="1" indent="-285750">
              <a:buNone/>
            </a:pPr>
            <a:r>
              <a:rPr lang="en-CA" dirty="0">
                <a:solidFill>
                  <a:srgbClr val="000090"/>
                </a:solidFill>
                <a:latin typeface="+mn-lt"/>
              </a:rPr>
              <a:t>assertArrayEquals(expected, actual)</a:t>
            </a:r>
            <a:endParaRPr lang="en-CA" dirty="0">
              <a:solidFill>
                <a:srgbClr val="000090"/>
              </a:solidFill>
              <a:latin typeface="+mn-lt"/>
            </a:endParaRPr>
          </a:p>
          <a:p>
            <a:pPr marL="742950" lvl="1" indent="-285750"/>
            <a:r>
              <a:rPr lang="en-CA" sz="2800" dirty="0"/>
              <a:t>arrays must have same length</a:t>
            </a:r>
            <a:endParaRPr lang="en-CA" sz="2800" dirty="0"/>
          </a:p>
          <a:p>
            <a:pPr marL="742950" lvl="1" indent="-285750"/>
            <a:r>
              <a:rPr lang="en-CA" sz="2800" dirty="0"/>
              <a:t>Recursively check for each valid index </a:t>
            </a:r>
            <a:r>
              <a:rPr lang="en-CA" sz="2800" dirty="0">
                <a:solidFill>
                  <a:srgbClr val="3333CC"/>
                </a:solidFill>
              </a:rPr>
              <a:t>i</a:t>
            </a:r>
            <a:r>
              <a:rPr lang="en-CA" sz="2800" dirty="0"/>
              <a:t>,</a:t>
            </a:r>
            <a:endParaRPr lang="en-CA" sz="2800" dirty="0"/>
          </a:p>
          <a:p>
            <a:pPr lvl="2">
              <a:buNone/>
            </a:pPr>
            <a:r>
              <a:rPr lang="en-CA" sz="2400" dirty="0">
                <a:solidFill>
                  <a:srgbClr val="000090"/>
                </a:solidFill>
                <a:latin typeface="+mn-lt"/>
              </a:rPr>
              <a:t>assertEquals(expected[i],actual[i])</a:t>
            </a:r>
            <a:endParaRPr lang="en-CA" sz="2400" dirty="0">
              <a:solidFill>
                <a:srgbClr val="000090"/>
              </a:solidFill>
              <a:latin typeface="+mn-lt"/>
            </a:endParaRPr>
          </a:p>
          <a:p>
            <a:pPr lvl="3">
              <a:buNone/>
            </a:pPr>
            <a:r>
              <a:rPr lang="en-CA" sz="2400" dirty="0"/>
              <a:t>or</a:t>
            </a:r>
            <a:endParaRPr lang="en-CA" sz="2400" dirty="0"/>
          </a:p>
          <a:p>
            <a:pPr lvl="2">
              <a:buNone/>
            </a:pPr>
            <a:r>
              <a:rPr lang="en-CA" sz="2400" dirty="0">
                <a:solidFill>
                  <a:srgbClr val="000090"/>
                </a:solidFill>
                <a:latin typeface="+mn-lt"/>
              </a:rPr>
              <a:t>assertArrayEquals(expected,actual)</a:t>
            </a:r>
            <a:endParaRPr lang="en-CA" sz="2400" dirty="0">
              <a:solidFill>
                <a:srgbClr val="000090"/>
              </a:solidFill>
              <a:latin typeface="+mn-lt"/>
            </a:endParaRPr>
          </a:p>
          <a:p>
            <a:pPr marL="393700" indent="-285750"/>
            <a:r>
              <a:rPr lang="en-CA" sz="3200" dirty="0"/>
              <a:t>With a failure message  </a:t>
            </a:r>
            <a:endParaRPr lang="en-CA" sz="3200" dirty="0"/>
          </a:p>
          <a:p>
            <a:pPr marL="344170" lvl="1" indent="0">
              <a:buNone/>
            </a:pPr>
            <a:r>
              <a:rPr lang="en-CA" dirty="0">
                <a:solidFill>
                  <a:srgbClr val="000090"/>
                </a:solidFill>
                <a:latin typeface="Arial" panose="020B0604020202020204"/>
              </a:rPr>
              <a:t>assertArrayEquals(</a:t>
            </a:r>
            <a:r>
              <a:rPr lang="en-CA" i="1" dirty="0">
                <a:solidFill>
                  <a:srgbClr val="FF0D45"/>
                </a:solidFill>
                <a:latin typeface="Arial" panose="020B0604020202020204"/>
              </a:rPr>
              <a:t>message</a:t>
            </a:r>
            <a:r>
              <a:rPr lang="en-CA" dirty="0">
                <a:solidFill>
                  <a:srgbClr val="000090"/>
                </a:solidFill>
                <a:latin typeface="Arial" panose="020B0604020202020204"/>
              </a:rPr>
              <a:t>, </a:t>
            </a:r>
            <a:r>
              <a:rPr lang="en-CA" i="1" dirty="0">
                <a:solidFill>
                  <a:srgbClr val="000090"/>
                </a:solidFill>
                <a:latin typeface="Arial" panose="020B0604020202020204"/>
              </a:rPr>
              <a:t>expected, actual</a:t>
            </a:r>
            <a:r>
              <a:rPr lang="en-CA" dirty="0">
                <a:solidFill>
                  <a:srgbClr val="000090"/>
                </a:solidFill>
                <a:latin typeface="Arial" panose="020B0604020202020204"/>
              </a:rPr>
              <a:t>)</a:t>
            </a:r>
            <a:endParaRPr lang="en-CA" sz="3200" dirty="0"/>
          </a:p>
          <a:p>
            <a:pPr marL="155575" indent="0">
              <a:buNone/>
            </a:pPr>
            <a:endParaRPr lang="en-CA" dirty="0" smtClean="0"/>
          </a:p>
          <a:p>
            <a:pPr lvl="2">
              <a:buNone/>
            </a:pPr>
            <a:endParaRPr lang="en-CA" dirty="0">
              <a:solidFill>
                <a:srgbClr val="3333CC"/>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11637</Words>
  <Application>WPS Presentation</Application>
  <PresentationFormat>Widescreen</PresentationFormat>
  <Paragraphs>551</Paragraphs>
  <Slides>38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38</vt:i4>
      </vt:variant>
    </vt:vector>
  </HeadingPairs>
  <TitlesOfParts>
    <vt:vector size="56" baseType="lpstr">
      <vt:lpstr>Arial</vt:lpstr>
      <vt:lpstr>SimSun</vt:lpstr>
      <vt:lpstr>Wingdings</vt:lpstr>
      <vt:lpstr>Calibri Light</vt:lpstr>
      <vt:lpstr>Calibri</vt:lpstr>
      <vt:lpstr>Microsoft YaHei</vt:lpstr>
      <vt:lpstr>Arial Unicode MS</vt:lpstr>
      <vt:lpstr>Candara</vt:lpstr>
      <vt:lpstr>Gill Sans MT</vt:lpstr>
      <vt:lpstr>Arial</vt:lpstr>
      <vt:lpstr>Monaco</vt:lpstr>
      <vt:lpstr>Segoe Print</vt:lpstr>
      <vt:lpstr>Courier New</vt:lpstr>
      <vt:lpstr>Wingdings</vt:lpstr>
      <vt:lpstr>Menlo Regular</vt:lpstr>
      <vt:lpstr>Wingdings 3</vt:lpstr>
      <vt:lpstr>Tahoma</vt:lpstr>
      <vt:lpstr>1_Office Theme</vt:lpstr>
      <vt:lpstr>Assertion Methods </vt:lpstr>
      <vt:lpstr>Assertions in Test Cases</vt:lpstr>
      <vt:lpstr>Assertion Methods: Boolean Conditions</vt:lpstr>
      <vt:lpstr>Assertion Methods: Null Objects </vt:lpstr>
      <vt:lpstr>Assertion Methods: Object Identity </vt:lpstr>
      <vt:lpstr>Assertion Methods: Object Identity</vt:lpstr>
      <vt:lpstr>Assertion Methods: Object Equality</vt:lpstr>
      <vt:lpstr>Assertion Methods: Object Equality</vt:lpstr>
      <vt:lpstr>Assertion Methods: Equality of Arrays </vt:lpstr>
      <vt:lpstr>Assertion Methods: Equality of Arrays </vt:lpstr>
      <vt:lpstr>Assertion Methods: Floating Point Values</vt:lpstr>
      <vt:lpstr>Exception Testing</vt:lpstr>
      <vt:lpstr>Exception Testing: Specify the Excepted Exception </vt:lpstr>
      <vt:lpstr>Exception Testing: The fail() Assertion </vt:lpstr>
      <vt:lpstr>Exception Testing: Use fail() Assertion </vt:lpstr>
      <vt:lpstr>Ignoring Tests</vt:lpstr>
      <vt:lpstr>PowerPoint 演示文稿</vt:lpstr>
      <vt:lpstr>Summary: Key Concepts </vt:lpstr>
      <vt:lpstr>JUnit Best Practices</vt:lpstr>
      <vt:lpstr>JUnit Best Practices</vt:lpstr>
      <vt:lpstr>JUnit Test Fixtures</vt:lpstr>
      <vt:lpstr>Set-Up</vt:lpstr>
      <vt:lpstr>Tear-Down</vt:lpstr>
      <vt:lpstr>Method Annotations for Set-Up and Tear-Down</vt:lpstr>
      <vt:lpstr>Example:  Using a File as a Test Fixture</vt:lpstr>
      <vt:lpstr>Method Execution Order</vt:lpstr>
      <vt:lpstr>Once-Only Set-Up</vt:lpstr>
      <vt:lpstr>Once-Only Tear-Down</vt:lpstr>
      <vt:lpstr>Timed Tests</vt:lpstr>
      <vt:lpstr>JUnit 5 Unit Testing Framework</vt:lpstr>
      <vt:lpstr>JUnit 5 Unit Testing Framework</vt:lpstr>
      <vt:lpstr>Parameterized Tests</vt:lpstr>
      <vt:lpstr>Parameterized Test Example</vt:lpstr>
      <vt:lpstr>Test Suites</vt:lpstr>
      <vt:lpstr>Example: Basic TestSuite</vt:lpstr>
      <vt:lpstr>Debug View</vt:lpstr>
      <vt:lpstr>Debug Exercise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Assertion Methods </dc:title>
  <dc:creator/>
  <cp:lastModifiedBy>SFY</cp:lastModifiedBy>
  <cp:revision>2</cp:revision>
  <dcterms:created xsi:type="dcterms:W3CDTF">2024-03-17T08:09:39Z</dcterms:created>
  <dcterms:modified xsi:type="dcterms:W3CDTF">2024-03-17T08:10:04Z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BC521D1C5D61466DB30887ADF6535F32_11</vt:lpwstr>
  </property>
  <property fmtid="{D5CDD505-2E9C-101B-9397-08002B2CF9AE}" pid="3" name="KSOProductBuildVer">
    <vt:lpwstr>1033-12.2.0.13489</vt:lpwstr>
  </property>
</Properties>
</file>