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56" r:id="rId4"/>
    <p:sldId id="266" r:id="rId5"/>
    <p:sldId id="428" r:id="rId6"/>
    <p:sldId id="289" r:id="rId8"/>
    <p:sldId id="290" r:id="rId9"/>
    <p:sldId id="291" r:id="rId10"/>
    <p:sldId id="436" r:id="rId11"/>
    <p:sldId id="429" r:id="rId12"/>
    <p:sldId id="430" r:id="rId13"/>
    <p:sldId id="431" r:id="rId14"/>
    <p:sldId id="43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6077" autoAdjust="0"/>
  </p:normalViewPr>
  <p:slideViewPr>
    <p:cSldViewPr snapToGrid="0">
      <p:cViewPr varScale="1">
        <p:scale>
          <a:sx n="95" d="100"/>
          <a:sy n="95" d="100"/>
        </p:scale>
        <p:origin x="10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9FDEF-668F-45A9-A9F8-B68CE527E22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CBFC2-AA24-479E-BE28-4DAFA56C692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When the condition entry takes only two values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—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TRUE or FALSE,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then it is called </a:t>
            </a:r>
            <a:r>
              <a:rPr lang="en-US" sz="1800" i="1" dirty="0">
                <a:solidFill>
                  <a:srgbClr val="000000"/>
                </a:solidFill>
                <a:effectLst/>
                <a:latin typeface="BaskervilleBE-Italic"/>
              </a:rPr>
              <a:t>Limited Entry Decision Table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. When the condition entry takes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several values, then it is called </a:t>
            </a:r>
            <a:r>
              <a:rPr lang="en-US" sz="1800" i="1" dirty="0">
                <a:solidFill>
                  <a:srgbClr val="000000"/>
                </a:solidFill>
                <a:effectLst/>
                <a:latin typeface="BaskervilleBE-Italic"/>
              </a:rPr>
              <a:t>Extended Entry Decision Table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. In limited entry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decision table, condition entry, which has no effect whether it is True or False,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is called a </a:t>
            </a:r>
            <a:r>
              <a:rPr lang="en-US" sz="1800" i="1" dirty="0">
                <a:solidFill>
                  <a:srgbClr val="000000"/>
                </a:solidFill>
                <a:effectLst/>
                <a:latin typeface="BaskervilleBE-Italic"/>
              </a:rPr>
              <a:t>Don’t-Care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 state or </a:t>
            </a:r>
            <a:r>
              <a:rPr lang="en-US" sz="1800" i="1" dirty="0">
                <a:solidFill>
                  <a:srgbClr val="000000"/>
                </a:solidFill>
                <a:effectLst/>
                <a:latin typeface="BaskervilleBE-Italic"/>
              </a:rPr>
              <a:t>immaterial state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 (represented by </a:t>
            </a:r>
            <a:r>
              <a:rPr lang="en-US" sz="1800" i="1" dirty="0">
                <a:solidFill>
                  <a:srgbClr val="000000"/>
                </a:solidFill>
                <a:effectLst/>
                <a:latin typeface="BaskervilleBE-Italic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). The state of a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don’t-care condition does not affect the resulting action. </a:t>
            </a:r>
            <a:endParaRPr lang="en-US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Helvetica-Condensed-Bold"/>
              </a:rPr>
              <a:t>Action entry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It is the entry in the table for the resulting action to be performed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when one rule (which is a combination of input condition) is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BaskervilleBE"/>
              </a:rPr>
              <a:t>satisfi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 ed. ‘X’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denotes the action entry in the table. When the condition entry takes only two values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—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TRUE or FALSE,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then it is called </a:t>
            </a:r>
            <a:r>
              <a:rPr lang="en-US" sz="1800" i="1" dirty="0">
                <a:solidFill>
                  <a:srgbClr val="000000"/>
                </a:solidFill>
                <a:effectLst/>
                <a:latin typeface="BaskervilleBE-Italic"/>
              </a:rPr>
              <a:t>Limited Entry Decision Table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. When the condition entry takes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several values, then it is called </a:t>
            </a:r>
            <a:r>
              <a:rPr lang="en-US" sz="1800" i="1" dirty="0">
                <a:solidFill>
                  <a:srgbClr val="000000"/>
                </a:solidFill>
                <a:effectLst/>
                <a:latin typeface="BaskervilleBE-Italic"/>
              </a:rPr>
              <a:t>Extended Entry Decision Table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. In limited entry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decision table, condition entry, which has no effect whether it is True or False,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is called a </a:t>
            </a:r>
            <a:r>
              <a:rPr lang="en-US" sz="1800" i="1" dirty="0">
                <a:solidFill>
                  <a:srgbClr val="000000"/>
                </a:solidFill>
                <a:effectLst/>
                <a:latin typeface="BaskervilleBE-Italic"/>
              </a:rPr>
              <a:t>Don’t-Care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 state or </a:t>
            </a:r>
            <a:r>
              <a:rPr lang="en-US" sz="1800" i="1" dirty="0">
                <a:solidFill>
                  <a:srgbClr val="000000"/>
                </a:solidFill>
                <a:effectLst/>
                <a:latin typeface="BaskervilleBE-Italic"/>
              </a:rPr>
              <a:t>immaterial state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 (represented by </a:t>
            </a:r>
            <a:r>
              <a:rPr lang="en-US" sz="1800" i="1" dirty="0">
                <a:solidFill>
                  <a:srgbClr val="000000"/>
                </a:solidFill>
                <a:effectLst/>
                <a:latin typeface="BaskervilleBE-Italic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). The state of a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don’t-care condition does not affect the resulting action. </a:t>
            </a:r>
            <a:endParaRPr lang="en-US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Helvetica-Condensed-Bold"/>
              </a:rPr>
              <a:t>Action entry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It is the entry in the table for the resulting action to be performed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when one rule (which is a combination of input condition) is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BaskervilleBE"/>
              </a:rPr>
              <a:t>satisfi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 ed. ‘X’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denotes the action entry in the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CBFC2-AA24-479E-BE28-4DAFA56C69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304800"/>
            <a:ext cx="10261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17600" y="1371600"/>
            <a:ext cx="11074400" cy="51054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4DD920-A025-458A-B9E0-08028F96DEC1}" type="datetime1">
              <a:rPr lang="en-US" sz="900" smtClean="0"/>
            </a:fld>
            <a:endParaRPr lang="en-US" sz="9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900"/>
              <a:t>Black Box Testing</a:t>
            </a:r>
            <a:endParaRPr lang="en-US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900">
                <a:solidFill>
                  <a:schemeClr val="tx1">
                    <a:tint val="75000"/>
                  </a:schemeClr>
                </a:solidFill>
                <a:latin typeface="+mn-lt"/>
              </a:rPr>
              <a:t>Slide : </a:t>
            </a:r>
            <a:fld id="{F18A70CC-1227-4898-8DFF-C0758BE8D705}" type="slidenum">
              <a:rPr lang="en-US" altLang="en-US" sz="900" smtClean="0">
                <a:solidFill>
                  <a:schemeClr val="tx1">
                    <a:tint val="75000"/>
                  </a:schemeClr>
                </a:solidFill>
                <a:latin typeface="+mn-lt"/>
              </a:rPr>
            </a:fld>
            <a:endParaRPr lang="en-US" altLang="en-US" sz="9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Black Box Testing</a:t>
            </a:r>
            <a:br>
              <a:rPr lang="en-US" b="1" dirty="0"/>
            </a:br>
            <a:r>
              <a:rPr lang="en-US" b="1" dirty="0"/>
              <a:t>Decision Table Testing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Chala Urgessa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b="1" dirty="0"/>
              <a:t>Decision Table Testing cont…</a:t>
            </a:r>
            <a:endParaRPr b="1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dirty="0"/>
              <a:t>b. Test Cases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2362200"/>
          <a:ext cx="7543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  <a:gridCol w="1257300"/>
                <a:gridCol w="1257300"/>
                <a:gridCol w="2514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 Triangle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Equilateral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Impossible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Impossible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Isosceles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Impossible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Isosceles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Isosceles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Scalene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3: Home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6680"/>
            <a:ext cx="10972800" cy="548068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university is admitting students in a professional course subject to the following conditions: </a:t>
            </a:r>
            <a:endParaRPr lang="en-US" sz="2400" dirty="0"/>
          </a:p>
          <a:p>
            <a:pPr lvl="1">
              <a:buFont typeface="+mj-lt"/>
              <a:buAutoNum type="alphaLcParenR"/>
            </a:pPr>
            <a:r>
              <a:rPr lang="en-US" sz="2400" dirty="0"/>
              <a:t>Marks in Java  ≥ 70 </a:t>
            </a:r>
            <a:endParaRPr lang="en-US" sz="2400" dirty="0"/>
          </a:p>
          <a:p>
            <a:pPr lvl="1">
              <a:buFont typeface="+mj-lt"/>
              <a:buAutoNum type="alphaLcParenR"/>
            </a:pPr>
            <a:r>
              <a:rPr lang="en-US" sz="2400" dirty="0"/>
              <a:t>Marks in C++ ≥  60</a:t>
            </a:r>
            <a:endParaRPr lang="en-US" sz="2400" dirty="0"/>
          </a:p>
          <a:p>
            <a:pPr lvl="1">
              <a:buFont typeface="+mj-lt"/>
              <a:buAutoNum type="alphaLcParenR"/>
            </a:pPr>
            <a:r>
              <a:rPr lang="en-US" sz="2400" dirty="0"/>
              <a:t>Marks in OOAD ≥ 60 </a:t>
            </a:r>
            <a:endParaRPr lang="en-US" sz="2400" dirty="0"/>
          </a:p>
          <a:p>
            <a:pPr lvl="1">
              <a:buFont typeface="+mj-lt"/>
              <a:buAutoNum type="alphaLcParenR"/>
            </a:pPr>
            <a:r>
              <a:rPr lang="en-US" sz="2400" dirty="0"/>
              <a:t>Total in all three subjects ≥ 220 OR Total in Java and C++ ≥ 150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the aggregate mark of an eligible candidate is more than 240, he will be eligible for a scholarship course, otherwise, he will be eligible for the normal course. The program reads the marks in the three subjects and generates the following outputs: </a:t>
            </a:r>
            <a:endParaRPr lang="en-US" sz="2400" dirty="0"/>
          </a:p>
          <a:p>
            <a:pPr marL="800100" lvl="1" indent="-400050">
              <a:buFont typeface="+mj-lt"/>
              <a:buAutoNum type="romanLcPeriod"/>
            </a:pPr>
            <a:r>
              <a:rPr lang="en-US" sz="2400" dirty="0"/>
              <a:t>Not eligible </a:t>
            </a:r>
            <a:endParaRPr lang="en-US" sz="2400" dirty="0"/>
          </a:p>
          <a:p>
            <a:pPr marL="800100" lvl="1" indent="-400050">
              <a:buFont typeface="+mj-lt"/>
              <a:buAutoNum type="romanLcPeriod"/>
            </a:pPr>
            <a:r>
              <a:rPr lang="en-US" sz="2400" dirty="0"/>
              <a:t>Eligible for scholarship course </a:t>
            </a:r>
            <a:endParaRPr lang="en-US" sz="2400" dirty="0"/>
          </a:p>
          <a:p>
            <a:pPr marL="800100" lvl="1" indent="-400050">
              <a:buFont typeface="+mj-lt"/>
              <a:buAutoNum type="romanLcPeriod"/>
            </a:pPr>
            <a:r>
              <a:rPr lang="en-US" sz="2400" dirty="0"/>
              <a:t>Eligible for normal course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Design test cases for this program using decision table testing.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b="1" dirty="0"/>
              <a:t>Decision Table Testing</a:t>
            </a:r>
            <a:endParaRPr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198880" y="1417955"/>
            <a:ext cx="10383520" cy="5336540"/>
          </a:xfrm>
        </p:spPr>
        <p:txBody>
          <a:bodyPr vert="horz" wrap="square" lIns="91440" tIns="45720" rIns="91440" bIns="45720" anchor="t" anchorCtr="0"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Boundary value analysis</a:t>
            </a:r>
            <a:r>
              <a:rPr lang="en-US" sz="2400" dirty="0"/>
              <a:t> and </a:t>
            </a:r>
            <a:r>
              <a:rPr lang="en-US" sz="2400" b="1" dirty="0"/>
              <a:t>equivalence class partitioning</a:t>
            </a:r>
            <a:r>
              <a:rPr lang="en-US" sz="2400" dirty="0"/>
              <a:t> methods do not consider combinations of input conditions. These consider each input separately. 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There may be some critical behavior to be tested when some combinations of </a:t>
            </a:r>
            <a:r>
              <a:rPr lang="en-US" sz="2400" b="1" dirty="0"/>
              <a:t>input conditions</a:t>
            </a:r>
            <a:r>
              <a:rPr lang="en-US" sz="2400" dirty="0"/>
              <a:t> are considered. 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sz="2400" dirty="0"/>
              <a:t>A decision table is a good way to deal with combinations of things (e.g. Inputs). 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It has the specialty of considering complex combinations of input conditions and resulting actions. Decision tables obtain their power from </a:t>
            </a:r>
            <a:r>
              <a:rPr lang="en-US" sz="2400" dirty="0">
                <a:solidFill>
                  <a:srgbClr val="FF0000"/>
                </a:solidFill>
              </a:rPr>
              <a:t>logical expressions. 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Each operand or variable in a logical expression takes on the value, </a:t>
            </a:r>
            <a:r>
              <a:rPr lang="en-US" sz="2400" b="1" dirty="0"/>
              <a:t>TRUE</a:t>
            </a:r>
            <a:r>
              <a:rPr lang="en-US" sz="2400" dirty="0"/>
              <a:t> or </a:t>
            </a:r>
            <a:r>
              <a:rPr lang="en-US" sz="2400" b="1" dirty="0"/>
              <a:t>FALSE</a:t>
            </a:r>
            <a:r>
              <a:rPr lang="en-US" sz="2400" dirty="0"/>
              <a:t>.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决策表通过逻辑组合考虑复杂的输入条件，有效地揭示了不同输入组合下的行为结果，填补了边界值分析和等价类划分在处理条件组合时的空缺。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Table Testing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05000" y="1417955"/>
            <a:ext cx="8229600" cy="38938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905635" y="5486400"/>
            <a:ext cx="93776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Arial" panose="020B0604020202020204" pitchFamily="34" charset="0"/>
              </a:rPr>
              <a:t>Condition stub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</a:rPr>
              <a:t> It is a list of input conditions for which the complex combination is made.</a:t>
            </a:r>
            <a:endParaRPr lang="en-US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Arial" panose="020B0604020202020204" pitchFamily="34" charset="0"/>
              </a:rPr>
              <a:t>Action stub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</a:rPr>
              <a:t> It is a list of resulting actions which will be performed if a combination of input condition is satisfied.</a:t>
            </a:r>
            <a:endParaRPr 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b="1" dirty="0"/>
              <a:t>Decision Table Testing</a:t>
            </a:r>
            <a:endParaRPr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6280"/>
          </a:xfrm>
        </p:spPr>
        <p:txBody>
          <a:bodyPr vert="horz" wrap="square" lIns="91440" tIns="45720" rIns="91440" bIns="45720" anchor="t" anchorCtr="0"/>
          <a:lstStyle/>
          <a:p>
            <a:pPr algn="dist">
              <a:buNone/>
            </a:pPr>
            <a:r>
              <a:rPr lang="en-US" sz="2400" b="1" dirty="0"/>
              <a:t>Step 1: </a:t>
            </a:r>
            <a:r>
              <a:rPr sz="2400" dirty="0">
                <a:solidFill>
                  <a:srgbClr val="FF0000"/>
                </a:solidFill>
              </a:rPr>
              <a:t>Select a Subsystem/Function (选择子系统/功能)</a:t>
            </a:r>
            <a:r>
              <a:rPr sz="2400" dirty="0"/>
              <a:t>: Identify a part that responds</a:t>
            </a:r>
            <a:r>
              <a:rPr lang="en-US"/>
              <a:t> </a:t>
            </a:r>
            <a:r>
              <a:rPr sz="2400" dirty="0"/>
              <a:t>to input combinations. Simplify complex conditions into manageable groups. (识别对输入组合有反应的部分。简化复杂条件成可管理的组。)</a:t>
            </a:r>
            <a:endParaRPr sz="2400" dirty="0"/>
          </a:p>
          <a:p>
            <a:pPr algn="just">
              <a:buNone/>
            </a:pPr>
            <a:endParaRPr sz="2400" dirty="0"/>
          </a:p>
          <a:p>
            <a:pPr algn="just">
              <a:buNone/>
            </a:pPr>
            <a:r>
              <a:rPr lang="en-US" sz="2400" b="1" dirty="0"/>
              <a:t>Step2: </a:t>
            </a:r>
            <a:r>
              <a:rPr sz="2400" dirty="0">
                <a:solidFill>
                  <a:srgbClr val="FF0000"/>
                </a:solidFill>
              </a:rPr>
              <a:t>Build Decision Table (建立决策表)</a:t>
            </a:r>
            <a:r>
              <a:rPr sz="2400" dirty="0"/>
              <a:t>: Outline conditions with True/False states. Each row shows a distinct combination of inputs. (概述具有真/假状态的条件。每行显示输入的不同组合。)</a:t>
            </a:r>
            <a:endParaRPr sz="2400" dirty="0"/>
          </a:p>
          <a:p>
            <a:pPr algn="just">
              <a:buNone/>
            </a:pPr>
            <a:endParaRPr sz="2400" dirty="0"/>
          </a:p>
          <a:p>
            <a:pPr algn="just">
              <a:buNone/>
            </a:pPr>
            <a:r>
              <a:rPr lang="en-US" sz="2400" b="1" dirty="0"/>
              <a:t>Step 3:</a:t>
            </a:r>
            <a:r>
              <a:rPr lang="en-US" sz="2400" dirty="0"/>
              <a:t> </a:t>
            </a:r>
            <a:r>
              <a:rPr sz="2400" dirty="0">
                <a:solidFill>
                  <a:srgbClr val="FF0000"/>
                </a:solidFill>
              </a:rPr>
              <a:t>Define Outcomes (定义结果)</a:t>
            </a:r>
            <a:r>
              <a:rPr sz="2400" dirty="0"/>
              <a:t>: Assign expected responses for each input set, ensuring thorough testing and pinpointing of issues. (为每组输入指定预期响应，确保彻底测试和准确发现问题。)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b="1" dirty="0"/>
              <a:t>Example 1: </a:t>
            </a:r>
            <a:r>
              <a:rPr b="1" dirty="0"/>
              <a:t>Decision Table Testing</a:t>
            </a:r>
            <a:endParaRPr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algn="just">
              <a:buNone/>
            </a:pPr>
            <a:r>
              <a:rPr sz="2400" b="1" dirty="0"/>
              <a:t>	Credit card worked example</a:t>
            </a:r>
            <a:endParaRPr sz="2400" b="1" dirty="0"/>
          </a:p>
          <a:p>
            <a:pPr algn="just">
              <a:buNone/>
            </a:pPr>
            <a:r>
              <a:rPr sz="2400" dirty="0"/>
              <a:t>		If you are a new customer opening a credit card account, you will get a 15% discount on all your purchases today. If you are an existing customer and you hold a loyalty card, you get a 10% discount. If you have a coupon, you can get 20% off today (but it can't be used with the 'new customer' discount). Discount amounts are added, if applicable.</a:t>
            </a:r>
            <a:endParaRPr lang="en-US" sz="2400" dirty="0"/>
          </a:p>
          <a:p>
            <a:pPr algn="just">
              <a:buNone/>
            </a:pPr>
            <a:endParaRPr lang="en-US" sz="2400" dirty="0"/>
          </a:p>
          <a:p>
            <a:pPr algn="just">
              <a:buNone/>
            </a:pPr>
            <a:r>
              <a:rPr lang="en-US" sz="2400" dirty="0"/>
              <a:t>	Draw the Decision table and design the test cases.</a:t>
            </a:r>
            <a:endParaRPr lang="en-US" sz="2400" dirty="0"/>
          </a:p>
          <a:p>
            <a:pPr algn="just"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b="1" dirty="0"/>
              <a:t>Decision Table Testing</a:t>
            </a:r>
            <a:endParaRPr dirty="0"/>
          </a:p>
        </p:txBody>
      </p:sp>
      <p:pic>
        <p:nvPicPr>
          <p:cNvPr id="19459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981200" y="1752600"/>
            <a:ext cx="8229600" cy="38862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Implementation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304290"/>
            <a:ext cx="7474585" cy="53200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175625" y="6142355"/>
            <a:ext cx="40163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rgbClr val="FF0000"/>
                </a:solidFill>
              </a:rPr>
              <a:t>Write the JUnit testing implementation</a:t>
            </a:r>
            <a:endParaRPr 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b="1" dirty="0"/>
              <a:t>Example 2: Class Activity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Consider a simple program to classify a triangle. Its inputs is a triple of positive integers (say x, y, z). The program output may be one of the following words:</a:t>
            </a:r>
            <a:endParaRPr lang="en-US" dirty="0"/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[Scalene; Isosceles; Equilateral; Not a triangle; Impossible]</a:t>
            </a:r>
            <a:endParaRPr lang="en-US" dirty="0"/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Draw the Decision table and design the test cases.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b="1" dirty="0"/>
              <a:t>Decision Table Testing cont…</a:t>
            </a:r>
            <a:endParaRPr b="1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dirty="0"/>
              <a:t>a. Decision Table</a:t>
            </a:r>
            <a:endParaRPr dirty="0"/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1" y="2209800"/>
            <a:ext cx="8054975" cy="3733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3177</Words>
  <Application>WPS Presentation</Application>
  <PresentationFormat>Widescreen</PresentationFormat>
  <Paragraphs>169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SimSun</vt:lpstr>
      <vt:lpstr>Wingdings</vt:lpstr>
      <vt:lpstr>Calibri</vt:lpstr>
      <vt:lpstr>Helvetica Neue</vt:lpstr>
      <vt:lpstr>BaskervilleBE</vt:lpstr>
      <vt:lpstr>Thonburi</vt:lpstr>
      <vt:lpstr>Times New Roman</vt:lpstr>
      <vt:lpstr>BaskervilleBE-Italic</vt:lpstr>
      <vt:lpstr>Helvetica-Condensed-Bold</vt:lpstr>
      <vt:lpstr>Calibri Light</vt:lpstr>
      <vt:lpstr>Microsoft YaHei</vt:lpstr>
      <vt:lpstr>汉仪旗黑</vt:lpstr>
      <vt:lpstr>宋体-简</vt:lpstr>
      <vt:lpstr>Arial Unicode MS</vt:lpstr>
      <vt:lpstr>SimSun</vt:lpstr>
      <vt:lpstr>Office Theme</vt:lpstr>
      <vt:lpstr>1_Office Theme</vt:lpstr>
      <vt:lpstr>Black Box Testing Decision Table Testing</vt:lpstr>
      <vt:lpstr>Decision Table Testing</vt:lpstr>
      <vt:lpstr>Decision Table Testing</vt:lpstr>
      <vt:lpstr>Decision Table Testing</vt:lpstr>
      <vt:lpstr>Example 1: Decision Table Testing</vt:lpstr>
      <vt:lpstr>Decision Table Testing</vt:lpstr>
      <vt:lpstr>Implementation</vt:lpstr>
      <vt:lpstr>Example 2: Class Activity</vt:lpstr>
      <vt:lpstr>Decision Table Testing cont…</vt:lpstr>
      <vt:lpstr>Decision Table Testing cont…</vt:lpstr>
      <vt:lpstr>Example 3: Home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Box Testing Decision Table Testing</dc:title>
  <dc:creator>Chala Urgessa</dc:creator>
  <cp:lastModifiedBy>136******15</cp:lastModifiedBy>
  <cp:revision>31</cp:revision>
  <dcterms:created xsi:type="dcterms:W3CDTF">2024-03-25T00:26:31Z</dcterms:created>
  <dcterms:modified xsi:type="dcterms:W3CDTF">2024-03-25T00:26:31Z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FA66A5E28C89468D9F774C80FB17C0D0_12</vt:lpwstr>
  </property>
  <property fmtid="{D5CDD505-2E9C-101B-9397-08002B2CF9AE}" pid="3" name="KSOProductBuildVer">
    <vt:lpwstr>1033-5.6.0.8082</vt:lpwstr>
  </property>
</Properties>
</file>