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1"/>
  </p:notesMasterIdLst>
  <p:sldIdLst>
    <p:sldId id="256" r:id="rId4"/>
    <p:sldId id="295" r:id="rId5"/>
    <p:sldId id="267" r:id="rId6"/>
    <p:sldId id="292" r:id="rId7"/>
    <p:sldId id="293" r:id="rId8"/>
    <p:sldId id="294" r:id="rId9"/>
    <p:sldId id="296" r:id="rId10"/>
    <p:sldId id="301" r:id="rId12"/>
    <p:sldId id="302" r:id="rId13"/>
    <p:sldId id="303" r:id="rId14"/>
    <p:sldId id="29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1" d="100"/>
          <a:sy n="101" d="100"/>
        </p:scale>
        <p:origin x="132"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notesMaster" Target="notesMasters/notes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965B5F8-2D56-4E8E-8AA3-31DB237BD4B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E8A2B-3E39-4986-99F3-7A821D1A3D7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965B5F8-2D56-4E8E-8AA3-31DB237BD4B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E8A2B-3E39-4986-99F3-7A821D1A3D7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965B5F8-2D56-4E8E-8AA3-31DB237BD4B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E8A2B-3E39-4986-99F3-7A821D1A3D7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965B5F8-2D56-4E8E-8AA3-31DB237BD4B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E8A2B-3E39-4986-99F3-7A821D1A3D7B}"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25600" y="304800"/>
            <a:ext cx="10261600" cy="1143000"/>
          </a:xfrm>
        </p:spPr>
        <p:txBody>
          <a:bodyPr/>
          <a:lstStyle/>
          <a:p>
            <a:r>
              <a:rPr lang="en-US"/>
              <a:t>Click to edit Master title style</a:t>
            </a:r>
            <a:endParaRPr lang="en-US"/>
          </a:p>
        </p:txBody>
      </p:sp>
      <p:sp>
        <p:nvSpPr>
          <p:cNvPr id="3" name="Table Placeholder 2"/>
          <p:cNvSpPr>
            <a:spLocks noGrp="1"/>
          </p:cNvSpPr>
          <p:nvPr>
            <p:ph type="tbl" idx="1"/>
          </p:nvPr>
        </p:nvSpPr>
        <p:spPr>
          <a:xfrm>
            <a:off x="1117600" y="1371600"/>
            <a:ext cx="11074400" cy="5105400"/>
          </a:xfrm>
        </p:spPr>
        <p:txBody>
          <a:bodyPr vert="horz" wrap="square" lIns="91440" tIns="45720" rIns="91440" bIns="45720" numCol="1" rtlCol="0" anchor="t" anchorCtr="0" compatLnSpc="1">
            <a:normAutofit/>
          </a:body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endParaRPr kumimoji="0" lang="en-US" sz="2100" b="0" i="0" u="none" strike="noStrike" kern="1200" cap="none" spc="0" normalizeH="0" baseline="0" noProof="0">
              <a:ln>
                <a:noFill/>
              </a:ln>
              <a:solidFill>
                <a:schemeClr val="tx1"/>
              </a:solidFill>
              <a:effectLst/>
              <a:uLnTx/>
              <a:uFillTx/>
              <a:latin typeface="+mn-lt"/>
              <a:ea typeface="+mn-ea"/>
              <a:cs typeface="+mn-cs"/>
            </a:endParaRPr>
          </a:p>
        </p:txBody>
      </p:sp>
      <p:sp>
        <p:nvSpPr>
          <p:cNvPr id="4" name="Date Placeholder 3"/>
          <p:cNvSpPr>
            <a:spLocks noGrp="1"/>
          </p:cNvSpPr>
          <p:nvPr>
            <p:ph type="dt" sz="half" idx="10"/>
          </p:nvPr>
        </p:nvSpPr>
        <p:spPr/>
        <p:txBody>
          <a:bodyPr/>
          <a:lstStyle/>
          <a:p>
            <a:pPr>
              <a:defRPr/>
            </a:pPr>
            <a:fld id="{7C4DD920-A025-458A-B9E0-08028F96DEC1}" type="datetime1">
              <a:rPr lang="en-US" sz="900" smtClean="0"/>
            </a:fld>
            <a:endParaRPr lang="en-US" sz="900"/>
          </a:p>
        </p:txBody>
      </p:sp>
      <p:sp>
        <p:nvSpPr>
          <p:cNvPr id="5" name="Footer Placeholder 4"/>
          <p:cNvSpPr>
            <a:spLocks noGrp="1"/>
          </p:cNvSpPr>
          <p:nvPr>
            <p:ph type="ftr" sz="quarter" idx="11"/>
          </p:nvPr>
        </p:nvSpPr>
        <p:spPr/>
        <p:txBody>
          <a:bodyPr/>
          <a:lstStyle/>
          <a:p>
            <a:pPr>
              <a:defRPr/>
            </a:pPr>
            <a:r>
              <a:rPr lang="en-US" sz="900"/>
              <a:t>Black Box Testing</a:t>
            </a:r>
            <a:endParaRPr lang="en-US" sz="900"/>
          </a:p>
        </p:txBody>
      </p:sp>
      <p:sp>
        <p:nvSpPr>
          <p:cNvPr id="6" name="Slide Number Placeholder 5"/>
          <p:cNvSpPr>
            <a:spLocks noGrp="1"/>
          </p:cNvSpPr>
          <p:nvPr>
            <p:ph type="sldNum" sz="quarter" idx="12"/>
          </p:nvPr>
        </p:nvSpPr>
        <p:spPr/>
        <p:txBody>
          <a:bodyPr/>
          <a:lstStyle/>
          <a:p>
            <a:pPr>
              <a:defRPr/>
            </a:pPr>
            <a:r>
              <a:rPr lang="en-US" altLang="en-US" sz="900">
                <a:solidFill>
                  <a:schemeClr val="tx1">
                    <a:tint val="75000"/>
                  </a:schemeClr>
                </a:solidFill>
                <a:latin typeface="+mn-lt"/>
              </a:rPr>
              <a:t>Slide : </a:t>
            </a:r>
            <a:fld id="{F18A70CC-1227-4898-8DFF-C0758BE8D705}" type="slidenum">
              <a:rPr lang="en-US" altLang="en-US" sz="900" smtClean="0">
                <a:solidFill>
                  <a:schemeClr val="tx1">
                    <a:tint val="75000"/>
                  </a:schemeClr>
                </a:solidFill>
                <a:latin typeface="+mn-lt"/>
              </a:rPr>
            </a:fld>
            <a:endParaRPr lang="en-US" altLang="en-US" sz="900">
              <a:solidFill>
                <a:schemeClr val="tx1">
                  <a:tint val="75000"/>
                </a:schemeClr>
              </a:solidFill>
              <a:latin typeface="+mn-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965B5F8-2D56-4E8E-8AA3-31DB237BD4B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E8A2B-3E39-4986-99F3-7A821D1A3D7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965B5F8-2D56-4E8E-8AA3-31DB237BD4B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DE8A2B-3E39-4986-99F3-7A821D1A3D7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965B5F8-2D56-4E8E-8AA3-31DB237BD4B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DE8A2B-3E39-4986-99F3-7A821D1A3D7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965B5F8-2D56-4E8E-8AA3-31DB237BD4B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DE8A2B-3E39-4986-99F3-7A821D1A3D7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65B5F8-2D56-4E8E-8AA3-31DB237BD4B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DE8A2B-3E39-4986-99F3-7A821D1A3D7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965B5F8-2D56-4E8E-8AA3-31DB237BD4B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DE8A2B-3E39-4986-99F3-7A821D1A3D7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965B5F8-2D56-4E8E-8AA3-31DB237BD4B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DE8A2B-3E39-4986-99F3-7A821D1A3D7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65B5F8-2D56-4E8E-8AA3-31DB237BD4B3}"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E8A2B-3E39-4986-99F3-7A821D1A3D7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09600" y="274638"/>
            <a:ext cx="10972800" cy="1143000"/>
          </a:xfrm>
          <a:prstGeom prst="rect">
            <a:avLst/>
          </a:prstGeom>
          <a:noFill/>
          <a:ln w="9525">
            <a:noFill/>
          </a:ln>
        </p:spPr>
        <p:txBody>
          <a:bodyPr anchor="ctr" anchorCtr="0"/>
          <a:lstStyle/>
          <a:p>
            <a:pPr lvl="0"/>
            <a:r>
              <a:rPr dirty="0"/>
              <a:t>Click to edit Master title style</a:t>
            </a:r>
            <a:endParaRPr dirty="0"/>
          </a:p>
        </p:txBody>
      </p:sp>
      <p:sp>
        <p:nvSpPr>
          <p:cNvPr id="1027" name="Text Placeholder 2"/>
          <p:cNvSpPr>
            <a:spLocks noGrp="1"/>
          </p:cNvSpPr>
          <p:nvPr>
            <p:ph type="body" idx="1"/>
          </p:nvPr>
        </p:nvSpPr>
        <p:spPr>
          <a:xfrm>
            <a:off x="609600" y="1600201"/>
            <a:ext cx="10972800" cy="4525963"/>
          </a:xfrm>
          <a:prstGeom prst="rect">
            <a:avLst/>
          </a:prstGeom>
          <a:noFill/>
          <a:ln w="9525">
            <a:noFill/>
          </a:ln>
        </p:spPr>
        <p:txBody>
          <a:bodyPr/>
          <a:lstStyle/>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42C9122-BF34-435C-A61B-D2201D289E11}" type="datetimeFigureOut">
              <a:rPr lang="en-US" smtClean="0"/>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rgbClr val="898989"/>
                </a:solidFill>
                <a:latin typeface="Calibri" panose="020F0502020204030204" pitchFamily="34" charset="0"/>
              </a:defRPr>
            </a:lvl1p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Black Box Testing</a:t>
            </a:r>
            <a:br>
              <a:rPr lang="en-US" dirty="0"/>
            </a:br>
            <a:r>
              <a:rPr lang="en-US" b="1" dirty="0"/>
              <a:t>State Transition Testing</a:t>
            </a:r>
            <a:endParaRPr lang="en-US" b="1"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State Transition Table</a:t>
            </a:r>
            <a:endParaRPr lang="en-US" b="1"/>
          </a:p>
        </p:txBody>
      </p:sp>
      <p:pic>
        <p:nvPicPr>
          <p:cNvPr id="4" name="Content Placeholder 3" descr="Screenshot 2024-03-25 at 3.08.07 in the afternoon"/>
          <p:cNvPicPr>
            <a:picLocks noChangeAspect="1"/>
          </p:cNvPicPr>
          <p:nvPr>
            <p:ph idx="1"/>
          </p:nvPr>
        </p:nvPicPr>
        <p:blipFill>
          <a:blip r:embed="rId1"/>
          <a:stretch>
            <a:fillRect/>
          </a:stretch>
        </p:blipFill>
        <p:spPr>
          <a:xfrm>
            <a:off x="1514475" y="1600200"/>
            <a:ext cx="9503410" cy="49650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3: Homework</a:t>
            </a:r>
            <a:endParaRPr lang="en-US" b="1" dirty="0"/>
          </a:p>
        </p:txBody>
      </p:sp>
      <p:sp>
        <p:nvSpPr>
          <p:cNvPr id="3" name="Content Placeholder 2"/>
          <p:cNvSpPr>
            <a:spLocks noGrp="1"/>
          </p:cNvSpPr>
          <p:nvPr>
            <p:ph idx="1"/>
          </p:nvPr>
        </p:nvSpPr>
        <p:spPr>
          <a:xfrm>
            <a:off x="609600" y="1600201"/>
            <a:ext cx="10972800" cy="5067299"/>
          </a:xfrm>
        </p:spPr>
        <p:txBody>
          <a:bodyPr/>
          <a:lstStyle/>
          <a:p>
            <a:r>
              <a:rPr lang="en-US" sz="2000" dirty="0"/>
              <a:t>Consider a system having an </a:t>
            </a:r>
            <a:r>
              <a:rPr lang="en-US" sz="2000" b="1" i="1" dirty="0"/>
              <a:t>FSM</a:t>
            </a:r>
            <a:r>
              <a:rPr lang="en-US" sz="2000" dirty="0"/>
              <a:t> for a stack having the following states and transitions:</a:t>
            </a:r>
            <a:endParaRPr lang="en-US" sz="2000" dirty="0"/>
          </a:p>
          <a:p>
            <a:pPr marL="0" indent="0">
              <a:buNone/>
            </a:pPr>
            <a:r>
              <a:rPr lang="en-US" sz="2000" b="1" i="1" dirty="0"/>
              <a:t>States </a:t>
            </a:r>
            <a:endParaRPr lang="en-US" sz="2000" b="1" i="1" dirty="0"/>
          </a:p>
          <a:p>
            <a:pPr lvl="1"/>
            <a:r>
              <a:rPr lang="en-US" sz="2000" b="1" dirty="0"/>
              <a:t>Initial: </a:t>
            </a:r>
            <a:r>
              <a:rPr lang="en-US" sz="2000" dirty="0"/>
              <a:t>Before creation </a:t>
            </a:r>
            <a:endParaRPr lang="en-US" sz="2000" dirty="0"/>
          </a:p>
          <a:p>
            <a:pPr lvl="1"/>
            <a:r>
              <a:rPr lang="en-US" sz="2000" b="1" dirty="0"/>
              <a:t>Empty:</a:t>
            </a:r>
            <a:r>
              <a:rPr lang="en-US" sz="2000" dirty="0"/>
              <a:t> Number of elements = 0 </a:t>
            </a:r>
            <a:endParaRPr lang="en-US" sz="2000" dirty="0"/>
          </a:p>
          <a:p>
            <a:pPr lvl="1"/>
            <a:r>
              <a:rPr lang="en-US" sz="2000" b="1" dirty="0"/>
              <a:t>Holding: </a:t>
            </a:r>
            <a:r>
              <a:rPr lang="en-US" sz="2000" dirty="0"/>
              <a:t>Number of elements &gt; 0, but less than the maximum capacity </a:t>
            </a:r>
            <a:endParaRPr lang="en-US" sz="2000" dirty="0"/>
          </a:p>
          <a:p>
            <a:pPr lvl="1"/>
            <a:r>
              <a:rPr lang="en-US" sz="2000" b="1" dirty="0"/>
              <a:t>Full:</a:t>
            </a:r>
            <a:r>
              <a:rPr lang="en-US" sz="2000" dirty="0"/>
              <a:t> Number elements = maximum </a:t>
            </a:r>
            <a:endParaRPr lang="en-US" sz="2000" dirty="0"/>
          </a:p>
          <a:p>
            <a:pPr lvl="1"/>
            <a:r>
              <a:rPr lang="en-US" sz="2000" b="1" dirty="0"/>
              <a:t>Final:</a:t>
            </a:r>
            <a:r>
              <a:rPr lang="en-US" sz="2000" dirty="0"/>
              <a:t> After destruction</a:t>
            </a:r>
            <a:endParaRPr lang="en-US" sz="2000" dirty="0"/>
          </a:p>
          <a:p>
            <a:pPr marL="0" indent="0">
              <a:buNone/>
            </a:pPr>
            <a:r>
              <a:rPr lang="en-US" sz="2000" b="1" i="1" dirty="0"/>
              <a:t>Transitions </a:t>
            </a:r>
            <a:endParaRPr lang="en-US" sz="2000" b="1" i="1" dirty="0"/>
          </a:p>
          <a:p>
            <a:pPr lvl="1"/>
            <a:r>
              <a:rPr lang="en-US" sz="2000" dirty="0"/>
              <a:t>Initial to Empty: Create </a:t>
            </a:r>
            <a:endParaRPr lang="en-US" sz="2000" dirty="0"/>
          </a:p>
          <a:p>
            <a:pPr lvl="1"/>
            <a:r>
              <a:rPr lang="en-US" sz="2000" dirty="0"/>
              <a:t>Empty to Holding, Empty to Full, Holding to Holding, Holding to Full: Add </a:t>
            </a:r>
            <a:endParaRPr lang="en-US" sz="2000" dirty="0"/>
          </a:p>
          <a:p>
            <a:pPr lvl="1"/>
            <a:r>
              <a:rPr lang="en-US" sz="2000" dirty="0"/>
              <a:t>Empty to Final, Full to Final, Holding to Final: Destroy </a:t>
            </a:r>
            <a:endParaRPr lang="en-US" sz="2000" dirty="0"/>
          </a:p>
          <a:p>
            <a:pPr lvl="1"/>
            <a:r>
              <a:rPr lang="en-US" sz="2000" dirty="0"/>
              <a:t>Holding to Empty, Full to Holding, Full to Empty: Delete </a:t>
            </a:r>
            <a:endParaRPr lang="en-US" sz="2000" dirty="0"/>
          </a:p>
          <a:p>
            <a:pPr lvl="1"/>
            <a:r>
              <a:rPr lang="en-US" sz="2000" dirty="0"/>
              <a:t>Design test cases for this FSM using state table-based testing.</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Finite State Machine (FSM)</a:t>
            </a:r>
            <a:endParaRPr lang="en-US" b="1" dirty="0"/>
          </a:p>
        </p:txBody>
      </p:sp>
      <p:sp>
        <p:nvSpPr>
          <p:cNvPr id="3" name="Content Placeholder 2"/>
          <p:cNvSpPr>
            <a:spLocks noGrp="1"/>
          </p:cNvSpPr>
          <p:nvPr>
            <p:ph idx="1"/>
          </p:nvPr>
        </p:nvSpPr>
        <p:spPr>
          <a:xfrm>
            <a:off x="1990725" y="1825625"/>
            <a:ext cx="9363075" cy="5032375"/>
          </a:xfrm>
        </p:spPr>
        <p:txBody>
          <a:bodyPr>
            <a:normAutofit lnSpcReduction="10000"/>
          </a:bodyPr>
          <a:lstStyle/>
          <a:p>
            <a:r>
              <a:rPr lang="en-US" sz="2400" dirty="0"/>
              <a:t>An FSM is a behavioral model whose outcome depends upon both previous and current inputs. </a:t>
            </a:r>
            <a:endParaRPr lang="en-US" sz="2400" dirty="0"/>
          </a:p>
          <a:p>
            <a:pPr lvl="1"/>
            <a:r>
              <a:rPr lang="en-US" sz="2055" dirty="0"/>
              <a:t>有限状态机（FSM）是一种行为模型，其结果取决于先前和当前的输入。 </a:t>
            </a:r>
            <a:endParaRPr lang="en-US" sz="2055" dirty="0"/>
          </a:p>
          <a:p>
            <a:r>
              <a:rPr lang="en-US" sz="2400" dirty="0"/>
              <a:t>FSM models can be prepared for software structure or software behavior.  </a:t>
            </a:r>
            <a:endParaRPr lang="en-US" sz="2400" dirty="0"/>
          </a:p>
          <a:p>
            <a:pPr lvl="1"/>
            <a:r>
              <a:rPr lang="en-US" sz="2055" dirty="0"/>
              <a:t>FSM模型可以用于软件结构或软件行为的准备。</a:t>
            </a:r>
            <a:endParaRPr lang="en-US" sz="2055" dirty="0"/>
          </a:p>
          <a:p>
            <a:r>
              <a:rPr lang="en-US" sz="2400" dirty="0"/>
              <a:t>It can be used as a tool for functional testing. </a:t>
            </a:r>
            <a:endParaRPr lang="en-US" sz="2400" dirty="0"/>
          </a:p>
          <a:p>
            <a:pPr lvl="1"/>
            <a:r>
              <a:rPr lang="en-US" sz="2055" dirty="0"/>
              <a:t>它可以作为功能测试的工具。</a:t>
            </a:r>
            <a:endParaRPr lang="en-US" sz="2055" dirty="0"/>
          </a:p>
          <a:p>
            <a:r>
              <a:rPr lang="en-US" sz="2400" dirty="0"/>
              <a:t>Many testers prefer to use FSM model as a guide to design functional tests.</a:t>
            </a:r>
            <a:endParaRPr lang="en-US" sz="2400" dirty="0"/>
          </a:p>
          <a:p>
            <a:pPr lvl="1"/>
            <a:r>
              <a:rPr lang="en-US" sz="2055" dirty="0"/>
              <a:t>许多测试人员更喜欢使用FSM模型作为设计功能测试的指南。</a:t>
            </a:r>
            <a:endParaRPr lang="en-US" sz="2055" dirty="0"/>
          </a:p>
          <a:p>
            <a:pPr lvl="0"/>
            <a:r>
              <a:rPr lang="en-US" sz="2800" dirty="0"/>
              <a:t>A finite state system is often shown as a </a:t>
            </a:r>
            <a:r>
              <a:rPr lang="en-US" sz="2800" dirty="0">
                <a:solidFill>
                  <a:srgbClr val="FF0000"/>
                </a:solidFill>
              </a:rPr>
              <a:t>state diagram</a:t>
            </a:r>
            <a:endParaRPr lang="en-US" sz="2800" dirty="0">
              <a:solidFill>
                <a:srgbClr val="FF0000"/>
              </a:solidFill>
            </a:endParaRPr>
          </a:p>
          <a:p>
            <a:pPr lvl="1"/>
            <a:r>
              <a:rPr lang="en-US" sz="2055" dirty="0"/>
              <a:t>有限状态系统通常以状态图显示。</a:t>
            </a:r>
            <a:endParaRPr lang="en-US" sz="205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vert="horz" wrap="square" lIns="91440" tIns="45720" rIns="91440" bIns="45720" anchor="ctr" anchorCtr="0"/>
          <a:lstStyle/>
          <a:p>
            <a:r>
              <a:rPr b="1" dirty="0"/>
              <a:t>State Transition Testing</a:t>
            </a:r>
            <a:endParaRPr b="1" dirty="0"/>
          </a:p>
        </p:txBody>
      </p:sp>
      <p:sp>
        <p:nvSpPr>
          <p:cNvPr id="20483" name="Content Placeholder 2"/>
          <p:cNvSpPr>
            <a:spLocks noGrp="1"/>
          </p:cNvSpPr>
          <p:nvPr>
            <p:ph idx="1"/>
          </p:nvPr>
        </p:nvSpPr>
        <p:spPr>
          <a:xfrm>
            <a:off x="1981199" y="1600200"/>
            <a:ext cx="9051985" cy="5059392"/>
          </a:xfrm>
        </p:spPr>
        <p:txBody>
          <a:bodyPr vert="horz" wrap="square" lIns="91440" tIns="45720" rIns="91440" bIns="45720" anchor="t" anchorCtr="0"/>
          <a:lstStyle/>
          <a:p>
            <a:pPr algn="just">
              <a:buFont typeface="Wingdings" panose="05000000000000000000" pitchFamily="2" charset="2"/>
              <a:buChar char="ü"/>
            </a:pPr>
            <a:r>
              <a:rPr sz="2400" dirty="0"/>
              <a:t>State transition testing is used where some aspect of the system can be described in what is called a '</a:t>
            </a:r>
            <a:r>
              <a:rPr sz="2400" i="1" dirty="0">
                <a:solidFill>
                  <a:schemeClr val="tx2">
                    <a:lumMod val="60000"/>
                    <a:lumOff val="40000"/>
                  </a:schemeClr>
                </a:solidFill>
              </a:rPr>
              <a:t>finite state machine</a:t>
            </a:r>
            <a:r>
              <a:rPr sz="2400" dirty="0"/>
              <a:t>'. </a:t>
            </a:r>
            <a:endParaRPr sz="2400" dirty="0"/>
          </a:p>
          <a:p>
            <a:pPr algn="just">
              <a:buFont typeface="Wingdings" panose="05000000000000000000" pitchFamily="2" charset="2"/>
              <a:buChar char="ü"/>
            </a:pPr>
            <a:r>
              <a:rPr lang="en-US" sz="2400" dirty="0"/>
              <a:t>状态转换测试用于系统的某些方面可以用所谓的“有限状态机”来描述的情况</a:t>
            </a:r>
            <a:endParaRPr lang="en-US" sz="2400" dirty="0"/>
          </a:p>
          <a:p>
            <a:pPr lvl="1" algn="just">
              <a:buFont typeface="Wingdings" panose="05000000000000000000" pitchFamily="2" charset="2"/>
              <a:buChar char="ü"/>
            </a:pPr>
            <a:r>
              <a:rPr sz="2000" dirty="0"/>
              <a:t>This simply means that the system can be in a (finite) number of different states, and the transitions from one state to another are determined by the rules of the </a:t>
            </a:r>
            <a:r>
              <a:rPr sz="2000" dirty="0">
                <a:solidFill>
                  <a:schemeClr val="tx2">
                    <a:lumMod val="60000"/>
                    <a:lumOff val="40000"/>
                  </a:schemeClr>
                </a:solidFill>
              </a:rPr>
              <a:t>'machine</a:t>
            </a:r>
            <a:r>
              <a:rPr sz="2000" dirty="0"/>
              <a:t>'. </a:t>
            </a:r>
            <a:endParaRPr sz="2000" dirty="0"/>
          </a:p>
          <a:p>
            <a:pPr lvl="2" algn="just">
              <a:buFont typeface="Wingdings" panose="05000000000000000000" pitchFamily="2" charset="2"/>
              <a:buChar char="ü"/>
            </a:pPr>
            <a:r>
              <a:rPr lang="en-US" sz="1710" dirty="0"/>
              <a:t>这简单意味着系统可以处于有限数量的不同状态，并且从一个状态到另一个状态的转换由“机器”的规则决定。</a:t>
            </a:r>
            <a:endParaRPr lang="en-US" sz="17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vert="horz" wrap="square" lIns="91440" tIns="45720" rIns="91440" bIns="45720" anchor="ctr" anchorCtr="0"/>
          <a:lstStyle/>
          <a:p>
            <a:r>
              <a:rPr b="1" dirty="0"/>
              <a:t>State Transition Testing</a:t>
            </a:r>
            <a:endParaRPr b="1" dirty="0"/>
          </a:p>
        </p:txBody>
      </p:sp>
      <p:sp>
        <p:nvSpPr>
          <p:cNvPr id="21507" name="Content Placeholder 2"/>
          <p:cNvSpPr>
            <a:spLocks noGrp="1"/>
          </p:cNvSpPr>
          <p:nvPr>
            <p:ph idx="1"/>
          </p:nvPr>
        </p:nvSpPr>
        <p:spPr>
          <a:xfrm>
            <a:off x="1981200" y="1600200"/>
            <a:ext cx="8229600" cy="4114800"/>
          </a:xfrm>
        </p:spPr>
        <p:txBody>
          <a:bodyPr vert="horz" wrap="square" lIns="91440" tIns="45720" rIns="91440" bIns="45720" anchor="t" anchorCtr="0"/>
          <a:lstStyle/>
          <a:p>
            <a:pPr algn="just">
              <a:buNone/>
            </a:pPr>
            <a:r>
              <a:rPr sz="2400" dirty="0"/>
              <a:t>A state transition model has </a:t>
            </a:r>
            <a:r>
              <a:rPr sz="2400" dirty="0">
                <a:solidFill>
                  <a:srgbClr val="FF0000"/>
                </a:solidFill>
              </a:rPr>
              <a:t>four</a:t>
            </a:r>
            <a:r>
              <a:rPr sz="2400" dirty="0"/>
              <a:t> basic parts:</a:t>
            </a:r>
            <a:endParaRPr sz="2400" dirty="0"/>
          </a:p>
          <a:p>
            <a:pPr algn="just">
              <a:buNone/>
            </a:pPr>
            <a:endParaRPr sz="2400" dirty="0"/>
          </a:p>
          <a:p>
            <a:pPr algn="just">
              <a:buFont typeface="Wingdings" panose="05000000000000000000" pitchFamily="2" charset="2"/>
              <a:buChar char="Ø"/>
            </a:pPr>
            <a:r>
              <a:rPr sz="2400" dirty="0"/>
              <a:t>the </a:t>
            </a:r>
            <a:r>
              <a:rPr sz="2400" dirty="0">
                <a:solidFill>
                  <a:srgbClr val="FF0000"/>
                </a:solidFill>
              </a:rPr>
              <a:t>states</a:t>
            </a:r>
            <a:r>
              <a:rPr sz="2400" dirty="0"/>
              <a:t> that the software may occupy (open/closed or funded/insufficient funds);</a:t>
            </a:r>
            <a:endParaRPr sz="2400" dirty="0"/>
          </a:p>
          <a:p>
            <a:pPr algn="just">
              <a:buFont typeface="Wingdings" panose="05000000000000000000" pitchFamily="2" charset="2"/>
              <a:buChar char="Ø"/>
            </a:pPr>
            <a:r>
              <a:rPr sz="2400" dirty="0"/>
              <a:t>the </a:t>
            </a:r>
            <a:r>
              <a:rPr sz="2400" dirty="0">
                <a:solidFill>
                  <a:srgbClr val="FF0000"/>
                </a:solidFill>
              </a:rPr>
              <a:t>transitions</a:t>
            </a:r>
            <a:r>
              <a:rPr sz="2400" dirty="0"/>
              <a:t> from one state to another (not all transitions are allowed);</a:t>
            </a:r>
            <a:endParaRPr sz="2400" dirty="0"/>
          </a:p>
          <a:p>
            <a:pPr algn="just">
              <a:buFont typeface="Wingdings" panose="05000000000000000000" pitchFamily="2" charset="2"/>
              <a:buChar char="Ø"/>
            </a:pPr>
            <a:r>
              <a:rPr sz="2400" dirty="0"/>
              <a:t>the </a:t>
            </a:r>
            <a:r>
              <a:rPr sz="2400" dirty="0">
                <a:solidFill>
                  <a:srgbClr val="FF0000"/>
                </a:solidFill>
              </a:rPr>
              <a:t>events that cause </a:t>
            </a:r>
            <a:r>
              <a:rPr sz="2400" dirty="0"/>
              <a:t>a transition (closing a file or withdrawing money);</a:t>
            </a:r>
            <a:endParaRPr sz="2400" dirty="0"/>
          </a:p>
          <a:p>
            <a:pPr algn="just">
              <a:buFont typeface="Wingdings" panose="05000000000000000000" pitchFamily="2" charset="2"/>
              <a:buChar char="Ø"/>
            </a:pPr>
            <a:r>
              <a:rPr sz="2400" dirty="0"/>
              <a:t>the </a:t>
            </a:r>
            <a:r>
              <a:rPr sz="2400" dirty="0">
                <a:solidFill>
                  <a:srgbClr val="FF0000"/>
                </a:solidFill>
              </a:rPr>
              <a:t>actions that result </a:t>
            </a:r>
            <a:r>
              <a:rPr sz="2400" dirty="0"/>
              <a:t>from a transition (an error message or being given your cash).</a:t>
            </a:r>
            <a:endParaRPr sz="2400" dirty="0"/>
          </a:p>
        </p:txBody>
      </p:sp>
      <p:pic>
        <p:nvPicPr>
          <p:cNvPr id="2" name="Picture 1" descr="Screenshot 2024-03-25 at 2.57.41 in the afternoon"/>
          <p:cNvPicPr>
            <a:picLocks noChangeAspect="1"/>
          </p:cNvPicPr>
          <p:nvPr/>
        </p:nvPicPr>
        <p:blipFill>
          <a:blip r:embed="rId1"/>
          <a:stretch>
            <a:fillRect/>
          </a:stretch>
        </p:blipFill>
        <p:spPr>
          <a:xfrm>
            <a:off x="1731645" y="2142490"/>
            <a:ext cx="8752205" cy="43408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vert="horz" wrap="square" lIns="91440" tIns="45720" rIns="91440" bIns="45720" anchor="ctr" anchorCtr="0"/>
          <a:lstStyle/>
          <a:p>
            <a:r>
              <a:rPr lang="en-US" b="1" dirty="0"/>
              <a:t>Example 1: </a:t>
            </a:r>
            <a:r>
              <a:rPr b="1" dirty="0"/>
              <a:t>State Transition Testing</a:t>
            </a:r>
            <a:endParaRPr b="1" dirty="0"/>
          </a:p>
        </p:txBody>
      </p:sp>
      <p:pic>
        <p:nvPicPr>
          <p:cNvPr id="22531" name="Picture 2"/>
          <p:cNvPicPr>
            <a:picLocks noGrp="1" noChangeAspect="1"/>
          </p:cNvPicPr>
          <p:nvPr>
            <p:ph idx="1"/>
          </p:nvPr>
        </p:nvPicPr>
        <p:blipFill>
          <a:blip r:embed="rId1"/>
          <a:srcRect/>
          <a:stretch>
            <a:fillRect/>
          </a:stretch>
        </p:blipFill>
        <p:spPr>
          <a:xfrm>
            <a:off x="2300287" y="2686050"/>
            <a:ext cx="7591425" cy="3562350"/>
          </a:xfrm>
        </p:spPr>
      </p:pic>
      <p:sp>
        <p:nvSpPr>
          <p:cNvPr id="22532" name="TextBox 6"/>
          <p:cNvSpPr txBox="1"/>
          <p:nvPr/>
        </p:nvSpPr>
        <p:spPr>
          <a:xfrm>
            <a:off x="2743200" y="5991225"/>
            <a:ext cx="6553200" cy="381000"/>
          </a:xfrm>
          <a:prstGeom prst="rect">
            <a:avLst/>
          </a:prstGeom>
          <a:noFill/>
          <a:ln w="9525">
            <a:noFill/>
          </a:ln>
        </p:spPr>
        <p:txBody>
          <a:bodyPr>
            <a:spAutoFit/>
          </a:bodyPr>
          <a:lstStyle/>
          <a:p>
            <a:pPr algn="ctr" fontAlgn="base">
              <a:spcBef>
                <a:spcPct val="0"/>
              </a:spcBef>
              <a:spcAft>
                <a:spcPct val="0"/>
              </a:spcAft>
            </a:pPr>
            <a:r>
              <a:rPr b="1" dirty="0">
                <a:solidFill>
                  <a:prstClr val="black"/>
                </a:solidFill>
                <a:latin typeface="Arial" panose="020B0604020202020204" pitchFamily="34" charset="0"/>
              </a:rPr>
              <a:t>State Diagram for PIN Entry</a:t>
            </a:r>
            <a:endParaRPr b="1" dirty="0">
              <a:solidFill>
                <a:prstClr val="black"/>
              </a:solidFill>
              <a:latin typeface="Arial" panose="020B0604020202020204" pitchFamily="34" charset="0"/>
            </a:endParaRPr>
          </a:p>
        </p:txBody>
      </p:sp>
      <p:sp>
        <p:nvSpPr>
          <p:cNvPr id="3" name="TextBox 2"/>
          <p:cNvSpPr txBox="1"/>
          <p:nvPr/>
        </p:nvSpPr>
        <p:spPr>
          <a:xfrm>
            <a:off x="1365885" y="1295400"/>
            <a:ext cx="10355580" cy="1198880"/>
          </a:xfrm>
          <a:prstGeom prst="rect">
            <a:avLst/>
          </a:prstGeom>
          <a:noFill/>
        </p:spPr>
        <p:txBody>
          <a:bodyPr wrap="square">
            <a:spAutoFit/>
          </a:bodyPr>
          <a:lstStyle/>
          <a:p>
            <a:r>
              <a:rPr lang="en-US" sz="2400" dirty="0">
                <a:solidFill>
                  <a:srgbClr val="000000"/>
                </a:solidFill>
                <a:effectLst/>
                <a:latin typeface="BaskervilleBE"/>
              </a:rPr>
              <a:t>States are represented by </a:t>
            </a:r>
            <a:r>
              <a:rPr lang="en-US" sz="2400" i="1" dirty="0">
                <a:solidFill>
                  <a:srgbClr val="000000"/>
                </a:solidFill>
                <a:effectLst/>
                <a:latin typeface="BaskervilleBE-Italic"/>
              </a:rPr>
              <a:t>nodes</a:t>
            </a:r>
            <a:r>
              <a:rPr lang="en-US" sz="2400" dirty="0">
                <a:solidFill>
                  <a:srgbClr val="000000"/>
                </a:solidFill>
                <a:effectLst/>
                <a:latin typeface="BaskervilleBE"/>
              </a:rPr>
              <a:t>. Now with the help of nodes and transition links between the nodes, a state transition diagram or state graph is prepared. </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vert="horz" wrap="square" lIns="91440" tIns="45720" rIns="91440" bIns="45720" anchor="ctr" anchorCtr="0"/>
          <a:lstStyle/>
          <a:p>
            <a:r>
              <a:rPr b="1" dirty="0"/>
              <a:t>State Transition Testing</a:t>
            </a:r>
            <a:endParaRPr b="1" dirty="0"/>
          </a:p>
        </p:txBody>
      </p:sp>
      <p:sp>
        <p:nvSpPr>
          <p:cNvPr id="23556" name="TextBox 6"/>
          <p:cNvSpPr txBox="1"/>
          <p:nvPr/>
        </p:nvSpPr>
        <p:spPr>
          <a:xfrm>
            <a:off x="2819400" y="6392862"/>
            <a:ext cx="6553200" cy="381000"/>
          </a:xfrm>
          <a:prstGeom prst="rect">
            <a:avLst/>
          </a:prstGeom>
          <a:noFill/>
          <a:ln w="9525">
            <a:noFill/>
          </a:ln>
        </p:spPr>
        <p:txBody>
          <a:bodyPr>
            <a:spAutoFit/>
          </a:bodyPr>
          <a:lstStyle/>
          <a:p>
            <a:pPr algn="ctr" fontAlgn="base">
              <a:spcBef>
                <a:spcPct val="0"/>
              </a:spcBef>
              <a:spcAft>
                <a:spcPct val="0"/>
              </a:spcAft>
            </a:pPr>
            <a:r>
              <a:rPr b="1" dirty="0">
                <a:solidFill>
                  <a:prstClr val="black"/>
                </a:solidFill>
                <a:latin typeface="Arial" panose="020B0604020202020204" pitchFamily="34" charset="0"/>
              </a:rPr>
              <a:t>State table for the PIN example</a:t>
            </a:r>
            <a:endParaRPr b="1" dirty="0">
              <a:solidFill>
                <a:prstClr val="black"/>
              </a:solidFill>
              <a:latin typeface="Arial" panose="020B0604020202020204" pitchFamily="34" charset="0"/>
            </a:endParaRPr>
          </a:p>
        </p:txBody>
      </p:sp>
      <p:pic>
        <p:nvPicPr>
          <p:cNvPr id="23557" name="Picture 2"/>
          <p:cNvPicPr>
            <a:picLocks noGrp="1" noChangeAspect="1"/>
          </p:cNvPicPr>
          <p:nvPr>
            <p:ph idx="1"/>
          </p:nvPr>
        </p:nvPicPr>
        <p:blipFill>
          <a:blip r:embed="rId1"/>
          <a:srcRect/>
          <a:stretch>
            <a:fillRect/>
          </a:stretch>
        </p:blipFill>
        <p:spPr>
          <a:xfrm>
            <a:off x="2190750" y="2793990"/>
            <a:ext cx="7791450" cy="3408372"/>
          </a:xfrm>
        </p:spPr>
      </p:pic>
      <p:sp>
        <p:nvSpPr>
          <p:cNvPr id="3" name="TextBox 2"/>
          <p:cNvSpPr txBox="1"/>
          <p:nvPr/>
        </p:nvSpPr>
        <p:spPr>
          <a:xfrm>
            <a:off x="1048385" y="1200785"/>
            <a:ext cx="10095865" cy="1476375"/>
          </a:xfrm>
          <a:prstGeom prst="rect">
            <a:avLst/>
          </a:prstGeom>
          <a:noFill/>
        </p:spPr>
        <p:txBody>
          <a:bodyPr wrap="square">
            <a:spAutoFit/>
          </a:bodyPr>
          <a:lstStyle/>
          <a:p>
            <a:r>
              <a:rPr lang="en-US" dirty="0">
                <a:solidFill>
                  <a:srgbClr val="000000"/>
                </a:solidFill>
                <a:effectLst/>
                <a:latin typeface="BaskervilleBE"/>
              </a:rPr>
              <a:t>The following conventions are used for the state table : </a:t>
            </a:r>
            <a:endParaRPr lang="en-US" dirty="0"/>
          </a:p>
          <a:p>
            <a:pPr marL="914400" lvl="1" indent="-457200">
              <a:buFont typeface="+mj-lt"/>
              <a:buAutoNum type="arabicPeriod"/>
            </a:pPr>
            <a:r>
              <a:rPr lang="en-US" dirty="0">
                <a:solidFill>
                  <a:srgbClr val="000000"/>
                </a:solidFill>
                <a:effectLst/>
                <a:latin typeface="BaskervilleBE"/>
              </a:rPr>
              <a:t>Each row of the table corresponds to a </a:t>
            </a:r>
            <a:r>
              <a:rPr lang="en-US" b="1" dirty="0">
                <a:solidFill>
                  <a:srgbClr val="000000"/>
                </a:solidFill>
                <a:effectLst/>
                <a:latin typeface="BaskervilleBE"/>
              </a:rPr>
              <a:t>state</a:t>
            </a:r>
            <a:r>
              <a:rPr lang="en-US" dirty="0">
                <a:solidFill>
                  <a:srgbClr val="000000"/>
                </a:solidFill>
                <a:effectLst/>
                <a:latin typeface="BaskervilleBE"/>
              </a:rPr>
              <a:t>. </a:t>
            </a:r>
            <a:endParaRPr lang="en-US" dirty="0"/>
          </a:p>
          <a:p>
            <a:pPr marL="914400" lvl="1" indent="-457200">
              <a:buFont typeface="+mj-lt"/>
              <a:buAutoNum type="arabicPeriod"/>
            </a:pPr>
            <a:r>
              <a:rPr lang="en-US" dirty="0">
                <a:solidFill>
                  <a:srgbClr val="000000"/>
                </a:solidFill>
                <a:effectLst/>
                <a:latin typeface="BaskervilleBE"/>
              </a:rPr>
              <a:t>Each column corresponds to an </a:t>
            </a:r>
            <a:r>
              <a:rPr lang="en-US" b="1" dirty="0">
                <a:solidFill>
                  <a:srgbClr val="000000"/>
                </a:solidFill>
                <a:effectLst/>
                <a:latin typeface="BaskervilleBE"/>
              </a:rPr>
              <a:t>input condition</a:t>
            </a:r>
            <a:r>
              <a:rPr lang="en-US" dirty="0">
                <a:solidFill>
                  <a:srgbClr val="000000"/>
                </a:solidFill>
                <a:effectLst/>
                <a:latin typeface="BaskervilleBE"/>
              </a:rPr>
              <a:t>. </a:t>
            </a:r>
            <a:endParaRPr lang="en-US" dirty="0"/>
          </a:p>
          <a:p>
            <a:pPr marL="914400" lvl="1" indent="-457200">
              <a:buFont typeface="+mj-lt"/>
              <a:buAutoNum type="arabicPeriod"/>
            </a:pPr>
            <a:r>
              <a:rPr lang="en-US" dirty="0">
                <a:solidFill>
                  <a:srgbClr val="000000"/>
                </a:solidFill>
                <a:effectLst/>
                <a:latin typeface="BaskervilleBE"/>
              </a:rPr>
              <a:t>The box at the intersection of a row and a column specifies the next state (transition) and the output, if any.</a:t>
            </a:r>
            <a:endParaRPr lang="en-US" dirty="0">
              <a:solidFill>
                <a:srgbClr val="000000"/>
              </a:solidFill>
              <a:effectLst/>
              <a:latin typeface="BaskervilleB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2: Class Activity</a:t>
            </a:r>
            <a:r>
              <a:rPr lang="en-US" dirty="0"/>
              <a:t> </a:t>
            </a:r>
            <a:endParaRPr lang="en-US" dirty="0"/>
          </a:p>
        </p:txBody>
      </p:sp>
      <p:sp>
        <p:nvSpPr>
          <p:cNvPr id="3" name="Content Placeholder 2"/>
          <p:cNvSpPr>
            <a:spLocks noGrp="1"/>
          </p:cNvSpPr>
          <p:nvPr>
            <p:ph idx="1"/>
          </p:nvPr>
        </p:nvSpPr>
        <p:spPr/>
        <p:txBody>
          <a:bodyPr/>
          <a:lstStyle/>
          <a:p>
            <a:r>
              <a:rPr lang="en-US" sz="2800"/>
              <a:t>Take the scenario where you want to log in to your online banking site. First, you have to load the online banking page, then go to the login page. Then you will enter the credentials and attempt to log in. If the credentials are correct you will be granted access. If they are incorrect you will be given another attempt. After 3 unsuccessful attempts, the Account will be blocked for safety reasons.</a:t>
            </a:r>
            <a:endParaRPr 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Solution</a:t>
            </a:r>
            <a:endParaRPr lang="en-US" b="1"/>
          </a:p>
        </p:txBody>
      </p:sp>
      <p:sp>
        <p:nvSpPr>
          <p:cNvPr id="3" name="Content Placeholder 2"/>
          <p:cNvSpPr>
            <a:spLocks noGrp="1"/>
          </p:cNvSpPr>
          <p:nvPr>
            <p:ph idx="1"/>
          </p:nvPr>
        </p:nvSpPr>
        <p:spPr>
          <a:xfrm>
            <a:off x="194310" y="1593850"/>
            <a:ext cx="3736340" cy="4526280"/>
          </a:xfrm>
        </p:spPr>
        <p:txBody>
          <a:bodyPr/>
          <a:p>
            <a:pPr marL="0" indent="0">
              <a:buNone/>
            </a:pPr>
            <a:r>
              <a:rPr lang="en-US" sz="1600" b="1"/>
              <a:t>States</a:t>
            </a:r>
            <a:endParaRPr lang="en-US" sz="1600" b="1"/>
          </a:p>
          <a:p>
            <a:pPr marL="0" indent="0">
              <a:buNone/>
            </a:pPr>
            <a:r>
              <a:rPr lang="en-US" sz="1400"/>
              <a:t>Start – Load the Online Banking page</a:t>
            </a:r>
            <a:endParaRPr lang="en-US" sz="1400"/>
          </a:p>
          <a:p>
            <a:pPr marL="0" indent="0">
              <a:buNone/>
            </a:pPr>
            <a:r>
              <a:rPr lang="en-US" sz="1400"/>
              <a:t>Load Login page</a:t>
            </a:r>
            <a:endParaRPr lang="en-US" sz="1400"/>
          </a:p>
          <a:p>
            <a:pPr marL="0" indent="0">
              <a:buNone/>
            </a:pPr>
            <a:r>
              <a:rPr lang="en-US" sz="1400"/>
              <a:t>1st Attempt</a:t>
            </a:r>
            <a:endParaRPr lang="en-US" sz="1400"/>
          </a:p>
          <a:p>
            <a:pPr marL="0" indent="0">
              <a:buNone/>
            </a:pPr>
            <a:r>
              <a:rPr lang="en-US" sz="1400"/>
              <a:t>2nd Attempt</a:t>
            </a:r>
            <a:endParaRPr lang="en-US" sz="1400"/>
          </a:p>
          <a:p>
            <a:pPr marL="0" indent="0">
              <a:buNone/>
            </a:pPr>
            <a:r>
              <a:rPr lang="en-US" sz="1400"/>
              <a:t>3rd Attempt</a:t>
            </a:r>
            <a:endParaRPr lang="en-US" sz="1400"/>
          </a:p>
          <a:p>
            <a:pPr marL="0" indent="0">
              <a:buNone/>
            </a:pPr>
            <a:endParaRPr lang="en-US" sz="1400"/>
          </a:p>
        </p:txBody>
      </p:sp>
      <p:sp>
        <p:nvSpPr>
          <p:cNvPr id="4" name="Text Box 3"/>
          <p:cNvSpPr txBox="1"/>
          <p:nvPr/>
        </p:nvSpPr>
        <p:spPr>
          <a:xfrm>
            <a:off x="6195060" y="1593850"/>
            <a:ext cx="5996940" cy="2614930"/>
          </a:xfrm>
          <a:prstGeom prst="rect">
            <a:avLst/>
          </a:prstGeom>
          <a:noFill/>
        </p:spPr>
        <p:txBody>
          <a:bodyPr wrap="square" rtlCol="0" anchor="t">
            <a:spAutoFit/>
          </a:bodyPr>
          <a:p>
            <a:pPr marL="0" indent="0">
              <a:buNone/>
            </a:pPr>
            <a:r>
              <a:rPr lang="en-US" sz="2000" b="1">
                <a:sym typeface="+mn-ea"/>
              </a:rPr>
              <a:t>Transitions</a:t>
            </a:r>
            <a:endParaRPr lang="en-US" sz="2000" b="1"/>
          </a:p>
          <a:p>
            <a:pPr marL="0" indent="0">
              <a:buNone/>
            </a:pPr>
            <a:r>
              <a:rPr lang="en-US">
                <a:sym typeface="+mn-ea"/>
              </a:rPr>
              <a:t>From the Home page to the Login page</a:t>
            </a:r>
            <a:endParaRPr lang="en-US"/>
          </a:p>
          <a:p>
            <a:pPr marL="0" indent="0">
              <a:buNone/>
            </a:pPr>
            <a:r>
              <a:rPr lang="en-US">
                <a:sym typeface="+mn-ea"/>
              </a:rPr>
              <a:t>1st login Attempt</a:t>
            </a:r>
            <a:endParaRPr lang="en-US"/>
          </a:p>
          <a:p>
            <a:pPr marL="0" indent="0">
              <a:buNone/>
            </a:pPr>
            <a:r>
              <a:rPr lang="en-US">
                <a:sym typeface="+mn-ea"/>
              </a:rPr>
              <a:t>1st login Attempt -&gt; success</a:t>
            </a:r>
            <a:endParaRPr lang="en-US"/>
          </a:p>
          <a:p>
            <a:pPr marL="0" indent="0">
              <a:buNone/>
            </a:pPr>
            <a:r>
              <a:rPr lang="en-US">
                <a:sym typeface="+mn-ea"/>
              </a:rPr>
              <a:t>1st login Attempt -&gt; unsuccessful -&gt; 2nd login attempt</a:t>
            </a:r>
            <a:endParaRPr lang="en-US"/>
          </a:p>
          <a:p>
            <a:pPr marL="0" indent="0">
              <a:buNone/>
            </a:pPr>
            <a:r>
              <a:rPr lang="en-US">
                <a:sym typeface="+mn-ea"/>
              </a:rPr>
              <a:t>2nd login Attempt -&gt; success</a:t>
            </a:r>
            <a:endParaRPr lang="en-US"/>
          </a:p>
          <a:p>
            <a:pPr marL="0" indent="0">
              <a:buNone/>
            </a:pPr>
            <a:r>
              <a:rPr lang="en-US">
                <a:sym typeface="+mn-ea"/>
              </a:rPr>
              <a:t>2nd login Attempt -&gt; unsuccessful -&gt; 3rd login attempt</a:t>
            </a:r>
            <a:endParaRPr lang="en-US"/>
          </a:p>
          <a:p>
            <a:pPr marL="0" indent="0">
              <a:buNone/>
            </a:pPr>
            <a:r>
              <a:rPr lang="en-US">
                <a:sym typeface="+mn-ea"/>
              </a:rPr>
              <a:t>3rd login Attempt -&gt; success</a:t>
            </a:r>
            <a:endParaRPr lang="en-US"/>
          </a:p>
          <a:p>
            <a:pPr marL="0" indent="0">
              <a:buNone/>
            </a:pPr>
            <a:r>
              <a:rPr lang="en-US">
                <a:sym typeface="+mn-ea"/>
              </a:rPr>
              <a:t>3rd login Attempt -&gt; unsuccessful</a:t>
            </a:r>
            <a:endParaRPr lang="en-US"/>
          </a:p>
        </p:txBody>
      </p:sp>
      <p:sp>
        <p:nvSpPr>
          <p:cNvPr id="5" name="Text Box 4"/>
          <p:cNvSpPr txBox="1"/>
          <p:nvPr/>
        </p:nvSpPr>
        <p:spPr>
          <a:xfrm>
            <a:off x="3423285" y="1593850"/>
            <a:ext cx="2771775" cy="2584450"/>
          </a:xfrm>
          <a:prstGeom prst="rect">
            <a:avLst/>
          </a:prstGeom>
          <a:noFill/>
        </p:spPr>
        <p:txBody>
          <a:bodyPr wrap="square" rtlCol="0" anchor="t">
            <a:spAutoFit/>
          </a:bodyPr>
          <a:p>
            <a:pPr marL="0" indent="0">
              <a:buNone/>
            </a:pPr>
            <a:r>
              <a:rPr lang="en-US" b="1">
                <a:sym typeface="+mn-ea"/>
              </a:rPr>
              <a:t>Events</a:t>
            </a:r>
            <a:endParaRPr lang="en-US" b="1"/>
          </a:p>
          <a:p>
            <a:pPr marL="0" indent="0">
              <a:buNone/>
            </a:pPr>
            <a:r>
              <a:rPr lang="en-US">
                <a:sym typeface="+mn-ea"/>
              </a:rPr>
              <a:t>Click Login</a:t>
            </a:r>
            <a:endParaRPr lang="en-US"/>
          </a:p>
          <a:p>
            <a:pPr marL="0" indent="0">
              <a:buNone/>
            </a:pPr>
            <a:r>
              <a:rPr lang="en-US">
                <a:sym typeface="+mn-ea"/>
              </a:rPr>
              <a:t>Enter Credentials</a:t>
            </a:r>
            <a:endParaRPr lang="en-US"/>
          </a:p>
          <a:p>
            <a:pPr marL="0" indent="0">
              <a:buNone/>
            </a:pPr>
            <a:r>
              <a:rPr lang="en-US">
                <a:sym typeface="+mn-ea"/>
              </a:rPr>
              <a:t>Correct Credentials</a:t>
            </a:r>
            <a:endParaRPr lang="en-US"/>
          </a:p>
          <a:p>
            <a:pPr marL="0" indent="0">
              <a:buNone/>
            </a:pPr>
            <a:r>
              <a:rPr lang="en-US">
                <a:sym typeface="+mn-ea"/>
              </a:rPr>
              <a:t>Incorrect Credentials</a:t>
            </a:r>
            <a:endParaRPr lang="en-US"/>
          </a:p>
          <a:p>
            <a:pPr marL="0" indent="0">
              <a:buNone/>
            </a:pPr>
            <a:endParaRPr lang="en-US">
              <a:sym typeface="+mn-ea"/>
            </a:endParaRPr>
          </a:p>
          <a:p>
            <a:pPr marL="0" indent="0">
              <a:buNone/>
            </a:pPr>
            <a:r>
              <a:rPr lang="en-US" b="1">
                <a:sym typeface="+mn-ea"/>
              </a:rPr>
              <a:t>Actions</a:t>
            </a:r>
            <a:endParaRPr lang="en-US" b="1"/>
          </a:p>
          <a:p>
            <a:pPr marL="0" indent="0">
              <a:buNone/>
            </a:pPr>
            <a:r>
              <a:rPr lang="en-US">
                <a:sym typeface="+mn-ea"/>
              </a:rPr>
              <a:t>Access Granted</a:t>
            </a:r>
            <a:endParaRPr lang="en-US"/>
          </a:p>
          <a:p>
            <a:pPr marL="0" indent="0">
              <a:buNone/>
            </a:pPr>
            <a:r>
              <a:rPr lang="en-US">
                <a:sym typeface="+mn-ea"/>
              </a:rPr>
              <a:t>Account Blocked</a:t>
            </a:r>
            <a:endParaRPr lang="en-US"/>
          </a:p>
        </p:txBody>
      </p:sp>
      <p:sp>
        <p:nvSpPr>
          <p:cNvPr id="6" name="Text Box 5"/>
          <p:cNvSpPr txBox="1"/>
          <p:nvPr/>
        </p:nvSpPr>
        <p:spPr>
          <a:xfrm>
            <a:off x="994410" y="1195070"/>
            <a:ext cx="5351780" cy="398780"/>
          </a:xfrm>
          <a:prstGeom prst="rect">
            <a:avLst/>
          </a:prstGeom>
          <a:noFill/>
        </p:spPr>
        <p:txBody>
          <a:bodyPr wrap="none" rtlCol="0" anchor="t">
            <a:spAutoFit/>
          </a:bodyPr>
          <a:p>
            <a:pPr marL="0" indent="0">
              <a:buNone/>
            </a:pPr>
            <a:r>
              <a:rPr lang="en-US" sz="2000">
                <a:sym typeface="+mn-ea"/>
              </a:rPr>
              <a:t>Let’s first identify all the states of this system.</a:t>
            </a:r>
            <a:endParaRPr lang="en-US" sz="200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State Transition Diagram</a:t>
            </a:r>
            <a:endParaRPr lang="en-US" b="1"/>
          </a:p>
        </p:txBody>
      </p:sp>
      <p:pic>
        <p:nvPicPr>
          <p:cNvPr id="4" name="Content Placeholder 3"/>
          <p:cNvPicPr>
            <a:picLocks noChangeAspect="1"/>
          </p:cNvPicPr>
          <p:nvPr>
            <p:ph idx="1"/>
          </p:nvPr>
        </p:nvPicPr>
        <p:blipFill>
          <a:blip r:embed="rId1"/>
          <a:stretch>
            <a:fillRect/>
          </a:stretch>
        </p:blipFill>
        <p:spPr>
          <a:xfrm>
            <a:off x="1277620" y="1600200"/>
            <a:ext cx="9635490" cy="452628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3453</Words>
  <Application>WPS Presentation</Application>
  <PresentationFormat>Widescreen</PresentationFormat>
  <Paragraphs>102</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11</vt:i4>
      </vt:variant>
    </vt:vector>
  </HeadingPairs>
  <TitlesOfParts>
    <vt:vector size="27" baseType="lpstr">
      <vt:lpstr>Arial</vt:lpstr>
      <vt:lpstr>SimSun</vt:lpstr>
      <vt:lpstr>Wingdings</vt:lpstr>
      <vt:lpstr>Calibri</vt:lpstr>
      <vt:lpstr>Helvetica Neue</vt:lpstr>
      <vt:lpstr>BaskervilleBE</vt:lpstr>
      <vt:lpstr>Thonburi</vt:lpstr>
      <vt:lpstr>BaskervilleBE-Italic</vt:lpstr>
      <vt:lpstr>Calibri Light</vt:lpstr>
      <vt:lpstr>Microsoft YaHei</vt:lpstr>
      <vt:lpstr>汉仪旗黑</vt:lpstr>
      <vt:lpstr>宋体-简</vt:lpstr>
      <vt:lpstr>Arial Unicode MS</vt:lpstr>
      <vt:lpstr>SimSun</vt:lpstr>
      <vt:lpstr>Office Theme</vt:lpstr>
      <vt:lpstr>1_Office Theme</vt:lpstr>
      <vt:lpstr>Black Box Testing State Transition Testing</vt:lpstr>
      <vt:lpstr>Finite State Machine (FSM)</vt:lpstr>
      <vt:lpstr>State Transition Testing</vt:lpstr>
      <vt:lpstr>State Transition Testing</vt:lpstr>
      <vt:lpstr>Example 1: State Transition Testing</vt:lpstr>
      <vt:lpstr>State Transition Testing</vt:lpstr>
      <vt:lpstr>Example 2: Class Activity </vt:lpstr>
      <vt:lpstr>PowerPoint 演示文稿</vt:lpstr>
      <vt:lpstr>PowerPoint 演示文稿</vt:lpstr>
      <vt:lpstr>PowerPoint 演示文稿</vt:lpstr>
      <vt:lpstr>Example 3: Homework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Box Testing State Transition Testing</dc:title>
  <dc:creator>Chala Urgessa</dc:creator>
  <cp:lastModifiedBy>136******15</cp:lastModifiedBy>
  <cp:revision>51</cp:revision>
  <dcterms:created xsi:type="dcterms:W3CDTF">2024-03-26T01:16:10Z</dcterms:created>
  <dcterms:modified xsi:type="dcterms:W3CDTF">2024-03-26T01:16:10Z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