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256" r:id="rId4"/>
    <p:sldId id="295" r:id="rId5"/>
    <p:sldId id="325" r:id="rId6"/>
    <p:sldId id="296" r:id="rId7"/>
    <p:sldId id="32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A1303-A898-4EBF-944F-127D3F4AE6D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6629C-C1AC-445B-9CAC-FE3F8A5A47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3752850" y="9320213"/>
            <a:ext cx="2870200" cy="492125"/>
          </a:xfrm>
          <a:prstGeom prst="rect">
            <a:avLst/>
          </a:prstGeom>
          <a:noFill/>
          <a:ln w="9525">
            <a:noFill/>
          </a:ln>
        </p:spPr>
        <p:txBody>
          <a:bodyPr lIns="19050" tIns="0" rIns="19050" bIns="0" anchor="b" anchorCtr="0"/>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en-US" altLang="en-US" sz="1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fld>
            <a:endParaRPr kumimoji="0" lang="en-US" altLang="en-US" sz="1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n-cs"/>
            </a:endParaRPr>
          </a:p>
        </p:txBody>
      </p:sp>
      <p:sp>
        <p:nvSpPr>
          <p:cNvPr id="90115" name="Rectangle 2"/>
          <p:cNvSpPr>
            <a:spLocks noGrp="1" noRot="1" noChangeAspect="1" noTextEdit="1"/>
          </p:cNvSpPr>
          <p:nvPr>
            <p:ph type="sldImg"/>
          </p:nvPr>
        </p:nvSpPr>
        <p:spPr>
          <a:xfrm>
            <a:off x="52388" y="741363"/>
            <a:ext cx="6518275" cy="3667125"/>
          </a:xfrm>
        </p:spPr>
      </p:sp>
      <p:sp>
        <p:nvSpPr>
          <p:cNvPr id="90116" name="Rectangle 3"/>
          <p:cNvSpPr>
            <a:spLocks noGrp="1"/>
          </p:cNvSpPr>
          <p:nvPr>
            <p:ph type="body" idx="1"/>
          </p:nvPr>
        </p:nvSpPr>
        <p:spPr/>
        <p:txBody>
          <a:bodyPr wrap="square" lIns="92075" tIns="46038" rIns="92075" bIns="46038" anchor="t" anchorCtr="0"/>
          <a:lstStyle/>
          <a:p>
            <a:pPr lvl="0"/>
            <a:endParaRPr lang="en-GB"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BFB4463-3776-441D-85CA-AB94FE2EE4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FB4463-3776-441D-85CA-AB94FE2EE4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FB4463-3776-441D-85CA-AB94FE2EE4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FB4463-3776-441D-85CA-AB94FE2EE4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261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1117600" y="1371600"/>
            <a:ext cx="11074400" cy="5105400"/>
          </a:xfrm>
        </p:spPr>
        <p:txBody>
          <a:bodyPr vert="horz" wrap="square" lIns="91440" tIns="45720" rIns="91440" bIns="45720" numCol="1" rtlCol="0"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a:defRPr/>
            </a:pPr>
            <a:fld id="{7C4DD920-A025-458A-B9E0-08028F96DEC1}" type="datetime1">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a:t>Black Box Testing</a:t>
            </a:r>
            <a:endParaRPr lang="en-US" sz="900"/>
          </a:p>
        </p:txBody>
      </p:sp>
      <p:sp>
        <p:nvSpPr>
          <p:cNvPr id="6" name="Slide Number Placeholder 5"/>
          <p:cNvSpPr>
            <a:spLocks noGrp="1"/>
          </p:cNvSpPr>
          <p:nvPr>
            <p:ph type="sldNum" sz="quarter" idx="12"/>
          </p:nvPr>
        </p:nvSpPr>
        <p:spPr/>
        <p:txBody>
          <a:bodyPr/>
          <a:lstStyle/>
          <a:p>
            <a:pPr>
              <a:defRPr/>
            </a:pPr>
            <a:r>
              <a:rPr lang="en-US" altLang="en-US" sz="900">
                <a:solidFill>
                  <a:schemeClr val="tx1">
                    <a:tint val="75000"/>
                  </a:schemeClr>
                </a:solidFill>
                <a:latin typeface="+mn-lt"/>
              </a:rPr>
              <a:t>Slide : </a:t>
            </a:r>
            <a:fld id="{F18A70CC-1227-4898-8DFF-C0758BE8D705}" type="slidenum">
              <a:rPr lang="en-US" altLang="en-US" sz="900" smtClean="0">
                <a:solidFill>
                  <a:schemeClr val="tx1">
                    <a:tint val="75000"/>
                  </a:schemeClr>
                </a:solidFill>
                <a:latin typeface="+mn-lt"/>
              </a:rPr>
            </a:fld>
            <a:endParaRPr lang="en-US" altLang="en-US" sz="900">
              <a:solidFill>
                <a:schemeClr val="tx1">
                  <a:tint val="75000"/>
                </a:schemeClr>
              </a:solidFill>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BFB4463-3776-441D-85CA-AB94FE2EE4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BFB4463-3776-441D-85CA-AB94FE2EE4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BFB4463-3776-441D-85CA-AB94FE2EE4C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BFB4463-3776-441D-85CA-AB94FE2EE4C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B4463-3776-441D-85CA-AB94FE2EE4C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BFB4463-3776-441D-85CA-AB94FE2EE4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BFB4463-3776-441D-85CA-AB94FE2EE4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64147-2B6D-451A-A8A6-4A08A0555F1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B4463-3776-441D-85CA-AB94FE2EE4C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64147-2B6D-451A-A8A6-4A08A0555F1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endParaRPr dirty="0"/>
          </a:p>
        </p:txBody>
      </p:sp>
      <p:sp>
        <p:nvSpPr>
          <p:cNvPr id="1027" name="Text Placeholder 2"/>
          <p:cNvSpPr>
            <a:spLocks noGrp="1"/>
          </p:cNvSpPr>
          <p:nvPr>
            <p:ph type="body" idx="1"/>
          </p:nvPr>
        </p:nvSpPr>
        <p:spPr>
          <a:xfrm>
            <a:off x="609600" y="1600201"/>
            <a:ext cx="10972800" cy="4525963"/>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42C9122-BF34-435C-A61B-D2201D289E11}"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Black Box Testing </a:t>
            </a:r>
            <a:br>
              <a:rPr lang="en-US" dirty="0"/>
            </a:br>
            <a:r>
              <a:rPr lang="en-US" b="1" dirty="0"/>
              <a:t>Use Case Testing</a:t>
            </a:r>
            <a:endParaRPr lang="en-US" b="1" dirty="0"/>
          </a:p>
        </p:txBody>
      </p:sp>
      <p:sp>
        <p:nvSpPr>
          <p:cNvPr id="3" name="Subtitle 2"/>
          <p:cNvSpPr>
            <a:spLocks noGrp="1"/>
          </p:cNvSpPr>
          <p:nvPr>
            <p:ph type="subTitle" idx="1"/>
          </p:nvPr>
        </p:nvSpPr>
        <p:spPr/>
        <p:txBody>
          <a:bodyPr/>
          <a:lstStyle/>
          <a:p>
            <a:r>
              <a:rPr lang="en-US" dirty="0"/>
              <a:t>Prepared By Chala Urgessa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ctr" anchorCtr="0"/>
          <a:lstStyle/>
          <a:p>
            <a:pPr>
              <a:spcBef>
                <a:spcPct val="20000"/>
              </a:spcBef>
            </a:pPr>
            <a:r>
              <a:rPr b="1" dirty="0"/>
              <a:t>Use Case Testing</a:t>
            </a:r>
            <a:endParaRPr b="1" dirty="0"/>
          </a:p>
        </p:txBody>
      </p:sp>
      <p:sp>
        <p:nvSpPr>
          <p:cNvPr id="2" name="Text Box 1"/>
          <p:cNvSpPr txBox="1"/>
          <p:nvPr/>
        </p:nvSpPr>
        <p:spPr>
          <a:xfrm>
            <a:off x="1055370" y="1337310"/>
            <a:ext cx="10166985" cy="4276725"/>
          </a:xfrm>
          <a:prstGeom prst="rect">
            <a:avLst/>
          </a:prstGeom>
          <a:noFill/>
        </p:spPr>
        <p:txBody>
          <a:bodyPr wrap="square" rtlCol="0" anchor="t">
            <a:spAutoFit/>
          </a:bodyPr>
          <a:p>
            <a:r>
              <a:rPr lang="en-US" sz="2400"/>
              <a:t>Use case testing helps find test cases that check the system for each transaction, from beginning to end.</a:t>
            </a:r>
            <a:endParaRPr lang="en-US" sz="2400"/>
          </a:p>
          <a:p>
            <a:pPr marL="800100" lvl="1" indent="-342900">
              <a:buFont typeface="Arial" panose="020B0604020202020204" pitchFamily="34" charset="0"/>
              <a:buChar char="•"/>
            </a:pPr>
            <a:r>
              <a:rPr lang="en-US" sz="2000"/>
              <a:t>用例测试帮助找到逐个事务检查系统的测试案例，从头到尾。</a:t>
            </a:r>
            <a:endParaRPr lang="en-US" sz="2000"/>
          </a:p>
          <a:p>
            <a:r>
              <a:rPr lang="en-US" sz="2400"/>
              <a:t>A use case is how an actor (someone or something using the system) uses it.</a:t>
            </a:r>
            <a:endParaRPr lang="en-US" sz="2400"/>
          </a:p>
          <a:p>
            <a:pPr marL="800100" lvl="1" indent="-342900">
              <a:buFont typeface="Arial" panose="020B0604020202020204" pitchFamily="34" charset="0"/>
              <a:buChar char="•"/>
            </a:pPr>
            <a:r>
              <a:rPr lang="en-US" sz="2000"/>
              <a:t>用例是行动者（使用系统的某人或某物）如何使用它。</a:t>
            </a:r>
            <a:endParaRPr lang="en-US" sz="2000"/>
          </a:p>
          <a:p>
            <a:r>
              <a:rPr lang="en-US" sz="2400"/>
              <a:t>Each use case shows the actor's steps with the system to complete a task or create value.</a:t>
            </a:r>
            <a:endParaRPr lang="en-US" sz="2400"/>
          </a:p>
          <a:p>
            <a:pPr marL="800100" lvl="1" indent="-342900">
              <a:buFont typeface="Arial" panose="020B0604020202020204" pitchFamily="34" charset="0"/>
              <a:buChar char="•"/>
            </a:pPr>
            <a:r>
              <a:rPr lang="en-US" sz="2000"/>
              <a:t>每个用例展示了行动者为了完成任务或创造价值而与系统的互动步骤。</a:t>
            </a:r>
            <a:endParaRPr lang="en-US" sz="2000"/>
          </a:p>
          <a:p>
            <a:r>
              <a:rPr lang="en-US" sz="2400"/>
              <a:t>Actors are usually people, but can also be other systems. Use cases list these steps and interactions.</a:t>
            </a:r>
            <a:endParaRPr lang="en-US" sz="2400"/>
          </a:p>
          <a:p>
            <a:pPr marL="800100" lvl="1" indent="-342900">
              <a:buFont typeface="Arial" panose="020B0604020202020204" pitchFamily="34" charset="0"/>
              <a:buChar char="•"/>
            </a:pPr>
            <a:r>
              <a:rPr lang="en-US" sz="2000"/>
              <a:t>行动者通常是人，但也可以是其他系统。用例列出了这些步骤和互动。</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The Bug Hypothesis</a:t>
            </a:r>
            <a:endParaRPr lang="en-US" b="1"/>
          </a:p>
        </p:txBody>
      </p:sp>
      <p:sp>
        <p:nvSpPr>
          <p:cNvPr id="3" name="Content Placeholder 2"/>
          <p:cNvSpPr>
            <a:spLocks noGrp="1"/>
          </p:cNvSpPr>
          <p:nvPr>
            <p:ph idx="1"/>
          </p:nvPr>
        </p:nvSpPr>
        <p:spPr/>
        <p:txBody>
          <a:bodyPr/>
          <a:p>
            <a:pPr lvl="0"/>
            <a:r>
              <a:rPr lang="en-US"/>
              <a:t>Use case testing aims to find errors when:</a:t>
            </a:r>
            <a:endParaRPr lang="en-US"/>
          </a:p>
          <a:p>
            <a:pPr lvl="1"/>
            <a:r>
              <a:rPr lang="en-US"/>
              <a:t>The system doesn't interact correctly with the user.</a:t>
            </a:r>
            <a:endParaRPr lang="en-US"/>
          </a:p>
          <a:p>
            <a:pPr lvl="2"/>
            <a:r>
              <a:rPr lang="en-US"/>
              <a:t>系统与用户的互动不正确。</a:t>
            </a:r>
            <a:endParaRPr lang="en-US"/>
          </a:p>
          <a:p>
            <a:pPr lvl="1"/>
            <a:r>
              <a:rPr lang="en-US"/>
              <a:t>The system gives the wrong result.</a:t>
            </a:r>
            <a:endParaRPr lang="en-US"/>
          </a:p>
          <a:p>
            <a:pPr lvl="2"/>
            <a:r>
              <a:rPr lang="en-US"/>
              <a:t>系统提供了错误的结果。</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ctr" anchorCtr="0"/>
          <a:lstStyle/>
          <a:p>
            <a:pPr>
              <a:spcBef>
                <a:spcPct val="20000"/>
              </a:spcBef>
            </a:pPr>
            <a:r>
              <a:rPr b="1" dirty="0"/>
              <a:t>Use Case Testing</a:t>
            </a:r>
            <a:endParaRPr b="1" dirty="0"/>
          </a:p>
        </p:txBody>
      </p:sp>
      <p:sp>
        <p:nvSpPr>
          <p:cNvPr id="25604" name="Content Placeholder 5"/>
          <p:cNvSpPr>
            <a:spLocks noGrp="1"/>
          </p:cNvSpPr>
          <p:nvPr>
            <p:ph idx="1"/>
          </p:nvPr>
        </p:nvSpPr>
        <p:spPr>
          <a:xfrm>
            <a:off x="1981200" y="1295401"/>
            <a:ext cx="8229600" cy="4525963"/>
          </a:xfrm>
        </p:spPr>
        <p:txBody>
          <a:bodyPr vert="horz" wrap="square" lIns="91440" tIns="45720" rIns="91440" bIns="45720" anchor="t" anchorCtr="0"/>
          <a:lstStyle/>
          <a:p>
            <a:pPr algn="just">
              <a:buNone/>
            </a:pPr>
            <a:r>
              <a:rPr sz="2400" dirty="0"/>
              <a:t>	The PIN example that we used for state transition testing could also be defined in terms of use cases</a:t>
            </a:r>
            <a:endParaRPr sz="2400" dirty="0"/>
          </a:p>
        </p:txBody>
      </p:sp>
      <p:pic>
        <p:nvPicPr>
          <p:cNvPr id="25605" name="Picture 3"/>
          <p:cNvPicPr>
            <a:picLocks noChangeAspect="1"/>
          </p:cNvPicPr>
          <p:nvPr/>
        </p:nvPicPr>
        <p:blipFill>
          <a:blip r:embed="rId1"/>
          <a:stretch>
            <a:fillRect/>
          </a:stretch>
        </p:blipFill>
        <p:spPr>
          <a:xfrm>
            <a:off x="2438400" y="2133600"/>
            <a:ext cx="7467600" cy="39243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AutoShape 115"/>
          <p:cNvSpPr>
            <a:spLocks noGrp="1"/>
          </p:cNvSpPr>
          <p:nvPr>
            <p:ph type="title"/>
          </p:nvPr>
        </p:nvSpPr>
        <p:spPr>
          <a:xfrm>
            <a:off x="2562225" y="304800"/>
            <a:ext cx="7696200" cy="1143000"/>
          </a:xfrm>
        </p:spPr>
        <p:txBody>
          <a:bodyPr vert="horz" wrap="square" lIns="91440" tIns="45720" rIns="91440" bIns="45720" anchor="ctr" anchorCtr="0"/>
          <a:lstStyle/>
          <a:p>
            <a:pPr eaLnBrk="1" hangingPunct="1"/>
            <a:r>
              <a:rPr lang="en-US" altLang="en-US" sz="3400" dirty="0"/>
              <a:t>When to Use What…</a:t>
            </a:r>
            <a:endParaRPr lang="en-US" altLang="en-US" sz="3400" dirty="0"/>
          </a:p>
        </p:txBody>
      </p:sp>
      <p:graphicFrame>
        <p:nvGraphicFramePr>
          <p:cNvPr id="356487" name="Group 135"/>
          <p:cNvGraphicFramePr>
            <a:graphicFrameLocks noGrp="1"/>
          </p:cNvGraphicFramePr>
          <p:nvPr>
            <p:ph type="tbl" idx="1"/>
          </p:nvPr>
        </p:nvGraphicFramePr>
        <p:xfrm>
          <a:off x="2709863" y="1690688"/>
          <a:ext cx="7696200" cy="4591180"/>
        </p:xfrm>
        <a:graphic>
          <a:graphicData uri="http://schemas.openxmlformats.org/drawingml/2006/table">
            <a:tbl>
              <a:tblPr/>
              <a:tblGrid>
                <a:gridCol w="3848100"/>
                <a:gridCol w="3848100"/>
              </a:tblGrid>
              <a:tr h="48762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When you want to test scenarios that have…</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The most effective black box testing technique is likely to be…</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CCCC"/>
                    </a:solidFill>
                  </a:tcPr>
                </a:tc>
              </a:tr>
              <a:tr h="685739">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Output values are dictated by certain conditions depending upon values of input variables</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Decision Tables</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9192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Input values being in ranges, with each range exhibiting a particular functionality</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Boundary Value Analysis </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685739">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Input values being divided into classes (like ranges, list of values, etc), with each class exhibiting a particular functionality</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Equivalence Partitioning</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8951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en-GB"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Positive and negative testing</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8762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Workflows, process flows or language processors</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Graph based testing</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8762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To ensure that requirements are tested and met properly</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Requirements Based Testing</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8762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To test using the domain expertise rather than the product specification</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Domain Testing</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8762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To ensure that the documentation is consistent with the product</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3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Documentation Testing</a:t>
                      </a:r>
                      <a:endParaRPr kumimoji="0" lang="en-US" sz="1300" b="1" i="0" u="none" strike="noStrike" cap="none" normalizeH="0" baseline="0">
                        <a:ln>
                          <a:noFill/>
                        </a:ln>
                        <a:solidFill>
                          <a:schemeClr val="tx1"/>
                        </a:solidFill>
                        <a:effectLst/>
                        <a:latin typeface="Arial" panose="020B0604020202020204" pitchFamily="34" charset="0"/>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89123" name="Date Placeholder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eaLnBrk="1" hangingPunct="1"/>
            <a:fld id="{BB962C8B-B14F-4D97-AF65-F5344CB8AC3E}" type="datetime1">
              <a:rPr lang="en-US" altLang="en-US" sz="900" dirty="0">
                <a:solidFill>
                  <a:prstClr val="black"/>
                </a:solidFill>
                <a:latin typeface="Arial" panose="020B0604020202020204" pitchFamily="34" charset="0"/>
              </a:rPr>
            </a:fld>
            <a:endParaRPr lang="en-US" altLang="en-US" sz="900" dirty="0">
              <a:solidFill>
                <a:prstClr val="black"/>
              </a:solidFill>
              <a:latin typeface="Arial" panose="020B0604020202020204" pitchFamily="34" charset="0"/>
            </a:endParaRPr>
          </a:p>
        </p:txBody>
      </p:sp>
      <p:sp>
        <p:nvSpPr>
          <p:cNvPr id="89124"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algn="ctr" eaLnBrk="1" hangingPunct="1"/>
            <a:r>
              <a:rPr lang="en-US" altLang="en-US" sz="900" dirty="0">
                <a:solidFill>
                  <a:prstClr val="black"/>
                </a:solidFill>
                <a:latin typeface="Arial" panose="020B0604020202020204" pitchFamily="34" charset="0"/>
              </a:rPr>
              <a:t>Black Box Testing</a:t>
            </a:r>
            <a:endParaRPr lang="en-US" altLang="en-US" sz="900" dirty="0">
              <a:solidFill>
                <a:prstClr val="black"/>
              </a:solidFill>
              <a:latin typeface="Arial" panose="020B0604020202020204" pitchFamily="34" charset="0"/>
            </a:endParaRPr>
          </a:p>
        </p:txBody>
      </p:sp>
      <p:sp>
        <p:nvSpPr>
          <p:cNvPr id="89125"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algn="r" eaLnBrk="1" hangingPunct="1"/>
            <a:r>
              <a:rPr lang="en-US" altLang="en-US" sz="900" dirty="0">
                <a:solidFill>
                  <a:prstClr val="black"/>
                </a:solidFill>
                <a:latin typeface="Arial" panose="020B0604020202020204" pitchFamily="34" charset="0"/>
              </a:rPr>
              <a:t>Slide : </a:t>
            </a:r>
            <a:fld id="{9A0DB2DC-4C9A-4742-B13C-FB6460FD3503}" type="slidenum">
              <a:rPr lang="en-US" altLang="en-US" sz="900" dirty="0">
                <a:solidFill>
                  <a:prstClr val="black"/>
                </a:solidFill>
                <a:latin typeface="Arial" panose="020B0604020202020204" pitchFamily="34" charset="0"/>
              </a:rPr>
            </a:fld>
            <a:endParaRPr lang="en-US" altLang="en-US" sz="900" dirty="0">
              <a:solidFill>
                <a:prstClr val="black"/>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1706</Words>
  <Application>WPS Presentation</Application>
  <PresentationFormat>Widescreen</PresentationFormat>
  <Paragraphs>69</Paragraphs>
  <Slides>5</Slides>
  <Notes>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vt:i4>
      </vt:variant>
    </vt:vector>
  </HeadingPairs>
  <TitlesOfParts>
    <vt:vector size="21" baseType="lpstr">
      <vt:lpstr>Arial</vt:lpstr>
      <vt:lpstr>SimSun</vt:lpstr>
      <vt:lpstr>Wingdings</vt:lpstr>
      <vt:lpstr>Calibri</vt:lpstr>
      <vt:lpstr>Helvetica Neue</vt:lpstr>
      <vt:lpstr>Times New Roman</vt:lpstr>
      <vt:lpstr>Book Antiqua</vt:lpstr>
      <vt:lpstr>Calibri Light</vt:lpstr>
      <vt:lpstr>Microsoft YaHei</vt:lpstr>
      <vt:lpstr>汉仪旗黑</vt:lpstr>
      <vt:lpstr>苹方-简</vt:lpstr>
      <vt:lpstr>宋体-简</vt:lpstr>
      <vt:lpstr>Arial Unicode MS</vt:lpstr>
      <vt:lpstr>SimSun</vt:lpstr>
      <vt:lpstr>Office Theme</vt:lpstr>
      <vt:lpstr>1_Office Theme</vt:lpstr>
      <vt:lpstr>Black Box Testing  Use Case Testing</vt:lpstr>
      <vt:lpstr>Use Case Testing</vt:lpstr>
      <vt:lpstr>PowerPoint 演示文稿</vt:lpstr>
      <vt:lpstr>Use Case Testing</vt:lpstr>
      <vt:lpstr>When to Use What…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  Use Case Testing</dc:title>
  <dc:creator>Chala Urgessa</dc:creator>
  <cp:lastModifiedBy>136******15</cp:lastModifiedBy>
  <cp:revision>11</cp:revision>
  <dcterms:created xsi:type="dcterms:W3CDTF">2024-03-25T13:50:24Z</dcterms:created>
  <dcterms:modified xsi:type="dcterms:W3CDTF">2024-03-25T13:50:24Z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