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464" r:id="rId12"/>
    <p:sldId id="3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F9676-2199-4465-A5AC-D069EEB5BB5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60F39-1C35-42C6-A2D1-D36CC844E5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b="1"/>
              <a:t>Maven:</a:t>
            </a:r>
            <a:r>
              <a:rPr lang="en-US"/>
              <a:t> Uses a convention-over-configuration approach. It offers a highly structured and standardized build process, relying on an XML file (pom.xml) for project configuration.</a:t>
            </a:r>
            <a:endParaRPr lang="en-US"/>
          </a:p>
          <a:p>
            <a:r>
              <a:rPr lang="en-US" b="1"/>
              <a:t>Gradle:</a:t>
            </a:r>
            <a:r>
              <a:rPr lang="en-US"/>
              <a:t> Emphasizes flexibility and performance. It uses a Groovy-based DSL (Domain-Specific Language) for configuration, moving away from XML to a more expressive and concise way of describing build scripts. 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</a:fld>
            <a:r>
              <a:rPr lang="en-US" dirty="0" smtClean="0"/>
              <a:t> of 89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  <p:pic>
        <p:nvPicPr>
          <p:cNvPr id="9" name="Picture 8" descr="Neusoft_Logo"/>
          <p:cNvPicPr>
            <a:picLocks noChangeAspect="1"/>
          </p:cNvPicPr>
          <p:nvPr userDrawn="1"/>
        </p:nvPicPr>
        <p:blipFill>
          <a:blip r:embed="rId2"/>
          <a:srcRect r="54750"/>
          <a:stretch>
            <a:fillRect/>
          </a:stretch>
        </p:blipFill>
        <p:spPr>
          <a:xfrm>
            <a:off x="178435" y="111125"/>
            <a:ext cx="2473960" cy="838200"/>
          </a:xfrm>
          <a:prstGeom prst="rect">
            <a:avLst/>
          </a:prstGeom>
        </p:spPr>
      </p:pic>
      <p:pic>
        <p:nvPicPr>
          <p:cNvPr id="10" name="Picture 9" descr="lOGO2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85170" y="0"/>
            <a:ext cx="1306830" cy="131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E2FA-C428-4CE7-95B0-168D3259A5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junit.org/" TargetMode="External"/><Relationship Id="rId1" Type="http://schemas.openxmlformats.org/officeDocument/2006/relationships/hyperlink" Target="http://junit.org/junit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JUnit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Prepared  by  Chala Urgessa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Imported Packages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Your JUnit test classes should have the following import declarations: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19760" y="2254885"/>
          <a:ext cx="1041908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90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import static org.junit.jupiter.api.Assertions.*;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import org.junit.jupiter.api.Test;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23875" y="3141345"/>
            <a:ext cx="106102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  <a:p>
            <a:r>
              <a:rPr lang="en-US"/>
              <a:t>The keyword </a:t>
            </a:r>
            <a:r>
              <a:rPr lang="en-US">
                <a:solidFill>
                  <a:srgbClr val="FF0000"/>
                </a:solidFill>
              </a:rPr>
              <a:t>static </a:t>
            </a:r>
            <a:r>
              <a:rPr lang="en-US"/>
              <a:t>makes it so that instead of having to write</a:t>
            </a:r>
            <a:r>
              <a:rPr lang="en-US" i="1"/>
              <a:t> </a:t>
            </a:r>
            <a:r>
              <a:rPr lang="en-US" i="1">
                <a:solidFill>
                  <a:srgbClr val="FF0000"/>
                </a:solidFill>
              </a:rPr>
              <a:t>org.junit.jupiter.Assertions.assertTrue(...)</a:t>
            </a:r>
            <a:r>
              <a:rPr lang="en-US"/>
              <a:t>, you can</a:t>
            </a:r>
            <a:endParaRPr lang="en-US"/>
          </a:p>
          <a:p>
            <a:r>
              <a:rPr lang="en-US"/>
              <a:t>just write </a:t>
            </a:r>
            <a:r>
              <a:rPr lang="en-US" b="1" i="1">
                <a:solidFill>
                  <a:srgbClr val="FF0000"/>
                </a:solidFill>
              </a:rPr>
              <a:t>assertTrue(...)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/>
              <a:t>If you are creating a test suite, the imports that are needed are different (see slides for test suites).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JUnit test class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10029190" cy="5562600"/>
          </a:xfrm>
        </p:spPr>
        <p:txBody>
          <a:bodyPr/>
          <a:lstStyle/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import 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static </a:t>
            </a:r>
            <a:r>
              <a:rPr lang="en-US" dirty="0" err="1">
                <a:solidFill>
                  <a:srgbClr val="404040"/>
                </a:solidFill>
                <a:latin typeface="Courier New" panose="02070309020205020404" charset="0"/>
              </a:rPr>
              <a:t>org.junit.jupiter.api.Assertions</a:t>
            </a: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.*;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panose="02070309020205020404" charset="0"/>
              </a:rPr>
              <a:t>org.junit.jupiter.api.Test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;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endParaRPr lang="en-US" dirty="0" smtClean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class </a:t>
            </a:r>
            <a:r>
              <a:rPr lang="en-US" b="1" dirty="0">
                <a:solidFill>
                  <a:srgbClr val="404040"/>
                </a:solidFill>
                <a:latin typeface="Calibri" panose="020F0502020204030204" charset="0"/>
              </a:rPr>
              <a:t>name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{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   ...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charset="0"/>
              </a:rPr>
              <a:t>    @Test</a:t>
            </a:r>
            <a:endParaRPr lang="en-US" b="1" dirty="0">
              <a:solidFill>
                <a:schemeClr val="accent2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 smtClean="0">
                <a:solidFill>
                  <a:srgbClr val="404040"/>
                </a:solidFill>
                <a:latin typeface="Courier New" panose="02070309020205020404" charset="0"/>
              </a:rPr>
              <a:t>		 public void </a:t>
            </a:r>
            <a:r>
              <a:rPr lang="en-US" b="1" dirty="0">
                <a:solidFill>
                  <a:srgbClr val="404040"/>
                </a:solidFill>
                <a:latin typeface="Calibri" panose="020F0502020204030204" charset="0"/>
              </a:rPr>
              <a:t>basicTest</a:t>
            </a: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() {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charset="0"/>
              </a:rPr>
              <a:t>// a test case method</a:t>
            </a:r>
            <a:endParaRPr lang="en-US" b="1" dirty="0">
              <a:solidFill>
                <a:srgbClr val="00800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     assertTrue(true, “true is true”);  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marL="1143000" lvl="2" indent="457200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...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    }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r>
              <a:rPr lang="en-US" dirty="0">
                <a:solidFill>
                  <a:srgbClr val="404040"/>
                </a:solidFill>
                <a:latin typeface="Courier New" panose="02070309020205020404" charset="0"/>
              </a:rPr>
              <a:t>}</a:t>
            </a: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>
              <a:lnSpc>
                <a:spcPct val="70000"/>
              </a:lnSpc>
              <a:buFont typeface="Wingdings" panose="05000000000000000000" charset="0"/>
              <a:buNone/>
            </a:pPr>
            <a:endParaRPr lang="en-US" dirty="0">
              <a:solidFill>
                <a:srgbClr val="404040"/>
              </a:solidFill>
              <a:latin typeface="Courier New" panose="02070309020205020404" charset="0"/>
            </a:endParaRPr>
          </a:p>
          <a:p>
            <a:pPr lvl="1"/>
            <a:r>
              <a:rPr lang="en-US" sz="2600" dirty="0">
                <a:solidFill>
                  <a:srgbClr val="404040"/>
                </a:solidFill>
                <a:latin typeface="Calibri" panose="020F0502020204030204" charset="0"/>
              </a:rPr>
              <a:t>A method with </a:t>
            </a:r>
            <a:r>
              <a:rPr lang="en-US" sz="2600" dirty="0">
                <a:solidFill>
                  <a:srgbClr val="404040"/>
                </a:solidFill>
                <a:latin typeface="Courier New" panose="02070309020205020404" charset="0"/>
              </a:rPr>
              <a:t>@Test</a:t>
            </a:r>
            <a:r>
              <a:rPr lang="en-US" sz="2600" dirty="0">
                <a:solidFill>
                  <a:srgbClr val="404040"/>
                </a:solidFill>
                <a:latin typeface="Calibri" panose="020F0502020204030204" charset="0"/>
              </a:rPr>
              <a:t> is flagged as a JUnit test case.</a:t>
            </a:r>
            <a:endParaRPr lang="en-US" sz="2600" dirty="0">
              <a:solidFill>
                <a:srgbClr val="404040"/>
              </a:solidFill>
              <a:latin typeface="Calibri" panose="020F0502020204030204" charset="0"/>
            </a:endParaRPr>
          </a:p>
          <a:p>
            <a:pPr lvl="2"/>
            <a:r>
              <a:rPr lang="en-US" sz="2400" dirty="0">
                <a:latin typeface="Calibri" panose="020F0502020204030204" charset="0"/>
              </a:rPr>
              <a:t>All </a:t>
            </a:r>
            <a:r>
              <a:rPr lang="en-US" sz="2400" dirty="0">
                <a:latin typeface="Courier New" panose="02070309020205020404" charset="0"/>
              </a:rPr>
              <a:t>@Test</a:t>
            </a:r>
            <a:r>
              <a:rPr lang="en-US" sz="2400" dirty="0">
                <a:latin typeface="Calibri" panose="020F0502020204030204" charset="0"/>
              </a:rPr>
              <a:t> methods run when JUnit runs your test class.</a:t>
            </a:r>
            <a:endParaRPr lang="en-US" sz="2400" dirty="0">
              <a:latin typeface="Calibri" panose="020F050202020403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test method</a:t>
            </a:r>
            <a:endParaRPr 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method </a:t>
            </a:r>
            <a:r>
              <a:rPr lang="en-US" dirty="0" smtClean="0">
                <a:solidFill>
                  <a:srgbClr val="FF0000"/>
                </a:solidFill>
              </a:rPr>
              <a:t>doesn</a:t>
            </a:r>
            <a:r>
              <a:rPr lang="en-US" dirty="0" smtClean="0">
                <a:solidFill>
                  <a:srgbClr val="FF0000"/>
                </a:solidFill>
                <a:latin typeface="Arial" panose="020B0604020202020204"/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/>
              <a:t>return a result</a:t>
            </a:r>
            <a:endParaRPr lang="en-US" dirty="0"/>
          </a:p>
          <a:p>
            <a:r>
              <a:rPr lang="en-US" dirty="0"/>
              <a:t>If the tests run correctly, a test method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does nothing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If a test fails, it throws an </a:t>
            </a:r>
            <a:r>
              <a:rPr lang="en-US" dirty="0">
                <a:solidFill>
                  <a:srgbClr val="FF0000"/>
                </a:solidFill>
                <a:latin typeface="Trebuchet MS" panose="020B0603020202020204" charset="0"/>
              </a:rPr>
              <a:t>AssertionFailedError</a:t>
            </a:r>
            <a:endParaRPr lang="en-US" dirty="0">
              <a:latin typeface="Trebuchet MS" panose="020B0603020202020204" charset="0"/>
            </a:endParaRPr>
          </a:p>
          <a:p>
            <a:r>
              <a:rPr lang="en-US" dirty="0"/>
              <a:t>The JUnit framework catches the error and deals with it; you </a:t>
            </a:r>
            <a:r>
              <a:rPr lang="en-US" dirty="0" smtClean="0"/>
              <a:t>don</a:t>
            </a:r>
            <a:r>
              <a:rPr lang="en-US" altLang="ja-JP" dirty="0" smtClean="0">
                <a:latin typeface="Arial" panose="020B0604020202020204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have to do anything</a:t>
            </a:r>
            <a:endParaRPr lang="en-US" dirty="0"/>
          </a:p>
          <a:p>
            <a:pPr>
              <a:buFont typeface="Wingdings" panose="05000000000000000000" charset="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you want to run a group of related tests (e.g. all the tests for a class)</a:t>
            </a:r>
            <a:endParaRPr lang="en-US" dirty="0"/>
          </a:p>
          <a:p>
            <a:r>
              <a:rPr lang="en-US" dirty="0"/>
              <a:t>To do so, group your test methods in a </a:t>
            </a:r>
            <a:r>
              <a:rPr lang="en-US" dirty="0" smtClean="0"/>
              <a:t>class with annotations </a:t>
            </a: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SelectPackages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1822CD"/>
                </a:solidFill>
              </a:rPr>
              <a:t>@</a:t>
            </a:r>
            <a:r>
              <a:rPr lang="en-US" dirty="0" err="1">
                <a:solidFill>
                  <a:srgbClr val="1822CD"/>
                </a:solidFill>
              </a:rPr>
              <a:t>SelectClasses</a:t>
            </a:r>
            <a:endParaRPr lang="en-US" dirty="0">
              <a:solidFill>
                <a:srgbClr val="1822CD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Organize The Tests </a:t>
            </a:r>
            <a:endParaRPr lang="de-DE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/>
              <a:t>Create test cases in the same package as the code under test</a:t>
            </a:r>
            <a:endParaRPr lang="de-DE" sz="2600" dirty="0"/>
          </a:p>
          <a:p>
            <a:pPr>
              <a:lnSpc>
                <a:spcPct val="90000"/>
              </a:lnSpc>
            </a:pPr>
            <a:r>
              <a:rPr lang="de-DE" sz="2600" dirty="0"/>
              <a:t>For each Java package in your application, define a TestSuite class that contains all the tests for validating the code in the package</a:t>
            </a:r>
            <a:endParaRPr lang="de-DE" sz="2600" dirty="0"/>
          </a:p>
          <a:p>
            <a:pPr>
              <a:lnSpc>
                <a:spcPct val="90000"/>
              </a:lnSpc>
            </a:pPr>
            <a:r>
              <a:rPr lang="de-DE" sz="2600" dirty="0"/>
              <a:t>Define similar TestSuite classes that create higher-level and lower-level test suites in the other packages (and sub-packages) of the application</a:t>
            </a:r>
            <a:endParaRPr lang="de-DE" sz="2600" dirty="0"/>
          </a:p>
          <a:p>
            <a:pPr>
              <a:lnSpc>
                <a:spcPct val="90000"/>
              </a:lnSpc>
            </a:pPr>
            <a:r>
              <a:rPr lang="de-DE" sz="2600" dirty="0"/>
              <a:t>Make sure your build process include the compilation of all tests</a:t>
            </a:r>
            <a:endParaRPr lang="de-DE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Best Practices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sz="2600" dirty="0"/>
              <a:t>Separate production and test code</a:t>
            </a:r>
            <a:endParaRPr lang="en-US" sz="2600" dirty="0"/>
          </a:p>
          <a:p>
            <a:pPr marL="609600" indent="-609600"/>
            <a:r>
              <a:rPr lang="en-US" sz="2600" dirty="0"/>
              <a:t>But typically in the same packages</a:t>
            </a:r>
            <a:endParaRPr lang="en-US" sz="2600" dirty="0"/>
          </a:p>
          <a:p>
            <a:pPr marL="609600" indent="-609600"/>
            <a:r>
              <a:rPr lang="en-US" sz="2600" dirty="0"/>
              <a:t>Compile into separate trees, allowing deployment without tests</a:t>
            </a:r>
            <a:endParaRPr lang="en-US" sz="2600" dirty="0"/>
          </a:p>
          <a:p>
            <a:pPr marL="609600" indent="-609600"/>
            <a:r>
              <a:rPr lang="en-US" sz="2600" dirty="0"/>
              <a:t>Don</a:t>
            </a:r>
            <a:r>
              <a:rPr lang="en-US" altLang="ja-JP" sz="2600" dirty="0">
                <a:latin typeface="Arial" panose="020B0604020202020204"/>
              </a:rPr>
              <a:t>’</a:t>
            </a:r>
            <a:r>
              <a:rPr lang="en-US" sz="2600" dirty="0"/>
              <a:t>t forget OO techniques, base classing</a:t>
            </a:r>
            <a:endParaRPr lang="en-US" sz="2600" dirty="0"/>
          </a:p>
          <a:p>
            <a:pPr marL="609600" indent="-609600"/>
            <a:r>
              <a:rPr lang="en-US" sz="2600" dirty="0"/>
              <a:t>Test-driven development</a:t>
            </a:r>
            <a:endParaRPr lang="en-US" sz="26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Write failing test first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Write enough code to pass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Refactor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Run tests again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Repeat until software meets goal</a:t>
            </a:r>
            <a:endParaRPr lang="en-US" sz="2000" dirty="0"/>
          </a:p>
          <a:p>
            <a:pPr marL="990600" lvl="1" indent="-533400">
              <a:buFont typeface="Wingdings" panose="05000000000000000000" charset="0"/>
              <a:buAutoNum type="arabicPeriod"/>
            </a:pPr>
            <a:r>
              <a:rPr lang="en-US" sz="2000" dirty="0"/>
              <a:t>Write new code only when test is failing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Best Practices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need </a:t>
            </a:r>
            <a:r>
              <a:rPr lang="en-US" i="1" dirty="0" smtClean="0"/>
              <a:t>failure atomically  </a:t>
            </a:r>
            <a:r>
              <a:rPr lang="en-US" dirty="0" smtClean="0"/>
              <a:t>(ability to know exactly what failed).</a:t>
            </a:r>
            <a:endParaRPr lang="en-US" dirty="0" smtClean="0"/>
          </a:p>
          <a:p>
            <a:pPr lvl="1"/>
            <a:r>
              <a:rPr lang="en-US" dirty="0" smtClean="0"/>
              <a:t>Each test should have a clear, long, descriptive name.</a:t>
            </a:r>
            <a:endParaRPr lang="en-US" dirty="0" smtClean="0"/>
          </a:p>
          <a:p>
            <a:pPr lvl="1"/>
            <a:r>
              <a:rPr lang="en-US" dirty="0" smtClean="0"/>
              <a:t>Assertions should always have clear messages to know what failed.</a:t>
            </a:r>
            <a:endParaRPr lang="en-US" dirty="0" smtClean="0"/>
          </a:p>
          <a:p>
            <a:pPr lvl="1"/>
            <a:r>
              <a:rPr lang="en-US" dirty="0" smtClean="0"/>
              <a:t>Write many small tests, not one big test.</a:t>
            </a:r>
            <a:endParaRPr lang="en-US" dirty="0" smtClean="0"/>
          </a:p>
          <a:p>
            <a:pPr lvl="2"/>
            <a:r>
              <a:rPr lang="en-US" dirty="0" smtClean="0"/>
              <a:t>Each test should have roughly just 1 assertion at its end.</a:t>
            </a:r>
            <a:endParaRPr lang="en-US" dirty="0" smtClean="0"/>
          </a:p>
          <a:p>
            <a:r>
              <a:rPr lang="en-US" dirty="0" smtClean="0"/>
              <a:t>Test for expected errors / exceptions.</a:t>
            </a:r>
            <a:endParaRPr lang="en-US" dirty="0" smtClean="0"/>
          </a:p>
          <a:p>
            <a:r>
              <a:rPr lang="en-US" dirty="0" smtClean="0"/>
              <a:t>Choose a descriptive assert method, not always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assertTrue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Choose representative test cases from equivalent input classes.</a:t>
            </a:r>
            <a:endParaRPr lang="en-US" dirty="0" smtClean="0"/>
          </a:p>
          <a:p>
            <a:r>
              <a:rPr lang="en-US" dirty="0" smtClean="0"/>
              <a:t>Avoid complex logic in test methods if possible.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unit testing</a:t>
            </a:r>
            <a:endParaRPr lang="en-US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JUnit is designed to call methods and compare the results they return against expected results</a:t>
            </a:r>
            <a:endParaRPr lang="en-US" dirty="0" smtClean="0"/>
          </a:p>
          <a:p>
            <a:pPr lvl="1"/>
            <a:r>
              <a:rPr lang="en-US" dirty="0" smtClean="0"/>
              <a:t>This ignores:</a:t>
            </a:r>
            <a:endParaRPr lang="en-US" dirty="0" smtClean="0"/>
          </a:p>
          <a:p>
            <a:pPr lvl="2"/>
            <a:r>
              <a:rPr lang="en-US" dirty="0" smtClean="0"/>
              <a:t>Programs that do work in response to GUI commands</a:t>
            </a:r>
            <a:endParaRPr lang="en-US" dirty="0" smtClean="0"/>
          </a:p>
          <a:p>
            <a:pPr lvl="2"/>
            <a:r>
              <a:rPr lang="en-US" dirty="0" smtClean="0"/>
              <a:t>Methods that are used primarily to produce output</a:t>
            </a:r>
            <a:endParaRPr lang="en-US" dirty="0" smtClean="0"/>
          </a:p>
          <a:p>
            <a:r>
              <a:rPr lang="en-US" dirty="0" smtClean="0"/>
              <a:t>Heavy use of JUnit encourages a </a:t>
            </a:r>
            <a:r>
              <a:rPr lang="ja-JP" altLang="en-US" dirty="0" smtClean="0"/>
              <a:t>“</a:t>
            </a:r>
            <a:r>
              <a:rPr lang="en-US" dirty="0" smtClean="0"/>
              <a:t>functional</a:t>
            </a:r>
            <a:r>
              <a:rPr lang="ja-JP" altLang="en-US" dirty="0" smtClean="0"/>
              <a:t>”</a:t>
            </a:r>
            <a:r>
              <a:rPr lang="en-US" dirty="0" smtClean="0"/>
              <a:t> style, where most methods are called to compute a value, rather than to have side effects</a:t>
            </a:r>
            <a:endParaRPr lang="en-US" dirty="0" smtClean="0"/>
          </a:p>
          <a:p>
            <a:pPr lvl="1"/>
            <a:r>
              <a:rPr lang="en-US" dirty="0" smtClean="0"/>
              <a:t>This can actually be a good thing</a:t>
            </a:r>
            <a:endParaRPr lang="en-US" dirty="0" smtClean="0"/>
          </a:p>
          <a:p>
            <a:pPr lvl="1"/>
            <a:r>
              <a:rPr lang="en-US" dirty="0" smtClean="0"/>
              <a:t>Methods that just return results, without side effects (such as printing), are simpler, more general, and easier to reuse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552755"/>
            <a:ext cx="10699573" cy="4646433"/>
          </a:xfrm>
        </p:spPr>
        <p:txBody>
          <a:bodyPr/>
          <a:lstStyle/>
          <a:p>
            <a:r>
              <a:rPr lang="en-US" sz="3200" dirty="0"/>
              <a:t>Unit Testing and JUnit</a:t>
            </a:r>
            <a:endParaRPr lang="en-US" sz="3200" dirty="0"/>
          </a:p>
          <a:p>
            <a:r>
              <a:rPr lang="en-US" sz="3200" dirty="0"/>
              <a:t>Assertion </a:t>
            </a:r>
            <a:r>
              <a:rPr lang="en-US" sz="3200" dirty="0" smtClean="0"/>
              <a:t>Methods</a:t>
            </a:r>
            <a:endParaRPr lang="en-US" sz="3200" dirty="0" smtClean="0"/>
          </a:p>
          <a:p>
            <a:r>
              <a:rPr lang="en-US" sz="3200" dirty="0" smtClean="0"/>
              <a:t>JUnit </a:t>
            </a:r>
            <a:r>
              <a:rPr lang="en-US" sz="3200" dirty="0"/>
              <a:t>Best Practices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24952" y="3364300"/>
            <a:ext cx="9549440" cy="29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 smtClean="0">
                <a:solidFill>
                  <a:srgbClr val="000000"/>
                </a:solidFill>
              </a:rPr>
              <a:t>JUnit documentation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lvl="2"/>
            <a:r>
              <a:rPr lang="en-US" sz="1600" u="sng" dirty="0" smtClean="0">
                <a:hlinkClick r:id="rId1"/>
              </a:rPr>
              <a:t>http://junit.org/junit5</a:t>
            </a:r>
            <a:endParaRPr lang="en-US" sz="1600" u="sng" dirty="0" smtClean="0"/>
          </a:p>
          <a:p>
            <a:pPr lvl="2"/>
            <a:r>
              <a:rPr lang="en-US" sz="1600" u="sng" dirty="0" smtClean="0">
                <a:hlinkClick r:id="rId2"/>
              </a:rPr>
              <a:t>https://junit.org/junit5/docs/snapshot/user-guide/</a:t>
            </a:r>
            <a:endParaRPr lang="en-US" sz="1600" u="sng" dirty="0" smtClean="0"/>
          </a:p>
          <a:p>
            <a:pPr lvl="1">
              <a:buFont typeface="Wingdings" panose="05000000000000000000" charset="0"/>
              <a:buNone/>
            </a:pPr>
            <a:endParaRPr lang="en-US" sz="1600" u="sng" strike="sngStrike" dirty="0" smtClean="0">
              <a:solidFill>
                <a:srgbClr val="FF0000"/>
              </a:solidFill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and JUnit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of an individual software unit</a:t>
            </a:r>
            <a:endParaRPr lang="en-US" sz="3200" dirty="0"/>
          </a:p>
          <a:p>
            <a:pPr lvl="1"/>
            <a:r>
              <a:rPr lang="en-US" sz="2800" dirty="0"/>
              <a:t>usually a class &amp; its helpers </a:t>
            </a:r>
            <a:endParaRPr lang="en-US" sz="2800" dirty="0"/>
          </a:p>
          <a:p>
            <a:r>
              <a:rPr lang="en-US" sz="3200" dirty="0"/>
              <a:t>Focus on the functions of the unit </a:t>
            </a:r>
            <a:endParaRPr lang="en-US" sz="3200" dirty="0"/>
          </a:p>
          <a:p>
            <a:pPr lvl="1"/>
            <a:r>
              <a:rPr lang="en-US" sz="2800" dirty="0"/>
              <a:t>functionality, correctness, accuracy </a:t>
            </a:r>
            <a:endParaRPr lang="en-US" sz="2800" dirty="0"/>
          </a:p>
          <a:p>
            <a:r>
              <a:rPr lang="en-US" sz="3200" dirty="0"/>
              <a:t>Usually carried out by the developers of the unit</a:t>
            </a:r>
            <a:endParaRPr lang="en-US" sz="3200" dirty="0"/>
          </a:p>
          <a:p>
            <a:pPr lvl="1"/>
            <a:r>
              <a:rPr lang="en-US" sz="2800" dirty="0"/>
              <a:t>can use </a:t>
            </a:r>
            <a:r>
              <a:rPr lang="en-US" sz="2800" b="1" i="1" dirty="0"/>
              <a:t>black-box</a:t>
            </a:r>
            <a:r>
              <a:rPr lang="en-US" sz="2800" dirty="0"/>
              <a:t> and </a:t>
            </a:r>
            <a:r>
              <a:rPr lang="en-US" sz="2800" b="1" i="1" dirty="0"/>
              <a:t>white-box</a:t>
            </a:r>
            <a:r>
              <a:rPr lang="en-US" sz="2800" dirty="0"/>
              <a:t> techniques to </a:t>
            </a:r>
            <a:r>
              <a:rPr lang="en-US" sz="2800" i="1" dirty="0">
                <a:solidFill>
                  <a:srgbClr val="FF0000"/>
                </a:solidFill>
              </a:rPr>
              <a:t>design test cases 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Looking for errors in a subsystem in isolation.</a:t>
            </a:r>
            <a:endParaRPr lang="en-US" dirty="0" smtClean="0"/>
          </a:p>
          <a:p>
            <a:pPr lvl="1"/>
            <a:r>
              <a:rPr lang="en-US" dirty="0" smtClean="0"/>
              <a:t>Generally a "subsystem" means a particular class or object.</a:t>
            </a:r>
            <a:endParaRPr lang="en-US" dirty="0" smtClean="0"/>
          </a:p>
          <a:p>
            <a:pPr lvl="1"/>
            <a:r>
              <a:rPr lang="en-US" dirty="0" smtClean="0"/>
              <a:t>The Java library JUnit helps us to easily perform unit testing.</a:t>
            </a:r>
            <a:endParaRPr lang="en-US" dirty="0" smtClean="0"/>
          </a:p>
          <a:p>
            <a:r>
              <a:rPr lang="en-US" dirty="0" smtClean="0"/>
              <a:t>The basic idea:</a:t>
            </a:r>
            <a:endParaRPr lang="en-US" dirty="0" smtClean="0"/>
          </a:p>
          <a:p>
            <a:pPr lvl="1"/>
            <a:r>
              <a:rPr lang="en-US" dirty="0" smtClean="0"/>
              <a:t>For a given class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Foo</a:t>
            </a:r>
            <a:r>
              <a:rPr lang="en-US" dirty="0" smtClean="0"/>
              <a:t>, create another class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FooTest</a:t>
            </a:r>
            <a:r>
              <a:rPr lang="en-US" dirty="0" smtClean="0"/>
              <a:t> to test it, containing various "test case" methods to run.</a:t>
            </a:r>
            <a:endParaRPr lang="en-US" dirty="0" smtClean="0"/>
          </a:p>
          <a:p>
            <a:pPr lvl="1"/>
            <a:r>
              <a:rPr lang="en-US" dirty="0" smtClean="0"/>
              <a:t>Each method looks for particular results and </a:t>
            </a:r>
            <a:r>
              <a:rPr lang="en-US" i="1" dirty="0" smtClean="0">
                <a:solidFill>
                  <a:srgbClr val="00B050"/>
                </a:solidFill>
              </a:rPr>
              <a:t>passes / fails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JUnit provides "</a:t>
            </a:r>
            <a:r>
              <a:rPr lang="en-US" dirty="0" smtClean="0">
                <a:solidFill>
                  <a:srgbClr val="00B050"/>
                </a:solidFill>
              </a:rPr>
              <a:t>assert</a:t>
            </a:r>
            <a:r>
              <a:rPr lang="en-US" dirty="0" smtClean="0"/>
              <a:t>" commands to help us write tests.</a:t>
            </a:r>
            <a:endParaRPr lang="en-US" dirty="0" smtClean="0"/>
          </a:p>
          <a:p>
            <a:pPr lvl="1"/>
            <a:r>
              <a:rPr lang="en-US" dirty="0" smtClean="0"/>
              <a:t>The idea: Put assertion calls in your test methods to check things you expect to be true.  If they aren't, the test will fail.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Why JUnit</a:t>
            </a:r>
            <a:endParaRPr lang="de-DE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Allows you to write code faster while increasing quality</a:t>
            </a:r>
            <a:endParaRPr lang="de-DE" dirty="0" smtClean="0"/>
          </a:p>
          <a:p>
            <a:r>
              <a:rPr lang="de-DE" dirty="0" smtClean="0"/>
              <a:t>Elegantly simple </a:t>
            </a:r>
            <a:endParaRPr lang="de-DE" dirty="0" smtClean="0"/>
          </a:p>
          <a:p>
            <a:r>
              <a:rPr lang="de-DE" dirty="0" smtClean="0"/>
              <a:t>Check their own results and provide immediate feedback </a:t>
            </a:r>
            <a:endParaRPr lang="de-DE" dirty="0" smtClean="0"/>
          </a:p>
          <a:p>
            <a:r>
              <a:rPr lang="de-DE" dirty="0" smtClean="0"/>
              <a:t>Tests are inexpensive </a:t>
            </a:r>
            <a:endParaRPr lang="de-DE" dirty="0" smtClean="0"/>
          </a:p>
          <a:p>
            <a:r>
              <a:rPr lang="de-DE" dirty="0" smtClean="0"/>
              <a:t>Increase the stability of software </a:t>
            </a:r>
            <a:endParaRPr lang="de-DE" dirty="0" smtClean="0"/>
          </a:p>
          <a:p>
            <a:r>
              <a:rPr lang="de-DE" dirty="0" smtClean="0"/>
              <a:t>Developer tests </a:t>
            </a:r>
            <a:endParaRPr lang="de-DE" dirty="0" smtClean="0"/>
          </a:p>
          <a:p>
            <a:r>
              <a:rPr lang="de-DE" dirty="0" smtClean="0"/>
              <a:t>Written in Java </a:t>
            </a:r>
            <a:endParaRPr lang="de-DE" dirty="0" smtClean="0"/>
          </a:p>
          <a:p>
            <a:r>
              <a:rPr lang="de-DE" dirty="0" smtClean="0"/>
              <a:t>Free  </a:t>
            </a:r>
            <a:endParaRPr lang="de-DE" dirty="0" smtClean="0"/>
          </a:p>
          <a:p>
            <a:r>
              <a:rPr lang="de-DE" dirty="0" smtClean="0"/>
              <a:t>Gives proper understanding of unit testing</a:t>
            </a:r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JUnit</a:t>
            </a:r>
            <a:endParaRPr lang="de-DE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100" dirty="0"/>
              <a:t>JUnit helps the programmer:</a:t>
            </a:r>
            <a:endParaRPr lang="en-US" sz="3100" dirty="0"/>
          </a:p>
          <a:p>
            <a:pPr lvl="1"/>
            <a:r>
              <a:rPr lang="en-US" dirty="0"/>
              <a:t>Define and execute tests and test suites</a:t>
            </a:r>
            <a:endParaRPr lang="en-US" dirty="0"/>
          </a:p>
          <a:p>
            <a:pPr lvl="1"/>
            <a:r>
              <a:rPr lang="en-US" dirty="0"/>
              <a:t>Formalize requirements and clarify architecture</a:t>
            </a:r>
            <a:endParaRPr lang="en-US" dirty="0"/>
          </a:p>
          <a:p>
            <a:pPr lvl="1"/>
            <a:r>
              <a:rPr lang="en-US" dirty="0"/>
              <a:t>Write and debug code</a:t>
            </a:r>
            <a:endParaRPr lang="en-US" dirty="0"/>
          </a:p>
          <a:p>
            <a:pPr lvl="1"/>
            <a:r>
              <a:rPr lang="en-US" dirty="0"/>
              <a:t>Integrate code and always be ready to release a working </a:t>
            </a:r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/>
              <a:t>What JUnit does</a:t>
            </a:r>
            <a:endParaRPr lang="en-US" dirty="0"/>
          </a:p>
          <a:p>
            <a:pPr lvl="1"/>
            <a:r>
              <a:rPr lang="en-US" dirty="0"/>
              <a:t>JUnit runs a suite of tests and reports results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is a framework for writing unit tests</a:t>
            </a:r>
            <a:endParaRPr lang="en-US" dirty="0" smtClean="0"/>
          </a:p>
          <a:p>
            <a:pPr lvl="1"/>
            <a:r>
              <a:rPr lang="en-US" dirty="0" smtClean="0"/>
              <a:t>A unit test is a test of a single class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test case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single </a:t>
            </a:r>
            <a:r>
              <a:rPr lang="en-US" dirty="0" smtClean="0"/>
              <a:t>test of a single method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test suite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collection </a:t>
            </a:r>
            <a:r>
              <a:rPr lang="en-US" dirty="0" smtClean="0"/>
              <a:t>of test cases</a:t>
            </a:r>
            <a:endParaRPr lang="en-US" dirty="0" smtClean="0"/>
          </a:p>
          <a:p>
            <a:r>
              <a:rPr lang="en-US" dirty="0" smtClean="0"/>
              <a:t>Unit testing is particularly important when software requirements change frequently</a:t>
            </a:r>
            <a:endParaRPr lang="en-US" dirty="0" smtClean="0"/>
          </a:p>
          <a:p>
            <a:pPr lvl="1"/>
            <a:r>
              <a:rPr lang="en-US" dirty="0" smtClean="0"/>
              <a:t>Code often has to be refactored to incorporate the changes</a:t>
            </a:r>
            <a:endParaRPr lang="en-US" dirty="0" smtClean="0"/>
          </a:p>
          <a:p>
            <a:pPr lvl="1"/>
            <a:r>
              <a:rPr lang="en-US" dirty="0" smtClean="0"/>
              <a:t>Unit testing helps ensure that the refactored code continues to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Adding JUnit Dependency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/>
              <a:t>Adding JUnit dependency via Maven/Gradle</a:t>
            </a:r>
            <a:endParaRPr lang="en-US" sz="2400"/>
          </a:p>
          <a:p>
            <a:pPr>
              <a:buFont typeface="Wingdings" panose="05000000000000000000" charset="0"/>
              <a:buChar char="ü"/>
            </a:pPr>
            <a:r>
              <a:rPr lang="en-US" sz="2400"/>
              <a:t>For </a:t>
            </a:r>
            <a:r>
              <a:rPr lang="en-US" sz="2400" b="1"/>
              <a:t>Maven</a:t>
            </a:r>
            <a:endParaRPr lang="en-US" sz="2400"/>
          </a:p>
          <a:p>
            <a:pPr marL="457200" lvl="1" indent="0">
              <a:buNone/>
            </a:pPr>
            <a:r>
              <a:rPr lang="en-US" sz="2000"/>
              <a:t>Step 1: Open `pom.xml`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Step 2: Add Junit dependency to `&lt;dependencies&gt;` section: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r>
              <a:rPr lang="en-US" sz="2000"/>
              <a:t>Step 3: Save and allow Maven to synchronize the project.</a:t>
            </a:r>
            <a:endParaRPr lang="en-US" sz="2000"/>
          </a:p>
          <a:p>
            <a:pPr lvl="0">
              <a:buFont typeface="Wingdings" panose="05000000000000000000" charset="0"/>
              <a:buChar char="ü"/>
            </a:pPr>
            <a:r>
              <a:rPr lang="en-US" sz="2400"/>
              <a:t>For </a:t>
            </a:r>
            <a:r>
              <a:rPr lang="en-US" sz="2400" b="1"/>
              <a:t>Gradle</a:t>
            </a:r>
            <a:endParaRPr lang="en-US" sz="2400"/>
          </a:p>
          <a:p>
            <a:pPr marL="457200" lvl="1" algn="l">
              <a:buClrTx/>
              <a:buSzTx/>
              <a:buFont typeface="Wingdings" panose="05000000000000000000" charset="0"/>
              <a:buNone/>
            </a:pPr>
            <a:r>
              <a:rPr lang="en-US" sz="2000"/>
              <a:t>Step 1: Open build.gradle.</a:t>
            </a:r>
            <a:endParaRPr lang="en-US" sz="2000"/>
          </a:p>
          <a:p>
            <a:pPr marL="0" lvl="1" algn="l">
              <a:buClrTx/>
              <a:buSzTx/>
              <a:buFont typeface="Wingdings" panose="05000000000000000000" charset="0"/>
              <a:buNone/>
            </a:pPr>
            <a:r>
              <a:rPr lang="en-US" sz="2000">
                <a:sym typeface="+mn-ea"/>
              </a:rPr>
              <a:t>    Step 2: Add JUnit dependency to dependencies block:</a:t>
            </a:r>
            <a:endParaRPr lang="en-US" sz="2000"/>
          </a:p>
          <a:p>
            <a:pPr marL="457200" lvl="1" algn="l">
              <a:buClrTx/>
              <a:buSzTx/>
              <a:buFont typeface="Wingdings" panose="05000000000000000000" charset="0"/>
              <a:buNone/>
            </a:pPr>
            <a:endParaRPr lang="en-US" sz="2000"/>
          </a:p>
          <a:p>
            <a:pPr marL="457200" lvl="1" algn="l">
              <a:buClrTx/>
              <a:buSzTx/>
              <a:buFont typeface="Wingdings" panose="05000000000000000000" charset="0"/>
              <a:buNone/>
            </a:pPr>
            <a:r>
              <a:rPr lang="en-US" sz="2000"/>
              <a:t>Step 3: Save and let Gradle sync the project.</a:t>
            </a:r>
            <a:endParaRPr lang="en-US" sz="2000"/>
          </a:p>
          <a:p>
            <a:pPr marL="0" indent="457200">
              <a:buNone/>
            </a:pPr>
            <a:endParaRPr lang="en-US" sz="2400"/>
          </a:p>
        </p:txBody>
      </p:sp>
      <p:graphicFrame>
        <p:nvGraphicFramePr>
          <p:cNvPr id="4" name="Table 3"/>
          <p:cNvGraphicFramePr/>
          <p:nvPr/>
        </p:nvGraphicFramePr>
        <p:xfrm>
          <a:off x="1010285" y="2689225"/>
          <a:ext cx="853376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3765"/>
              </a:tblGrid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&lt;dependency&gt;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&lt;groupId&gt;org.junit.jupiter&lt;/groupId&gt;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&lt;artifactId&gt;junit-jupiter-api&lt;/artifactId&gt;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&lt;version&gt;5.7.0&lt;/version&gt;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      &lt;scope&gt;test&lt;/scope&gt;</a:t>
                      </a:r>
                      <a:endParaRPr lang="en-US" sz="1400"/>
                    </a:p>
                    <a:p>
                      <a:pPr>
                        <a:buNone/>
                      </a:pPr>
                      <a:r>
                        <a:rPr lang="en-US" sz="1400"/>
                        <a:t>&lt;/dependency&gt;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5485" y="5224780"/>
          <a:ext cx="8533765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3765"/>
              </a:tblGrid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testImplementation 'org.junit.jupiter:junit-jupiter-api:5.7.0'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2975" y="1207135"/>
            <a:ext cx="4899025" cy="4476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5587</Words>
  <Application>WPS Presentation</Application>
  <PresentationFormat>Widescreen</PresentationFormat>
  <Paragraphs>217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SimSun</vt:lpstr>
      <vt:lpstr>Wingdings</vt:lpstr>
      <vt:lpstr>Candara</vt:lpstr>
      <vt:lpstr>苹方-简</vt:lpstr>
      <vt:lpstr>Wingdings</vt:lpstr>
      <vt:lpstr>Times New Roman</vt:lpstr>
      <vt:lpstr>MS PGothic</vt:lpstr>
      <vt:lpstr>Courier New</vt:lpstr>
      <vt:lpstr>Calibri</vt:lpstr>
      <vt:lpstr>Helvetica Neue</vt:lpstr>
      <vt:lpstr>Arial</vt:lpstr>
      <vt:lpstr>Trebuchet MS</vt:lpstr>
      <vt:lpstr>Courier New</vt:lpstr>
      <vt:lpstr>Microsoft YaHei</vt:lpstr>
      <vt:lpstr>汉仪旗黑</vt:lpstr>
      <vt:lpstr>Calibri Light</vt:lpstr>
      <vt:lpstr>游ゴシック</vt:lpstr>
      <vt:lpstr>宋体-简</vt:lpstr>
      <vt:lpstr>Arial Unicode MS</vt:lpstr>
      <vt:lpstr>Office Theme</vt:lpstr>
      <vt:lpstr>Unit Testing and JUnit</vt:lpstr>
      <vt:lpstr>Outline</vt:lpstr>
      <vt:lpstr>Unit Testing and JUnit</vt:lpstr>
      <vt:lpstr>Unit Testing </vt:lpstr>
      <vt:lpstr>Unit Testing</vt:lpstr>
      <vt:lpstr>Why JUnit</vt:lpstr>
      <vt:lpstr>JUnit</vt:lpstr>
      <vt:lpstr>JUnit</vt:lpstr>
      <vt:lpstr>Adding JUnit Dependency</vt:lpstr>
      <vt:lpstr>Imported Packages</vt:lpstr>
      <vt:lpstr>A JUnit test class</vt:lpstr>
      <vt:lpstr>The structure of a test method</vt:lpstr>
      <vt:lpstr>Test suites</vt:lpstr>
      <vt:lpstr>Organize The Tests </vt:lpstr>
      <vt:lpstr>JUnit Best Practices</vt:lpstr>
      <vt:lpstr>JUnit Best Practices</vt:lpstr>
      <vt:lpstr>Problems with unit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136******15</cp:lastModifiedBy>
  <cp:revision>54</cp:revision>
  <dcterms:created xsi:type="dcterms:W3CDTF">2024-03-18T14:45:24Z</dcterms:created>
  <dcterms:modified xsi:type="dcterms:W3CDTF">2024-03-18T14:45:24Z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5CF6D310EE3C4457A2DD4B4A94069784_12</vt:lpwstr>
  </property>
  <property fmtid="{D5CDD505-2E9C-101B-9397-08002B2CF9AE}" pid="3" name="KSOProductBuildVer">
    <vt:lpwstr>1033-5.6.0.8082</vt:lpwstr>
  </property>
</Properties>
</file>