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6" r:id="rId4"/>
    <p:sldId id="428" r:id="rId5"/>
    <p:sldId id="289" r:id="rId6"/>
    <p:sldId id="290" r:id="rId7"/>
    <p:sldId id="291" r:id="rId8"/>
    <p:sldId id="429" r:id="rId9"/>
    <p:sldId id="430" r:id="rId10"/>
    <p:sldId id="431" r:id="rId11"/>
    <p:sldId id="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077" autoAdjust="0"/>
  </p:normalViewPr>
  <p:slideViewPr>
    <p:cSldViewPr snapToGrid="0">
      <p:cViewPr varScale="1">
        <p:scale>
          <a:sx n="95" d="100"/>
          <a:sy n="95" d="100"/>
        </p:scale>
        <p:origin x="10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FDEF-668F-45A9-A9F8-B68CE527E227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BFC2-AA24-479E-BE28-4DAFA56C6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the condition entry takes only two values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Limited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When the condition entry takes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several values, 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Extended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In limited entry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decision table, condition entry, which has no effect whether it is 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is called a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Don’t-Care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state or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immaterial state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(represented by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). The state of a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don’t-care condition does not affect the resulting action.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Helvetica-Condensed-Bold"/>
              </a:rPr>
              <a:t>Action entry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It is the entry in the table for the resulting action to be performed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one rule (which is a combination of input condition) 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askervilleBE"/>
              </a:rPr>
              <a:t>satisfi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ed. ‘X’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denotes the action entry in the table. When the condition entry takes only two values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—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Limited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When the condition entry takes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several values, then it is called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Extended Entry Decision Table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. In limited entry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decision table, condition entry, which has no effect whether it is True or False,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is called a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Don’t-Care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state or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immaterial state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(represented by </a:t>
            </a:r>
            <a:r>
              <a:rPr lang="en-US" sz="1800" i="1" dirty="0">
                <a:solidFill>
                  <a:srgbClr val="000000"/>
                </a:solidFill>
                <a:effectLst/>
                <a:latin typeface="BaskervilleBE-Italic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). The state of a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don’t-care condition does not affect the resulting action. </a:t>
            </a:r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Helvetica-Condensed-Bold"/>
              </a:rPr>
              <a:t>Action entry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It is the entry in the table for the resulting action to be performed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when one rule (which is a combination of input condition) is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askervilleBE"/>
              </a:rPr>
              <a:t>satisfi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ed. ‘X’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denotes the action entry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BFC2-AA24-479E-BE28-4DAFA56C6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304800"/>
            <a:ext cx="10261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371600"/>
            <a:ext cx="11074400" cy="51054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4DD920-A025-458A-B9E0-08028F96DEC1}" type="datetime1">
              <a:rPr lang="en-US" sz="900" smtClean="0"/>
              <a:t>3/23/2024</a:t>
            </a:fld>
            <a:endParaRPr lang="en-US" sz="9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900"/>
              <a:t>Black Box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: </a:t>
            </a:r>
            <a:fld id="{F18A70CC-1227-4898-8DFF-C0758BE8D705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‹#›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C2FA-D942-43B6-B47C-5E6BD0C357D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2A63-051C-40CA-B251-0B456D6FA9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2C9122-BF34-435C-A61B-D2201D289E11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Black Box Testing</a:t>
            </a:r>
            <a:br>
              <a:rPr lang="en-US" b="1" dirty="0"/>
            </a:br>
            <a:r>
              <a:rPr lang="en-US" b="1" dirty="0"/>
              <a:t>Decision Table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Chala Urgessa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CAC1-ACD0-84CA-83BD-93349CA2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5250F-2221-7E41-264C-3EC3AAB6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A university is admitting students in a professional course subject to the following conditions: </a:t>
            </a:r>
            <a:endParaRPr lang="en-US" sz="4000" dirty="0"/>
          </a:p>
          <a:p>
            <a:pPr lvl="1">
              <a:buFont typeface="+mj-lt"/>
              <a:buAutoNum type="alphaLcParenR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Marks in Java  ≥ 70 </a:t>
            </a:r>
            <a:endParaRPr lang="en-US" sz="3600" dirty="0"/>
          </a:p>
          <a:p>
            <a:pPr lvl="1">
              <a:buFont typeface="+mj-lt"/>
              <a:buAutoNum type="alphaLcParenR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Marks in C++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≥  60</a:t>
            </a:r>
            <a:endParaRPr lang="en-US" sz="3600" dirty="0"/>
          </a:p>
          <a:p>
            <a:pPr lvl="1">
              <a:buFont typeface="+mj-lt"/>
              <a:buAutoNum type="alphaLcParenR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Marks in OOAD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60 </a:t>
            </a:r>
            <a:endParaRPr lang="en-US" sz="3600" dirty="0"/>
          </a:p>
          <a:p>
            <a:pPr lvl="1">
              <a:buFont typeface="+mj-lt"/>
              <a:buAutoNum type="alphaLcParenR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Total in all three subjects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 220 OR Total in Java and C++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150 </a:t>
            </a:r>
            <a:endParaRPr lang="en-US" sz="36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If the aggregate mark of an eligible candidate is more than 240, he will be eligible for a scholarship course, otherwise, he will be eligible for the normal course. The program reads the marks in the three subjects and generates the following outputs: </a:t>
            </a:r>
            <a:endParaRPr lang="en-US" sz="4000" dirty="0"/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Not eligible </a:t>
            </a:r>
            <a:endParaRPr lang="en-US" sz="3600" dirty="0"/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Eligible for scholarship course </a:t>
            </a:r>
            <a:endParaRPr lang="en-US" sz="3600" dirty="0"/>
          </a:p>
          <a:p>
            <a:pPr marL="800100" lvl="1" indent="-400050">
              <a:buFont typeface="+mj-lt"/>
              <a:buAutoNum type="romanLcPeriod"/>
            </a:pPr>
            <a:r>
              <a:rPr lang="en-US" sz="1800" dirty="0">
                <a:solidFill>
                  <a:srgbClr val="000000"/>
                </a:solidFill>
                <a:effectLst/>
                <a:latin typeface="BaskervilleBE"/>
              </a:rPr>
              <a:t>Eligible for normal course </a:t>
            </a:r>
            <a:endParaRPr lang="en-US" sz="36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BaskervilleBE"/>
              </a:rPr>
              <a:t>Design test cases for this program using decision table testing.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85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199071" y="1600201"/>
            <a:ext cx="10383327" cy="5154282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Boundary value analysis and equivalence class partitioning methods do not consider combinations of input conditions. These consider each input separately.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There may be some critical behavior to be tested when some combinations of input conditions are considered.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sz="2400" dirty="0"/>
              <a:t>A decision table is a good way to deal with combinations of things (e.g. Inputs).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It has the specialty of considering complex combinations of input conditions and resulting actions. Decision tables obtain their power from logical expressions.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Each operand or variable in a logical expression takes on the value,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Table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417955"/>
            <a:ext cx="8229600" cy="38938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05635" y="5486400"/>
            <a:ext cx="9377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Condition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input conditions for which the complex combination is made.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</a:rPr>
              <a:t>Action stub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</a:rPr>
              <a:t> It is a list of resulting actions which will be performed if a combination of input condition is satisfied.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Step 1</a:t>
            </a:r>
            <a:r>
              <a:rPr sz="2400" dirty="0"/>
              <a:t>. The first task is to identify a suitable function or subsystem that has a behavior which reacts according to a combination of inputs or events. It is better to deal with large numbers of conditions by dividing them into subsets and dealing with the subsets one at a time.</a:t>
            </a:r>
          </a:p>
          <a:p>
            <a:pPr algn="just">
              <a:buNone/>
            </a:pPr>
            <a:r>
              <a:rPr sz="2400" b="1" dirty="0"/>
              <a:t>Step 2</a:t>
            </a:r>
            <a:r>
              <a:rPr sz="2400" dirty="0"/>
              <a:t>. Once you have identified the aspects that need to be combined, then you put them into a table listing all the combinations of True and False for each of the aspects.</a:t>
            </a:r>
          </a:p>
          <a:p>
            <a:pPr algn="just">
              <a:buNone/>
            </a:pPr>
            <a:r>
              <a:rPr sz="2400" b="1" dirty="0"/>
              <a:t>Step 3. </a:t>
            </a:r>
            <a:r>
              <a:rPr sz="2400" dirty="0"/>
              <a:t>The next step is to identify the correct outcome for each combination.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b="1" dirty="0"/>
              <a:t>Example 1: </a:t>
            </a:r>
            <a:r>
              <a:rPr b="1" dirty="0"/>
              <a:t>Decision Table Testing</a:t>
            </a:r>
            <a:endParaRPr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>
              <a:buNone/>
            </a:pPr>
            <a:r>
              <a:rPr sz="2400" b="1" dirty="0"/>
              <a:t>	Credit card worked example</a:t>
            </a:r>
          </a:p>
          <a:p>
            <a:pPr algn="just">
              <a:buNone/>
            </a:pPr>
            <a:r>
              <a:rPr sz="2400" dirty="0"/>
              <a:t>		If you are a new customer opening a credit card account, you will get a 15% discount on all your purchases today. If you are an existing customer and you hold a loyalty card, you get a 10% discount. If you have a coupon, you can get 20% off today (but it can't be used with the 'new customer' discount). Discount amounts are added, if applicable.</a:t>
            </a: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	Draw the Decision table and design the test cases.</a:t>
            </a:r>
          </a:p>
          <a:p>
            <a:pPr algn="just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b="1" dirty="0"/>
              <a:t>Decision Table Testing</a:t>
            </a:r>
            <a:endParaRPr dirty="0"/>
          </a:p>
        </p:txBody>
      </p:sp>
      <p:pic>
        <p:nvPicPr>
          <p:cNvPr id="19459" name="Picture 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1200" y="1752600"/>
            <a:ext cx="8229600" cy="38862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b="1" dirty="0"/>
              <a:t>Example 2: Class Activity</a:t>
            </a:r>
            <a:endParaRPr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Consider a simple program to classify a triangle. Its inputs is a triple of positive integers (say x, y, z). The program output may be one of the following words: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[Scalene; Isosceles; Equilateral; Not a triangle; Impossible]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Draw the Decision table and design the test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a. Decision Table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09800"/>
            <a:ext cx="805497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dirty="0"/>
              <a:t>Decision Table Testing cont…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dirty="0"/>
              <a:t>b. Test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362200"/>
          <a:ext cx="7543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886</Words>
  <Application>Microsoft Office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BaskervilleBE</vt:lpstr>
      <vt:lpstr>BaskervilleBE-Italic</vt:lpstr>
      <vt:lpstr>Helvetica-Condensed-Bold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Black Box Testing Decision Table Testing</vt:lpstr>
      <vt:lpstr>Decision Table Testing</vt:lpstr>
      <vt:lpstr>Decision Table Testing</vt:lpstr>
      <vt:lpstr>Decision Table Testing</vt:lpstr>
      <vt:lpstr>Example 1: Decision Table Testing</vt:lpstr>
      <vt:lpstr>Decision Table Testing</vt:lpstr>
      <vt:lpstr>Example 2: Class Activity</vt:lpstr>
      <vt:lpstr>Decision Table Testing cont…</vt:lpstr>
      <vt:lpstr>Decision Table Testing cont…</vt:lpstr>
      <vt:lpstr>Example 3: 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 Decision Table Testing</dc:title>
  <dc:creator>Chala Urgessa</dc:creator>
  <cp:lastModifiedBy>Chala Urgessa</cp:lastModifiedBy>
  <cp:revision>19</cp:revision>
  <dcterms:created xsi:type="dcterms:W3CDTF">2024-03-15T10:59:00Z</dcterms:created>
  <dcterms:modified xsi:type="dcterms:W3CDTF">2024-03-23T10:25:49Z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FA66A5E28C89468D9F774C80FB17C0D0_12</vt:lpwstr>
  </property>
  <property fmtid="{D5CDD505-2E9C-101B-9397-08002B2CF9AE}" pid="3" name="KSOProductBuildVer">
    <vt:lpwstr>1033-12.2.0.13489</vt:lpwstr>
  </property>
</Properties>
</file>