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7" r:id="rId4"/>
    <p:sldId id="295" r:id="rId5"/>
    <p:sldId id="292" r:id="rId6"/>
    <p:sldId id="293" r:id="rId7"/>
    <p:sldId id="29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BDFBB-FBE0-840C-E8B3-6AAA14EDB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5EA6A-F6E5-9F07-3119-8E2F77E3A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4CC40-0629-00BD-629C-83CDC8C58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B5F8-2D56-4E8E-8AA3-31DB237BD4B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DDBC0-2B4B-6E83-4FD7-33629CCA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060BE-1743-BAFE-F4E9-ED961D15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8A2B-3E39-4986-99F3-7A821D1A3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EBB8-20EE-CEF2-7B81-FBF9D21E1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64C72-3223-093C-5751-57654996F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FE45D-D8B5-2307-0B47-6C5D8A9E8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B5F8-2D56-4E8E-8AA3-31DB237BD4B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8E567-EE7A-3326-F81C-77496F5A9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8DF0E-4D12-E10C-682E-66341F58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8A2B-3E39-4986-99F3-7A821D1A3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1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BAD418-89DE-249C-1EC2-FF361334D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D1078-97DD-14DE-81AA-63068BC94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3E1FE-D11B-3A0D-B11B-27365ECE9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B5F8-2D56-4E8E-8AA3-31DB237BD4B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6E786-91B3-B016-5B3C-9875C929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8CB56-8E5A-F662-796D-9A3D837A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8A2B-3E39-4986-99F3-7A821D1A3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30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739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632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586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143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154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023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6996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49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13351-6C10-CB93-85B2-6802D6B78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906EE-8E3B-97D3-9E15-345B3D435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1DBA8-97D9-796E-43EF-08320752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B5F8-2D56-4E8E-8AA3-31DB237BD4B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4A207-986F-47E0-DC3E-1CD4C99D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630F2-E1D4-992B-C79C-215F4734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8A2B-3E39-4986-99F3-7A821D1A3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80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6240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5487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530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304800"/>
            <a:ext cx="10261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17600" y="1371600"/>
            <a:ext cx="11074400" cy="51054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4DD920-A025-458A-B9E0-08028F96DEC1}" type="datetime1">
              <a:rPr lang="en-US" sz="900" smtClean="0"/>
              <a:pPr>
                <a:defRPr/>
              </a:pPr>
              <a:t>3/23/2024</a:t>
            </a:fld>
            <a:endParaRPr lang="en-US" sz="9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900"/>
              <a:t>Black Box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900">
                <a:solidFill>
                  <a:schemeClr val="tx1">
                    <a:tint val="75000"/>
                  </a:schemeClr>
                </a:solidFill>
                <a:latin typeface="+mn-lt"/>
              </a:rPr>
              <a:t>Slide : </a:t>
            </a:r>
            <a:fld id="{F18A70CC-1227-4898-8DFF-C0758BE8D705}" type="slidenum">
              <a:rPr lang="en-US" altLang="en-US" sz="90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defRPr/>
              </a:pPr>
              <a:t>‹#›</a:t>
            </a:fld>
            <a:endParaRPr lang="en-US" altLang="en-US" sz="9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743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2403-0E8F-A657-031F-1A5022DD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72535-DE74-F254-031E-D50079850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366CB-672C-32AF-F57C-762454C2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B5F8-2D56-4E8E-8AA3-31DB237BD4B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3FE65-09A9-2EE0-1D07-C3548A34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C9EA2-9D12-211F-27BC-09D6D27EF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8A2B-3E39-4986-99F3-7A821D1A3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8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2114-DDF2-A3EA-FA8E-AB19EAF9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C3667-6EE5-B5BF-9B1D-431EC3825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A7FE9-ECDE-607C-62EC-D8639E862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33F76-C661-E171-FFB9-D3C200172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B5F8-2D56-4E8E-8AA3-31DB237BD4B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A83AA-3396-7D56-9E86-D92884F87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117B8-F09C-ED1F-FF2C-FF4500AA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8A2B-3E39-4986-99F3-7A821D1A3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0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9A9E-4906-027D-A307-5CBF2DE6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EB056-A66F-98A7-D076-DC91BF042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ED0DC-BC28-AFE9-113A-CE9DABECC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7B389-014A-4F96-0D85-500E77689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65BCF4-AFFC-27AC-5185-30CFE0888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F40BA-FB83-1C76-9155-24DAA728A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B5F8-2D56-4E8E-8AA3-31DB237BD4B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7DB43-433F-8F03-2420-67F8444EC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A86472-2211-9266-8DEA-C8839A97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8A2B-3E39-4986-99F3-7A821D1A3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5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CAB9-7CC6-C165-F8D3-A51D91D8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2FD50E-B787-3915-3A78-77D32AB9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B5F8-2D56-4E8E-8AA3-31DB237BD4B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D30600-06B8-639B-1C6B-E125F656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860E0-4C93-0EF6-0337-EFD4A332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8A2B-3E39-4986-99F3-7A821D1A3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3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B6067B-CEB4-1605-70A0-68A61A4F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B5F8-2D56-4E8E-8AA3-31DB237BD4B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32FCC-F31D-A712-C093-EDE71988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A4D86-8345-5910-A12E-170FACBE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8A2B-3E39-4986-99F3-7A821D1A3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8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689B-8578-C633-FF87-1FE2304FC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4A3BF-8565-0491-EDF8-1118124D3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EBB0C-BC86-DC2C-E846-F382FC345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2EE4A-E6BE-8E00-80F0-121669F5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B5F8-2D56-4E8E-8AA3-31DB237BD4B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DD4BB-E5C8-08CC-CEAD-6B13CBB2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2D968-3630-1602-1DB9-8908632B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8A2B-3E39-4986-99F3-7A821D1A3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1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C437-515B-064E-C5CA-FC66BC87F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8D1C32-6B0B-42C4-C31C-BD1C3E69E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7DB69-A423-E42C-0346-99D75EEFF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97964-DDE0-E6D7-3BA0-ABC3487F3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B5F8-2D56-4E8E-8AA3-31DB237BD4B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83A7A-AE33-E97A-2893-2E03850AD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6432B-4747-DEED-0024-A7799230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8A2B-3E39-4986-99F3-7A821D1A3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8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74A39-A0C4-B7AE-07CA-9F1E33D64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60B9D-2F95-C6D9-F9A0-15FC232D5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310D6-C2FB-8762-4D0C-59BAB54CC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5B5F8-2D56-4E8E-8AA3-31DB237BD4B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FA41A-C9E7-D44B-5690-C764CB826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EF909-DA50-13A5-5F18-F8599A14E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E8A2B-3E39-4986-99F3-7A821D1A3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3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31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D4B-C43C-424C-2158-E27F9B964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Black Box Testing</a:t>
            </a:r>
            <a:br>
              <a:rPr lang="en-US" dirty="0"/>
            </a:br>
            <a:r>
              <a:rPr lang="en-US" b="1" dirty="0"/>
              <a:t>State Transition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C0785-3815-7419-C959-ECCDA4AF95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4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b="1" dirty="0"/>
              <a:t>State Transition Testing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981199" y="1600200"/>
            <a:ext cx="9051985" cy="5059392"/>
          </a:xfrm>
        </p:spPr>
        <p:txBody>
          <a:bodyPr vert="horz" wrap="square" lIns="91440" tIns="45720" rIns="91440" bIns="45720" anchor="t" anchorCtr="0"/>
          <a:lstStyle/>
          <a:p>
            <a:pPr algn="just">
              <a:buFont typeface="Wingdings" panose="05000000000000000000" pitchFamily="2" charset="2"/>
              <a:buChar char="ü"/>
            </a:pPr>
            <a:r>
              <a:rPr sz="2400" dirty="0"/>
              <a:t>State transition testing is used where some aspect of the system can be described in what is called a '</a:t>
            </a:r>
            <a:r>
              <a:rPr sz="2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finite state machine</a:t>
            </a:r>
            <a:r>
              <a:rPr sz="2400" dirty="0"/>
              <a:t>'. </a:t>
            </a:r>
            <a:endParaRPr lang="en-US" sz="2400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sz="2000" dirty="0"/>
              <a:t>This simply means that the system can be in a (finite) number of different states, and the transitions from one state to another are determined by the rules of the </a:t>
            </a:r>
            <a:r>
              <a:rPr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'machine</a:t>
            </a:r>
            <a:r>
              <a:rPr sz="2000" dirty="0"/>
              <a:t>'. 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13E1-D62C-6D40-CA5B-BCDB0E8E7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Finite State Machine (FSM)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FF8AB-DB4D-87C7-19CB-BC0AD4150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725" y="1825625"/>
            <a:ext cx="9363075" cy="4351338"/>
          </a:xfrm>
        </p:spPr>
        <p:txBody>
          <a:bodyPr/>
          <a:lstStyle/>
          <a:p>
            <a:r>
              <a:rPr lang="en-US" sz="2400" dirty="0"/>
              <a:t>An FSM is a behavioral model whose outcome depends upon both previous and current inputs. </a:t>
            </a:r>
          </a:p>
          <a:p>
            <a:r>
              <a:rPr lang="en-US" sz="2400" dirty="0"/>
              <a:t>FSM models can be prepared for software structure or software behavior. </a:t>
            </a:r>
          </a:p>
          <a:p>
            <a:r>
              <a:rPr lang="en-US" sz="2400" dirty="0"/>
              <a:t>It can be used as a tool for functional testing. </a:t>
            </a:r>
          </a:p>
          <a:p>
            <a:r>
              <a:rPr lang="en-US" sz="2400" dirty="0"/>
              <a:t>Many testers prefer to use FSM model as a guide to design functional tests.</a:t>
            </a:r>
          </a:p>
          <a:p>
            <a:r>
              <a:rPr lang="en-US" sz="2400" dirty="0"/>
              <a:t>A finite state system is often shown as a </a:t>
            </a:r>
            <a:r>
              <a:rPr lang="en-US" sz="2400" dirty="0">
                <a:solidFill>
                  <a:srgbClr val="FF0000"/>
                </a:solidFill>
              </a:rPr>
              <a:t>state diagram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587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b="1" dirty="0"/>
              <a:t>State Transition Testing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114800"/>
          </a:xfrm>
        </p:spPr>
        <p:txBody>
          <a:bodyPr vert="horz" wrap="square" lIns="91440" tIns="45720" rIns="91440" bIns="45720" anchor="t" anchorCtr="0"/>
          <a:lstStyle/>
          <a:p>
            <a:pPr algn="just">
              <a:buNone/>
            </a:pPr>
            <a:r>
              <a:rPr sz="2400" dirty="0"/>
              <a:t>A state transition model has </a:t>
            </a:r>
            <a:r>
              <a:rPr sz="2400" dirty="0">
                <a:solidFill>
                  <a:srgbClr val="FF0000"/>
                </a:solidFill>
              </a:rPr>
              <a:t>four</a:t>
            </a:r>
            <a:r>
              <a:rPr sz="2400" dirty="0"/>
              <a:t> basic parts:</a:t>
            </a:r>
          </a:p>
          <a:p>
            <a:pPr algn="just">
              <a:buNone/>
            </a:pPr>
            <a:endParaRPr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sz="2400" dirty="0"/>
              <a:t>the </a:t>
            </a:r>
            <a:r>
              <a:rPr sz="2400" dirty="0">
                <a:solidFill>
                  <a:srgbClr val="FF0000"/>
                </a:solidFill>
              </a:rPr>
              <a:t>states</a:t>
            </a:r>
            <a:r>
              <a:rPr sz="2400" dirty="0"/>
              <a:t> that the software may occupy (open/closed or funded/insufficient funds);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sz="2400" dirty="0"/>
              <a:t>the </a:t>
            </a:r>
            <a:r>
              <a:rPr sz="2400" dirty="0">
                <a:solidFill>
                  <a:srgbClr val="FF0000"/>
                </a:solidFill>
              </a:rPr>
              <a:t>transitions</a:t>
            </a:r>
            <a:r>
              <a:rPr sz="2400" dirty="0"/>
              <a:t> from one state to another (not all transitions are allowed);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sz="2400" dirty="0"/>
              <a:t>the </a:t>
            </a:r>
            <a:r>
              <a:rPr sz="2400" dirty="0">
                <a:solidFill>
                  <a:srgbClr val="FF0000"/>
                </a:solidFill>
              </a:rPr>
              <a:t>events that cause </a:t>
            </a:r>
            <a:r>
              <a:rPr sz="2400" dirty="0"/>
              <a:t>a transition (closing a file or withdrawing money);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sz="2400" dirty="0"/>
              <a:t>the </a:t>
            </a:r>
            <a:r>
              <a:rPr sz="2400" dirty="0">
                <a:solidFill>
                  <a:srgbClr val="FF0000"/>
                </a:solidFill>
              </a:rPr>
              <a:t>actions that result </a:t>
            </a:r>
            <a:r>
              <a:rPr sz="2400" dirty="0"/>
              <a:t>from a transition (an error message or being given your cash).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b="1" dirty="0"/>
              <a:t>State Transition Testing</a:t>
            </a:r>
          </a:p>
        </p:txBody>
      </p:sp>
      <p:pic>
        <p:nvPicPr>
          <p:cNvPr id="22531" name="Picture 2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300287" y="2686050"/>
            <a:ext cx="7591425" cy="3562350"/>
          </a:xfrm>
        </p:spPr>
      </p:pic>
      <p:sp>
        <p:nvSpPr>
          <p:cNvPr id="22532" name="TextBox 6"/>
          <p:cNvSpPr txBox="1"/>
          <p:nvPr/>
        </p:nvSpPr>
        <p:spPr>
          <a:xfrm>
            <a:off x="2743200" y="5991225"/>
            <a:ext cx="6553200" cy="381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b="1" dirty="0">
                <a:solidFill>
                  <a:prstClr val="black"/>
                </a:solidFill>
                <a:latin typeface="Arial" panose="020B0604020202020204" pitchFamily="34" charset="0"/>
              </a:rPr>
              <a:t>State Diagram for PIN Entry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0034B0-3CE2-6FA5-1301-E321896FD9F0}"/>
              </a:ext>
            </a:extLst>
          </p:cNvPr>
          <p:cNvSpPr txBox="1"/>
          <p:nvPr/>
        </p:nvSpPr>
        <p:spPr>
          <a:xfrm>
            <a:off x="2390774" y="1295311"/>
            <a:ext cx="82200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BaskervilleBE"/>
              </a:rPr>
              <a:t>States are represented by </a:t>
            </a:r>
            <a:r>
              <a:rPr lang="en-US" sz="2400" i="1" dirty="0">
                <a:solidFill>
                  <a:srgbClr val="000000"/>
                </a:solidFill>
                <a:effectLst/>
                <a:latin typeface="BaskervilleBE-Italic"/>
              </a:rPr>
              <a:t>nodes</a:t>
            </a:r>
            <a:r>
              <a:rPr lang="en-US" sz="2400" dirty="0">
                <a:solidFill>
                  <a:srgbClr val="000000"/>
                </a:solidFill>
                <a:effectLst/>
                <a:latin typeface="BaskervilleBE"/>
              </a:rPr>
              <a:t>. Now with the help of nodes and transition links between the nodes, a state transition diagram or state graph is prepared. 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b="1" dirty="0"/>
              <a:t>State Transition Testing</a:t>
            </a:r>
          </a:p>
        </p:txBody>
      </p:sp>
      <p:sp>
        <p:nvSpPr>
          <p:cNvPr id="23556" name="TextBox 6"/>
          <p:cNvSpPr txBox="1"/>
          <p:nvPr/>
        </p:nvSpPr>
        <p:spPr>
          <a:xfrm>
            <a:off x="2819400" y="6392862"/>
            <a:ext cx="6553200" cy="381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b="1" dirty="0">
                <a:solidFill>
                  <a:prstClr val="black"/>
                </a:solidFill>
                <a:latin typeface="Arial" panose="020B0604020202020204" pitchFamily="34" charset="0"/>
              </a:rPr>
              <a:t>State table for the PIN example</a:t>
            </a:r>
          </a:p>
        </p:txBody>
      </p:sp>
      <p:pic>
        <p:nvPicPr>
          <p:cNvPr id="23557" name="Picture 2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90750" y="2793990"/>
            <a:ext cx="7791450" cy="340837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B0858E-BF31-16CE-D495-50BF95C1BEF3}"/>
              </a:ext>
            </a:extLst>
          </p:cNvPr>
          <p:cNvSpPr txBox="1"/>
          <p:nvPr/>
        </p:nvSpPr>
        <p:spPr>
          <a:xfrm>
            <a:off x="2305050" y="1162774"/>
            <a:ext cx="892492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ffectLst/>
                <a:latin typeface="BaskervilleBE"/>
              </a:rPr>
              <a:t>The following conventions are used for the state table : 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BaskervilleBE"/>
              </a:rPr>
              <a:t>Each row of the table corresponds to a state. 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BaskervilleBE"/>
              </a:rPr>
              <a:t>Each column corresponds to an input condition. 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BaskervilleBE"/>
              </a:rPr>
              <a:t>The box at the intersection of a row and a column specifies the next state (transition) and the output, if any.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312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BaskervilleBE</vt:lpstr>
      <vt:lpstr>BaskervilleBE-Italic</vt:lpstr>
      <vt:lpstr>Arial</vt:lpstr>
      <vt:lpstr>Calibri</vt:lpstr>
      <vt:lpstr>Calibri Light</vt:lpstr>
      <vt:lpstr>Wingdings</vt:lpstr>
      <vt:lpstr>Office Theme</vt:lpstr>
      <vt:lpstr>1_Office Theme</vt:lpstr>
      <vt:lpstr>Black Box Testing State Transition Testing</vt:lpstr>
      <vt:lpstr>State Transition Testing</vt:lpstr>
      <vt:lpstr>Finite State Machine (FSM)</vt:lpstr>
      <vt:lpstr>State Transition Testing</vt:lpstr>
      <vt:lpstr>State Transition Testing</vt:lpstr>
      <vt:lpstr>State Transition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Box Testing State Transition Testing</dc:title>
  <dc:creator>Chala Urgessa</dc:creator>
  <cp:lastModifiedBy>Chala Urgessa</cp:lastModifiedBy>
  <cp:revision>18</cp:revision>
  <dcterms:created xsi:type="dcterms:W3CDTF">2024-03-15T10:58:54Z</dcterms:created>
  <dcterms:modified xsi:type="dcterms:W3CDTF">2024-03-23T08:21:41Z</dcterms:modified>
</cp:coreProperties>
</file>