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6" r:id="rId4"/>
    <p:sldId id="428" r:id="rId5"/>
    <p:sldId id="289" r:id="rId6"/>
    <p:sldId id="290" r:id="rId7"/>
    <p:sldId id="291" r:id="rId8"/>
    <p:sldId id="429" r:id="rId9"/>
    <p:sldId id="430" r:id="rId10"/>
    <p:sldId id="4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14844-7BCF-4FA9-A94B-421CCFB273C6}" type="doc">
      <dgm:prSet loTypeId="urn:microsoft.com/office/officeart/2005/8/layout/vList5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7BDECAEE-FEEE-4A3D-874B-20D22F12D468}">
      <dgm:prSet/>
      <dgm:spPr/>
      <dgm:t>
        <a:bodyPr/>
        <a:lstStyle/>
        <a:p>
          <a:pPr rtl="0"/>
          <a:r>
            <a:rPr lang="en-US" dirty="0">
              <a:hlinkClick xmlns:r="http://schemas.openxmlformats.org/officeDocument/2006/relationships" r:id="" action="ppaction://noaction"/>
            </a:rPr>
            <a:t>Back to Main</a:t>
          </a:r>
          <a:endParaRPr lang="en-US" dirty="0"/>
        </a:p>
      </dgm:t>
    </dgm:pt>
    <dgm:pt modelId="{9B652B44-C502-48B5-A9EA-870048E656EB}" type="parTrans" cxnId="{22341D24-7506-45FE-9E13-3C82CD90C745}">
      <dgm:prSet/>
      <dgm:spPr/>
      <dgm:t>
        <a:bodyPr/>
        <a:lstStyle/>
        <a:p>
          <a:endParaRPr lang="en-US"/>
        </a:p>
      </dgm:t>
    </dgm:pt>
    <dgm:pt modelId="{DB5C6323-D3D9-42C0-A09D-21C1789B8174}" type="sibTrans" cxnId="{22341D24-7506-45FE-9E13-3C82CD90C745}">
      <dgm:prSet/>
      <dgm:spPr/>
      <dgm:t>
        <a:bodyPr/>
        <a:lstStyle/>
        <a:p>
          <a:endParaRPr lang="en-US"/>
        </a:p>
      </dgm:t>
    </dgm:pt>
    <dgm:pt modelId="{FE4B0E14-88B5-423A-A7CD-93548B889A1A}" type="pres">
      <dgm:prSet presAssocID="{9BA14844-7BCF-4FA9-A94B-421CCFB273C6}" presName="Name0" presStyleCnt="0">
        <dgm:presLayoutVars>
          <dgm:dir/>
          <dgm:animLvl val="lvl"/>
          <dgm:resizeHandles val="exact"/>
        </dgm:presLayoutVars>
      </dgm:prSet>
      <dgm:spPr/>
    </dgm:pt>
    <dgm:pt modelId="{36B084BD-EFB8-477A-8B8D-47A46FFD782B}" type="pres">
      <dgm:prSet presAssocID="{7BDECAEE-FEEE-4A3D-874B-20D22F12D468}" presName="linNode" presStyleCnt="0"/>
      <dgm:spPr/>
    </dgm:pt>
    <dgm:pt modelId="{E7AEF391-57CF-4EB5-A091-1184D6B2D00B}" type="pres">
      <dgm:prSet presAssocID="{7BDECAEE-FEEE-4A3D-874B-20D22F12D468}" presName="parentText" presStyleLbl="node1" presStyleIdx="0" presStyleCnt="1" custScaleX="253623">
        <dgm:presLayoutVars>
          <dgm:chMax val="1"/>
          <dgm:bulletEnabled val="1"/>
        </dgm:presLayoutVars>
      </dgm:prSet>
      <dgm:spPr/>
    </dgm:pt>
  </dgm:ptLst>
  <dgm:cxnLst>
    <dgm:cxn modelId="{22341D24-7506-45FE-9E13-3C82CD90C745}" srcId="{9BA14844-7BCF-4FA9-A94B-421CCFB273C6}" destId="{7BDECAEE-FEEE-4A3D-874B-20D22F12D468}" srcOrd="0" destOrd="0" parTransId="{9B652B44-C502-48B5-A9EA-870048E656EB}" sibTransId="{DB5C6323-D3D9-42C0-A09D-21C1789B8174}"/>
    <dgm:cxn modelId="{2200C791-A664-41DB-8FB4-590AB4817DFE}" type="presOf" srcId="{7BDECAEE-FEEE-4A3D-874B-20D22F12D468}" destId="{E7AEF391-57CF-4EB5-A091-1184D6B2D00B}" srcOrd="0" destOrd="0" presId="urn:microsoft.com/office/officeart/2005/8/layout/vList5"/>
    <dgm:cxn modelId="{1F9B5AC8-FB0D-45FD-9B0D-9191818CF04E}" type="presOf" srcId="{9BA14844-7BCF-4FA9-A94B-421CCFB273C6}" destId="{FE4B0E14-88B5-423A-A7CD-93548B889A1A}" srcOrd="0" destOrd="0" presId="urn:microsoft.com/office/officeart/2005/8/layout/vList5"/>
    <dgm:cxn modelId="{0FCAF001-ED8D-47DA-9E64-6BE347D9AE40}" type="presParOf" srcId="{FE4B0E14-88B5-423A-A7CD-93548B889A1A}" destId="{36B084BD-EFB8-477A-8B8D-47A46FFD782B}" srcOrd="0" destOrd="0" presId="urn:microsoft.com/office/officeart/2005/8/layout/vList5"/>
    <dgm:cxn modelId="{7BD1088E-2B5F-4799-ACCE-ECF748CD3191}" type="presParOf" srcId="{36B084BD-EFB8-477A-8B8D-47A46FFD782B}" destId="{E7AEF391-57CF-4EB5-A091-1184D6B2D00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EF391-57CF-4EB5-A091-1184D6B2D00B}">
      <dsp:nvSpPr>
        <dsp:cNvPr id="0" name=""/>
        <dsp:cNvSpPr/>
      </dsp:nvSpPr>
      <dsp:spPr>
        <a:xfrm>
          <a:off x="76200" y="0"/>
          <a:ext cx="1600198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"/>
            </a:rPr>
            <a:t>Back to Main</a:t>
          </a:r>
          <a:endParaRPr lang="en-US" sz="1800" kern="1200" dirty="0"/>
        </a:p>
      </dsp:txBody>
      <dsp:txXfrm>
        <a:off x="94229" y="18029"/>
        <a:ext cx="1564140" cy="33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2BE-7E1B-B432-5D6C-53F8E2250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BAE7E-584C-5196-213A-629ACC27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24D6-F182-C79B-9D64-94DBDAAE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ABDC-4E40-3DFF-826E-A159B136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0634-76B0-DD3D-F4CF-7AD07BDF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E79F-B2F5-067A-10EB-0865AE7F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F9978-7C5F-68C4-0FE6-1AFF9483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581-3D76-BA8D-7B08-AFF65E6F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5137-F498-C811-20CA-E5274522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D020-E8C1-5EB3-3981-4B3E0EAB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596C6-741C-07D5-A599-6F1C40748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E791-B079-E16A-EF16-A61851F0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7BB9-8472-3297-3DE1-FF9D3BD4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3EF9-86C8-C283-61AD-35C45A47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B8CC-ADAE-B19A-6709-060E583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6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8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1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40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3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27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9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776B-CD7C-1F7D-1FDF-B27EC858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4942-7465-A055-F107-C6CD4E5E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74B7-65AB-F316-7E64-4EB54297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EBC4-C7CF-9DA4-E08A-656D7DF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8F28-305E-6A04-5807-2676FF7E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3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78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61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21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  <a:pPr>
                <a:defRPr/>
              </a:pPr>
              <a:t>3/15/2024</a:t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‹#›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79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246-0500-F97D-4530-33950D5C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0DE2-0590-6613-FDD5-1DA6924C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7088-473A-4132-22D6-876AF331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04E9-126B-5916-2F3F-B3FD9641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4CC2-A3BB-1435-8600-697C5FC6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5C77-7BFC-1B60-7818-D206B23B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1564-C5C6-B9D1-E1E3-F2482E603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A607E-41E7-4A2F-0400-FCA5DE2B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6E54-549B-E1B7-67A9-B27972FA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10C16-C48B-DB8C-BBEE-1A7A2252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E39A-29A8-5F52-D1B8-5D229B4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668E-E923-B28F-6B4A-B65EBC8C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CF3F8-5B29-188E-809B-06733412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AE7E2-DA8A-FDD2-3CA8-EF0460DB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69B21-DC14-C2A7-9DB3-F4DB6187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D9907-F025-3A3B-61E8-DFBE2D1B9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EE436-E325-D2CF-A3FE-8A4A6CF4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8E92-E382-560A-2B8D-BF990E82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D28E6-DDA7-F554-1986-D70E34F5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55A0-A3B7-736D-2C71-0F8DBA07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AA6E5-AEBA-42D1-0201-947E0939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D41FC-7FC0-4573-D7A9-5BC00B45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E511-ED1D-523B-E860-19237C0B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FB2C2-9D91-1E42-8753-11200754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8D264-20D2-F150-14AA-0F35A7F7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5C22-9263-280F-1C85-69F8B77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7CC9-2662-5770-0ABE-E14350EA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5759-5666-4870-2FA1-B8E15CCA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2A9A9-4631-B9E6-FDD2-3451805D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5FDFA-1CF8-8EEC-ACF6-6A91AACE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6E652-F571-9B10-B394-E44D3278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59D3-5C21-E24F-FBCF-2F3CFAE8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E49D-2641-674C-87F1-C92C035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6D4D8-1D44-926B-21EB-D310B233B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F8DAE-3ADA-BC87-AC10-396E2E01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D042B-73E2-828A-1604-B705182F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676E-4FB5-2470-FDCA-E21C0B6B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F421-F7DF-3CA1-278B-98B644E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6353E-3190-0875-B393-62CEC8FD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DA779-DA4B-8AB0-8832-B578F110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9670-99FA-CC0D-3850-918D654D2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C2FA-D942-43B6-B47C-5E6BD0C357D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DB8F-21B4-7FEF-A9A4-CC68AA552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6627-2244-14CE-07DB-865F6BA29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E612-9BF9-6658-0BD4-F770F8C4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  <a:br>
              <a:rPr lang="en-US" dirty="0"/>
            </a:br>
            <a:r>
              <a:rPr lang="en-US" dirty="0"/>
              <a:t>Decision Table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A6833-15CA-BBCA-480D-781AE2408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Chala Urgessa</a:t>
            </a:r>
          </a:p>
        </p:txBody>
      </p:sp>
    </p:spTree>
    <p:extLst>
      <p:ext uri="{BB962C8B-B14F-4D97-AF65-F5344CB8AC3E}">
        <p14:creationId xmlns:p14="http://schemas.microsoft.com/office/powerpoint/2010/main" val="23399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800" dirty="0"/>
              <a:t>	A decision table is a good way to deal with combinations of things (e.g. inputs). This technique is sometimes also referred to as a 'cause-effect' table. The reason for this is that there is an associated logic diagramming technique called 'cause-effect graphing' which was sometimes used to help derive the decision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Table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417955"/>
            <a:ext cx="8229600" cy="3893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636" y="5486400"/>
            <a:ext cx="86975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Condition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input conditions for which the complex combination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is made.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Action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resulting actions which will be performed if a combination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of input condition is satisfi 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Step 1</a:t>
            </a:r>
            <a:r>
              <a:rPr sz="2400" dirty="0"/>
              <a:t>. The first task is to identify a suitable function or subsystem that has a behavior which reacts according to a combination of inputs or events. It is better to deal with large numbers of conditions by dividing them into subsets and dealing with the subsets one at a time.</a:t>
            </a:r>
          </a:p>
          <a:p>
            <a:pPr algn="just">
              <a:buNone/>
            </a:pPr>
            <a:r>
              <a:rPr sz="2400" b="1" dirty="0"/>
              <a:t>Step 2</a:t>
            </a:r>
            <a:r>
              <a:rPr sz="2400" dirty="0"/>
              <a:t>. Once you have identified the aspects that need to be combined, then you put them into a table listing all the combinations of True and False for each of the aspects.</a:t>
            </a:r>
          </a:p>
          <a:p>
            <a:pPr algn="just">
              <a:buNone/>
            </a:pPr>
            <a:r>
              <a:rPr sz="2400" b="1" dirty="0"/>
              <a:t>Step 3. </a:t>
            </a:r>
            <a:r>
              <a:rPr sz="2400" dirty="0"/>
              <a:t>The next step is to identify the correct outcome for each combination.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	Credit card worked example</a:t>
            </a:r>
          </a:p>
          <a:p>
            <a:pPr algn="just">
              <a:buNone/>
            </a:pPr>
            <a:r>
              <a:rPr sz="2400" dirty="0"/>
              <a:t>		If you are a new customer opening a credit card account, you will get a 15% discount on all your purchases today. If you are an existing customer and you hold a loyalty card, you get a 10% discount. If you have a coupon, you can get 20% off today (but it can't be used with the 'new customer' discount). Discount amounts are added, if applicable.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pic>
        <p:nvPicPr>
          <p:cNvPr id="19459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1752600"/>
            <a:ext cx="8229600" cy="3886200"/>
          </a:xfrm>
        </p:spPr>
      </p:pic>
      <p:graphicFrame>
        <p:nvGraphicFramePr>
          <p:cNvPr id="6" name="Diagram 5"/>
          <p:cNvGraphicFramePr/>
          <p:nvPr/>
        </p:nvGraphicFramePr>
        <p:xfrm>
          <a:off x="2133600" y="6260068"/>
          <a:ext cx="1752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Consider a simple program to classify a triangle. Its inputs is a triple of positive integers (say x, y, z). The program output may be one of the following words: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[Scalene; Isosceles; Equilateral; Not a triangle; Impossible]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Draw the Decision table and design the test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a. Decision Table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209800"/>
            <a:ext cx="805497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b. 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362200"/>
          <a:ext cx="7543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Black Box Testing Decision Table Testing</vt:lpstr>
      <vt:lpstr>Decision Table Testing</vt:lpstr>
      <vt:lpstr>Decision Table Testing</vt:lpstr>
      <vt:lpstr>Decision Table Testing</vt:lpstr>
      <vt:lpstr>Decision Table Testing</vt:lpstr>
      <vt:lpstr>Decision Table Testing</vt:lpstr>
      <vt:lpstr>Decision Table Testing cont…</vt:lpstr>
      <vt:lpstr>Decision Table Testing cont…</vt:lpstr>
      <vt:lpstr>Decision Table Testing 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Decision Table Testing</dc:title>
  <dc:creator>Chala Urgessa</dc:creator>
  <cp:lastModifiedBy>Chala Urgessa</cp:lastModifiedBy>
  <cp:revision>1</cp:revision>
  <dcterms:created xsi:type="dcterms:W3CDTF">2024-03-15T10:59:27Z</dcterms:created>
  <dcterms:modified xsi:type="dcterms:W3CDTF">2024-03-15T10:59:51Z</dcterms:modified>
</cp:coreProperties>
</file>