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p>
        </p:txBody>
      </p:sp>
      <p:sp>
        <p:nvSpPr>
          <p:cNvPr id="3" name="Subtitle 2"/>
          <p:cNvSpPr>
            <a:spLocks noGrp="1"/>
          </p:cNvSpPr>
          <p:nvPr>
            <p:ph type="subTitle" idx="1"/>
          </p:nvPr>
        </p:nvSpPr>
        <p:spPr/>
        <p:txBody>
          <a:bodyPr/>
          <a:lstStyle/>
          <a:p>
            <a:r>
              <a:rPr lang="en-US"/>
              <a:t>Prepared by Chala Urgessa</a:t>
            </a:r>
          </a:p>
          <a:p>
            <a:r>
              <a:rPr lang="en-US"/>
              <a:t>naurgessa@gmail.com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p>
        </p:txBody>
      </p:sp>
      <p:pic>
        <p:nvPicPr>
          <p:cNvPr id="5" name="Content Placeholder 4" descr="Screenshot 2024-03-04 at 11.04.33 in the morning"/>
          <p:cNvPicPr>
            <a:picLocks noGrp="1" noChangeAspect="1"/>
          </p:cNvPicPr>
          <p:nvPr>
            <p:ph idx="1"/>
          </p:nvPr>
        </p:nvPicPr>
        <p:blipFill>
          <a:blip r:embed="rId2"/>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p>
        </p:txBody>
      </p:sp>
      <p:sp>
        <p:nvSpPr>
          <p:cNvPr id="4" name="Content Placeholder 3">
            <a:extLst>
              <a:ext uri="{FF2B5EF4-FFF2-40B4-BE49-F238E27FC236}">
                <a16:creationId xmlns:a16="http://schemas.microsoft.com/office/drawing/2014/main" id="{564C2501-B5B6-88B5-2B25-BCBBC1C516C3}"/>
              </a:ext>
            </a:extLst>
          </p:cNvPr>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p>
          <a:p>
            <a:pPr marL="0" indent="0">
              <a:buNone/>
            </a:pPr>
            <a:r>
              <a:rPr lang="en-US" sz="2000"/>
              <a:t>&lt;dependency&gt;</a:t>
            </a:r>
          </a:p>
          <a:p>
            <a:pPr marL="0" indent="0">
              <a:buNone/>
            </a:pPr>
            <a:r>
              <a:rPr lang="en-US" sz="2000"/>
              <a:t>    &lt;groupId&gt;org.junit.jupiter&lt;/groupId&gt;</a:t>
            </a:r>
          </a:p>
          <a:p>
            <a:pPr marL="0" indent="0">
              <a:buNone/>
            </a:pPr>
            <a:r>
              <a:rPr lang="en-US" sz="2000"/>
              <a:t>    &lt;artifactId&gt;junit-jupiter&lt;/artifactId&gt;</a:t>
            </a:r>
          </a:p>
          <a:p>
            <a:pPr marL="0" indent="0">
              <a:buNone/>
            </a:pPr>
            <a:r>
              <a:rPr lang="en-US" sz="2000"/>
              <a:t>    &lt;version&gt;5.7.0&lt;/version&gt;</a:t>
            </a:r>
          </a:p>
          <a:p>
            <a:pPr marL="0" indent="0">
              <a:buNone/>
            </a:pPr>
            <a:r>
              <a:rPr lang="en-US" sz="2000"/>
              <a:t>    &lt;scope&gt;test&lt;/scope&gt;</a:t>
            </a:r>
          </a:p>
          <a:p>
            <a:pPr marL="0" indent="0">
              <a:buNone/>
            </a:pPr>
            <a:r>
              <a:rPr lang="en-US" sz="2000"/>
              <a:t>&lt;/dependency&gt;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Generate test cases using equivalence class testing technique and write the implementation alongside.</a:t>
            </a:r>
          </a:p>
        </p:txBody>
      </p:sp>
      <p:pic>
        <p:nvPicPr>
          <p:cNvPr id="4" name="Picture 3"/>
          <p:cNvPicPr>
            <a:picLocks noChangeAspect="1"/>
          </p:cNvPicPr>
          <p:nvPr/>
        </p:nvPicPr>
        <p:blipFill>
          <a:blip r:embed="rId2"/>
          <a:stretch>
            <a:fillRect/>
          </a:stretch>
        </p:blipFill>
        <p:spPr>
          <a:xfrm>
            <a:off x="2531533" y="2336800"/>
            <a:ext cx="6574155" cy="2495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Solution</a:t>
            </a:r>
          </a:p>
        </p:txBody>
      </p:sp>
      <p:sp>
        <p:nvSpPr>
          <p:cNvPr id="3" name="Content Placeholder 2"/>
          <p:cNvSpPr>
            <a:spLocks noGrp="1"/>
          </p:cNvSpPr>
          <p:nvPr>
            <p:ph idx="1"/>
          </p:nvPr>
        </p:nvSpPr>
        <p:spPr/>
        <p:txBody>
          <a:bodyPr/>
          <a:lstStyle/>
          <a:p>
            <a:pPr marL="0" indent="0">
              <a:buNone/>
            </a:pPr>
            <a:r>
              <a:rPr lang="en-US" sz="2400"/>
              <a:t>1. Valid Equivalence Classes</a:t>
            </a:r>
          </a:p>
          <a:p>
            <a:pPr marL="0" indent="0">
              <a:buNone/>
            </a:pPr>
            <a:r>
              <a:rPr lang="en-US" sz="2400"/>
              <a:t>VE1: 80-100 (inclusive) for “Distinction”</a:t>
            </a:r>
          </a:p>
          <a:p>
            <a:pPr marL="0" indent="0">
              <a:buNone/>
            </a:pPr>
            <a:r>
              <a:rPr lang="en-US" sz="2400"/>
              <a:t>...</a:t>
            </a:r>
          </a:p>
          <a:p>
            <a:pPr marL="0" indent="0">
              <a:buNone/>
            </a:pPr>
            <a:r>
              <a:rPr lang="en-US" sz="2400"/>
              <a:t>2. Invalid Equivalence Classes</a:t>
            </a:r>
          </a:p>
          <a:p>
            <a:pPr marL="0" indent="0">
              <a:buNone/>
            </a:pPr>
            <a:r>
              <a:rPr lang="en-US" sz="2400"/>
              <a:t>IE1: Marks below 0 (negative marks)</a:t>
            </a:r>
          </a:p>
          <a:p>
            <a:pPr marL="0" indent="0">
              <a:buNone/>
            </a:pPr>
            <a:r>
              <a:rPr lang="en-US" sz="2400"/>
              <a:t>IE2: Marks above 100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p:txBody>
          <a:bodyPr/>
          <a:lstStyle/>
          <a:p>
            <a:pPr marL="0" indent="0">
              <a:buNone/>
            </a:pPr>
            <a:r>
              <a:rPr lang="en-US" sz="1800"/>
              <a:t>public void testInvalidMarksAboveHundred() {</a:t>
            </a:r>
          </a:p>
          <a:p>
            <a:pPr marL="0" indent="0">
              <a:buNone/>
            </a:pPr>
            <a:r>
              <a:rPr lang="en-US" sz="1800"/>
              <a:t>Assertions.assertEqual(“Invalid marks”, calculator.calculateGrade(101));</a:t>
            </a:r>
          </a:p>
          <a:p>
            <a:pPr marL="0" indent="0">
              <a:buNone/>
            </a:pPr>
            <a:r>
              <a:rPr lang="en-US" sz="18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p>
          <a:p>
            <a:pPr marL="0" indent="0">
              <a:buNone/>
            </a:pPr>
            <a:r>
              <a:rPr lang="en-US" sz="2400"/>
              <a:t>1 ≤ month ≤ 12</a:t>
            </a:r>
          </a:p>
          <a:p>
            <a:pPr marL="0" indent="0">
              <a:buNone/>
            </a:pPr>
            <a:r>
              <a:rPr lang="en-US" sz="2400"/>
              <a:t>1 ≤ day ≤ 31</a:t>
            </a:r>
          </a:p>
          <a:p>
            <a:pPr marL="0" indent="0">
              <a:buNone/>
            </a:pPr>
            <a:r>
              <a:rPr lang="en-US" sz="2400"/>
              <a:t>1900 ≤ year ≤ 2025</a:t>
            </a:r>
          </a:p>
          <a:p>
            <a:pPr marL="0" indent="0">
              <a:buNone/>
            </a:pPr>
            <a:r>
              <a:rPr lang="en-US" sz="2400"/>
              <a:t>The possible outputs would be Previous date or invalid input date.  Identify the equivalence class test cases for output &amp; input domains.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Solution</a:t>
            </a:r>
          </a:p>
        </p:txBody>
      </p:sp>
      <p:sp>
        <p:nvSpPr>
          <p:cNvPr id="3" name="Content Placeholder 2"/>
          <p:cNvSpPr>
            <a:spLocks noGrp="1"/>
          </p:cNvSpPr>
          <p:nvPr>
            <p:ph idx="1"/>
          </p:nvPr>
        </p:nvSpPr>
        <p:spPr/>
        <p:txBody>
          <a:bodyPr/>
          <a:lstStyle/>
          <a:p>
            <a:pPr marL="0" indent="0">
              <a:buNone/>
            </a:pPr>
            <a:r>
              <a:rPr lang="en-US"/>
              <a:t>Output domain equivalence class are:</a:t>
            </a:r>
          </a:p>
          <a:p>
            <a:pPr marL="0" indent="0">
              <a:buNone/>
            </a:pPr>
            <a:r>
              <a:rPr lang="en-US" sz="2000"/>
              <a:t>O1={&lt;D,M,Y&gt;: Previous date if all are valid inputs}</a:t>
            </a:r>
          </a:p>
          <a:p>
            <a:pPr marL="0" indent="0">
              <a:buNone/>
            </a:pPr>
            <a:r>
              <a:rPr lang="en-US" sz="2000"/>
              <a:t>O1={&lt;D,M,Y&gt;: Invalid date if any input makes the date invalid}</a:t>
            </a:r>
          </a:p>
        </p:txBody>
      </p:sp>
      <p:pic>
        <p:nvPicPr>
          <p:cNvPr id="4" name="Picture 3" descr="Screenshot 2024-03-04 at 11.08.37 in the morning"/>
          <p:cNvPicPr>
            <a:picLocks noChangeAspect="1"/>
          </p:cNvPicPr>
          <p:nvPr/>
        </p:nvPicPr>
        <p:blipFill>
          <a:blip r:embed="rId2"/>
          <a:stretch>
            <a:fillRect/>
          </a:stretch>
        </p:blipFill>
        <p:spPr>
          <a:xfrm>
            <a:off x="990600" y="3276600"/>
            <a:ext cx="6604000" cy="127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t>We may have another set of test cases which are based on input domain.</a:t>
            </a:r>
          </a:p>
          <a:p>
            <a:pPr marL="0" indent="0">
              <a:buNone/>
            </a:pPr>
            <a:r>
              <a:rPr lang="en-US" sz="2000" dirty="0"/>
              <a:t>I1={month: 1 ≤ m ≤ 12}</a:t>
            </a:r>
          </a:p>
          <a:p>
            <a:pPr marL="0" indent="0">
              <a:buNone/>
            </a:pPr>
            <a:r>
              <a:rPr lang="en-US" sz="2000" dirty="0"/>
              <a:t>I2={month: m &lt; 1}</a:t>
            </a:r>
          </a:p>
          <a:p>
            <a:pPr marL="0" indent="0">
              <a:buNone/>
            </a:pPr>
            <a:r>
              <a:rPr lang="en-US" sz="2000" dirty="0"/>
              <a:t>I3={month: m &gt; 12}</a:t>
            </a:r>
          </a:p>
          <a:p>
            <a:pPr marL="0" indent="0">
              <a:buNone/>
            </a:pPr>
            <a:r>
              <a:rPr lang="en-US" sz="2000" dirty="0"/>
              <a:t>I4={day: 1 ≤ D ≤ 31}</a:t>
            </a:r>
          </a:p>
          <a:p>
            <a:pPr marL="0" indent="0">
              <a:buNone/>
            </a:pPr>
            <a:r>
              <a:rPr lang="en-US" sz="2000" dirty="0"/>
              <a:t>I5={day: D &lt; 1}</a:t>
            </a:r>
          </a:p>
          <a:p>
            <a:pPr marL="0" indent="0">
              <a:buNone/>
            </a:pPr>
            <a:r>
              <a:rPr lang="en-US" sz="2000" dirty="0"/>
              <a:t>I6={day: D &gt; 31}</a:t>
            </a:r>
          </a:p>
          <a:p>
            <a:pPr marL="0" indent="0">
              <a:buNone/>
            </a:pPr>
            <a:r>
              <a:rPr lang="en-US" sz="2000" dirty="0"/>
              <a:t>I7={year: 1900 ≤ Y ≤ 2025}</a:t>
            </a:r>
          </a:p>
          <a:p>
            <a:pPr marL="0" indent="0">
              <a:buNone/>
            </a:pPr>
            <a:r>
              <a:rPr lang="en-US" sz="2000" dirty="0"/>
              <a:t>I8={year: Y &lt; 1900}</a:t>
            </a:r>
          </a:p>
          <a:p>
            <a:pPr marL="0" indent="0">
              <a:buNone/>
            </a:pPr>
            <a:r>
              <a:rPr lang="en-US" sz="2000" dirty="0"/>
              <a:t>I9={year: Y &gt; 2025}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a:t>Inputs domain test cases are :</a:t>
            </a:r>
          </a:p>
        </p:txBody>
      </p:sp>
      <p:pic>
        <p:nvPicPr>
          <p:cNvPr id="4" name="Picture 3" descr="Screenshot 2024-03-04 at 11.09.58 in the morning"/>
          <p:cNvPicPr>
            <a:picLocks noChangeAspect="1"/>
          </p:cNvPicPr>
          <p:nvPr/>
        </p:nvPicPr>
        <p:blipFill>
          <a:blip r:embed="rId2"/>
          <a:stretch>
            <a:fillRect/>
          </a:stretch>
        </p:blipFill>
        <p:spPr>
          <a:xfrm>
            <a:off x="914400" y="2302933"/>
            <a:ext cx="7543800" cy="292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p>
          <a:p>
            <a:pPr algn="just">
              <a:buNone/>
            </a:pPr>
            <a:r>
              <a:rPr sz="2400" dirty="0"/>
              <a:t> </a:t>
            </a:r>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p>
          <a:p>
            <a:pPr algn="just" eaLnBrk="1" hangingPunct="1">
              <a:buClr>
                <a:schemeClr val="hlink"/>
              </a:buClr>
              <a:buSzPct val="70000"/>
              <a:buFont typeface="Wingdings" panose="05000000000000000000" charset="0"/>
              <a:buChar char=""/>
            </a:pPr>
            <a:r>
              <a:rPr sz="2000" dirty="0"/>
              <a:t>Imagine all the things we can test in a program as a big set of inputs.</a:t>
            </a:r>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p>
          <a:p>
            <a:pPr algn="just" eaLnBrk="1" hangingPunct="1">
              <a:buClr>
                <a:schemeClr val="hlink"/>
              </a:buClr>
              <a:buSzPct val="70000"/>
              <a:buFont typeface="Wingdings" panose="05000000000000000000" charset="0"/>
              <a:buChar char=""/>
            </a:pPr>
            <a:r>
              <a:rPr sz="2000" dirty="0"/>
              <a:t>Testing like this lets us cover more ground with fewer tests.</a:t>
            </a:r>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p>
          <a:p>
            <a:pPr lvl="0" algn="just">
              <a:buClrTx/>
              <a:buSzTx/>
              <a:buFont typeface="Wingdings" panose="05000000000000000000" charset="0"/>
              <a:buChar char=""/>
            </a:pPr>
            <a:r>
              <a:rPr sz="2400" dirty="0"/>
              <a:t>Remember, this is a basic idea. It might not always be perfect, but it helps us start testing.</a:t>
            </a:r>
          </a:p>
          <a:p>
            <a:pPr lvl="0" algn="just">
              <a:buClrTx/>
              <a:buSzTx/>
              <a:buFont typeface="Wingdings" panose="05000000000000000000" charset="0"/>
              <a:buChar char=""/>
            </a:pPr>
            <a:r>
              <a:rPr sz="2400" dirty="0"/>
              <a:t>If possible, try a few tests in each group to be sure, especially for things users do a lot.</a:t>
            </a:r>
          </a:p>
          <a:p>
            <a:pPr lvl="0" algn="just">
              <a:buClrTx/>
              <a:buSzTx/>
              <a:buFont typeface="Wingdings" panose="05000000000000000000" charset="0"/>
              <a:buChar char=""/>
            </a:pPr>
            <a:r>
              <a:rPr sz="2400" dirty="0"/>
              <a:t>This method makes testing faster and helps us focus on what to test first.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valid 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invalid 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p>
        </p:txBody>
      </p:sp>
      <p:pic>
        <p:nvPicPr>
          <p:cNvPr id="11267" name="Picture 2"/>
          <p:cNvPicPr>
            <a:picLocks noChangeAspect="1"/>
          </p:cNvPicPr>
          <p:nvPr/>
        </p:nvPicPr>
        <p:blipFill>
          <a:blip r:embed="rId2"/>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p>
          <a:p>
            <a:pPr marL="0" indent="0">
              <a:buNone/>
            </a:pPr>
            <a:r>
              <a:rPr lang="en-US" sz="2200"/>
              <a:t>Identify the equivalence class test cases for output and input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p>
          <a:p>
            <a:pPr marL="457200" lvl="1" indent="0">
              <a:buNone/>
            </a:pPr>
            <a:r>
              <a:rPr lang="en-US" sz="1800"/>
              <a:t>O1={&lt;a,b,c&gt;:Not a quadratic equation if a = 0}</a:t>
            </a:r>
          </a:p>
          <a:p>
            <a:pPr marL="457200" lvl="1" indent="0">
              <a:buNone/>
            </a:pPr>
            <a:r>
              <a:rPr lang="en-US" sz="1800"/>
              <a:t>O1={&lt;a,b,c&gt;:Real roots if (b</a:t>
            </a:r>
            <a:r>
              <a:rPr lang="en-US" sz="1800" baseline="30000"/>
              <a:t>2</a:t>
            </a:r>
            <a:r>
              <a:rPr lang="en-US" sz="1800"/>
              <a:t>-4ac)&gt;0}</a:t>
            </a:r>
          </a:p>
          <a:p>
            <a:pPr marL="457200" lvl="1" indent="0">
              <a:buNone/>
            </a:pPr>
            <a:r>
              <a:rPr lang="en-US" sz="1800"/>
              <a:t>O1={&lt;a,b,c&gt;:Imaginary roots if (b</a:t>
            </a:r>
            <a:r>
              <a:rPr lang="en-US" sz="1800" baseline="30000"/>
              <a:t>2</a:t>
            </a:r>
            <a:r>
              <a:rPr lang="en-US" sz="1800"/>
              <a:t>-4ac)&lt;0}</a:t>
            </a:r>
          </a:p>
          <a:p>
            <a:pPr marL="457200" lvl="1" indent="0">
              <a:buNone/>
            </a:pPr>
            <a:r>
              <a:rPr lang="en-US" sz="1800"/>
              <a:t>O1={&lt;a,b,c&gt;:Equal roots if (b</a:t>
            </a:r>
            <a:r>
              <a:rPr lang="en-US" sz="1800" baseline="30000"/>
              <a:t>2</a:t>
            </a:r>
            <a:r>
              <a:rPr lang="en-US" sz="1800"/>
              <a:t>-4ac)=0}`</a:t>
            </a:r>
          </a:p>
          <a:p>
            <a:pPr marL="0" indent="0">
              <a:buNone/>
            </a:pPr>
            <a:r>
              <a:rPr lang="en-US" sz="2400"/>
              <a:t>The number of test cases can be derived form above relations and shown below:</a:t>
            </a:r>
          </a:p>
        </p:txBody>
      </p:sp>
      <p:pic>
        <p:nvPicPr>
          <p:cNvPr id="4" name="Picture 3" descr="Screenshot 2024-03-04 at 11.03.13 in the morning"/>
          <p:cNvPicPr>
            <a:picLocks noChangeAspect="1"/>
          </p:cNvPicPr>
          <p:nvPr/>
        </p:nvPicPr>
        <p:blipFill>
          <a:blip r:embed="rId2"/>
          <a:stretch>
            <a:fillRect/>
          </a:stretch>
        </p:blipFill>
        <p:spPr>
          <a:xfrm>
            <a:off x="2667000" y="4343400"/>
            <a:ext cx="5892800" cy="1524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p>
          <a:p>
            <a:pPr marL="457200" lvl="1" indent="0">
              <a:buNone/>
            </a:pPr>
            <a:r>
              <a:rPr lang="en-US" sz="2200"/>
              <a:t>I1= {a: a = 0}</a:t>
            </a:r>
          </a:p>
          <a:p>
            <a:pPr marL="457200" lvl="1" indent="0">
              <a:buNone/>
            </a:pPr>
            <a:r>
              <a:rPr lang="en-US" sz="2200"/>
              <a:t>I2= {a: a &lt; 0}</a:t>
            </a:r>
          </a:p>
          <a:p>
            <a:pPr marL="457200" lvl="1" indent="0">
              <a:buNone/>
            </a:pPr>
            <a:r>
              <a:rPr lang="en-US" sz="2200"/>
              <a:t>I3= {a: 1 ≤ a ≤ 100}</a:t>
            </a:r>
          </a:p>
          <a:p>
            <a:pPr marL="457200" lvl="1" indent="0">
              <a:buNone/>
            </a:pPr>
            <a:r>
              <a:rPr lang="en-US" sz="2200"/>
              <a:t>I4= {a: a &gt; 100}</a:t>
            </a:r>
          </a:p>
          <a:p>
            <a:pPr marL="457200" lvl="1" indent="0">
              <a:buNone/>
            </a:pPr>
            <a:r>
              <a:rPr lang="en-US" sz="2200"/>
              <a:t>I5= {b: 0 ≤ b ≤ 100}</a:t>
            </a:r>
          </a:p>
          <a:p>
            <a:pPr marL="457200" lvl="1" indent="0">
              <a:buNone/>
            </a:pPr>
            <a:r>
              <a:rPr lang="en-US" sz="2200"/>
              <a:t>I6= {b: b &lt; 0}</a:t>
            </a:r>
          </a:p>
          <a:p>
            <a:pPr marL="457200" lvl="1" indent="0">
              <a:buNone/>
            </a:pPr>
            <a:r>
              <a:rPr lang="en-US" sz="2200"/>
              <a:t>I7= {b: b &gt; 100}</a:t>
            </a:r>
          </a:p>
          <a:p>
            <a:pPr marL="457200" lvl="1" indent="0">
              <a:buNone/>
            </a:pPr>
            <a:r>
              <a:rPr lang="en-US" sz="2200"/>
              <a:t>I8= {c: 0 ≤ c ≤ 100}</a:t>
            </a:r>
          </a:p>
          <a:p>
            <a:pPr marL="457200" lvl="1" indent="0">
              <a:buNone/>
            </a:pPr>
            <a:r>
              <a:rPr lang="en-US" sz="2200"/>
              <a:t>I9= {c: c &lt; 0}</a:t>
            </a:r>
          </a:p>
          <a:p>
            <a:pPr marL="457200" lvl="1" indent="0">
              <a:buNone/>
            </a:pPr>
            <a:r>
              <a:rPr lang="en-US" sz="2200"/>
              <a:t>I10={c: c &gt; 100}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1261</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Black Box Testing Equivalent Partitioning</vt:lpstr>
      <vt:lpstr>Equivalence Partitioning  等价划分</vt:lpstr>
      <vt:lpstr>Equivalence Partitioning</vt:lpstr>
      <vt:lpstr>Equivalence Partitioning ( Cont...)</vt:lpstr>
      <vt:lpstr>Equivalence Partitioning (Cont...)</vt:lpstr>
      <vt:lpstr>Equivalence Partitioning</vt:lpstr>
      <vt:lpstr>Example 3.1</vt:lpstr>
      <vt:lpstr>Solution</vt:lpstr>
      <vt:lpstr>Cont ...</vt:lpstr>
      <vt:lpstr>Cont ...</vt:lpstr>
      <vt:lpstr>Implementation</vt:lpstr>
      <vt:lpstr>Setting up JUnit</vt:lpstr>
      <vt:lpstr>Example 3.2. Class Activity</vt:lpstr>
      <vt:lpstr>Solution</vt:lpstr>
      <vt:lpstr>Implementation</vt:lpstr>
      <vt:lpstr>Example 3.3: Homework</vt:lpstr>
      <vt:lpstr>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Chala Urgessa</cp:lastModifiedBy>
  <cp:revision>44</cp:revision>
  <dcterms:created xsi:type="dcterms:W3CDTF">2024-03-15T01:07:00Z</dcterms:created>
  <dcterms:modified xsi:type="dcterms:W3CDTF">2024-03-15T08:48:43Z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1033-12.2.0.13489</vt:lpwstr>
  </property>
</Properties>
</file>