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88" r:id="rId5"/>
    <p:sldId id="300" r:id="rId6"/>
    <p:sldId id="301" r:id="rId7"/>
    <p:sldId id="327" r:id="rId8"/>
    <p:sldId id="328" r:id="rId9"/>
    <p:sldId id="330" r:id="rId10"/>
    <p:sldId id="329" r:id="rId11"/>
    <p:sldId id="331" r:id="rId12"/>
    <p:sldId id="332" r:id="rId13"/>
    <p:sldId id="421" r:id="rId14"/>
    <p:sldId id="422" r:id="rId15"/>
    <p:sldId id="423" r:id="rId16"/>
    <p:sldId id="424" r:id="rId17"/>
    <p:sldId id="426" r:id="rId18"/>
    <p:sldId id="427" r:id="rId19"/>
    <p:sldId id="4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7452C15-1C15-4122-A036-536FC8C8242F}"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A0A1AE8-E1AA-4DA9-8D8E-557E32C892A5}"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3" qsCatId="simple" csTypeId="urn:microsoft.com/office/officeart/2005/8/colors/accent1_2#3"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6AF504DB-E673-4338-95AA-59B9C5182B2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4" qsCatId="simple" csTypeId="urn:microsoft.com/office/officeart/2005/8/colors/accent1_2#4"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525B707F-50D7-4B1F-B6EC-C2FC4E30B8B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192B-4448-6452-C7C2-D73A5B036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B27B6-F26F-5591-11F1-E88E6186B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122E26-2336-CC0E-DE50-D9D2867C2E90}"/>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A08142FC-FB51-7A06-8116-18977454D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D246B-B10D-BB6A-6D44-19B8D91779BF}"/>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222934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8156-3C97-5DAC-CD78-86E19BE39B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9303C5-0C1E-9C38-C9B4-5D863D13A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376A-329B-7B8B-5111-C3E4E81EF9BB}"/>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8D5A3EA9-7D90-E698-DC5B-B40AD827F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4AFA2-8A9F-4FF1-F923-26FC15B3BBC7}"/>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85201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811C9-BA33-8FEB-1465-9A8B0B300C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597BB-6AA8-9B3F-5F69-644D8C84C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645DE-D0D8-C36E-261B-7C72685323F1}"/>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7B2FC2E1-D621-4021-DC58-FD0A1D58D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334E9-75EA-306C-02A6-994C3E3E151D}"/>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134003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200451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75423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14697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03176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922994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229291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4151594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283553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180D-FA99-E5B5-3275-8A92469F1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98803-1CF9-9008-1F7B-FC110CA23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52E40-E60B-D94D-DF77-BE6ED25C1FA3}"/>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2BAFD8A4-6698-03A2-3752-D628D0556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C1588-AB70-7DDE-2BD9-C4955A22113D}"/>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962606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92865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811421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19258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pPr>
                <a:defRPr/>
              </a:pPr>
              <a:t>3/15/2024</a:t>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pPr>
                <a:defRPr/>
              </a:pPr>
              <a:t>‹#›</a:t>
            </a:fld>
            <a:endParaRPr lang="en-US" altLang="en-US" sz="900">
              <a:solidFill>
                <a:schemeClr val="tx1">
                  <a:tint val="75000"/>
                </a:schemeClr>
              </a:solidFill>
              <a:latin typeface="+mn-lt"/>
            </a:endParaRPr>
          </a:p>
        </p:txBody>
      </p:sp>
    </p:spTree>
    <p:extLst>
      <p:ext uri="{BB962C8B-B14F-4D97-AF65-F5344CB8AC3E}">
        <p14:creationId xmlns:p14="http://schemas.microsoft.com/office/powerpoint/2010/main" val="278061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2A02-A494-47FB-BFF2-03FD146B7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5340B-700E-3AEF-6955-336C757D6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A2A94-6713-7337-A0A1-0E805458AE87}"/>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036D932B-AB65-DA1F-E025-83F51502D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8304-12D1-D943-F119-4B9749FEC2F1}"/>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224424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2653-4FED-8534-3746-AF0A4EF0B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B6E64-7402-942D-3C18-99AAEEA25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F7C041-320E-AC09-F136-55FC5D6AE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754BAB-453A-71B2-46BA-7132BA71B9FB}"/>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6" name="Footer Placeholder 5">
            <a:extLst>
              <a:ext uri="{FF2B5EF4-FFF2-40B4-BE49-F238E27FC236}">
                <a16:creationId xmlns:a16="http://schemas.microsoft.com/office/drawing/2014/main" id="{E48D95C6-05A6-ACC6-03E4-32B767850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568D6-6394-D3FC-E0E9-DA4C26D0A634}"/>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5123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A024-F789-0C02-B57C-11880E707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C3D46-4B36-6C3C-CF50-B7863A614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CE3B5-409C-DC40-DC00-9B42AF0AF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2A0B1E-D2F2-8618-FDD1-5DDBF64A7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244A5-61B5-8B7E-2BBC-978178476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6FD76-7E9E-E810-1318-7B9D74907E63}"/>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8" name="Footer Placeholder 7">
            <a:extLst>
              <a:ext uri="{FF2B5EF4-FFF2-40B4-BE49-F238E27FC236}">
                <a16:creationId xmlns:a16="http://schemas.microsoft.com/office/drawing/2014/main" id="{DCD3CA45-C2A8-8133-C44B-94AB7328A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CACD3-6154-CF70-5821-BA9B3871501F}"/>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13945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137B-E6DA-0AA9-F99D-6963B8577C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FAF50-6187-EC70-75EB-9B22B9F1EECC}"/>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4" name="Footer Placeholder 3">
            <a:extLst>
              <a:ext uri="{FF2B5EF4-FFF2-40B4-BE49-F238E27FC236}">
                <a16:creationId xmlns:a16="http://schemas.microsoft.com/office/drawing/2014/main" id="{0179A6A0-D4D3-9980-F81C-3D02E1A359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40AF-169C-3B50-A01F-30D90EFB1721}"/>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24577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150F2-8446-C31F-36B5-3CAE277E21A7}"/>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3" name="Footer Placeholder 2">
            <a:extLst>
              <a:ext uri="{FF2B5EF4-FFF2-40B4-BE49-F238E27FC236}">
                <a16:creationId xmlns:a16="http://schemas.microsoft.com/office/drawing/2014/main" id="{712A668A-FD42-7E0D-09B9-E9CC0D4F0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83B2ED-66E4-D31F-DA64-3D31762C97DC}"/>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33516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4EA4-C769-49E2-31D1-67764B53C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CB681-1778-C7C9-F75F-2D44BAAB1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82157-3AF4-BA76-AB4D-8C6D35FD5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9BCF1-1816-78B5-F2C0-9688D14F0C01}"/>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6" name="Footer Placeholder 5">
            <a:extLst>
              <a:ext uri="{FF2B5EF4-FFF2-40B4-BE49-F238E27FC236}">
                <a16:creationId xmlns:a16="http://schemas.microsoft.com/office/drawing/2014/main" id="{3A797476-F41E-81E6-68D4-D8EC14C02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F7B47-DB9A-0006-07B5-30FBD5F65CE0}"/>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268321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36AD-8E90-B2F9-5D15-97B2AD600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BC9D9-29EA-42E3-7435-CA79D181B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9AD8E-6348-C22A-5650-48F306F86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D6539-2C31-D88A-BA38-1654F6E389C6}"/>
              </a:ext>
            </a:extLst>
          </p:cNvPr>
          <p:cNvSpPr>
            <a:spLocks noGrp="1"/>
          </p:cNvSpPr>
          <p:nvPr>
            <p:ph type="dt" sz="half" idx="10"/>
          </p:nvPr>
        </p:nvSpPr>
        <p:spPr/>
        <p:txBody>
          <a:bodyPr/>
          <a:lstStyle/>
          <a:p>
            <a:fld id="{39852E3D-EF24-4715-BC59-A6E06BD7C7CF}" type="datetimeFigureOut">
              <a:rPr lang="en-US" smtClean="0"/>
              <a:t>3/15/2024</a:t>
            </a:fld>
            <a:endParaRPr lang="en-US"/>
          </a:p>
        </p:txBody>
      </p:sp>
      <p:sp>
        <p:nvSpPr>
          <p:cNvPr id="6" name="Footer Placeholder 5">
            <a:extLst>
              <a:ext uri="{FF2B5EF4-FFF2-40B4-BE49-F238E27FC236}">
                <a16:creationId xmlns:a16="http://schemas.microsoft.com/office/drawing/2014/main" id="{71A2037A-B9A3-BE28-2E85-0FE095EDB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D1F66-6028-3F35-C561-B747F0155A52}"/>
              </a:ext>
            </a:extLst>
          </p:cNvPr>
          <p:cNvSpPr>
            <a:spLocks noGrp="1"/>
          </p:cNvSpPr>
          <p:nvPr>
            <p:ph type="sldNum" sz="quarter" idx="12"/>
          </p:nvPr>
        </p:nvSpPr>
        <p:spPr/>
        <p:txBody>
          <a:bodyPr/>
          <a:lstStyle/>
          <a:p>
            <a:fld id="{1BBEB12D-7FCF-428E-8DEC-C749C99C453D}" type="slidenum">
              <a:rPr lang="en-US" smtClean="0"/>
              <a:t>‹#›</a:t>
            </a:fld>
            <a:endParaRPr lang="en-US"/>
          </a:p>
        </p:txBody>
      </p:sp>
    </p:spTree>
    <p:extLst>
      <p:ext uri="{BB962C8B-B14F-4D97-AF65-F5344CB8AC3E}">
        <p14:creationId xmlns:p14="http://schemas.microsoft.com/office/powerpoint/2010/main" val="163997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67564-47CA-1C09-705F-1B01285F5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406F9E-DD7D-BEDC-9991-760EBB5CB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6C33D-0A13-3E80-0353-72BEBFA8F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2E3D-EF24-4715-BC59-A6E06BD7C7CF}" type="datetimeFigureOut">
              <a:rPr lang="en-US" smtClean="0"/>
              <a:t>3/15/2024</a:t>
            </a:fld>
            <a:endParaRPr lang="en-US"/>
          </a:p>
        </p:txBody>
      </p:sp>
      <p:sp>
        <p:nvSpPr>
          <p:cNvPr id="5" name="Footer Placeholder 4">
            <a:extLst>
              <a:ext uri="{FF2B5EF4-FFF2-40B4-BE49-F238E27FC236}">
                <a16:creationId xmlns:a16="http://schemas.microsoft.com/office/drawing/2014/main" id="{1082C5AC-EF81-4616-71B0-569C00D26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43B82-3128-1321-DB1E-FB800308B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EB12D-7FCF-428E-8DEC-C749C99C453D}" type="slidenum">
              <a:rPr lang="en-US" smtClean="0"/>
              <a:t>‹#›</a:t>
            </a:fld>
            <a:endParaRPr lang="en-US"/>
          </a:p>
        </p:txBody>
      </p:sp>
    </p:spTree>
    <p:extLst>
      <p:ext uri="{BB962C8B-B14F-4D97-AF65-F5344CB8AC3E}">
        <p14:creationId xmlns:p14="http://schemas.microsoft.com/office/powerpoint/2010/main" val="370512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504033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9D1A-35F6-29A6-074B-16B8DB1D6DE8}"/>
              </a:ext>
            </a:extLst>
          </p:cNvPr>
          <p:cNvSpPr>
            <a:spLocks noGrp="1"/>
          </p:cNvSpPr>
          <p:nvPr>
            <p:ph type="ctrTitle"/>
          </p:nvPr>
        </p:nvSpPr>
        <p:spPr/>
        <p:txBody>
          <a:bodyPr/>
          <a:lstStyle/>
          <a:p>
            <a:r>
              <a:rPr lang="en-US" b="1" dirty="0"/>
              <a:t>Black Box Testing</a:t>
            </a:r>
            <a:br>
              <a:rPr lang="en-US" dirty="0"/>
            </a:br>
            <a:r>
              <a:rPr lang="en-US" sz="4400" b="1" dirty="0"/>
              <a:t>Boundary Value Analysis</a:t>
            </a:r>
          </a:p>
        </p:txBody>
      </p:sp>
      <p:sp>
        <p:nvSpPr>
          <p:cNvPr id="3" name="Subtitle 2">
            <a:extLst>
              <a:ext uri="{FF2B5EF4-FFF2-40B4-BE49-F238E27FC236}">
                <a16:creationId xmlns:a16="http://schemas.microsoft.com/office/drawing/2014/main" id="{B565069D-18CA-A939-5485-5D963A8D4888}"/>
              </a:ext>
            </a:extLst>
          </p:cNvPr>
          <p:cNvSpPr>
            <a:spLocks noGrp="1"/>
          </p:cNvSpPr>
          <p:nvPr>
            <p:ph type="subTitle" idx="1"/>
          </p:nvPr>
        </p:nvSpPr>
        <p:spPr/>
        <p:txBody>
          <a:bodyPr/>
          <a:lstStyle/>
          <a:p>
            <a:r>
              <a:rPr lang="en-US" dirty="0"/>
              <a:t>Prepared by Chala Urgessa</a:t>
            </a:r>
          </a:p>
        </p:txBody>
      </p:sp>
    </p:spTree>
    <p:extLst>
      <p:ext uri="{BB962C8B-B14F-4D97-AF65-F5344CB8AC3E}">
        <p14:creationId xmlns:p14="http://schemas.microsoft.com/office/powerpoint/2010/main" val="320526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0" indent="0">
              <a:buNone/>
            </a:pPr>
            <a:r>
              <a:rPr lang="en-US" sz="2400"/>
              <a:t>The Previous date program takes a date as input and checks it for validity. If valid, it returns the previous date as its output.</a:t>
            </a:r>
          </a:p>
          <a:p>
            <a:pPr marL="0" indent="0">
              <a:buNone/>
            </a:pPr>
            <a:endParaRPr lang="en-US" sz="2400"/>
          </a:p>
          <a:p>
            <a:pPr marL="0" indent="0">
              <a:buNone/>
            </a:pPr>
            <a:r>
              <a:rPr lang="en-US" sz="2400"/>
              <a:t>With single fault assumption theory, 4n+1 test cases can be designed and which are equal to 13.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p>
        </p:txBody>
      </p:sp>
      <p:sp>
        <p:nvSpPr>
          <p:cNvPr id="3" name="Content Placeholder 2"/>
          <p:cNvSpPr>
            <a:spLocks noGrp="1"/>
          </p:cNvSpPr>
          <p:nvPr>
            <p:ph idx="1"/>
          </p:nvPr>
        </p:nvSpPr>
        <p:spPr>
          <a:xfrm>
            <a:off x="609600" y="1417639"/>
            <a:ext cx="10972800" cy="4708526"/>
          </a:xfrm>
        </p:spPr>
        <p:txBody>
          <a:bodyPr/>
          <a:lstStyle/>
          <a:p>
            <a:r>
              <a:rPr lang="en-US" sz="2000" dirty="0"/>
              <a:t>The boundary value test cases are:</a:t>
            </a:r>
          </a:p>
        </p:txBody>
      </p:sp>
      <p:pic>
        <p:nvPicPr>
          <p:cNvPr id="5" name="Picture 4" descr="Screenshot 2024-03-02 at 2.34.42 in the afternoon"/>
          <p:cNvPicPr>
            <a:picLocks noChangeAspect="1"/>
          </p:cNvPicPr>
          <p:nvPr/>
        </p:nvPicPr>
        <p:blipFill>
          <a:blip r:embed="rId2"/>
          <a:stretch>
            <a:fillRect/>
          </a:stretch>
        </p:blipFill>
        <p:spPr>
          <a:xfrm>
            <a:off x="2520950" y="1927123"/>
            <a:ext cx="7150100" cy="424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 Testing</a:t>
            </a:r>
          </a:p>
        </p:txBody>
      </p:sp>
      <p:sp>
        <p:nvSpPr>
          <p:cNvPr id="3" name="Content Placeholder 2"/>
          <p:cNvSpPr>
            <a:spLocks noGrp="1"/>
          </p:cNvSpPr>
          <p:nvPr>
            <p:ph idx="1"/>
          </p:nvPr>
        </p:nvSpPr>
        <p:spPr>
          <a:xfrm>
            <a:off x="820010" y="1545631"/>
            <a:ext cx="10081998" cy="5139649"/>
          </a:xfrm>
        </p:spPr>
        <p:txBody>
          <a:bodyPr/>
          <a:lstStyle/>
          <a:p>
            <a:pPr marL="0" indent="0">
              <a:buNone/>
            </a:pPr>
            <a:r>
              <a:rPr lang="en-US" sz="2000" dirty="0"/>
              <a:t>It is nothing but an extension of boundary value analysis. Here, we would like to see, what happens when the </a:t>
            </a:r>
            <a:r>
              <a:rPr lang="en-US" sz="2000" dirty="0">
                <a:solidFill>
                  <a:srgbClr val="FF0000"/>
                </a:solidFill>
              </a:rPr>
              <a:t>extreme values are exceeded</a:t>
            </a:r>
            <a:r>
              <a:rPr lang="en-US" sz="2000" dirty="0"/>
              <a:t> with a value slightly greater than the </a:t>
            </a:r>
            <a:r>
              <a:rPr lang="en-US" sz="2000" dirty="0">
                <a:solidFill>
                  <a:srgbClr val="FF0000"/>
                </a:solidFill>
              </a:rPr>
              <a:t>maximum</a:t>
            </a:r>
            <a:r>
              <a:rPr lang="en-US" sz="2000" dirty="0"/>
              <a:t>, and a value slightly less than the </a:t>
            </a:r>
            <a:r>
              <a:rPr lang="en-US" sz="2000" dirty="0">
                <a:solidFill>
                  <a:srgbClr val="FF0000"/>
                </a:solidFill>
              </a:rPr>
              <a:t>minimum</a:t>
            </a:r>
            <a:r>
              <a:rPr lang="en-US" sz="2000" dirty="0"/>
              <a:t>. </a:t>
            </a:r>
          </a:p>
          <a:p>
            <a:r>
              <a:rPr lang="en-US" sz="2150" dirty="0"/>
              <a:t>It means, we want to go outside the legitimate boundary of the input domain. This extended form of boundary value analysis is called </a:t>
            </a:r>
            <a:r>
              <a:rPr lang="en-US" sz="2150" dirty="0">
                <a:solidFill>
                  <a:srgbClr val="FF0000"/>
                </a:solidFill>
              </a:rPr>
              <a:t>robustness testing </a:t>
            </a:r>
            <a:r>
              <a:rPr lang="en-US" sz="2150" dirty="0"/>
              <a:t>and is shown in the next slide.</a:t>
            </a:r>
          </a:p>
          <a:p>
            <a:pPr marL="0" indent="0">
              <a:buNone/>
            </a:pPr>
            <a:endParaRPr lang="en-US" sz="1750" dirty="0"/>
          </a:p>
          <a:p>
            <a:pPr marL="0" indent="0">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BVA Robustness Testing</a:t>
            </a:r>
          </a:p>
        </p:txBody>
      </p:sp>
      <p:pic>
        <p:nvPicPr>
          <p:cNvPr id="4" name="Content Placeholder 3"/>
          <p:cNvPicPr>
            <a:picLocks noGrp="1" noChangeAspect="1"/>
          </p:cNvPicPr>
          <p:nvPr>
            <p:ph idx="1"/>
          </p:nvPr>
        </p:nvPicPr>
        <p:blipFill>
          <a:blip r:embed="rId2"/>
          <a:stretch>
            <a:fillRect/>
          </a:stretch>
        </p:blipFill>
        <p:spPr>
          <a:xfrm>
            <a:off x="3429001" y="3242946"/>
            <a:ext cx="4952365" cy="2969895"/>
          </a:xfrm>
          <a:prstGeom prst="rect">
            <a:avLst/>
          </a:prstGeom>
        </p:spPr>
      </p:pic>
      <p:sp>
        <p:nvSpPr>
          <p:cNvPr id="5" name="Text Box 4"/>
          <p:cNvSpPr txBox="1"/>
          <p:nvPr/>
        </p:nvSpPr>
        <p:spPr>
          <a:xfrm>
            <a:off x="3810001" y="6212840"/>
            <a:ext cx="5290185" cy="645160"/>
          </a:xfrm>
          <a:prstGeom prst="rect">
            <a:avLst/>
          </a:prstGeom>
          <a:noFill/>
        </p:spPr>
        <p:txBody>
          <a:bodyPr wrap="square" rtlCol="0">
            <a:spAutoFit/>
          </a:bodyPr>
          <a:lstStyle/>
          <a:p>
            <a:pPr fontAlgn="base">
              <a:spcBef>
                <a:spcPct val="0"/>
              </a:spcBef>
              <a:spcAft>
                <a:spcPct val="0"/>
              </a:spcAft>
            </a:pPr>
            <a:r>
              <a:rPr lang="en-US">
                <a:solidFill>
                  <a:prstClr val="black"/>
                </a:solidFill>
                <a:latin typeface="Arial" panose="020B0604020202020204" pitchFamily="34" charset="0"/>
              </a:rPr>
              <a:t>Robustness test cases for two variables x and y with range [100, 300] each</a:t>
            </a:r>
          </a:p>
        </p:txBody>
      </p:sp>
      <p:sp>
        <p:nvSpPr>
          <p:cNvPr id="7" name="Text Box 6"/>
          <p:cNvSpPr txBox="1"/>
          <p:nvPr/>
        </p:nvSpPr>
        <p:spPr>
          <a:xfrm>
            <a:off x="1981200" y="1382396"/>
            <a:ext cx="8229600" cy="1753235"/>
          </a:xfrm>
          <a:prstGeom prst="rect">
            <a:avLst/>
          </a:prstGeom>
          <a:noFill/>
        </p:spPr>
        <p:txBody>
          <a:bodyPr wrap="square" rtlCol="0" anchor="t">
            <a:spAutoFit/>
          </a:bodyPr>
          <a:lstStyle/>
          <a:p>
            <a:pPr fontAlgn="base">
              <a:spcBef>
                <a:spcPct val="0"/>
              </a:spcBef>
              <a:spcAft>
                <a:spcPct val="0"/>
              </a:spcAft>
            </a:pPr>
            <a:r>
              <a:rPr lang="en-US">
                <a:solidFill>
                  <a:prstClr val="black"/>
                </a:solidFill>
                <a:latin typeface="Arial" panose="020B0604020202020204" pitchFamily="34" charset="0"/>
                <a:sym typeface="+mn-ea"/>
              </a:rPr>
              <a:t>There are four additional test cases which are outside the legitimate input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domain. Hence total test cases in robustness testing are </a:t>
            </a:r>
            <a:r>
              <a:rPr lang="en-US" b="1">
                <a:solidFill>
                  <a:prstClr val="black"/>
                </a:solidFill>
                <a:latin typeface="Arial" panose="020B0604020202020204" pitchFamily="34" charset="0"/>
                <a:sym typeface="+mn-ea"/>
              </a:rPr>
              <a:t>6n+1</a:t>
            </a:r>
            <a:r>
              <a:rPr lang="en-US">
                <a:solidFill>
                  <a:prstClr val="black"/>
                </a:solidFill>
                <a:latin typeface="Arial" panose="020B0604020202020204" pitchFamily="34" charset="0"/>
                <a:sym typeface="+mn-ea"/>
              </a:rPr>
              <a:t>, where n is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the number of </a:t>
            </a:r>
            <a:r>
              <a:rPr lang="en-US" b="1">
                <a:solidFill>
                  <a:prstClr val="black"/>
                </a:solidFill>
                <a:latin typeface="Arial" panose="020B0604020202020204" pitchFamily="34" charset="0"/>
                <a:sym typeface="+mn-ea"/>
              </a:rPr>
              <a:t>input variables</a:t>
            </a:r>
            <a:r>
              <a:rPr lang="en-US">
                <a:solidFill>
                  <a:prstClr val="black"/>
                </a:solidFill>
                <a:latin typeface="Arial" panose="020B0604020202020204" pitchFamily="34" charset="0"/>
                <a:sym typeface="+mn-ea"/>
              </a:rPr>
              <a:t>. So, 13 test cases are:</a:t>
            </a:r>
            <a:endParaRPr lang="en-US">
              <a:solidFill>
                <a:prstClr val="black"/>
              </a:solidFill>
              <a:latin typeface="Arial" panose="020B0604020202020204" pitchFamily="34" charset="0"/>
            </a:endParaRPr>
          </a:p>
          <a:p>
            <a:pPr fontAlgn="base">
              <a:spcBef>
                <a:spcPct val="0"/>
              </a:spcBef>
              <a:spcAft>
                <a:spcPct val="0"/>
              </a:spcAft>
            </a:pP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(200,99), (200,100), (200,101), (200,200), (200,299), (200,300)</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(200,301), (99,200), (100,200), (101,200), (299,200), (300,200), (301,200)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Worst-case testing</a:t>
            </a:r>
          </a:p>
        </p:txBody>
      </p:sp>
      <p:sp>
        <p:nvSpPr>
          <p:cNvPr id="3" name="Content Placeholder 2"/>
          <p:cNvSpPr>
            <a:spLocks noGrp="1"/>
          </p:cNvSpPr>
          <p:nvPr>
            <p:ph idx="1"/>
          </p:nvPr>
        </p:nvSpPr>
        <p:spPr/>
        <p:txBody>
          <a:bodyPr/>
          <a:lstStyle/>
          <a:p>
            <a:pPr marL="0" indent="0">
              <a:buNone/>
            </a:pPr>
            <a:r>
              <a:rPr lang="en-US" sz="2000" dirty="0">
                <a:sym typeface="+mn-ea"/>
              </a:rPr>
              <a:t>If we reject “single fault” assumption theory of reliability and may like to see what happens when more than one variable has an extreme value. In electronic circuits analysis, this is called “worst-case analysis”. </a:t>
            </a:r>
          </a:p>
          <a:p>
            <a:pPr marL="0" indent="0">
              <a:buNone/>
            </a:pPr>
            <a:endParaRPr lang="en-US" sz="2000" dirty="0">
              <a:sym typeface="+mn-ea"/>
            </a:endParaRPr>
          </a:p>
          <a:p>
            <a:pPr marL="0" indent="0">
              <a:buNone/>
            </a:pPr>
            <a:r>
              <a:rPr lang="en-US" sz="2000" dirty="0">
                <a:sym typeface="+mn-ea"/>
              </a:rPr>
              <a:t>It is more thorough in the sense that boundary value test cases are a proper subset of worst-case test cases. It requires more effort. Worst-case testing for a function of n variables generates </a:t>
            </a:r>
            <a:r>
              <a:rPr lang="en-US" sz="2000" b="1" i="1" dirty="0">
                <a:solidFill>
                  <a:srgbClr val="FF0000"/>
                </a:solidFill>
                <a:sym typeface="+mn-ea"/>
              </a:rPr>
              <a:t>5n</a:t>
            </a:r>
            <a:r>
              <a:rPr lang="en-US" sz="2000" dirty="0">
                <a:sym typeface="+mn-ea"/>
              </a:rPr>
              <a:t> test cases as opposed to </a:t>
            </a:r>
            <a:r>
              <a:rPr lang="en-US" sz="2000" b="1" i="1" dirty="0">
                <a:solidFill>
                  <a:srgbClr val="FF0000"/>
                </a:solidFill>
                <a:sym typeface="+mn-ea"/>
              </a:rPr>
              <a:t>4n+1 </a:t>
            </a:r>
            <a:r>
              <a:rPr lang="en-US" sz="2000" dirty="0">
                <a:sym typeface="+mn-ea"/>
              </a:rPr>
              <a:t>test cases for BVA. Our two variables example will have </a:t>
            </a:r>
            <a:r>
              <a:rPr lang="en-US" sz="2000" b="1" i="1" dirty="0">
                <a:solidFill>
                  <a:srgbClr val="FF0000"/>
                </a:solidFill>
                <a:sym typeface="+mn-ea"/>
              </a:rPr>
              <a:t>5</a:t>
            </a:r>
            <a:r>
              <a:rPr lang="en-US" sz="2000" b="1" i="1" baseline="30000" dirty="0">
                <a:solidFill>
                  <a:srgbClr val="FF0000"/>
                </a:solidFill>
                <a:sym typeface="+mn-ea"/>
              </a:rPr>
              <a:t>n</a:t>
            </a:r>
            <a:r>
              <a:rPr lang="en-US" sz="2000" b="1" i="1" dirty="0">
                <a:solidFill>
                  <a:srgbClr val="FF0000"/>
                </a:solidFill>
                <a:sym typeface="+mn-ea"/>
              </a:rPr>
              <a:t>=25 </a:t>
            </a:r>
            <a:r>
              <a:rPr lang="en-US" sz="2000" dirty="0">
                <a:sym typeface="+mn-ea"/>
              </a:rPr>
              <a:t>test cases and are given in the table as shown in the next slide.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955"/>
            <a:ext cx="8229600" cy="528320"/>
          </a:xfrm>
        </p:spPr>
        <p:txBody>
          <a:bodyPr/>
          <a:lstStyle/>
          <a:p>
            <a:pPr algn="l"/>
            <a:r>
              <a:rPr lang="en-US" sz="2000" b="1" dirty="0"/>
              <a:t>Table: </a:t>
            </a:r>
            <a:r>
              <a:rPr lang="en-US" sz="2000" dirty="0"/>
              <a:t>Worst cases test inputs for two variables example</a:t>
            </a:r>
          </a:p>
        </p:txBody>
      </p:sp>
      <p:pic>
        <p:nvPicPr>
          <p:cNvPr id="4" name="Content Placeholder 3"/>
          <p:cNvPicPr>
            <a:picLocks noGrp="1" noChangeAspect="1"/>
          </p:cNvPicPr>
          <p:nvPr>
            <p:ph idx="1"/>
          </p:nvPr>
        </p:nvPicPr>
        <p:blipFill>
          <a:blip r:embed="rId2"/>
          <a:stretch>
            <a:fillRect/>
          </a:stretch>
        </p:blipFill>
        <p:spPr>
          <a:xfrm>
            <a:off x="2133601" y="858520"/>
            <a:ext cx="7506335" cy="5360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8.4</a:t>
            </a:r>
          </a:p>
        </p:txBody>
      </p:sp>
      <p:sp>
        <p:nvSpPr>
          <p:cNvPr id="3" name="Content Placeholder 2"/>
          <p:cNvSpPr>
            <a:spLocks noGrp="1"/>
          </p:cNvSpPr>
          <p:nvPr>
            <p:ph idx="1"/>
          </p:nvPr>
        </p:nvSpPr>
        <p:spPr/>
        <p:txBody>
          <a:bodyPr/>
          <a:lstStyle/>
          <a:p>
            <a:r>
              <a:rPr lang="en-US" dirty="0"/>
              <a:t>Consider the program for the determination of nature of roots of a quadratic equation as explained in example 3.1. Design the Robust test case and worst test cases for this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p:txBody>
          <a:bodyPr/>
          <a:lstStyle/>
          <a:p>
            <a:pPr marL="0" indent="0">
              <a:buNone/>
            </a:pPr>
            <a:r>
              <a:rPr lang="en-US"/>
              <a:t>github (robust_test_case.md)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8.5: Home Work</a:t>
            </a:r>
          </a:p>
        </p:txBody>
      </p:sp>
      <p:sp>
        <p:nvSpPr>
          <p:cNvPr id="3" name="Content Placeholder 2"/>
          <p:cNvSpPr>
            <a:spLocks noGrp="1"/>
          </p:cNvSpPr>
          <p:nvPr>
            <p:ph idx="1"/>
          </p:nvPr>
        </p:nvSpPr>
        <p:spPr/>
        <p:txBody>
          <a:bodyPr/>
          <a:lstStyle/>
          <a:p>
            <a:pPr marL="0" indent="0">
              <a:buNone/>
            </a:pPr>
            <a:r>
              <a:rPr lang="en-US" dirty="0"/>
              <a:t>Consider the program for the determination of previous date in a calendar as explained in example  3.3. Design the robust and worst test case for this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r>
              <a:rPr lang="en-US" b="1" dirty="0"/>
              <a:t> (BVA)</a:t>
            </a:r>
          </a:p>
        </p:txBody>
      </p:sp>
      <p:sp>
        <p:nvSpPr>
          <p:cNvPr id="6147" name="Content Placeholder 2"/>
          <p:cNvSpPr>
            <a:spLocks noGrp="1"/>
          </p:cNvSpPr>
          <p:nvPr>
            <p:ph idx="1"/>
          </p:nvPr>
        </p:nvSpPr>
        <p:spPr>
          <a:xfrm>
            <a:off x="1981200" y="1447801"/>
            <a:ext cx="8229600" cy="5201285"/>
          </a:xfrm>
        </p:spPr>
        <p:txBody>
          <a:bodyPr vert="horz" wrap="square" lIns="91440" tIns="45720" rIns="91440" bIns="45720" numCol="1" anchor="t" anchorCtr="0" compatLnSpc="1"/>
          <a:lstStyle/>
          <a:p>
            <a:pPr algn="just" eaLnBrk="1" hangingPunct="1">
              <a:buClr>
                <a:schemeClr val="hlink"/>
              </a:buClr>
              <a:buSzPct val="70000"/>
              <a:buNone/>
              <a:defRPr/>
            </a:pPr>
            <a:r>
              <a:rPr lang="en-US" sz="2400" dirty="0"/>
              <a:t>		This method leads to a selection of test cases that exercise boundary values. It complements equivalence partitioning since it selects test cases at the edges of a class. Rather than focusing on input conditions solely, BVA derives test cases from the output domain also.</a:t>
            </a:r>
          </a:p>
          <a:p>
            <a:pPr algn="just" eaLnBrk="1" hangingPunct="1">
              <a:buClr>
                <a:schemeClr val="hlink"/>
              </a:buClr>
              <a:buSzPct val="70000"/>
              <a:buNone/>
              <a:defRPr/>
            </a:pPr>
            <a:r>
              <a:rPr lang="en-US" sz="2400" b="1" dirty="0"/>
              <a:t>	</a:t>
            </a:r>
          </a:p>
          <a:p>
            <a:pPr algn="just" eaLnBrk="1" hangingPunct="1">
              <a:buClr>
                <a:schemeClr val="hlink"/>
              </a:buClr>
              <a:buSzPct val="70000"/>
              <a:buNone/>
              <a:defRPr/>
            </a:pPr>
            <a:r>
              <a:rPr lang="en-US" sz="2400" b="1" dirty="0"/>
              <a:t>	Characteristics: </a:t>
            </a:r>
          </a:p>
          <a:p>
            <a:pPr marL="914400" lvl="1" indent="-457200" algn="just" eaLnBrk="1" hangingPunct="1">
              <a:buClr>
                <a:schemeClr val="hlink"/>
              </a:buClr>
              <a:buSzPct val="70000"/>
              <a:buFont typeface="+mj-lt"/>
              <a:buAutoNum type="arabicPeriod"/>
              <a:defRPr/>
            </a:pPr>
            <a:r>
              <a:rPr lang="en-US" sz="2000" dirty="0"/>
              <a:t>Large number of errors tend to occur at boundaries of the input domain.</a:t>
            </a:r>
          </a:p>
          <a:p>
            <a:pPr marL="914400" lvl="1" indent="-457200" algn="just" eaLnBrk="1" hangingPunct="1">
              <a:buClr>
                <a:schemeClr val="hlink"/>
              </a:buClr>
              <a:buSzPct val="70000"/>
              <a:buFont typeface="+mj-lt"/>
              <a:buAutoNum type="arabicPeriod"/>
              <a:defRPr/>
            </a:pPr>
            <a:r>
              <a:rPr lang="en-US" sz="2000" dirty="0"/>
              <a:t>BVA leads to selection of test cases that exercise boundary values.</a:t>
            </a:r>
          </a:p>
          <a:p>
            <a:pPr marL="914400" lvl="1" indent="-457200" algn="just" eaLnBrk="1" hangingPunct="1">
              <a:buClr>
                <a:schemeClr val="hlink"/>
              </a:buClr>
              <a:buSzPct val="70000"/>
              <a:buFont typeface="+mj-lt"/>
              <a:buAutoNum type="arabicPeriod"/>
              <a:defRPr/>
            </a:pPr>
            <a:r>
              <a:rPr lang="en-US" sz="2000" dirty="0"/>
              <a:t>BVA complements equivalence partitioning. Rather than select any element in an equivalence class, select those at the ''edge' of the class</a:t>
            </a:r>
            <a:r>
              <a:rPr lang="en-US" sz="2400" dirty="0"/>
              <a:t>.</a:t>
            </a:r>
            <a:endParaRPr lang="en-GB" kern="0" dirty="0">
              <a:effectLst>
                <a:outerShdw blurRad="38100" dist="38100" dir="2700000" algn="tl">
                  <a:srgbClr val="000000"/>
                </a:outerShdw>
              </a:effectLst>
            </a:endParaRPr>
          </a:p>
          <a:p>
            <a:pPr algn="just">
              <a:buNone/>
              <a:defRPr/>
            </a:pP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p>
        </p:txBody>
      </p:sp>
      <p:sp>
        <p:nvSpPr>
          <p:cNvPr id="6147" name="Content Placeholder 2"/>
          <p:cNvSpPr>
            <a:spLocks noGrp="1"/>
          </p:cNvSpPr>
          <p:nvPr>
            <p:ph idx="1"/>
          </p:nvPr>
        </p:nvSpPr>
        <p:spPr>
          <a:xfrm>
            <a:off x="1981200" y="1447801"/>
            <a:ext cx="8229600" cy="4525963"/>
          </a:xfrm>
        </p:spPr>
        <p:txBody>
          <a:bodyPr vert="horz" wrap="square" lIns="91440" tIns="45720" rIns="91440" bIns="45720" numCol="1" anchor="t" anchorCtr="0" compatLnSpc="1"/>
          <a:lstStyle/>
          <a:p>
            <a:pPr algn="just" eaLnBrk="1" hangingPunct="1">
              <a:buClr>
                <a:schemeClr val="hlink"/>
              </a:buClr>
              <a:buSzPct val="70000"/>
              <a:buNone/>
              <a:defRPr/>
            </a:pPr>
            <a:r>
              <a:rPr lang="en-US" sz="2400" b="1" dirty="0"/>
              <a:t>Boundary Value Analysis Guidelines</a:t>
            </a:r>
          </a:p>
          <a:p>
            <a:pPr marL="457200" indent="-457200" algn="just" eaLnBrk="1" hangingPunct="1">
              <a:buClr>
                <a:schemeClr val="hlink"/>
              </a:buClr>
              <a:buSzPct val="70000"/>
              <a:buFont typeface="+mj-lt"/>
              <a:buAutoNum type="arabicPeriod"/>
              <a:defRPr/>
            </a:pPr>
            <a:r>
              <a:rPr lang="en-US" sz="2400" dirty="0"/>
              <a:t>For input ranges bounded by a and b, test cases should include values a and b and just above and just below a and b respectively.</a:t>
            </a:r>
          </a:p>
          <a:p>
            <a:pPr marL="457200" indent="-457200" algn="just" eaLnBrk="1" hangingPunct="1">
              <a:buClr>
                <a:schemeClr val="hlink"/>
              </a:buClr>
              <a:buSzPct val="70000"/>
              <a:buFont typeface="+mj-lt"/>
              <a:buAutoNum type="arabicPeriod"/>
              <a:defRPr/>
            </a:pPr>
            <a:r>
              <a:rPr lang="en-US" sz="2400" dirty="0"/>
              <a:t>If an input condition specifies a number of values, test cases should be developed to exercise the minimum and maximum numbers and values just above and below these limits. </a:t>
            </a:r>
          </a:p>
          <a:p>
            <a:pPr marL="457200" indent="-457200" algn="just" eaLnBrk="1" hangingPunct="1">
              <a:buClr>
                <a:schemeClr val="hlink"/>
              </a:buClr>
              <a:buSzPct val="70000"/>
              <a:buFont typeface="+mj-lt"/>
              <a:buAutoNum type="arabicPeriod"/>
              <a:defRPr/>
            </a:pPr>
            <a:r>
              <a:rPr lang="en-US" sz="2400" dirty="0"/>
              <a:t>Apply guidelines 1 and 2 to the output. </a:t>
            </a:r>
          </a:p>
          <a:p>
            <a:pPr marL="457200" indent="-457200" algn="just" eaLnBrk="1" hangingPunct="1">
              <a:buClr>
                <a:schemeClr val="hlink"/>
              </a:buClr>
              <a:buSzPct val="70000"/>
              <a:buFont typeface="+mj-lt"/>
              <a:buAutoNum type="arabicPeriod"/>
              <a:defRPr/>
            </a:pPr>
            <a:r>
              <a:rPr lang="en-US" sz="2400" dirty="0"/>
              <a:t>If internal data structures have prescribed boundaries, a test case should be designed to exercise the data structure at its boundary. </a:t>
            </a:r>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40" name="Picture 3"/>
          <p:cNvPicPr>
            <a:picLocks noChangeAspect="1"/>
          </p:cNvPicPr>
          <p:nvPr/>
        </p:nvPicPr>
        <p:blipFill>
          <a:blip r:embed="rId7"/>
          <a:stretch>
            <a:fillRect/>
          </a:stretch>
        </p:blipFill>
        <p:spPr>
          <a:xfrm>
            <a:off x="2184401" y="1447800"/>
            <a:ext cx="7942263" cy="4343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5" name="Picture 2"/>
          <p:cNvPicPr>
            <a:picLocks noChangeAspect="1"/>
          </p:cNvPicPr>
          <p:nvPr/>
        </p:nvPicPr>
        <p:blipFill>
          <a:blip r:embed="rId7"/>
          <a:stretch>
            <a:fillRect/>
          </a:stretch>
        </p:blipFill>
        <p:spPr>
          <a:xfrm>
            <a:off x="2154238" y="1460501"/>
            <a:ext cx="7924800" cy="45942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3.4</a:t>
            </a:r>
          </a:p>
        </p:txBody>
      </p:sp>
      <p:sp>
        <p:nvSpPr>
          <p:cNvPr id="3" name="Content Placeholder 2"/>
          <p:cNvSpPr>
            <a:spLocks noGrp="1"/>
          </p:cNvSpPr>
          <p:nvPr>
            <p:ph idx="1"/>
          </p:nvPr>
        </p:nvSpPr>
        <p:spPr/>
        <p:txBody>
          <a:bodyPr/>
          <a:lstStyle/>
          <a:p>
            <a:pPr marL="0" indent="0">
              <a:buNone/>
            </a:pPr>
            <a:r>
              <a:rPr lang="en-US" sz="2000" dirty="0"/>
              <a:t>Consider the program for the determination of the nature of roots of a quadratic equation as explained in </a:t>
            </a:r>
            <a:r>
              <a:rPr lang="en-US" sz="2000" b="1" i="1" dirty="0"/>
              <a:t>example 3.1</a:t>
            </a:r>
            <a:r>
              <a:rPr lang="en-US" sz="2000" dirty="0"/>
              <a:t>. Design the boundary value test cases.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0" indent="0">
              <a:buNone/>
            </a:pPr>
            <a:r>
              <a:rPr lang="en-US" sz="2000" dirty="0"/>
              <a:t>Quadratic equation will be of type:</a:t>
            </a:r>
          </a:p>
          <a:p>
            <a:pPr marL="0" indent="0">
              <a:buNone/>
            </a:pPr>
            <a:r>
              <a:rPr lang="en-US" sz="2000" dirty="0"/>
              <a:t>		ax</a:t>
            </a:r>
            <a:r>
              <a:rPr lang="en-US" sz="2000" baseline="30000" dirty="0"/>
              <a:t>2</a:t>
            </a:r>
            <a:r>
              <a:rPr lang="en-US" sz="2000" dirty="0"/>
              <a:t>+bx+c=0</a:t>
            </a:r>
          </a:p>
          <a:p>
            <a:pPr marL="0" indent="0">
              <a:buNone/>
            </a:pPr>
            <a:r>
              <a:rPr lang="en-US" sz="2000" dirty="0"/>
              <a:t>	Roots are real if (b</a:t>
            </a:r>
            <a:r>
              <a:rPr lang="en-US" sz="2000" baseline="30000" dirty="0"/>
              <a:t>2</a:t>
            </a:r>
            <a:r>
              <a:rPr lang="en-US" sz="2000" dirty="0"/>
              <a:t>-4ac)&gt;0</a:t>
            </a:r>
          </a:p>
          <a:p>
            <a:pPr marL="0" indent="0">
              <a:buNone/>
            </a:pPr>
            <a:r>
              <a:rPr lang="en-US" sz="2000" dirty="0"/>
              <a:t>	Roots are imaginary if (b</a:t>
            </a:r>
            <a:r>
              <a:rPr lang="en-US" sz="2000" baseline="30000" dirty="0"/>
              <a:t>2</a:t>
            </a:r>
            <a:r>
              <a:rPr lang="en-US" sz="2000" dirty="0"/>
              <a:t>-4ac)&lt;0</a:t>
            </a:r>
          </a:p>
          <a:p>
            <a:pPr marL="0" indent="0">
              <a:buNone/>
            </a:pPr>
            <a:r>
              <a:rPr lang="en-US" sz="2000" dirty="0"/>
              <a:t>	Roots are equal if (b</a:t>
            </a:r>
            <a:r>
              <a:rPr lang="en-US" sz="2000" baseline="30000" dirty="0"/>
              <a:t>2</a:t>
            </a:r>
            <a:r>
              <a:rPr lang="en-US" sz="2000" dirty="0"/>
              <a:t>-4ac)=0</a:t>
            </a:r>
          </a:p>
          <a:p>
            <a:pPr marL="0" indent="0">
              <a:buNone/>
            </a:pPr>
            <a:r>
              <a:rPr lang="en-US" sz="2000" dirty="0"/>
              <a:t>	The equation is not quadratic if a=0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a:t>
            </a:r>
          </a:p>
        </p:txBody>
      </p:sp>
      <p:sp>
        <p:nvSpPr>
          <p:cNvPr id="3" name="Content Placeholder 2"/>
          <p:cNvSpPr>
            <a:spLocks noGrp="1"/>
          </p:cNvSpPr>
          <p:nvPr>
            <p:ph idx="1"/>
          </p:nvPr>
        </p:nvSpPr>
        <p:spPr/>
        <p:txBody>
          <a:bodyPr/>
          <a:lstStyle/>
          <a:p>
            <a:pPr marL="0" indent="0">
              <a:buNone/>
            </a:pPr>
            <a:r>
              <a:rPr lang="en-US" dirty="0"/>
              <a:t>The boundary value test cases are :</a:t>
            </a:r>
          </a:p>
        </p:txBody>
      </p:sp>
      <p:pic>
        <p:nvPicPr>
          <p:cNvPr id="5" name="Picture 4" descr="Screenshot 2024-03-02 at 11.24.57 in the morning"/>
          <p:cNvPicPr>
            <a:picLocks noChangeAspect="1"/>
          </p:cNvPicPr>
          <p:nvPr/>
        </p:nvPicPr>
        <p:blipFill>
          <a:blip r:embed="rId2"/>
          <a:stretch>
            <a:fillRect/>
          </a:stretch>
        </p:blipFill>
        <p:spPr>
          <a:xfrm>
            <a:off x="2057400" y="2133601"/>
            <a:ext cx="8124190" cy="4544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Example 3.5: Class Activity</a:t>
            </a:r>
          </a:p>
        </p:txBody>
      </p:sp>
      <p:sp>
        <p:nvSpPr>
          <p:cNvPr id="3" name="Content Placeholder 2"/>
          <p:cNvSpPr>
            <a:spLocks noGrp="1"/>
          </p:cNvSpPr>
          <p:nvPr>
            <p:ph idx="1"/>
          </p:nvPr>
        </p:nvSpPr>
        <p:spPr/>
        <p:txBody>
          <a:bodyPr/>
          <a:lstStyle/>
          <a:p>
            <a:pPr marL="0" indent="0">
              <a:buNone/>
            </a:pPr>
            <a:r>
              <a:rPr lang="en-US" sz="2400" dirty="0"/>
              <a:t>Consider the program for the determination of the previous date in a calendar as explained in example  3.3. Design the boundary value test cases.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799</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Calibri Light</vt:lpstr>
      <vt:lpstr>Office Theme</vt:lpstr>
      <vt:lpstr>1_Office Theme</vt:lpstr>
      <vt:lpstr>Black Box Testing Boundary Value Analysis</vt:lpstr>
      <vt:lpstr>Boundary Value Analysis (BVA)</vt:lpstr>
      <vt:lpstr>Boundary Value Analysis</vt:lpstr>
      <vt:lpstr>Boundary Value Analysis</vt:lpstr>
      <vt:lpstr>Boundary Value Analysis</vt:lpstr>
      <vt:lpstr>Example 3.4</vt:lpstr>
      <vt:lpstr>Solution</vt:lpstr>
      <vt:lpstr>Solution (cont...)</vt:lpstr>
      <vt:lpstr> Example 3.5: Class Activity</vt:lpstr>
      <vt:lpstr>Solution</vt:lpstr>
      <vt:lpstr>Cont ...</vt:lpstr>
      <vt:lpstr>Robustness Testing</vt:lpstr>
      <vt:lpstr>BVA Robustness Testing</vt:lpstr>
      <vt:lpstr>Worst-case testing</vt:lpstr>
      <vt:lpstr>Table: Worst cases test inputs for two variables example</vt:lpstr>
      <vt:lpstr>Example 8.4</vt:lpstr>
      <vt:lpstr>Solution</vt:lpstr>
      <vt:lpstr>Example 8.5: Home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Chala Urgessa</dc:creator>
  <cp:lastModifiedBy>Chala Urgessa</cp:lastModifiedBy>
  <cp:revision>21</cp:revision>
  <dcterms:created xsi:type="dcterms:W3CDTF">2024-03-15T10:41:16Z</dcterms:created>
  <dcterms:modified xsi:type="dcterms:W3CDTF">2024-03-15T10:54:20Z</dcterms:modified>
</cp:coreProperties>
</file>