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79" r:id="rId7"/>
    <p:sldId id="260" r:id="rId8"/>
    <p:sldId id="261" r:id="rId9"/>
    <p:sldId id="262" r:id="rId10"/>
    <p:sldId id="263" r:id="rId11"/>
    <p:sldId id="264" r:id="rId12"/>
    <p:sldId id="265" r:id="rId13"/>
    <p:sldId id="267" r:id="rId14"/>
    <p:sldId id="266" r:id="rId15"/>
    <p:sldId id="269" r:id="rId16"/>
    <p:sldId id="272"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a:t>Prepared by Chala Urgessa</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sp>
        <p:nvSpPr>
          <p:cNvPr id="3" name="Content Placeholder 2"/>
          <p:cNvSpPr>
            <a:spLocks noGrp="1"/>
          </p:cNvSpPr>
          <p:nvPr>
            <p:ph idx="1"/>
          </p:nvPr>
        </p:nvSpPr>
        <p:spPr/>
        <p:txBody>
          <a:bodyPr/>
          <a:lstStyle/>
          <a:p>
            <a:pPr marL="0" indent="0">
              <a:buNone/>
            </a:pPr>
            <a:r>
              <a:rPr lang="en-US" sz="2200"/>
              <a:t>We may have another set of test cases based on </a:t>
            </a:r>
            <a:r>
              <a:rPr lang="en-US" sz="2200" b="1" i="1"/>
              <a:t>input domain</a:t>
            </a:r>
            <a:r>
              <a:rPr lang="en-US" sz="2200"/>
              <a:t>.</a:t>
            </a:r>
            <a:endParaRPr lang="en-US" sz="2200"/>
          </a:p>
          <a:p>
            <a:pPr marL="457200" lvl="1" indent="0">
              <a:buNone/>
            </a:pPr>
            <a:r>
              <a:rPr lang="en-US" sz="2200"/>
              <a:t>I1= {a: a = 0}</a:t>
            </a:r>
            <a:endParaRPr lang="en-US" sz="2200"/>
          </a:p>
          <a:p>
            <a:pPr marL="457200" lvl="1" indent="0">
              <a:buNone/>
            </a:pPr>
            <a:r>
              <a:rPr lang="en-US" sz="2200"/>
              <a:t>I2= {a: a &lt; 0}</a:t>
            </a:r>
            <a:endParaRPr lang="en-US" sz="2200"/>
          </a:p>
          <a:p>
            <a:pPr marL="457200" lvl="1" indent="0">
              <a:buNone/>
            </a:pPr>
            <a:r>
              <a:rPr lang="en-US" sz="2200"/>
              <a:t>I3= {a: 1 ≤ a ≤ 100}</a:t>
            </a:r>
            <a:endParaRPr lang="en-US" sz="2200"/>
          </a:p>
          <a:p>
            <a:pPr marL="457200" lvl="1" indent="0">
              <a:buNone/>
            </a:pPr>
            <a:r>
              <a:rPr lang="en-US" sz="2200"/>
              <a:t>I4= {a: a &gt; 100}</a:t>
            </a:r>
            <a:endParaRPr lang="en-US" sz="2200"/>
          </a:p>
          <a:p>
            <a:pPr marL="457200" lvl="1" indent="0">
              <a:buNone/>
            </a:pPr>
            <a:r>
              <a:rPr lang="en-US" sz="2200"/>
              <a:t>I5= {b: 0 ≤ b ≤ 100}</a:t>
            </a:r>
            <a:endParaRPr lang="en-US" sz="2200"/>
          </a:p>
          <a:p>
            <a:pPr marL="457200" lvl="1" indent="0">
              <a:buNone/>
            </a:pPr>
            <a:r>
              <a:rPr lang="en-US" sz="2200"/>
              <a:t>I6= {b: b &lt; 0}</a:t>
            </a:r>
            <a:endParaRPr lang="en-US" sz="2200"/>
          </a:p>
          <a:p>
            <a:pPr marL="457200" lvl="1" indent="0">
              <a:buNone/>
            </a:pPr>
            <a:r>
              <a:rPr lang="en-US" sz="2200"/>
              <a:t>I7= {b: b &gt; 100}</a:t>
            </a:r>
            <a:endParaRPr lang="en-US" sz="2200"/>
          </a:p>
          <a:p>
            <a:pPr marL="457200" lvl="1" indent="0">
              <a:buNone/>
            </a:pPr>
            <a:r>
              <a:rPr lang="en-US" sz="2200"/>
              <a:t>I8= {c: 0 ≤ c ≤ 100}</a:t>
            </a:r>
            <a:endParaRPr lang="en-US" sz="2200"/>
          </a:p>
          <a:p>
            <a:pPr marL="457200" lvl="1" indent="0">
              <a:buNone/>
            </a:pPr>
            <a:r>
              <a:rPr lang="en-US" sz="2200"/>
              <a:t>I9= {c: c &lt; 0}</a:t>
            </a:r>
            <a:endParaRPr lang="en-US" sz="2200"/>
          </a:p>
          <a:p>
            <a:pPr marL="457200" lvl="1" indent="0">
              <a:buNone/>
            </a:pPr>
            <a:r>
              <a:rPr lang="en-US" sz="2200"/>
              <a:t>I10={c: c &gt; 100}</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pic>
        <p:nvPicPr>
          <p:cNvPr id="5" name="Content Placeholder 4" descr="Screenshot 2024-03-04 at 11.04.33 in the morning"/>
          <p:cNvPicPr>
            <a:picLocks noGrp="1" noChangeAspect="1"/>
          </p:cNvPicPr>
          <p:nvPr>
            <p:ph idx="1"/>
          </p:nvPr>
        </p:nvPicPr>
        <p:blipFill>
          <a:blip r:embed="rId1"/>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lstStyle/>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Setting up JUnit</a:t>
            </a:r>
            <a:endParaRPr lang="en-US" b="1" dirty="0"/>
          </a:p>
        </p:txBody>
      </p:sp>
      <p:sp>
        <p:nvSpPr>
          <p:cNvPr id="3" name="Content Placeholder 2"/>
          <p:cNvSpPr>
            <a:spLocks noGrp="1"/>
          </p:cNvSpPr>
          <p:nvPr>
            <p:ph idx="1"/>
          </p:nvPr>
        </p:nvSpPr>
        <p:spPr/>
        <p:txBody>
          <a:bodyPr/>
          <a:lstStyle/>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endParaRPr lang="en-US" sz="2000"/>
          </a:p>
          <a:p>
            <a:pPr marL="0" indent="0">
              <a:buNone/>
            </a:pPr>
            <a:r>
              <a:rPr lang="en-US" sz="2000"/>
              <a:t>&lt;dependency&gt;</a:t>
            </a:r>
            <a:endParaRPr lang="en-US" sz="2000"/>
          </a:p>
          <a:p>
            <a:pPr marL="0" indent="0">
              <a:buNone/>
            </a:pPr>
            <a:r>
              <a:rPr lang="en-US" sz="2000"/>
              <a:t>    &lt;groupId&gt;org.junit.jupiter&lt;/groupId&gt;</a:t>
            </a:r>
            <a:endParaRPr lang="en-US" sz="2000"/>
          </a:p>
          <a:p>
            <a:pPr marL="0" indent="0">
              <a:buNone/>
            </a:pPr>
            <a:r>
              <a:rPr lang="en-US" sz="2000"/>
              <a:t>    &lt;artifactId&gt;junit-jupiter&lt;/artifactId&gt;</a:t>
            </a:r>
            <a:endParaRPr lang="en-US" sz="2000"/>
          </a:p>
          <a:p>
            <a:pPr marL="0" indent="0">
              <a:buNone/>
            </a:pPr>
            <a:r>
              <a:rPr lang="en-US" sz="2000"/>
              <a:t>    &lt;version&gt;5.7.0&lt;/version&gt;</a:t>
            </a:r>
            <a:endParaRPr lang="en-US" sz="2000"/>
          </a:p>
          <a:p>
            <a:pPr marL="0" indent="0">
              <a:buNone/>
            </a:pPr>
            <a:r>
              <a:rPr lang="en-US" sz="2000"/>
              <a:t>    &lt;scope&gt;test&lt;/scope&gt;</a:t>
            </a:r>
            <a:endParaRPr lang="en-US" sz="2000"/>
          </a:p>
          <a:p>
            <a:pPr marL="0" indent="0">
              <a:buNone/>
            </a:pPr>
            <a:r>
              <a:rPr lang="en-US" sz="2000"/>
              <a:t>&lt;/dependency&gt;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endParaRPr lang="en-US" b="1" dirty="0"/>
          </a:p>
        </p:txBody>
      </p:sp>
      <p:sp>
        <p:nvSpPr>
          <p:cNvPr id="4" name="Content Placeholder 3"/>
          <p:cNvSpPr>
            <a:spLocks noGrp="1"/>
          </p:cNvSpPr>
          <p:nvPr>
            <p:ph idx="1"/>
          </p:nvPr>
        </p:nvSpPr>
        <p:spPr/>
        <p:txBody>
          <a:bodyPr/>
          <a:lstStyle/>
          <a:p>
            <a:r>
              <a:rPr lang="en-US" dirty="0" err="1"/>
              <a:t>Github</a:t>
            </a:r>
            <a:r>
              <a:rPr lang="en-US" dirty="0"/>
              <a:t> (</a:t>
            </a:r>
            <a:r>
              <a:rPr lang="en-US" dirty="0" err="1"/>
              <a:t>black_box_equivalence_partitioning_quadratic</a:t>
            </a:r>
            <a:r>
              <a:rPr lang="en-US"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3.2. Class Activity</a:t>
            </a:r>
            <a:endParaRPr lang="en-US" b="1" dirty="0"/>
          </a:p>
        </p:txBody>
      </p:sp>
      <p:sp>
        <p:nvSpPr>
          <p:cNvPr id="3" name="Content Placeholder 2"/>
          <p:cNvSpPr>
            <a:spLocks noGrp="1"/>
          </p:cNvSpPr>
          <p:nvPr>
            <p:ph idx="1"/>
          </p:nvPr>
        </p:nvSpPr>
        <p:spPr>
          <a:xfrm>
            <a:off x="990599" y="1447800"/>
            <a:ext cx="10117667" cy="4927600"/>
          </a:xfrm>
        </p:spPr>
        <p:txBody>
          <a:bodyPr/>
          <a:lstStyle/>
          <a:p>
            <a:pPr marL="0" indent="0">
              <a:buNone/>
            </a:pPr>
            <a:r>
              <a:rPr lang="en-US" sz="2400" dirty="0"/>
              <a:t>Let us consider an example of grading the students in an academic institution. The grading is done according to the following rules: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Using the equivalence class testing technique, generate test cases. Additionally, write the implementation code and its corresponding tests.</a:t>
            </a:r>
            <a:endParaRPr lang="en-US" sz="2400" dirty="0"/>
          </a:p>
        </p:txBody>
      </p:sp>
      <p:pic>
        <p:nvPicPr>
          <p:cNvPr id="4" name="Picture 3"/>
          <p:cNvPicPr>
            <a:picLocks noChangeAspect="1"/>
          </p:cNvPicPr>
          <p:nvPr/>
        </p:nvPicPr>
        <p:blipFill>
          <a:blip r:embed="rId1"/>
          <a:stretch>
            <a:fillRect/>
          </a:stretch>
        </p:blipFill>
        <p:spPr>
          <a:xfrm>
            <a:off x="2531533" y="2336800"/>
            <a:ext cx="6574155" cy="249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3.3: Homework</a:t>
            </a:r>
            <a:endParaRPr lang="en-US" b="1" dirty="0"/>
          </a:p>
        </p:txBody>
      </p:sp>
      <p:sp>
        <p:nvSpPr>
          <p:cNvPr id="3" name="Content Placeholder 2"/>
          <p:cNvSpPr>
            <a:spLocks noGrp="1"/>
          </p:cNvSpPr>
          <p:nvPr>
            <p:ph idx="1"/>
          </p:nvPr>
        </p:nvSpPr>
        <p:spPr/>
        <p:txBody>
          <a:bodyPr/>
          <a:lstStyle/>
          <a:p>
            <a:pPr marL="0" indent="0">
              <a:buNone/>
            </a:pPr>
            <a:r>
              <a:rPr lang="en-US" sz="2400"/>
              <a:t>Consider a program for determining the Previous date. Its input is a triple of day, month and year with the values in the range</a:t>
            </a:r>
            <a:endParaRPr lang="en-US" sz="2400"/>
          </a:p>
          <a:p>
            <a:pPr marL="914400" lvl="2" indent="0">
              <a:buNone/>
            </a:pPr>
            <a:r>
              <a:rPr lang="en-US" sz="1710"/>
              <a:t>1 ≤ month ≤ 12</a:t>
            </a:r>
            <a:endParaRPr lang="en-US" sz="1710"/>
          </a:p>
          <a:p>
            <a:pPr marL="914400" lvl="2" indent="0">
              <a:buNone/>
            </a:pPr>
            <a:r>
              <a:rPr lang="en-US" sz="1710"/>
              <a:t>1 ≤ day ≤ 31</a:t>
            </a:r>
            <a:endParaRPr lang="en-US" sz="1710"/>
          </a:p>
          <a:p>
            <a:pPr marL="914400" lvl="2" indent="0">
              <a:buNone/>
            </a:pPr>
            <a:r>
              <a:rPr lang="en-US" sz="1710"/>
              <a:t>1900 ≤ year ≤ 2025</a:t>
            </a:r>
            <a:endParaRPr lang="en-US" sz="1710"/>
          </a:p>
          <a:p>
            <a:pPr marL="0" indent="0">
              <a:buNone/>
            </a:pPr>
            <a:r>
              <a:rPr lang="en-US" sz="2400"/>
              <a:t>The possible outputs would be </a:t>
            </a:r>
            <a:r>
              <a:rPr lang="en-US" sz="2400">
                <a:solidFill>
                  <a:srgbClr val="FF0000"/>
                </a:solidFill>
              </a:rPr>
              <a:t>Previous date</a:t>
            </a:r>
            <a:r>
              <a:rPr lang="en-US" sz="2400"/>
              <a:t> or </a:t>
            </a:r>
            <a:r>
              <a:rPr lang="en-US" sz="2400">
                <a:solidFill>
                  <a:srgbClr val="FF0000"/>
                </a:solidFill>
              </a:rPr>
              <a:t>invalid input date</a:t>
            </a:r>
            <a:r>
              <a:rPr lang="en-US" sz="2400"/>
              <a:t>.  </a:t>
            </a:r>
            <a:endParaRPr lang="en-US" sz="2400"/>
          </a:p>
          <a:p>
            <a:pPr marL="0" indent="0">
              <a:buNone/>
            </a:pPr>
            <a:r>
              <a:rPr lang="en-US" sz="2400"/>
              <a:t>(a) Identify the equivalence class test cases for </a:t>
            </a:r>
            <a:r>
              <a:rPr lang="en-US" sz="2400">
                <a:solidFill>
                  <a:srgbClr val="FF0000"/>
                </a:solidFill>
              </a:rPr>
              <a:t>output </a:t>
            </a:r>
            <a:r>
              <a:rPr lang="en-US" sz="2400"/>
              <a:t>&amp; </a:t>
            </a:r>
            <a:r>
              <a:rPr lang="en-US" sz="2400">
                <a:solidFill>
                  <a:srgbClr val="FF0000"/>
                </a:solidFill>
              </a:rPr>
              <a:t>input </a:t>
            </a:r>
            <a:r>
              <a:rPr lang="en-US" sz="2400"/>
              <a:t>domains. </a:t>
            </a:r>
            <a:endParaRPr lang="en-US" sz="2400"/>
          </a:p>
          <a:p>
            <a:pPr marL="0" indent="0">
              <a:buNone/>
            </a:pPr>
            <a:r>
              <a:rPr lang="en-US" sz="2400"/>
              <a:t>(b) Write the implementation codes along with testing.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Equivalence Partitions Analysis</a:t>
            </a:r>
            <a:endParaRPr lang="en-US" b="1"/>
          </a:p>
        </p:txBody>
      </p:sp>
      <p:sp>
        <p:nvSpPr>
          <p:cNvPr id="3" name="Content Placeholder 2"/>
          <p:cNvSpPr>
            <a:spLocks noGrp="1"/>
          </p:cNvSpPr>
          <p:nvPr>
            <p:ph idx="1"/>
          </p:nvPr>
        </p:nvSpPr>
        <p:spPr/>
        <p:txBody>
          <a:bodyPr>
            <a:normAutofit lnSpcReduction="10000"/>
          </a:bodyPr>
          <a:p>
            <a:pPr marL="0" indent="0">
              <a:buNone/>
            </a:pPr>
            <a:r>
              <a:rPr lang="en-US" sz="2400"/>
              <a:t>Pluses for EP techniques:</a:t>
            </a:r>
            <a:endParaRPr lang="en-US" sz="2400"/>
          </a:p>
          <a:p>
            <a:pPr>
              <a:buFont typeface="Wingdings" panose="05000000000000000000" charset="0"/>
              <a:buChar char="ü"/>
            </a:pPr>
            <a:r>
              <a:rPr lang="en-US" sz="2400"/>
              <a:t>Reducing the number of test;</a:t>
            </a:r>
            <a:endParaRPr lang="en-US" sz="2400"/>
          </a:p>
          <a:p>
            <a:pPr>
              <a:buFont typeface="Wingdings" panose="05000000000000000000" charset="0"/>
              <a:buChar char="ü"/>
            </a:pPr>
            <a:r>
              <a:rPr lang="en-US" sz="2400"/>
              <a:t>Reduction in testing time;</a:t>
            </a:r>
            <a:endParaRPr lang="en-US" sz="2400"/>
          </a:p>
          <a:p>
            <a:pPr>
              <a:buFont typeface="Wingdings" panose="05000000000000000000" charset="0"/>
              <a:buChar char="ü"/>
            </a:pPr>
            <a:r>
              <a:rPr lang="en-US" sz="2400"/>
              <a:t>Improvement structure testing;</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Minuses of EP techniques:</a:t>
            </a:r>
            <a:endParaRPr lang="en-US" sz="2400"/>
          </a:p>
          <a:p>
            <a:pPr>
              <a:buFont typeface="Wingdings" panose="05000000000000000000" charset="0"/>
              <a:buChar char="ü"/>
            </a:pPr>
            <a:r>
              <a:rPr lang="en-US" sz="2400"/>
              <a:t>If misused technology we risk losing bugs.</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Equivalence partitioning is no standalone method to determine test cases. It has to be supplemented by boundary value analysis.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84375" y="2600960"/>
            <a:ext cx="7127875" cy="608965"/>
          </a:xfrm>
        </p:spPr>
        <p:txBody>
          <a:bodyPr>
            <a:noAutofit/>
          </a:bodyPr>
          <a:p>
            <a:pPr marL="0" indent="0">
              <a:buNone/>
            </a:pPr>
            <a:r>
              <a:rPr lang="en-US" sz="3600" b="1"/>
              <a:t>Thank you for your attention!</a:t>
            </a:r>
            <a:endParaRPr 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normAutofit fontScale="90000"/>
          </a:bodyPr>
          <a:lstStyle/>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lstStyle/>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endParaRPr sz="2400" dirty="0"/>
          </a:p>
          <a:p>
            <a:pPr algn="just">
              <a:buNone/>
            </a:pPr>
            <a:r>
              <a:rPr sz="2400" dirty="0"/>
              <a:t> </a:t>
            </a:r>
            <a:endParaRPr sz="2400" dirty="0"/>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endParaRPr sz="2400" dirty="0"/>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lstStyle/>
          <a:p>
            <a:pPr marL="0" indent="0" algn="just" eaLnBrk="1" hangingPunct="1">
              <a:buClr>
                <a:schemeClr val="hlink"/>
              </a:buClr>
              <a:buSzPct val="70000"/>
              <a:buNone/>
            </a:pPr>
            <a:r>
              <a:rPr sz="2000" dirty="0"/>
              <a:t>Equivalence Partitioning is a smart way to test software with less work. Here's the idea:</a:t>
            </a:r>
            <a:endParaRPr sz="2000" dirty="0"/>
          </a:p>
          <a:p>
            <a:pPr algn="just" eaLnBrk="1" hangingPunct="1">
              <a:buClr>
                <a:schemeClr val="hlink"/>
              </a:buClr>
              <a:buSzPct val="70000"/>
              <a:buFont typeface="Wingdings" panose="05000000000000000000" charset="0"/>
              <a:buChar char=""/>
            </a:pPr>
            <a:r>
              <a:rPr sz="2000" dirty="0"/>
              <a:t>Imagine all the things we can test in a program as a big set of inputs.</a:t>
            </a:r>
            <a:endParaRPr sz="2000" dirty="0"/>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endParaRPr sz="1710" dirty="0"/>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endParaRPr sz="1710" dirty="0"/>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endParaRPr sz="1710" dirty="0"/>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endParaRPr sz="2000" dirty="0"/>
          </a:p>
          <a:p>
            <a:pPr algn="just" eaLnBrk="1" hangingPunct="1">
              <a:buClr>
                <a:schemeClr val="hlink"/>
              </a:buClr>
              <a:buSzPct val="70000"/>
              <a:buFont typeface="Wingdings" panose="05000000000000000000" charset="0"/>
              <a:buChar char=""/>
            </a:pPr>
            <a:r>
              <a:rPr sz="2000" dirty="0"/>
              <a:t>Testing like this lets us cover more ground with fewer tests.</a:t>
            </a:r>
            <a:endParaRPr sz="2000" dirty="0"/>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nchorCtr="0">
            <a:normAutofit/>
          </a:bodyPr>
          <a:lstStyle/>
          <a:p>
            <a:pPr algn="ctr">
              <a:spcBef>
                <a:spcPct val="20000"/>
              </a:spcBef>
            </a:pPr>
            <a:r>
              <a:rPr b="1" dirty="0"/>
              <a:t>Equivalence Partitioning</a:t>
            </a:r>
            <a:r>
              <a:rPr lang="en-US" b="1" dirty="0"/>
              <a:t> ( Cont...)</a:t>
            </a:r>
            <a:endParaRPr lang="en-US" b="1" dirty="0"/>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lstStyle/>
          <a:p>
            <a:pPr lvl="0" algn="just">
              <a:buClrTx/>
              <a:buSzTx/>
              <a:buFont typeface="Wingdings" panose="05000000000000000000" charset="0"/>
              <a:buChar char="§"/>
            </a:pPr>
            <a:r>
              <a:rPr sz="2800" dirty="0"/>
              <a:t>This saves time because we don't test everything.</a:t>
            </a:r>
            <a:endParaRPr sz="2800" dirty="0"/>
          </a:p>
          <a:p>
            <a:pPr lvl="0" algn="just">
              <a:buClrTx/>
              <a:buSzTx/>
              <a:buFont typeface="Wingdings" panose="05000000000000000000" charset="0"/>
              <a:buChar char=""/>
            </a:pPr>
            <a:r>
              <a:rPr sz="2400" dirty="0"/>
              <a:t>Remember, this is a basic idea. It might not always be perfect, but it helps us start testing.</a:t>
            </a:r>
            <a:endParaRPr sz="2400" dirty="0"/>
          </a:p>
          <a:p>
            <a:pPr lvl="0" algn="just">
              <a:buClrTx/>
              <a:buSzTx/>
              <a:buFont typeface="Wingdings" panose="05000000000000000000" charset="0"/>
              <a:buChar char=""/>
            </a:pPr>
            <a:r>
              <a:rPr sz="2400" dirty="0"/>
              <a:t>If possible, try a few tests in each group to be sure, especially for things users do a lot.</a:t>
            </a:r>
            <a:endParaRPr sz="2400" dirty="0"/>
          </a:p>
          <a:p>
            <a:pPr lvl="0" algn="just">
              <a:buClrTx/>
              <a:buSzTx/>
              <a:buFont typeface="Wingdings" panose="05000000000000000000" charset="0"/>
              <a:buChar char=""/>
            </a:pPr>
            <a:r>
              <a:rPr sz="2400" dirty="0"/>
              <a:t>This method makes testing faster and helps us focus on what to test first.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Equivalence Partitions analysis</a:t>
            </a:r>
            <a:endParaRPr lang="en-US"/>
          </a:p>
        </p:txBody>
      </p:sp>
      <p:sp>
        <p:nvSpPr>
          <p:cNvPr id="3" name="Content Placeholder 2"/>
          <p:cNvSpPr>
            <a:spLocks noGrp="1"/>
          </p:cNvSpPr>
          <p:nvPr>
            <p:ph idx="1"/>
          </p:nvPr>
        </p:nvSpPr>
        <p:spPr>
          <a:xfrm>
            <a:off x="838200" y="1825625"/>
            <a:ext cx="10515600" cy="4721860"/>
          </a:xfrm>
        </p:spPr>
        <p:txBody>
          <a:bodyPr>
            <a:normAutofit fontScale="90000" lnSpcReduction="10000"/>
          </a:bodyPr>
          <a:p>
            <a:pPr marL="0" indent="0">
              <a:buNone/>
            </a:pPr>
            <a:r>
              <a:rPr lang="en-US" b="1"/>
              <a:t>Example:</a:t>
            </a:r>
            <a:r>
              <a:rPr lang="en-US"/>
              <a:t> Requirement for ‘Password’ field from “Add users modal window” of Adims actions menu: password field can not be shorter than 4 and longer than 28 (including) characters (numeric and alphabetic)</a:t>
            </a:r>
            <a:endParaRPr lang="en-US"/>
          </a:p>
          <a:p>
            <a:pPr marL="0" indent="0">
              <a:buNone/>
            </a:pPr>
            <a:endParaRPr lang="en-US"/>
          </a:p>
          <a:p>
            <a:pPr marL="0" indent="0">
              <a:buNone/>
            </a:pPr>
            <a:r>
              <a:rPr lang="en-US"/>
              <a:t> </a:t>
            </a:r>
            <a:endParaRPr lang="en-US"/>
          </a:p>
          <a:p>
            <a:pPr marL="0" indent="0">
              <a:buNone/>
            </a:pPr>
            <a:endParaRPr lang="en-US"/>
          </a:p>
          <a:p>
            <a:pPr marL="0" indent="0">
              <a:buNone/>
            </a:pPr>
            <a:endParaRPr lang="en-US"/>
          </a:p>
          <a:p>
            <a:pPr marL="0" indent="0">
              <a:buNone/>
            </a:pPr>
            <a:r>
              <a:rPr lang="en-US"/>
              <a:t>Define and execute the test cases:</a:t>
            </a:r>
            <a:endParaRPr lang="en-US"/>
          </a:p>
          <a:p>
            <a:pPr marL="0" indent="0">
              <a:buNone/>
            </a:pPr>
            <a:r>
              <a:rPr lang="en-US"/>
              <a:t>1. Password field contains 2 characters  -  </a:t>
            </a:r>
            <a:r>
              <a:rPr lang="en-US" i="1"/>
              <a:t>Fail</a:t>
            </a:r>
            <a:r>
              <a:rPr lang="en-US"/>
              <a:t>;</a:t>
            </a:r>
            <a:endParaRPr lang="en-US"/>
          </a:p>
          <a:p>
            <a:pPr marL="0" indent="0">
              <a:buNone/>
            </a:pPr>
            <a:r>
              <a:rPr lang="en-US"/>
              <a:t>2. Password field contains 15 characters - </a:t>
            </a:r>
            <a:r>
              <a:rPr lang="en-US" i="1"/>
              <a:t>Pass</a:t>
            </a:r>
            <a:r>
              <a:rPr lang="en-US"/>
              <a:t>;</a:t>
            </a:r>
            <a:endParaRPr lang="en-US"/>
          </a:p>
          <a:p>
            <a:pPr marL="0" indent="0">
              <a:buNone/>
            </a:pPr>
            <a:r>
              <a:rPr lang="en-US"/>
              <a:t>3. Password field contains 35 characters - </a:t>
            </a:r>
            <a:r>
              <a:rPr lang="en-US" i="1"/>
              <a:t>Fail</a:t>
            </a:r>
            <a:r>
              <a:rPr lang="en-US"/>
              <a:t>;</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094990" y="2866390"/>
            <a:ext cx="4799330" cy="1569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r>
              <a:rPr lang="en-US" b="1" dirty="0"/>
              <a:t> (Cont...)</a:t>
            </a:r>
            <a:endParaRPr lang="en-US" b="1" dirty="0"/>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method: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equivalence classes are identified by taking each input condition and partitioning 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endParaRPr kumimoji="0" lang="en-US" sz="1710" b="0" i="0" u="none" strike="noStrike" kern="0" cap="none" spc="0" normalizeH="0" baseline="0" noProof="0" dirty="0">
              <a:ln>
                <a:noFill/>
              </a:ln>
              <a:solidFill>
                <a:schemeClr val="tx1"/>
              </a:solidFill>
              <a:effectLst/>
              <a:uLnTx/>
              <a:uFillTx/>
              <a:latin typeface="+mn-lt"/>
              <a:ea typeface="+mn-ea"/>
              <a:cs typeface="+mn-cs"/>
            </a:endParaRP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condition specifies a range of values from 1 to 999, we  identify one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invalid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classes </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previous step. This is performed by writing test cases covering all the valid equivalence 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class so that no test contains more than one invalid class. This is to ensure that 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pic>
        <p:nvPicPr>
          <p:cNvPr id="11267" name="Picture 2"/>
          <p:cNvPicPr>
            <a:picLocks noChangeAspect="1"/>
          </p:cNvPicPr>
          <p:nvPr/>
        </p:nvPicPr>
        <p:blipFill>
          <a:blip r:embed="rId1"/>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lstStyle/>
          <a:p>
            <a:pPr algn="ctr"/>
            <a:r>
              <a:rPr lang="en-US" i="1"/>
              <a:t>Fig : Equivalence partitioning</a:t>
            </a:r>
            <a:endParaRPr lang="en-US" i="1"/>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Example 3.1</a:t>
            </a:r>
            <a:endParaRPr lang="en-US" b="1"/>
          </a:p>
        </p:txBody>
      </p:sp>
      <p:sp>
        <p:nvSpPr>
          <p:cNvPr id="3" name="Content Placeholder 2"/>
          <p:cNvSpPr>
            <a:spLocks noGrp="1"/>
          </p:cNvSpPr>
          <p:nvPr>
            <p:ph idx="1"/>
          </p:nvPr>
        </p:nvSpPr>
        <p:spPr/>
        <p:txBody>
          <a:bodyPr/>
          <a:lstStyle/>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endParaRPr lang="en-US" sz="2200"/>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endParaRPr lang="en-US" sz="2200"/>
          </a:p>
          <a:p>
            <a:pPr marL="0" indent="0">
              <a:buNone/>
            </a:pPr>
            <a:r>
              <a:rPr lang="en-US" sz="2200"/>
              <a:t>Identify the equivalence class test cases for output and input domains.</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a:t>
            </a:r>
            <a:endParaRPr lang="en-US" b="1"/>
          </a:p>
        </p:txBody>
      </p:sp>
      <p:sp>
        <p:nvSpPr>
          <p:cNvPr id="3" name="Content Placeholder 2"/>
          <p:cNvSpPr>
            <a:spLocks noGrp="1"/>
          </p:cNvSpPr>
          <p:nvPr>
            <p:ph idx="1"/>
          </p:nvPr>
        </p:nvSpPr>
        <p:spPr>
          <a:xfrm>
            <a:off x="768985" y="1691005"/>
            <a:ext cx="9441815" cy="4511675"/>
          </a:xfrm>
        </p:spPr>
        <p:txBody>
          <a:bodyPr/>
          <a:lstStyle/>
          <a:p>
            <a:pPr marL="0" indent="0">
              <a:buNone/>
            </a:pPr>
            <a:r>
              <a:rPr lang="en-US" sz="2400" b="1"/>
              <a:t>Output domain</a:t>
            </a:r>
            <a:r>
              <a:rPr lang="en-US" sz="2400"/>
              <a:t> equivalence class test cases can be identified as follows:</a:t>
            </a:r>
            <a:endParaRPr lang="en-US" sz="2400"/>
          </a:p>
          <a:p>
            <a:pPr marL="457200" lvl="1" indent="0">
              <a:buNone/>
            </a:pPr>
            <a:r>
              <a:rPr lang="en-US" sz="1800"/>
              <a:t>O1={&lt;a,b,c&gt;:Not a quadratic equation if a = 0}</a:t>
            </a:r>
            <a:endParaRPr lang="en-US" sz="1800"/>
          </a:p>
          <a:p>
            <a:pPr marL="457200" lvl="1" indent="0">
              <a:buNone/>
            </a:pPr>
            <a:r>
              <a:rPr lang="en-US" sz="1800"/>
              <a:t>O1={&lt;a,b,c&gt;:Real roots if (b</a:t>
            </a:r>
            <a:r>
              <a:rPr lang="en-US" sz="1800" baseline="30000"/>
              <a:t>2</a:t>
            </a:r>
            <a:r>
              <a:rPr lang="en-US" sz="1800"/>
              <a:t>-4ac)&gt;0}</a:t>
            </a:r>
            <a:endParaRPr lang="en-US" sz="1800"/>
          </a:p>
          <a:p>
            <a:pPr marL="457200" lvl="1" indent="0">
              <a:buNone/>
            </a:pPr>
            <a:r>
              <a:rPr lang="en-US" sz="1800"/>
              <a:t>O1={&lt;a,b,c&gt;:Imaginary roots if (b</a:t>
            </a:r>
            <a:r>
              <a:rPr lang="en-US" sz="1800" baseline="30000"/>
              <a:t>2</a:t>
            </a:r>
            <a:r>
              <a:rPr lang="en-US" sz="1800"/>
              <a:t>-4ac)&lt;0}</a:t>
            </a:r>
            <a:endParaRPr lang="en-US" sz="1800"/>
          </a:p>
          <a:p>
            <a:pPr marL="457200" lvl="1" indent="0">
              <a:buNone/>
            </a:pPr>
            <a:r>
              <a:rPr lang="en-US" sz="1800"/>
              <a:t>O1={&lt;a,b,c&gt;:Equal roots if (b</a:t>
            </a:r>
            <a:r>
              <a:rPr lang="en-US" sz="1800" baseline="30000"/>
              <a:t>2</a:t>
            </a:r>
            <a:r>
              <a:rPr lang="en-US" sz="1800"/>
              <a:t>-4ac)=0}`</a:t>
            </a:r>
            <a:endParaRPr lang="en-US" sz="1800"/>
          </a:p>
          <a:p>
            <a:pPr marL="0" indent="0">
              <a:buNone/>
            </a:pPr>
            <a:r>
              <a:rPr lang="en-US" sz="2400"/>
              <a:t>The number of test cases can be derived form above relations and shown below:</a:t>
            </a:r>
            <a:endParaRPr lang="en-US" sz="2400"/>
          </a:p>
        </p:txBody>
      </p:sp>
      <p:pic>
        <p:nvPicPr>
          <p:cNvPr id="4" name="Picture 3" descr="Screenshot 2024-03-04 at 11.03.13 in the morning"/>
          <p:cNvPicPr>
            <a:picLocks noChangeAspect="1"/>
          </p:cNvPicPr>
          <p:nvPr/>
        </p:nvPicPr>
        <p:blipFill>
          <a:blip r:embed="rId1"/>
          <a:stretch>
            <a:fillRect/>
          </a:stretch>
        </p:blipFill>
        <p:spPr>
          <a:xfrm>
            <a:off x="2667000" y="4343400"/>
            <a:ext cx="58928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5684</Words>
  <Application>WPS Presentation</Application>
  <PresentationFormat>Widescreen</PresentationFormat>
  <Paragraphs>145</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vt:lpstr>
      <vt:lpstr>Calibri Light</vt:lpstr>
      <vt:lpstr>Helvetica Neue</vt:lpstr>
      <vt:lpstr>Calibri</vt:lpstr>
      <vt:lpstr>Microsoft YaHei</vt:lpstr>
      <vt:lpstr>汉仪旗黑</vt:lpstr>
      <vt:lpstr>宋体-简</vt:lpstr>
      <vt:lpstr>Arial Unicode MS</vt:lpstr>
      <vt:lpstr>SimSun</vt:lpstr>
      <vt:lpstr>Office Theme</vt:lpstr>
      <vt:lpstr>Black Box Testing Equivalent Partitioning</vt:lpstr>
      <vt:lpstr>Equivalence Partitioning  等价划分</vt:lpstr>
      <vt:lpstr>Equivalence Partitioning</vt:lpstr>
      <vt:lpstr>Equivalence Partitioning ( Cont...)</vt:lpstr>
      <vt:lpstr>Equivalence Partitions analysis</vt:lpstr>
      <vt:lpstr>Equivalence Partitioning (Cont...)</vt:lpstr>
      <vt:lpstr>Equivalence Partitioning</vt:lpstr>
      <vt:lpstr>Example 3.1</vt:lpstr>
      <vt:lpstr>Solution</vt:lpstr>
      <vt:lpstr>Cont ...</vt:lpstr>
      <vt:lpstr>Cont ...</vt:lpstr>
      <vt:lpstr>Setting up JUnit</vt:lpstr>
      <vt:lpstr>Implementation</vt:lpstr>
      <vt:lpstr>Example 3.2. Class Activity</vt:lpstr>
      <vt:lpstr>Example 3.3: Homework</vt:lpstr>
      <vt:lpstr>Equivalence Partitions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136******15</cp:lastModifiedBy>
  <cp:revision>67</cp:revision>
  <dcterms:created xsi:type="dcterms:W3CDTF">2024-03-18T00:05:59Z</dcterms:created>
  <dcterms:modified xsi:type="dcterms:W3CDTF">2024-03-18T00:05:59Z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1033-5.6.0.8082</vt:lpwstr>
  </property>
</Properties>
</file>