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95" r:id="rId5"/>
    <p:sldId id="267" r:id="rId6"/>
    <p:sldId id="292" r:id="rId7"/>
    <p:sldId id="293" r:id="rId8"/>
    <p:sldId id="294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B5F8-2D56-4E8E-8AA3-31DB237BD4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8A2B-3E39-4986-99F3-7A821D1A3D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Black Box Testing</a:t>
            </a:r>
            <a:br>
              <a:rPr lang="en-US" b="1" dirty="0"/>
            </a:br>
            <a:r>
              <a:rPr lang="en-US" b="1" dirty="0"/>
              <a:t>State Transition Testing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Finite State Machine (FSM)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725" y="1825625"/>
            <a:ext cx="9363075" cy="4351338"/>
          </a:xfrm>
        </p:spPr>
        <p:txBody>
          <a:bodyPr/>
          <a:lstStyle/>
          <a:p>
            <a:r>
              <a:rPr lang="en-US" sz="2400" dirty="0"/>
              <a:t>An FSM is a behavioral model whose outcome depends upon both previous and current inputs. </a:t>
            </a:r>
            <a:endParaRPr lang="en-US" sz="2400" dirty="0"/>
          </a:p>
          <a:p>
            <a:r>
              <a:rPr lang="en-US" sz="2400" dirty="0"/>
              <a:t>FSM models can be prepared for software structure or software behavior. </a:t>
            </a:r>
            <a:endParaRPr lang="en-US" sz="2400" dirty="0"/>
          </a:p>
          <a:p>
            <a:r>
              <a:rPr lang="en-US" sz="2400" dirty="0"/>
              <a:t>It can be used as a tool for functional testing. </a:t>
            </a:r>
            <a:endParaRPr lang="en-US" sz="2400" dirty="0"/>
          </a:p>
          <a:p>
            <a:r>
              <a:rPr lang="en-US" sz="2400" dirty="0"/>
              <a:t>Many testers prefer to use FSM model as a guide to design functional tests.</a:t>
            </a:r>
            <a:endParaRPr lang="en-US" sz="2400" dirty="0"/>
          </a:p>
          <a:p>
            <a:r>
              <a:rPr lang="en-US" sz="2400" dirty="0"/>
              <a:t>A finite state system is often shown as a </a:t>
            </a:r>
            <a:r>
              <a:rPr lang="en-US" sz="2400" dirty="0">
                <a:solidFill>
                  <a:srgbClr val="FF0000"/>
                </a:solidFill>
              </a:rPr>
              <a:t>state diagram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  <a:endParaRPr b="1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199" y="1600200"/>
            <a:ext cx="9051985" cy="5059392"/>
          </a:xfrm>
        </p:spPr>
        <p:txBody>
          <a:bodyPr vert="horz" wrap="square" lIns="91440" tIns="45720" rIns="91440" bIns="45720" anchor="t" anchorCtr="0"/>
          <a:lstStyle/>
          <a:p>
            <a:pPr algn="just">
              <a:buFont typeface="Wingdings" panose="05000000000000000000" pitchFamily="2" charset="2"/>
              <a:buChar char="ü"/>
            </a:pPr>
            <a:r>
              <a:rPr sz="2400" dirty="0"/>
              <a:t>State transition testing is used where some aspect of the system can be described in what is called a '</a:t>
            </a:r>
            <a:r>
              <a:rPr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finite state machine</a:t>
            </a:r>
            <a:r>
              <a:rPr sz="2400" dirty="0"/>
              <a:t>'. </a:t>
            </a: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sz="2000" dirty="0"/>
              <a:t>This simply means that the system can be in a (finite) number of different states, and the transitions from one state to another are determined by the rules of the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'machine</a:t>
            </a:r>
            <a:r>
              <a:rPr sz="2000" dirty="0"/>
              <a:t>'.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  <a:endParaRPr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114800"/>
          </a:xfrm>
        </p:spPr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dirty="0"/>
              <a:t>A state transition model has </a:t>
            </a:r>
            <a:r>
              <a:rPr sz="2400" dirty="0">
                <a:solidFill>
                  <a:srgbClr val="FF0000"/>
                </a:solidFill>
              </a:rPr>
              <a:t>four</a:t>
            </a:r>
            <a:r>
              <a:rPr sz="2400" dirty="0"/>
              <a:t> basic parts: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states</a:t>
            </a:r>
            <a:r>
              <a:rPr sz="2400" dirty="0"/>
              <a:t> that the software may occupy (open/closed or funded/insufficient funds);</a:t>
            </a:r>
            <a:endParaRPr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transitions</a:t>
            </a:r>
            <a:r>
              <a:rPr sz="2400" dirty="0"/>
              <a:t> from one state to another (not all transitions are allowed);</a:t>
            </a:r>
            <a:endParaRPr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events that cause </a:t>
            </a:r>
            <a:r>
              <a:rPr sz="2400" dirty="0"/>
              <a:t>a transition (closing a file or withdrawing money);</a:t>
            </a:r>
            <a:endParaRPr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actions that result </a:t>
            </a:r>
            <a:r>
              <a:rPr sz="2400" dirty="0"/>
              <a:t>from a transition (an error message or being given your cash).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b="1" dirty="0"/>
              <a:t>Example 1: </a:t>
            </a:r>
            <a:r>
              <a:rPr b="1" dirty="0"/>
              <a:t>State Transition Testing</a:t>
            </a:r>
            <a:endParaRPr b="1" dirty="0"/>
          </a:p>
        </p:txBody>
      </p:sp>
      <p:pic>
        <p:nvPicPr>
          <p:cNvPr id="22531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00287" y="2686050"/>
            <a:ext cx="7591425" cy="3562350"/>
          </a:xfrm>
        </p:spPr>
      </p:pic>
      <p:sp>
        <p:nvSpPr>
          <p:cNvPr id="22532" name="TextBox 6"/>
          <p:cNvSpPr txBox="1"/>
          <p:nvPr/>
        </p:nvSpPr>
        <p:spPr>
          <a:xfrm>
            <a:off x="2743200" y="5991225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prstClr val="black"/>
                </a:solidFill>
                <a:latin typeface="Arial" panose="020B0604020202020204" pitchFamily="34" charset="0"/>
              </a:rPr>
              <a:t>State Diagram for PIN Entry</a:t>
            </a:r>
            <a:endParaRPr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0774" y="1295311"/>
            <a:ext cx="822007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/>
              <a:t>States are represented by nodes. Now with the help of nodes and transition links between the nodes, a state transition diagram or state graph is prepared. 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  <a:endParaRPr b="1" dirty="0"/>
          </a:p>
        </p:txBody>
      </p:sp>
      <p:sp>
        <p:nvSpPr>
          <p:cNvPr id="23556" name="TextBox 6"/>
          <p:cNvSpPr txBox="1"/>
          <p:nvPr/>
        </p:nvSpPr>
        <p:spPr>
          <a:xfrm>
            <a:off x="2819400" y="6392862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prstClr val="black"/>
                </a:solidFill>
                <a:latin typeface="Arial" panose="020B0604020202020204" pitchFamily="34" charset="0"/>
              </a:rPr>
              <a:t>State table for the PIN example</a:t>
            </a:r>
            <a:endParaRPr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0750" y="2793990"/>
            <a:ext cx="7791450" cy="3408372"/>
          </a:xfrm>
        </p:spPr>
      </p:pic>
      <p:sp>
        <p:nvSpPr>
          <p:cNvPr id="3" name="TextBox 2"/>
          <p:cNvSpPr txBox="1"/>
          <p:nvPr/>
        </p:nvSpPr>
        <p:spPr>
          <a:xfrm>
            <a:off x="1968500" y="1162685"/>
            <a:ext cx="9261475" cy="163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sz="2000" dirty="0"/>
              <a:t>The following conventions are used for the state table : </a:t>
            </a:r>
            <a:endParaRPr sz="2000" dirty="0"/>
          </a:p>
          <a:p>
            <a:pPr lvl="1" indent="-457200" algn="l">
              <a:buClrTx/>
              <a:buSzTx/>
              <a:buFontTx/>
              <a:buAutoNum type="arabicPeriod"/>
            </a:pPr>
            <a:r>
              <a:rPr sz="2000" dirty="0"/>
              <a:t>Each row of the table corresponds to a state. </a:t>
            </a:r>
            <a:endParaRPr sz="2000" dirty="0"/>
          </a:p>
          <a:p>
            <a:pPr lvl="1" indent="-457200" algn="l">
              <a:buClrTx/>
              <a:buSzTx/>
              <a:buFontTx/>
              <a:buAutoNum type="arabicPeriod"/>
            </a:pPr>
            <a:r>
              <a:rPr sz="2000" dirty="0"/>
              <a:t>Each column corresponds to an input condition. </a:t>
            </a:r>
            <a:endParaRPr sz="2000" dirty="0"/>
          </a:p>
          <a:p>
            <a:pPr lvl="1" indent="-457200" algn="l">
              <a:buClrTx/>
              <a:buSzTx/>
              <a:buFontTx/>
              <a:buAutoNum type="arabicPeriod"/>
            </a:pPr>
            <a:r>
              <a:rPr sz="2000" dirty="0"/>
              <a:t>The box at the intersection of a row and a column specifies the next state (transition) and the output, if any.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Class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67299"/>
          </a:xfrm>
        </p:spPr>
        <p:txBody>
          <a:bodyPr/>
          <a:lstStyle/>
          <a:p>
            <a:r>
              <a:rPr lang="en-US" sz="2000" dirty="0"/>
              <a:t>Consider a system having an FSM for a stack having the following states and transitions: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States </a:t>
            </a:r>
            <a:endParaRPr lang="en-US" sz="2000" dirty="0"/>
          </a:p>
          <a:p>
            <a:pPr lvl="1"/>
            <a:r>
              <a:rPr lang="en-US" sz="2000" dirty="0"/>
              <a:t>Initial: Before creation </a:t>
            </a:r>
            <a:endParaRPr lang="en-US" sz="2000" dirty="0"/>
          </a:p>
          <a:p>
            <a:pPr lvl="1"/>
            <a:r>
              <a:rPr lang="en-US" sz="2000" dirty="0"/>
              <a:t>Empty: Number of elements = 0 </a:t>
            </a:r>
            <a:endParaRPr lang="en-US" sz="2000" dirty="0"/>
          </a:p>
          <a:p>
            <a:pPr lvl="1"/>
            <a:r>
              <a:rPr lang="en-US" sz="2000" dirty="0"/>
              <a:t>Holding: Number of elements &gt; 0, but less than the maximum capacity </a:t>
            </a:r>
            <a:endParaRPr lang="en-US" sz="2000" dirty="0"/>
          </a:p>
          <a:p>
            <a:pPr lvl="1"/>
            <a:r>
              <a:rPr lang="en-US" sz="2000" dirty="0"/>
              <a:t>Full: Number elements = maximum </a:t>
            </a:r>
            <a:endParaRPr lang="en-US" sz="2000" dirty="0"/>
          </a:p>
          <a:p>
            <a:pPr lvl="1"/>
            <a:r>
              <a:rPr lang="en-US" sz="2000" dirty="0"/>
              <a:t>Final: After destruction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Transitions </a:t>
            </a:r>
            <a:endParaRPr lang="en-US" sz="2000" dirty="0"/>
          </a:p>
          <a:p>
            <a:pPr lvl="1"/>
            <a:r>
              <a:rPr lang="en-US" sz="2000" dirty="0"/>
              <a:t>Initial to Empty: Create </a:t>
            </a:r>
            <a:endParaRPr lang="en-US" sz="2000" dirty="0"/>
          </a:p>
          <a:p>
            <a:pPr lvl="1"/>
            <a:r>
              <a:rPr lang="en-US" sz="2000" dirty="0"/>
              <a:t>Empty to Holding, Empty to Full, Holding to Holding, Holding to Full: Add </a:t>
            </a:r>
            <a:endParaRPr lang="en-US" sz="2000" dirty="0"/>
          </a:p>
          <a:p>
            <a:pPr lvl="1"/>
            <a:r>
              <a:rPr lang="en-US" sz="2000" dirty="0"/>
              <a:t>Empty to Final, Full to Final, Holding to Final: Destroy </a:t>
            </a:r>
            <a:endParaRPr lang="en-US" sz="2000" dirty="0"/>
          </a:p>
          <a:p>
            <a:pPr lvl="1"/>
            <a:r>
              <a:rPr lang="en-US" sz="2000" dirty="0"/>
              <a:t>Holding to Empty, Full to Holding, Full to Empty: Delete </a:t>
            </a:r>
            <a:endParaRPr lang="en-US" sz="2000" dirty="0"/>
          </a:p>
          <a:p>
            <a:pPr lvl="1"/>
            <a:r>
              <a:rPr lang="en-US" sz="2000" dirty="0"/>
              <a:t>Design test cases for this FSM using state table-based testing.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2262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BaskervilleBE</vt:lpstr>
      <vt:lpstr>Segoe Print</vt:lpstr>
      <vt:lpstr>BaskervilleBE-Italic</vt:lpstr>
      <vt:lpstr>Calibri Light</vt:lpstr>
      <vt:lpstr>Microsoft YaHei</vt:lpstr>
      <vt:lpstr>Arial Unicode MS</vt:lpstr>
      <vt:lpstr>Office Theme</vt:lpstr>
      <vt:lpstr>1_Office Theme</vt:lpstr>
      <vt:lpstr>Black Box Testing State Transition Testing</vt:lpstr>
      <vt:lpstr>Finite State Machine (FSM)</vt:lpstr>
      <vt:lpstr>State Transition Testing</vt:lpstr>
      <vt:lpstr>State Transition Testing</vt:lpstr>
      <vt:lpstr>Example 1: State Transition Testing</vt:lpstr>
      <vt:lpstr>State Transition Testing</vt:lpstr>
      <vt:lpstr>Example 2: Class Activity </vt:lpstr>
      <vt:lpstr>Example 3: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State Transition Testing</dc:title>
  <dc:creator>Chala Urgessa</dc:creator>
  <cp:lastModifiedBy>SFY</cp:lastModifiedBy>
  <cp:revision>26</cp:revision>
  <dcterms:created xsi:type="dcterms:W3CDTF">2024-03-15T10:58:00Z</dcterms:created>
  <dcterms:modified xsi:type="dcterms:W3CDTF">2024-03-25T03:36:11Z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8F7646C85AE94FCAAD320537BED4ED0E_12</vt:lpwstr>
  </property>
  <property fmtid="{D5CDD505-2E9C-101B-9397-08002B2CF9AE}" pid="3" name="KSOProductBuildVer">
    <vt:lpwstr>1033-12.2.0.13489</vt:lpwstr>
  </property>
</Properties>
</file>